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75" r:id="rId4"/>
    <p:sldId id="262" r:id="rId5"/>
    <p:sldId id="263" r:id="rId6"/>
    <p:sldId id="264" r:id="rId7"/>
    <p:sldId id="294" r:id="rId8"/>
    <p:sldId id="295" r:id="rId9"/>
    <p:sldId id="291" r:id="rId10"/>
    <p:sldId id="285" r:id="rId11"/>
    <p:sldId id="279" r:id="rId12"/>
    <p:sldId id="265" r:id="rId13"/>
    <p:sldId id="278" r:id="rId14"/>
    <p:sldId id="298" r:id="rId15"/>
    <p:sldId id="300" r:id="rId16"/>
    <p:sldId id="286" r:id="rId17"/>
    <p:sldId id="297" r:id="rId18"/>
    <p:sldId id="268" r:id="rId19"/>
    <p:sldId id="266" r:id="rId20"/>
    <p:sldId id="270" r:id="rId21"/>
    <p:sldId id="296" r:id="rId22"/>
    <p:sldId id="271" r:id="rId23"/>
    <p:sldId id="272" r:id="rId24"/>
    <p:sldId id="287" r:id="rId25"/>
    <p:sldId id="269" r:id="rId26"/>
    <p:sldId id="282" r:id="rId27"/>
    <p:sldId id="283" r:id="rId28"/>
    <p:sldId id="301" r:id="rId29"/>
    <p:sldId id="289" r:id="rId30"/>
    <p:sldId id="288" r:id="rId31"/>
    <p:sldId id="299" r:id="rId3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9D63"/>
    <a:srgbClr val="F8C7A6"/>
    <a:srgbClr val="EE6D16"/>
    <a:srgbClr val="F5AC7B"/>
    <a:srgbClr val="F1863D"/>
    <a:srgbClr val="F3985D"/>
    <a:srgbClr val="399DE5"/>
    <a:srgbClr val="FF8000"/>
    <a:srgbClr val="B5C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2" autoAdjust="0"/>
    <p:restoredTop sz="86443" autoAdjust="0"/>
  </p:normalViewPr>
  <p:slideViewPr>
    <p:cSldViewPr>
      <p:cViewPr varScale="1">
        <p:scale>
          <a:sx n="81" d="100"/>
          <a:sy n="81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49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32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layout>
        <c:manualLayout>
          <c:xMode val="edge"/>
          <c:yMode val="edge"/>
          <c:x val="0.428047448132588"/>
          <c:y val="0.0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Metrics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Static</c:v>
                </c:pt>
                <c:pt idx="1">
                  <c:v>Dynamic</c:v>
                </c:pt>
                <c:pt idx="2">
                  <c:v>Test</c:v>
                </c:pt>
                <c:pt idx="3">
                  <c:v>Bug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53.0</c:v>
                </c:pt>
                <c:pt idx="1">
                  <c:v>48.0</c:v>
                </c:pt>
                <c:pt idx="2">
                  <c:v>9.0</c:v>
                </c:pt>
                <c:pt idx="3">
                  <c:v>56.0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</a:defRPr>
            </a:lvl1pPr>
          </a:lstStyle>
          <a:p>
            <a:fld id="{93F68D9A-45CD-41D7-8C7A-C4B9321525E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514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</a:defRPr>
            </a:lvl1pPr>
          </a:lstStyle>
          <a:p>
            <a:fld id="{EC387663-DAC9-46E4-A087-8965982955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2971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tile</a:t>
            </a:r>
            <a:r>
              <a:rPr lang="de-DE" dirty="0"/>
              <a:t> </a:t>
            </a:r>
            <a:r>
              <a:rPr lang="de-DE" dirty="0" err="1"/>
              <a:t>suggests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a link </a:t>
            </a:r>
            <a:r>
              <a:rPr lang="de-DE" dirty="0" err="1"/>
              <a:t>between</a:t>
            </a:r>
            <a:r>
              <a:rPr lang="de-DE" dirty="0"/>
              <a:t> …</a:t>
            </a:r>
          </a:p>
          <a:p>
            <a:endParaRPr lang="de-DE" dirty="0"/>
          </a:p>
          <a:p>
            <a:r>
              <a:rPr lang="de-DE" dirty="0" err="1"/>
              <a:t>Viewpoint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. This </a:t>
            </a:r>
            <a:r>
              <a:rPr lang="de-DE" dirty="0" err="1"/>
              <a:t>means</a:t>
            </a:r>
            <a:r>
              <a:rPr lang="de-DE" dirty="0"/>
              <a:t>, </a:t>
            </a:r>
            <a:r>
              <a:rPr lang="de-DE" dirty="0" err="1"/>
              <a:t>druing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raised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yields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 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wondered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support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, e.g.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him</a:t>
            </a:r>
            <a:r>
              <a:rPr lang="de-DE" dirty="0"/>
              <a:t> a </a:t>
            </a:r>
            <a:r>
              <a:rPr lang="de-DE" dirty="0" err="1"/>
              <a:t>hint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he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spectrum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fault </a:t>
            </a:r>
            <a:r>
              <a:rPr lang="de-DE" dirty="0" err="1"/>
              <a:t>loc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53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we‘re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M</a:t>
            </a:r>
            <a:r>
              <a:rPr lang="de-DE" baseline="0" dirty="0" smtClean="0"/>
              <a:t>ain </a:t>
            </a:r>
            <a:r>
              <a:rPr lang="de-DE" baseline="0" dirty="0" err="1" smtClean="0"/>
              <a:t>problem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choosing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663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</a:t>
            </a:r>
            <a:r>
              <a:rPr lang="de-DE" dirty="0" err="1" smtClean="0"/>
              <a:t>an</a:t>
            </a:r>
            <a:r>
              <a:rPr lang="de-DE" dirty="0" err="1" smtClean="0"/>
              <a:t>‘t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specifics</a:t>
            </a:r>
            <a:r>
              <a:rPr lang="de-DE" dirty="0" smtClean="0"/>
              <a:t>, but </a:t>
            </a:r>
            <a:r>
              <a:rPr lang="de-DE" dirty="0" err="1" smtClean="0"/>
              <a:t>impression</a:t>
            </a:r>
            <a:r>
              <a:rPr lang="de-DE" dirty="0" smtClean="0"/>
              <a:t>: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correlations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actually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dimensions</a:t>
            </a:r>
            <a:endParaRPr lang="de-DE" baseline="0" dirty="0" smtClean="0"/>
          </a:p>
          <a:p>
            <a:r>
              <a:rPr lang="en-US" baseline="0" dirty="0" smtClean="0"/>
              <a:t>W</a:t>
            </a:r>
            <a:r>
              <a:rPr lang="de-DE" baseline="0" dirty="0" err="1" smtClean="0"/>
              <a:t>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dimensionality-reduction</a:t>
            </a:r>
            <a:r>
              <a:rPr lang="de-DE" baseline="0" dirty="0" smtClean="0"/>
              <a:t>: PCA </a:t>
            </a:r>
            <a:r>
              <a:rPr lang="de-DE" baseline="0" dirty="0" err="1" smtClean="0"/>
              <a:t>didn‘t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64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</a:t>
            </a:r>
            <a:r>
              <a:rPr lang="de-DE" dirty="0" err="1" smtClean="0"/>
              <a:t>ere</a:t>
            </a:r>
            <a:r>
              <a:rPr lang="de-DE" dirty="0" smtClean="0"/>
              <a:t>: 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axis</a:t>
            </a:r>
            <a:r>
              <a:rPr lang="de-DE" dirty="0" smtClean="0"/>
              <a:t> </a:t>
            </a:r>
            <a:r>
              <a:rPr lang="de-DE" dirty="0" err="1" smtClean="0"/>
              <a:t>targets</a:t>
            </a:r>
            <a:r>
              <a:rPr lang="de-DE" dirty="0" smtClean="0"/>
              <a:t>,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;</a:t>
            </a:r>
          </a:p>
          <a:p>
            <a:r>
              <a:rPr lang="de-DE" baseline="0" dirty="0" smtClean="0"/>
              <a:t>B</a:t>
            </a:r>
            <a:r>
              <a:rPr lang="de-DE" baseline="0" dirty="0" smtClean="0"/>
              <a:t>lue = positive </a:t>
            </a:r>
            <a:r>
              <a:rPr lang="de-DE" baseline="0" dirty="0" err="1" smtClean="0"/>
              <a:t>cor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red</a:t>
            </a:r>
            <a:r>
              <a:rPr lang="de-DE" baseline="0" dirty="0" smtClean="0"/>
              <a:t> = negative </a:t>
            </a:r>
            <a:r>
              <a:rPr lang="de-DE" baseline="0" dirty="0" err="1" smtClean="0"/>
              <a:t>cor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grey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insignificant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</a:t>
            </a:r>
            <a:endParaRPr lang="de-DE" baseline="0" dirty="0" smtClean="0"/>
          </a:p>
          <a:p>
            <a:r>
              <a:rPr lang="de-DE" baseline="0" dirty="0" smtClean="0"/>
              <a:t>-&gt; </a:t>
            </a:r>
            <a:r>
              <a:rPr lang="de-DE" baseline="0" dirty="0" err="1" smtClean="0"/>
              <a:t>let</a:t>
            </a:r>
            <a:r>
              <a:rPr lang="de-DE" baseline="0" dirty="0" err="1" smtClean="0"/>
              <a:t>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significant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794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err="1" smtClean="0"/>
              <a:t>‘re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target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example</a:t>
            </a:r>
            <a:endParaRPr lang="de-DE" dirty="0" smtClean="0"/>
          </a:p>
          <a:p>
            <a:r>
              <a:rPr lang="de-DE" dirty="0" smtClean="0"/>
              <a:t>F</a:t>
            </a:r>
            <a:r>
              <a:rPr lang="de-DE" dirty="0" smtClean="0"/>
              <a:t>irst: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high </a:t>
            </a:r>
            <a:r>
              <a:rPr lang="de-DE" dirty="0" err="1" smtClean="0"/>
              <a:t>correlations</a:t>
            </a:r>
            <a:r>
              <a:rPr lang="de-DE" dirty="0" smtClean="0"/>
              <a:t>! (</a:t>
            </a:r>
            <a:r>
              <a:rPr lang="de-DE" dirty="0" err="1" smtClean="0"/>
              <a:t>abs</a:t>
            </a:r>
            <a:r>
              <a:rPr lang="de-DE" dirty="0" smtClean="0"/>
              <a:t> &lt;0.3)</a:t>
            </a:r>
          </a:p>
          <a:p>
            <a:r>
              <a:rPr lang="de-DE" baseline="0" dirty="0" err="1" smtClean="0"/>
              <a:t>D</a:t>
            </a:r>
            <a:r>
              <a:rPr lang="de-DE" baseline="0" dirty="0" err="1" smtClean="0"/>
              <a:t>oesn</a:t>
            </a:r>
            <a:r>
              <a:rPr lang="de-DE" baseline="0" dirty="0" err="1" smtClean="0"/>
              <a:t>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correlation</a:t>
            </a:r>
            <a:r>
              <a:rPr lang="de-DE" baseline="0" dirty="0" smtClean="0"/>
              <a:t>, just </a:t>
            </a:r>
            <a:r>
              <a:rPr lang="de-DE" baseline="0" dirty="0" err="1" smtClean="0"/>
              <a:t>nothing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significant</a:t>
            </a:r>
            <a:r>
              <a:rPr lang="de-DE" baseline="0" dirty="0" smtClean="0"/>
              <a:t>!</a:t>
            </a:r>
          </a:p>
          <a:p>
            <a:r>
              <a:rPr lang="de-DE" baseline="0" dirty="0" err="1" smtClean="0"/>
              <a:t>Interesting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correlations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similar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targets</a:t>
            </a:r>
            <a:r>
              <a:rPr lang="de-DE" baseline="0" dirty="0" smtClean="0"/>
              <a:t>! </a:t>
            </a:r>
            <a:r>
              <a:rPr lang="de-DE" baseline="0" dirty="0" err="1" smtClean="0"/>
              <a:t>S</a:t>
            </a:r>
            <a:r>
              <a:rPr lang="de-DE" baseline="0" dirty="0" err="1" smtClean="0"/>
              <a:t>eem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similar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aspects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56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err="1" smtClean="0"/>
              <a:t>‘re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target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example</a:t>
            </a:r>
            <a:endParaRPr lang="de-DE" dirty="0" smtClean="0"/>
          </a:p>
          <a:p>
            <a:r>
              <a:rPr lang="de-DE" dirty="0" smtClean="0"/>
              <a:t>F</a:t>
            </a:r>
            <a:r>
              <a:rPr lang="de-DE" dirty="0" smtClean="0"/>
              <a:t>irst: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high </a:t>
            </a:r>
            <a:r>
              <a:rPr lang="de-DE" dirty="0" err="1" smtClean="0"/>
              <a:t>correlations</a:t>
            </a:r>
            <a:r>
              <a:rPr lang="de-DE" dirty="0" smtClean="0"/>
              <a:t>! (</a:t>
            </a:r>
            <a:r>
              <a:rPr lang="de-DE" dirty="0" err="1" smtClean="0"/>
              <a:t>abs</a:t>
            </a:r>
            <a:r>
              <a:rPr lang="de-DE" dirty="0" smtClean="0"/>
              <a:t> &lt;0.3)</a:t>
            </a:r>
          </a:p>
          <a:p>
            <a:r>
              <a:rPr lang="de-DE" dirty="0" smtClean="0"/>
              <a:t>B</a:t>
            </a:r>
            <a:r>
              <a:rPr lang="de-DE" dirty="0" smtClean="0"/>
              <a:t>ut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correlations</a:t>
            </a:r>
            <a:r>
              <a:rPr lang="de-DE" dirty="0" smtClean="0"/>
              <a:t> -&gt; </a:t>
            </a:r>
            <a:r>
              <a:rPr lang="de-DE" dirty="0" err="1" smtClean="0"/>
              <a:t>looking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: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,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,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metrics</a:t>
            </a:r>
            <a:endParaRPr lang="de-DE" baseline="0" dirty="0" smtClean="0"/>
          </a:p>
          <a:p>
            <a:r>
              <a:rPr lang="de-DE" baseline="0" dirty="0" err="1" smtClean="0"/>
              <a:t>D</a:t>
            </a:r>
            <a:r>
              <a:rPr lang="de-DE" baseline="0" dirty="0" err="1" smtClean="0"/>
              <a:t>oesn</a:t>
            </a:r>
            <a:r>
              <a:rPr lang="de-DE" baseline="0" dirty="0" err="1" smtClean="0"/>
              <a:t>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correlation</a:t>
            </a:r>
            <a:r>
              <a:rPr lang="de-DE" baseline="0" dirty="0" smtClean="0"/>
              <a:t>, just </a:t>
            </a:r>
            <a:r>
              <a:rPr lang="de-DE" baseline="0" dirty="0" err="1" smtClean="0"/>
              <a:t>nothing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significant</a:t>
            </a:r>
            <a:r>
              <a:rPr lang="de-DE" baseline="0" dirty="0" smtClean="0"/>
              <a:t>!</a:t>
            </a:r>
          </a:p>
          <a:p>
            <a:r>
              <a:rPr lang="de-DE" baseline="0" dirty="0" err="1" smtClean="0"/>
              <a:t>Interesting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correlations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similar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targets</a:t>
            </a:r>
            <a:r>
              <a:rPr lang="de-DE" baseline="0" dirty="0" smtClean="0"/>
              <a:t>! </a:t>
            </a:r>
            <a:r>
              <a:rPr lang="de-DE" baseline="0" dirty="0" err="1" smtClean="0"/>
              <a:t>S</a:t>
            </a:r>
            <a:r>
              <a:rPr lang="de-DE" baseline="0" dirty="0" err="1" smtClean="0"/>
              <a:t>eem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similar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aspects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56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[MINUTE 8]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250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efficient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high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; 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try</a:t>
            </a:r>
            <a:r>
              <a:rPr lang="de-DE" baseline="0" dirty="0" smtClean="0"/>
              <a:t> lots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smtClean="0"/>
              <a:t>combinations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632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negative r2-scores</a:t>
            </a:r>
            <a:r>
              <a:rPr lang="de-DE" noProof="0" dirty="0"/>
              <a:t>: a </a:t>
            </a:r>
            <a:r>
              <a:rPr lang="de-DE" noProof="0" dirty="0" err="1"/>
              <a:t>constant</a:t>
            </a:r>
            <a:r>
              <a:rPr lang="de-DE" noProof="0" dirty="0"/>
              <a:t> </a:t>
            </a:r>
            <a:r>
              <a:rPr lang="de-DE" noProof="0" dirty="0" err="1"/>
              <a:t>model</a:t>
            </a:r>
            <a:r>
              <a:rPr lang="de-DE" noProof="0" dirty="0"/>
              <a:t> </a:t>
            </a:r>
            <a:r>
              <a:rPr lang="de-DE" noProof="0" dirty="0" err="1"/>
              <a:t>would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better</a:t>
            </a:r>
            <a:endParaRPr lang="de-DE" noProof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Classification: </a:t>
            </a:r>
            <a:r>
              <a:rPr lang="en-US" noProof="0" dirty="0"/>
              <a:t>The class label ‘useless’ combines high target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764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CallGraph</a:t>
            </a:r>
            <a:r>
              <a:rPr lang="de-DE" dirty="0"/>
              <a:t> </a:t>
            </a:r>
            <a:r>
              <a:rPr lang="de-DE" dirty="0" err="1"/>
              <a:t>MaxVertex</a:t>
            </a:r>
            <a:r>
              <a:rPr lang="de-DE" dirty="0"/>
              <a:t> Out Degree &lt;= 30.5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873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CallGraph</a:t>
            </a:r>
            <a:r>
              <a:rPr lang="de-DE" dirty="0"/>
              <a:t> </a:t>
            </a:r>
            <a:r>
              <a:rPr lang="de-DE" dirty="0" err="1"/>
              <a:t>MaxVertex</a:t>
            </a:r>
            <a:r>
              <a:rPr lang="de-DE" dirty="0"/>
              <a:t> Out Degree &lt;= 30.5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8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structured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4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…</a:t>
            </a:r>
          </a:p>
          <a:p>
            <a:r>
              <a:rPr lang="de-DE" dirty="0" err="1"/>
              <a:t>I‘ll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part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060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Model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spectrum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fault </a:t>
            </a:r>
            <a:r>
              <a:rPr lang="de-DE" dirty="0" err="1"/>
              <a:t>loc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can‘t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actually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However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sw</a:t>
            </a:r>
            <a:r>
              <a:rPr lang="de-DE" dirty="0">
                <a:sym typeface="Wingdings" panose="05000000000000000000" pitchFamily="2" charset="2"/>
              </a:rPr>
              <a:t> diagnosability  </a:t>
            </a:r>
            <a:r>
              <a:rPr lang="de-DE" dirty="0" err="1">
                <a:sym typeface="Wingdings" panose="05000000000000000000" pitchFamily="2" charset="2"/>
              </a:rPr>
              <a:t>Dev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likely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actually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580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[MINUTE 17]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824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CG_EC90Q, GC_MAXVO, CG_MD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T_U, T_DDU, T_NF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B_NL,</a:t>
            </a:r>
            <a:r>
              <a:rPr lang="en-US" baseline="0" noProof="0" dirty="0" smtClean="0"/>
              <a:t> B_NCH not that important</a:t>
            </a:r>
            <a:endParaRPr lang="en-US" noProof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713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ym typeface="Wingdings" panose="05000000000000000000" pitchFamily="2" charset="2"/>
              </a:rPr>
              <a:t>First of all we collected some general static metrics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noProof="0" dirty="0"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ym typeface="Wingdings" panose="05000000000000000000" pitchFamily="2" charset="2"/>
              </a:rPr>
              <a:t>Code Smells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ym typeface="Wingdings" panose="05000000000000000000" pitchFamily="2" charset="2"/>
              </a:rPr>
              <a:t>     Indicator that their might be some quality defect in the code and shows potential for Refactoring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ym typeface="Wingdings" panose="05000000000000000000" pitchFamily="2" charset="2"/>
              </a:rPr>
              <a:t>     Assumption: Link between code quality and the occurrence of smells</a:t>
            </a:r>
          </a:p>
          <a:p>
            <a:endParaRPr lang="de-DE" dirty="0"/>
          </a:p>
          <a:p>
            <a:r>
              <a:rPr lang="de-DE" dirty="0"/>
              <a:t>Graph</a:t>
            </a:r>
          </a:p>
          <a:p>
            <a:r>
              <a:rPr lang="de-DE" dirty="0"/>
              <a:t>    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6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suite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gzoltar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like #</a:t>
            </a:r>
            <a:r>
              <a:rPr lang="de-DE" dirty="0" err="1"/>
              <a:t>tests</a:t>
            </a:r>
            <a:r>
              <a:rPr lang="de-DE" dirty="0"/>
              <a:t> #</a:t>
            </a:r>
            <a:r>
              <a:rPr lang="de-DE" dirty="0" err="1"/>
              <a:t>passed</a:t>
            </a:r>
            <a:r>
              <a:rPr lang="de-DE" dirty="0"/>
              <a:t> #</a:t>
            </a:r>
            <a:r>
              <a:rPr lang="de-DE" dirty="0" err="1"/>
              <a:t>failed</a:t>
            </a:r>
            <a:endParaRPr lang="de-DE" dirty="0"/>
          </a:p>
          <a:p>
            <a:r>
              <a:rPr lang="de-DE" dirty="0"/>
              <a:t>    DDU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, </a:t>
            </a:r>
            <a:r>
              <a:rPr lang="de-DE" dirty="0" err="1"/>
              <a:t>diversity</a:t>
            </a:r>
            <a:r>
              <a:rPr lang="de-DE" dirty="0"/>
              <a:t> and </a:t>
            </a:r>
            <a:r>
              <a:rPr lang="de-DE" dirty="0" err="1"/>
              <a:t>uniqueness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endParaRPr lang="de-DE" dirty="0"/>
          </a:p>
          <a:p>
            <a:r>
              <a:rPr lang="de-DE" dirty="0"/>
              <a:t>Bug </a:t>
            </a:r>
            <a:r>
              <a:rPr lang="de-DE" dirty="0" err="1"/>
              <a:t>Metrics</a:t>
            </a:r>
            <a:r>
              <a:rPr lang="de-DE" dirty="0"/>
              <a:t>: also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buggy</a:t>
            </a:r>
            <a:r>
              <a:rPr lang="de-DE" dirty="0"/>
              <a:t> Files</a:t>
            </a:r>
          </a:p>
          <a:p>
            <a:r>
              <a:rPr lang="de-DE" dirty="0"/>
              <a:t>    </a:t>
            </a:r>
            <a:r>
              <a:rPr lang="de-DE" dirty="0" err="1"/>
              <a:t>Idea</a:t>
            </a:r>
            <a:r>
              <a:rPr lang="de-DE" dirty="0"/>
              <a:t>: Code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87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much for the metrics and now the question arises against which target values we analyze them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95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69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14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Noise that doesn’t lead to additional information for the developer</a:t>
            </a:r>
            <a:endParaRPr lang="en-US" dirty="0"/>
          </a:p>
          <a:p>
            <a:r>
              <a:rPr lang="de-DE" dirty="0"/>
              <a:t>Check 20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100 </a:t>
            </a:r>
            <a:r>
              <a:rPr lang="de-DE" dirty="0" err="1"/>
              <a:t>doesn‘t</a:t>
            </a:r>
            <a:r>
              <a:rPr lang="de-DE" dirty="0"/>
              <a:t> matter, in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casese</a:t>
            </a:r>
            <a:r>
              <a:rPr lang="en-US" dirty="0"/>
              <a:t>the applicability of spectrum based fault loc is not given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476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[MINUTE 4]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87663-DAC9-46E4-A087-89659829559E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32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pitchFamily="34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 smtClean="0">
                <a:solidFill>
                  <a:schemeClr val="tx2"/>
                </a:solidFill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r>
              <a:rPr lang="de-DE"/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209220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35E82-4CAB-4D2A-9C72-F5FF5CC53EEB}" type="datetime1">
              <a:rPr lang="de-DE"/>
              <a:pPr/>
              <a:t>13.07.18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97DD3-2A9D-4E4E-B1C1-27C72CF849D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71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CBE34-0D4B-425B-ACFD-ABB40D540072}" type="datetime1">
              <a:rPr lang="de-DE"/>
              <a:pPr/>
              <a:t>13.07.18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FFC28-8BE5-47FC-AA06-4C4B3C348EE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07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467544" y="6381328"/>
            <a:ext cx="8088064" cy="295672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035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A828B-FCE5-40CD-9D42-99872EEFE594}" type="datetime1">
              <a:rPr lang="de-DE"/>
              <a:pPr/>
              <a:t>13.07.18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07AD1-1DBE-4764-ACC9-C41B3982BA2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3B97E-A6EB-44F1-8243-88AEA7BB0DD9}" type="datetime1">
              <a:rPr lang="de-DE"/>
              <a:pPr/>
              <a:t>13.07.18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F0019B-1DE0-4006-80FE-48C4CF4FA96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67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90848-A00B-455A-9154-668496F164AD}" type="datetime1">
              <a:rPr lang="de-DE"/>
              <a:pPr/>
              <a:t>13.07.18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C605E-B036-4EC8-9739-BCE8F299177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6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551945-F800-4BDD-BEA6-BD678BF3F795}" type="datetime1">
              <a:rPr lang="de-DE"/>
              <a:pPr/>
              <a:t>13.07.18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E7092-1C58-4565-A21D-87E4A493A40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3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C8094-2D81-4874-B18F-23D01FD92261}" type="datetime1">
              <a:rPr lang="de-DE"/>
              <a:pPr/>
              <a:t>13.07.18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09C1F-29D8-4886-BCCA-E030CF760A1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1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B5F6F-D99D-4047-9B76-7DCADE6D5E62}" type="datetime1">
              <a:rPr lang="de-DE"/>
              <a:pPr/>
              <a:t>13.07.18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28C86-2FD6-48CC-955B-998964F1794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1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5CDEB-CE3E-4559-BE8C-1D19E5A69156}" type="datetime1">
              <a:rPr lang="de-DE"/>
              <a:pPr/>
              <a:t>13.07.18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EAAF8-6AB2-470E-A85A-89A9E53325A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6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pitchFamily="34" charset="0"/>
              </a:defRPr>
            </a:lvl1pPr>
          </a:lstStyle>
          <a:p>
            <a:fld id="{F63A40B7-5F88-4A56-B0B6-A110CC0C1B3B}" type="datetime1">
              <a:rPr lang="de-DE"/>
              <a:pPr/>
              <a:t>13.07.18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pitchFamily="34" charset="0"/>
              </a:defRPr>
            </a:lvl1pPr>
          </a:lstStyle>
          <a:p>
            <a:fld id="{C0168C61-1757-43FE-8553-153C1509192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 Neue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pitchFamily="34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tx2"/>
          </a:solidFill>
          <a:latin typeface="Arial"/>
          <a:ea typeface="ＭＳ Ｐゴシック" pitchFamily="-109" charset="-128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Arial"/>
          <a:ea typeface="ＭＳ Ｐゴシック" pitchFamily="-109" charset="-128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Arial"/>
          <a:ea typeface="ＭＳ Ｐゴシック" pitchFamily="-109" charset="-128"/>
          <a:cs typeface="Arial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Arial"/>
          <a:ea typeface="ＭＳ Ｐゴシック" pitchFamily="-109" charset="-128"/>
          <a:cs typeface="Arial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Arial"/>
          <a:ea typeface="ＭＳ Ｐゴシック" pitchFamily="-109" charset="-128"/>
          <a:cs typeface="Arial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i="1" noProof="0" dirty="0">
                <a:latin typeface="Arial" charset="0"/>
                <a:ea typeface="ＭＳ Ｐゴシック" charset="-128"/>
              </a:rPr>
              <a:t>Exploring the Relationship between Design Metrics and Software Diagnosability using Machine Learning</a:t>
            </a:r>
            <a:endParaRPr lang="en-US" noProof="0" dirty="0">
              <a:latin typeface="Arial" charset="0"/>
              <a:ea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charset="2"/>
              <a:buNone/>
            </a:pPr>
            <a:endParaRPr lang="en-US" noProof="0" dirty="0">
              <a:latin typeface="Arial" charset="0"/>
              <a:ea typeface="ＭＳ Ｐゴシック" charset="-128"/>
            </a:endParaRPr>
          </a:p>
          <a:p>
            <a:pPr algn="l" eaLnBrk="1" hangingPunct="1">
              <a:buFont typeface="Wingdings" charset="2"/>
              <a:buNone/>
            </a:pPr>
            <a:r>
              <a:rPr lang="en-US" noProof="0" dirty="0">
                <a:latin typeface="Arial" charset="0"/>
                <a:ea typeface="ＭＳ Ｐゴシック" charset="-128"/>
              </a:rPr>
              <a:t>Thomas Dornberger, Sofie </a:t>
            </a:r>
            <a:r>
              <a:rPr lang="en-US" noProof="0" dirty="0" smtClean="0">
                <a:latin typeface="Arial" charset="0"/>
                <a:ea typeface="ＭＳ Ｐゴシック" charset="-128"/>
              </a:rPr>
              <a:t>Kemper</a:t>
            </a:r>
          </a:p>
          <a:p>
            <a:pPr algn="l" eaLnBrk="1" hangingPunct="1">
              <a:buFont typeface="Wingdings" charset="2"/>
              <a:buNone/>
            </a:pPr>
            <a:r>
              <a:rPr lang="en-US" dirty="0" smtClean="0">
                <a:latin typeface="Arial" charset="0"/>
                <a:ea typeface="ＭＳ Ｐゴシック" charset="-128"/>
              </a:rPr>
              <a:t>2018-07-13</a:t>
            </a:r>
            <a:endParaRPr lang="en-US" noProof="0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C378D7-5DE8-43F1-9898-8402B4AF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6293028-1DC0-4C8E-BA54-168148C5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Data collection</a:t>
            </a:r>
          </a:p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tx1"/>
                </a:solidFill>
              </a:rPr>
              <a:t>Data exploration</a:t>
            </a:r>
          </a:p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Machine learning techniques</a:t>
            </a:r>
          </a:p>
          <a:p>
            <a:pPr>
              <a:buFont typeface="+mj-lt"/>
              <a:buAutoNum type="arabicParenR"/>
            </a:pPr>
            <a:endParaRPr lang="en-US" sz="2400" noProof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Results &amp; discussion</a:t>
            </a:r>
          </a:p>
          <a:p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EC39A09-1C25-4B1C-A808-27311C33FAD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6"/>
                </a:solidFill>
              </a:rPr>
              <a:t>Data Exploration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5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69716052"/>
              </p:ext>
            </p:extLst>
          </p:nvPr>
        </p:nvGraphicFramePr>
        <p:xfrm>
          <a:off x="1403648" y="1556792"/>
          <a:ext cx="5904656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xmlns="" id="{CA07023B-A373-4C7C-B7E6-E619721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en-US" noProof="0" dirty="0" smtClean="0"/>
              <a:t>Data Overview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5013176"/>
            <a:ext cx="7920880" cy="1224136"/>
          </a:xfrm>
        </p:spPr>
        <p:txBody>
          <a:bodyPr/>
          <a:lstStyle/>
          <a:p>
            <a:r>
              <a:rPr lang="de-DE" dirty="0" smtClean="0"/>
              <a:t>166 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 in total</a:t>
            </a:r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</a:p>
          <a:p>
            <a:r>
              <a:rPr lang="de-DE" dirty="0" smtClean="0"/>
              <a:t>(e.</a:t>
            </a:r>
            <a:r>
              <a:rPr lang="de-DE" dirty="0" err="1" smtClean="0"/>
              <a:t>g</a:t>
            </a:r>
            <a:r>
              <a:rPr lang="de-DE" dirty="0" smtClean="0"/>
              <a:t>.,</a:t>
            </a:r>
            <a:r>
              <a:rPr lang="de-DE" dirty="0" err="1" smtClean="0"/>
              <a:t>unreliable</a:t>
            </a:r>
            <a:r>
              <a:rPr lang="de-DE" dirty="0" smtClean="0"/>
              <a:t> </a:t>
            </a:r>
            <a:r>
              <a:rPr lang="de-DE" dirty="0" err="1" smtClean="0"/>
              <a:t>callgraph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xmlns="" id="{960CA3E4-64AD-47EB-A3DF-E40655F5D88C}"/>
              </a:ext>
            </a:extLst>
          </p:cNvPr>
          <p:cNvSpPr txBox="1">
            <a:spLocks/>
          </p:cNvSpPr>
          <p:nvPr/>
        </p:nvSpPr>
        <p:spPr bwMode="auto">
          <a:xfrm>
            <a:off x="467544" y="6381328"/>
            <a:ext cx="8088064" cy="29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None/>
              <a:defRPr sz="1600">
                <a:solidFill>
                  <a:schemeClr val="tx2"/>
                </a:solidFill>
                <a:latin typeface="Arial"/>
                <a:ea typeface="ＭＳ Ｐゴシック" pitchFamily="-109" charset="-128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Arial"/>
                <a:ea typeface="ＭＳ Ｐゴシック" pitchFamily="-109" charset="-128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2"/>
                </a:solidFill>
                <a:latin typeface="Arial"/>
                <a:ea typeface="ＭＳ Ｐゴシック" pitchFamily="-109" charset="-128"/>
                <a:cs typeface="Arial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Arial"/>
                <a:ea typeface="ＭＳ Ｐゴシック" pitchFamily="-109" charset="-128"/>
                <a:cs typeface="Arial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Arial"/>
                <a:ea typeface="ＭＳ Ｐゴシック" pitchFamily="-109" charset="-128"/>
                <a:cs typeface="Arial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de-DE" smtClean="0">
                <a:solidFill>
                  <a:schemeClr val="accent6"/>
                </a:solidFill>
              </a:rPr>
              <a:t>Data Exploration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888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60CA3E4-64AD-47EB-A3DF-E40655F5D88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Data </a:t>
            </a:r>
            <a:r>
              <a:rPr lang="de-DE" dirty="0" smtClean="0">
                <a:solidFill>
                  <a:schemeClr val="accent6"/>
                </a:solidFill>
              </a:rPr>
              <a:t>Exploration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  <p:pic>
        <p:nvPicPr>
          <p:cNvPr id="8" name="Inhaltsplatzhalter 7" descr="correlations_pval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49" r="-36049"/>
          <a:stretch>
            <a:fillRect/>
          </a:stretch>
        </p:blipFill>
        <p:spPr>
          <a:xfrm>
            <a:off x="508000" y="1628800"/>
            <a:ext cx="8805307" cy="4705350"/>
          </a:xfr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xmlns="" id="{CA07023B-A373-4C7C-B7E6-E619721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en-US" noProof="0" dirty="0" smtClean="0"/>
              <a:t>Feature-Feature Correlations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6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 descr="featureTargetCorrelations_pVal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56" b="-30156"/>
          <a:stretch>
            <a:fillRect/>
          </a:stretch>
        </p:blipFill>
        <p:spPr>
          <a:xfrm>
            <a:off x="107505" y="1052736"/>
            <a:ext cx="8902764" cy="5256584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E1F384C-011E-4F79-AE4B-4749D232056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Data Exploration</a:t>
            </a:r>
          </a:p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C6A3299C-C5F9-4EC5-A9DA-8A635E43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en-US" noProof="0" dirty="0" smtClean="0"/>
              <a:t>Feature-Target-Correlations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600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 descr="featureTargetCorrelations_pVal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904" r="58918" b="6000"/>
          <a:stretch/>
        </p:blipFill>
        <p:spPr>
          <a:xfrm>
            <a:off x="1248520" y="1484784"/>
            <a:ext cx="5555728" cy="482453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E1F384C-011E-4F79-AE4B-4749D232056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Data Exploration</a:t>
            </a:r>
          </a:p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C6A3299C-C5F9-4EC5-A9DA-8A635E43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en-US" noProof="0" dirty="0" smtClean="0"/>
              <a:t>Feature-Target-Correlations</a:t>
            </a:r>
            <a:endParaRPr lang="en-US" noProof="0" dirty="0"/>
          </a:p>
        </p:txBody>
      </p:sp>
      <p:pic>
        <p:nvPicPr>
          <p:cNvPr id="6" name="Inhaltsplatzhalter 1" descr="featureTargetCorrelations_pVa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81" t="27647" r="664" b="40079"/>
          <a:stretch/>
        </p:blipFill>
        <p:spPr bwMode="auto">
          <a:xfrm>
            <a:off x="6884934" y="3068960"/>
            <a:ext cx="423370" cy="105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feil nach rechts 2"/>
          <p:cNvSpPr/>
          <p:nvPr/>
        </p:nvSpPr>
        <p:spPr bwMode="auto">
          <a:xfrm>
            <a:off x="251520" y="5392640"/>
            <a:ext cx="906400" cy="4126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9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E1F384C-011E-4F79-AE4B-4749D232056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Data Exploration</a:t>
            </a:r>
          </a:p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C6A3299C-C5F9-4EC5-A9DA-8A635E43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en-US" noProof="0" dirty="0" smtClean="0"/>
              <a:t>Correlated Features - Types</a:t>
            </a:r>
            <a:endParaRPr lang="en-US" noProof="0" dirty="0"/>
          </a:p>
        </p:txBody>
      </p:sp>
      <p:pic>
        <p:nvPicPr>
          <p:cNvPr id="6" name="Inhaltsplatzhalter 1" descr="featureTargetCorrelations_pVa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81" t="27647" r="664" b="40079"/>
          <a:stretch/>
        </p:blipFill>
        <p:spPr bwMode="auto">
          <a:xfrm>
            <a:off x="6884934" y="3068960"/>
            <a:ext cx="423370" cy="105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nhaltsplatzhalter 9" descr="correlatedFeatureTypes.pdf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" r="-374" b="2396"/>
          <a:stretch/>
        </p:blipFill>
        <p:spPr>
          <a:xfrm>
            <a:off x="1115616" y="1528220"/>
            <a:ext cx="6895681" cy="4781100"/>
          </a:xfrm>
        </p:spPr>
      </p:pic>
    </p:spTree>
    <p:extLst>
      <p:ext uri="{BB962C8B-B14F-4D97-AF65-F5344CB8AC3E}">
        <p14:creationId xmlns:p14="http://schemas.microsoft.com/office/powerpoint/2010/main" val="369698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C378D7-5DE8-43F1-9898-8402B4AF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6293028-1DC0-4C8E-BA54-168148C5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Data collection</a:t>
            </a:r>
          </a:p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Data exploration</a:t>
            </a:r>
          </a:p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tx1"/>
                </a:solidFill>
              </a:rPr>
              <a:t>Machine learning techniques</a:t>
            </a:r>
          </a:p>
          <a:p>
            <a:pPr>
              <a:buFont typeface="+mj-lt"/>
              <a:buAutoNum type="arabicParenR"/>
            </a:pPr>
            <a:endParaRPr lang="en-US" sz="2400" noProof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Results &amp; discussion</a:t>
            </a:r>
          </a:p>
          <a:p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EC39A09-1C25-4B1C-A808-27311C33FAD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6"/>
                </a:solidFill>
              </a:rPr>
              <a:t>Machine</a:t>
            </a:r>
            <a:r>
              <a:rPr lang="de-DE" dirty="0" smtClean="0">
                <a:solidFill>
                  <a:schemeClr val="accent6"/>
                </a:solidFill>
              </a:rPr>
              <a:t> Learning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59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C0A4D0-F831-4206-A3F2-19AA4670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Machine learning – </a:t>
            </a:r>
            <a:r>
              <a:rPr lang="en-US" noProof="0" dirty="0" smtClean="0"/>
              <a:t>Linear Regression I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C00AD2-CA91-46BE-8528-832B7298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choose least squares linear regression?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and easy to interpret</a:t>
            </a:r>
            <a:endParaRPr lang="en-US" dirty="0" smtClean="0"/>
          </a:p>
          <a:p>
            <a:r>
              <a:rPr lang="en-US" dirty="0" smtClean="0"/>
              <a:t>Direct link to found correlations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noProof="0" dirty="0" smtClean="0"/>
              <a:t>We use a train-test split to ensure generalizable </a:t>
            </a:r>
            <a:r>
              <a:rPr lang="en-US" dirty="0" smtClean="0"/>
              <a:t>results </a:t>
            </a:r>
            <a:r>
              <a:rPr lang="en-US" noProof="0" dirty="0" smtClean="0"/>
              <a:t>and evaluate with mean squared error (MSE) and adjusted R-Squared (R</a:t>
            </a:r>
            <a:r>
              <a:rPr lang="en-US" baseline="30000" noProof="0" dirty="0" smtClean="0"/>
              <a:t>2</a:t>
            </a:r>
            <a:r>
              <a:rPr lang="en-US" noProof="0" dirty="0" smtClean="0"/>
              <a:t>)</a:t>
            </a:r>
          </a:p>
          <a:p>
            <a:endParaRPr lang="en-US" noProof="0" dirty="0"/>
          </a:p>
          <a:p>
            <a:r>
              <a:rPr lang="en-US" noProof="0" dirty="0" smtClean="0"/>
              <a:t>First approach: random combinations of two features -&gt; very bad results</a:t>
            </a:r>
            <a:endParaRPr lang="en-US" noProof="0" dirty="0"/>
          </a:p>
          <a:p>
            <a:r>
              <a:rPr lang="en-US" dirty="0" smtClean="0"/>
              <a:t>Refine by using only “important” features -&gt; slight improvement</a:t>
            </a: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D2EF04E-2136-4F22-A35E-117E2D67A2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6"/>
                </a:solidFill>
              </a:rPr>
              <a:t>Machine</a:t>
            </a:r>
            <a:r>
              <a:rPr lang="de-DE" dirty="0" smtClean="0">
                <a:solidFill>
                  <a:schemeClr val="accent6"/>
                </a:solidFill>
              </a:rPr>
              <a:t> Learning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260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C0A4D0-F831-4206-A3F2-19AA4670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Machine learning – </a:t>
            </a:r>
            <a:r>
              <a:rPr lang="en-US" noProof="0" dirty="0" smtClean="0"/>
              <a:t>Linear Regression II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C00AD2-CA91-46BE-8528-832B7298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Outliers and strongly scattered, high target values seem problematic</a:t>
            </a:r>
          </a:p>
          <a:p>
            <a:r>
              <a:rPr lang="en-US" dirty="0" smtClean="0"/>
              <a:t>Apply </a:t>
            </a:r>
            <a:r>
              <a:rPr lang="en-US" noProof="0" dirty="0" smtClean="0"/>
              <a:t>a </a:t>
            </a:r>
            <a:r>
              <a:rPr lang="en-US" noProof="0" dirty="0" smtClean="0"/>
              <a:t>log-</a:t>
            </a:r>
            <a:r>
              <a:rPr lang="en-US" noProof="0" dirty="0" smtClean="0"/>
              <a:t>transformation</a:t>
            </a:r>
            <a:endParaRPr lang="en-US" noProof="0" dirty="0" smtClean="0"/>
          </a:p>
          <a:p>
            <a:endParaRPr lang="en-US" dirty="0"/>
          </a:p>
          <a:p>
            <a:r>
              <a:rPr lang="en-US" noProof="0" dirty="0" smtClean="0"/>
              <a:t>Significantly improved results: MSE ~ 0.9, R</a:t>
            </a:r>
            <a:r>
              <a:rPr lang="en-US" baseline="30000" noProof="0" dirty="0" smtClean="0"/>
              <a:t>2</a:t>
            </a:r>
            <a:r>
              <a:rPr lang="en-US" noProof="0" dirty="0" smtClean="0"/>
              <a:t> ~ 0.3</a:t>
            </a:r>
          </a:p>
          <a:p>
            <a:r>
              <a:rPr lang="en-US" dirty="0" smtClean="0"/>
              <a:t>Still not a great result, but a starting point for other methods</a:t>
            </a:r>
          </a:p>
          <a:p>
            <a:r>
              <a:rPr lang="en-US" noProof="0" dirty="0" smtClean="0"/>
              <a:t>Linear regression might not be powerful enough</a:t>
            </a:r>
          </a:p>
          <a:p>
            <a:endParaRPr lang="en-US" dirty="0"/>
          </a:p>
          <a:p>
            <a:r>
              <a:rPr lang="en-US" noProof="0" dirty="0" smtClean="0"/>
              <a:t>Best models use </a:t>
            </a:r>
            <a:r>
              <a:rPr lang="en-US" b="1" noProof="0" dirty="0" smtClean="0"/>
              <a:t>only dynamic</a:t>
            </a:r>
            <a:r>
              <a:rPr lang="en-US" noProof="0" dirty="0" smtClean="0"/>
              <a:t> metrics!</a:t>
            </a:r>
          </a:p>
          <a:p>
            <a:pPr lvl="1"/>
            <a:r>
              <a:rPr lang="x-none" noProof="0" dirty="0" smtClean="0"/>
              <a:t>Maximum vertex outdegree in callgraph</a:t>
            </a:r>
          </a:p>
          <a:p>
            <a:pPr lvl="1"/>
            <a:r>
              <a:rPr lang="x-none" noProof="0" dirty="0" smtClean="0"/>
              <a:t>Eigenvector centrality distribution </a:t>
            </a:r>
            <a:r>
              <a:rPr lang="x-none" noProof="0" dirty="0" smtClean="0"/>
              <a:t>in the data dependency graph</a:t>
            </a:r>
          </a:p>
          <a:p>
            <a:pPr lvl="1"/>
            <a:r>
              <a:rPr lang="en-US" noProof="0" dirty="0" err="1" smtClean="0"/>
              <a:t>Callgraph</a:t>
            </a:r>
            <a:r>
              <a:rPr lang="en-US" noProof="0" dirty="0" smtClean="0"/>
              <a:t> size</a:t>
            </a:r>
            <a:r>
              <a:rPr lang="en-US" noProof="0" dirty="0" smtClean="0"/>
              <a:t>: mean geodesic distance, edge count, or vertex count </a:t>
            </a:r>
          </a:p>
          <a:p>
            <a:pPr lvl="1"/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D2EF04E-2136-4F22-A35E-117E2D67A2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Machine</a:t>
            </a:r>
            <a:r>
              <a:rPr lang="de-DE" dirty="0">
                <a:solidFill>
                  <a:schemeClr val="accent6"/>
                </a:solidFill>
              </a:rPr>
              <a:t> Learning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96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A308B2-759D-41A9-B15B-B9E8D12F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Machine learning – Decision trees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EA5E892-8BC4-49C3-99C5-D5196BDF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Decision tree regression</a:t>
            </a:r>
          </a:p>
          <a:p>
            <a:pPr lvl="1"/>
            <a:r>
              <a:rPr lang="en-US" noProof="0" dirty="0"/>
              <a:t>Bad results, negative r2-scores</a:t>
            </a:r>
          </a:p>
          <a:p>
            <a:pPr lvl="1"/>
            <a:r>
              <a:rPr lang="en-US" noProof="0" dirty="0"/>
              <a:t>Problem: High target values are very strongly scattered</a:t>
            </a:r>
          </a:p>
          <a:p>
            <a:pPr marL="457200" lvl="1" indent="0">
              <a:buNone/>
            </a:pPr>
            <a:endParaRPr lang="en-US" noProof="0" dirty="0"/>
          </a:p>
          <a:p>
            <a:pPr indent="-285750"/>
            <a:endParaRPr lang="en-US" noProof="0" dirty="0"/>
          </a:p>
          <a:p>
            <a:pPr indent="-285750"/>
            <a:r>
              <a:rPr lang="en-US" noProof="0" dirty="0"/>
              <a:t>Decision tree classification</a:t>
            </a:r>
          </a:p>
          <a:p>
            <a:pPr marL="57150" indent="0">
              <a:buNone/>
            </a:pPr>
            <a:endParaRPr lang="en-US" noProof="0" dirty="0"/>
          </a:p>
          <a:p>
            <a:pPr indent="-285750"/>
            <a:r>
              <a:rPr lang="en-US" noProof="0" dirty="0"/>
              <a:t>Class labels:</a:t>
            </a:r>
          </a:p>
          <a:p>
            <a:pPr marL="57150" indent="0">
              <a:buNone/>
            </a:pPr>
            <a:r>
              <a:rPr lang="en-US" noProof="0" dirty="0"/>
              <a:t>	1-11 useful		 &gt; 11 useless</a:t>
            </a:r>
          </a:p>
          <a:p>
            <a:pPr marL="57150" indent="0">
              <a:buNone/>
            </a:pPr>
            <a:endParaRPr lang="en-US" noProof="0" dirty="0"/>
          </a:p>
          <a:p>
            <a:pPr marL="57150" indent="0">
              <a:buNone/>
            </a:pPr>
            <a:endParaRPr lang="en-US" noProof="0" dirty="0"/>
          </a:p>
          <a:p>
            <a:pPr marL="57150" indent="0">
              <a:buNone/>
            </a:pPr>
            <a:r>
              <a:rPr lang="en-US" noProof="0" dirty="0"/>
              <a:t> perfect      good             medium              useless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A0923F06-3C0F-4BB5-AB97-29AEB1793A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Machine</a:t>
            </a:r>
            <a:r>
              <a:rPr lang="de-DE" dirty="0">
                <a:solidFill>
                  <a:schemeClr val="accent6"/>
                </a:solidFill>
              </a:rPr>
              <a:t> Learning</a:t>
            </a:r>
          </a:p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AEDDCF79-DFAE-4E6E-94AF-546BBFB3E8B9}"/>
              </a:ext>
            </a:extLst>
          </p:cNvPr>
          <p:cNvSpPr/>
          <p:nvPr/>
        </p:nvSpPr>
        <p:spPr bwMode="auto">
          <a:xfrm>
            <a:off x="683568" y="4797152"/>
            <a:ext cx="3600400" cy="295672"/>
          </a:xfrm>
          <a:prstGeom prst="rect">
            <a:avLst/>
          </a:prstGeom>
          <a:solidFill>
            <a:srgbClr val="EE6D16"/>
          </a:solidFill>
          <a:ln w="9525" cap="flat" cmpd="sng" algn="ctr">
            <a:solidFill>
              <a:srgbClr val="EE6D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572B2ED0-778A-40F0-AD92-49F314DC2FB5}"/>
              </a:ext>
            </a:extLst>
          </p:cNvPr>
          <p:cNvSpPr/>
          <p:nvPr/>
        </p:nvSpPr>
        <p:spPr bwMode="auto">
          <a:xfrm>
            <a:off x="4295408" y="4797152"/>
            <a:ext cx="1572736" cy="295672"/>
          </a:xfrm>
          <a:prstGeom prst="rect">
            <a:avLst/>
          </a:prstGeom>
          <a:solidFill>
            <a:srgbClr val="399DE5"/>
          </a:solidFill>
          <a:ln w="9525" cap="flat" cmpd="sng" algn="ctr">
            <a:solidFill>
              <a:srgbClr val="399D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9097079E-2C48-4707-9471-774164F4B193}"/>
              </a:ext>
            </a:extLst>
          </p:cNvPr>
          <p:cNvSpPr/>
          <p:nvPr/>
        </p:nvSpPr>
        <p:spPr bwMode="auto">
          <a:xfrm>
            <a:off x="683568" y="5154116"/>
            <a:ext cx="792088" cy="295672"/>
          </a:xfrm>
          <a:prstGeom prst="rect">
            <a:avLst/>
          </a:prstGeom>
          <a:solidFill>
            <a:srgbClr val="EE6D16"/>
          </a:solidFill>
          <a:ln w="9525" cap="flat" cmpd="sng" algn="ctr">
            <a:solidFill>
              <a:srgbClr val="EE6D1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hangingPunct="0"/>
            <a:endParaRPr lang="de-DE" sz="1800">
              <a:latin typeface="Helvetica Neue" pitchFamily="-6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625A13C7-8B03-4D24-9282-DA96E5A8E022}"/>
              </a:ext>
            </a:extLst>
          </p:cNvPr>
          <p:cNvSpPr/>
          <p:nvPr/>
        </p:nvSpPr>
        <p:spPr bwMode="auto">
          <a:xfrm>
            <a:off x="4295408" y="5154116"/>
            <a:ext cx="1572736" cy="295672"/>
          </a:xfrm>
          <a:prstGeom prst="rect">
            <a:avLst/>
          </a:prstGeom>
          <a:solidFill>
            <a:srgbClr val="399DE5"/>
          </a:solidFill>
          <a:ln w="9525" cap="flat" cmpd="sng" algn="ctr">
            <a:solidFill>
              <a:srgbClr val="399D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5EE63FBE-5553-4F49-BAD6-2020000005CB}"/>
              </a:ext>
            </a:extLst>
          </p:cNvPr>
          <p:cNvSpPr/>
          <p:nvPr/>
        </p:nvSpPr>
        <p:spPr bwMode="auto">
          <a:xfrm>
            <a:off x="1475656" y="5154116"/>
            <a:ext cx="1224136" cy="295672"/>
          </a:xfrm>
          <a:prstGeom prst="rect">
            <a:avLst/>
          </a:prstGeom>
          <a:solidFill>
            <a:srgbClr val="F39D63"/>
          </a:solidFill>
          <a:ln w="9525" cap="flat" cmpd="sng" algn="ctr">
            <a:solidFill>
              <a:srgbClr val="F39D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5293DE4-A19D-4B90-91BF-64E0F97BA4B8}"/>
              </a:ext>
            </a:extLst>
          </p:cNvPr>
          <p:cNvSpPr/>
          <p:nvPr/>
        </p:nvSpPr>
        <p:spPr bwMode="auto">
          <a:xfrm>
            <a:off x="2711232" y="5154116"/>
            <a:ext cx="1572736" cy="295672"/>
          </a:xfrm>
          <a:prstGeom prst="rect">
            <a:avLst/>
          </a:prstGeom>
          <a:solidFill>
            <a:srgbClr val="F8C7A6"/>
          </a:solidFill>
          <a:ln w="9525" cap="flat" cmpd="sng" algn="ctr">
            <a:solidFill>
              <a:srgbClr val="F8C7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2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D8E4DAD-4235-425C-9BF5-FC01233B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17307CE-BAA6-4540-B277-067B3B8B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Is there a connection between software metrics and the applicability of spectrum-based fault localization techniques?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Focus on the viewpoint of the developer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E5326DB-EEBE-4E07-B815-CED9F471D0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51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AA02503E-C962-4FB7-AF2D-38EADB728AF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7806202" cy="386807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F2F70171-74FF-4BA6-839B-2A8FBD3B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Decision Tree – coarse-grained class labels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A56C7A35-D640-4633-9EE3-E4252F67D31C}"/>
              </a:ext>
            </a:extLst>
          </p:cNvPr>
          <p:cNvSpPr/>
          <p:nvPr/>
        </p:nvSpPr>
        <p:spPr bwMode="auto">
          <a:xfrm>
            <a:off x="0" y="2718048"/>
            <a:ext cx="8964488" cy="10709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66E0FF24-6EDB-48C9-8AFC-C6E1B1C161BE}"/>
              </a:ext>
            </a:extLst>
          </p:cNvPr>
          <p:cNvSpPr/>
          <p:nvPr/>
        </p:nvSpPr>
        <p:spPr bwMode="auto">
          <a:xfrm>
            <a:off x="2560" y="3789039"/>
            <a:ext cx="8964488" cy="17078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xmlns="" id="{A0923F06-3C0F-4BB5-AB97-29AEB1793A8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6381328"/>
            <a:ext cx="8088064" cy="295672"/>
          </a:xfrm>
        </p:spPr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Machine</a:t>
            </a:r>
            <a:r>
              <a:rPr lang="de-DE" dirty="0">
                <a:solidFill>
                  <a:schemeClr val="accent6"/>
                </a:solidFill>
              </a:rPr>
              <a:t> Learning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19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AA02503E-C962-4FB7-AF2D-38EADB728AF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7806202" cy="3868079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F2F70171-74FF-4BA6-839B-2A8FBD3B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Decision Tree – coarse-grained class labels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43B434AB-902A-43E8-BC91-8EB32AFB13BE}"/>
              </a:ext>
            </a:extLst>
          </p:cNvPr>
          <p:cNvSpPr txBox="1"/>
          <p:nvPr/>
        </p:nvSpPr>
        <p:spPr>
          <a:xfrm>
            <a:off x="0" y="566124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F1-score ≈ 0.64				accuracy-score ≈ 0.69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8A49D69D-E88D-4E7D-903B-63D9997FDF84}"/>
              </a:ext>
            </a:extLst>
          </p:cNvPr>
          <p:cNvSpPr/>
          <p:nvPr/>
        </p:nvSpPr>
        <p:spPr bwMode="auto">
          <a:xfrm>
            <a:off x="-15592" y="4653136"/>
            <a:ext cx="2571368" cy="818735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79CD68BA-0A70-4F7D-A7AE-07F0341C583E}"/>
              </a:ext>
            </a:extLst>
          </p:cNvPr>
          <p:cNvSpPr/>
          <p:nvPr/>
        </p:nvSpPr>
        <p:spPr bwMode="auto">
          <a:xfrm>
            <a:off x="508000" y="3429000"/>
            <a:ext cx="2767856" cy="1224137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CCA7AB02-1313-4198-B239-802C3E97667F}"/>
              </a:ext>
            </a:extLst>
          </p:cNvPr>
          <p:cNvSpPr/>
          <p:nvPr/>
        </p:nvSpPr>
        <p:spPr bwMode="auto">
          <a:xfrm>
            <a:off x="6437866" y="4803868"/>
            <a:ext cx="1526029" cy="79781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12DD7508-108A-48F1-B38A-F512DA3059C9}"/>
              </a:ext>
            </a:extLst>
          </p:cNvPr>
          <p:cNvSpPr/>
          <p:nvPr/>
        </p:nvSpPr>
        <p:spPr bwMode="auto">
          <a:xfrm>
            <a:off x="6588224" y="3729414"/>
            <a:ext cx="1526029" cy="910085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2275CE98-5DA3-4A3D-B4B8-DDE8C1505426}"/>
              </a:ext>
            </a:extLst>
          </p:cNvPr>
          <p:cNvSpPr/>
          <p:nvPr/>
        </p:nvSpPr>
        <p:spPr bwMode="auto">
          <a:xfrm>
            <a:off x="5970402" y="3458014"/>
            <a:ext cx="937078" cy="2714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C3424CD-034D-4F8C-93E5-4117F6C66800}"/>
              </a:ext>
            </a:extLst>
          </p:cNvPr>
          <p:cNvSpPr/>
          <p:nvPr/>
        </p:nvSpPr>
        <p:spPr bwMode="auto">
          <a:xfrm>
            <a:off x="5968252" y="4562252"/>
            <a:ext cx="939228" cy="241616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DD49031E-71B6-40B7-92B4-06F49C43597B}"/>
              </a:ext>
            </a:extLst>
          </p:cNvPr>
          <p:cNvSpPr/>
          <p:nvPr/>
        </p:nvSpPr>
        <p:spPr bwMode="auto">
          <a:xfrm>
            <a:off x="3838285" y="4562252"/>
            <a:ext cx="1409887" cy="101752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Neue" pitchFamily="-64" charset="0"/>
            </a:endParaRP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xmlns="" id="{A0923F06-3C0F-4BB5-AB97-29AEB1793A8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6381328"/>
            <a:ext cx="8088064" cy="295672"/>
          </a:xfrm>
        </p:spPr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Machine</a:t>
            </a:r>
            <a:r>
              <a:rPr lang="de-DE" dirty="0">
                <a:solidFill>
                  <a:schemeClr val="accent6"/>
                </a:solidFill>
              </a:rPr>
              <a:t> Learning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08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881A3E3-90A4-48CE-A27A-F74CCF5B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844824"/>
            <a:ext cx="4168814" cy="3622898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xmlns="" id="{2145560A-CA82-47F1-A143-CA063019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r>
              <a:rPr lang="en-US" noProof="0" dirty="0"/>
              <a:t>Decision Tree – coarse-grained class labels (II)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xmlns="" id="{A0923F06-3C0F-4BB5-AB97-29AEB1793A8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4" y="6381328"/>
            <a:ext cx="8088064" cy="295672"/>
          </a:xfrm>
        </p:spPr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Machine</a:t>
            </a:r>
            <a:r>
              <a:rPr lang="de-DE" dirty="0">
                <a:solidFill>
                  <a:schemeClr val="accent6"/>
                </a:solidFill>
              </a:rPr>
              <a:t> Learning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61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AD0C99-A22A-4AB9-98E5-FEDE8C0D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Decision Tree – fine-grained class labels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57D7F0E-A87A-40A9-842A-71803403E82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Machine</a:t>
            </a:r>
            <a:r>
              <a:rPr lang="de-DE" dirty="0">
                <a:solidFill>
                  <a:schemeClr val="accent6"/>
                </a:solidFill>
              </a:rPr>
              <a:t> Learning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25466ABF-6CC3-4E77-BB73-644364BFC0A1}"/>
              </a:ext>
            </a:extLst>
          </p:cNvPr>
          <p:cNvSpPr txBox="1"/>
          <p:nvPr/>
        </p:nvSpPr>
        <p:spPr>
          <a:xfrm>
            <a:off x="0" y="5336269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Inputs predicted as perfect tend to be actually useful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accuracy-score (equal to F1 ‘mean’ score) ≈ 0.50		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0CAE0E89-F953-49EF-9774-DCAE557D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20" y="1645729"/>
            <a:ext cx="4077359" cy="35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C378D7-5DE8-43F1-9898-8402B4AF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6293028-1DC0-4C8E-BA54-168148C5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Data collection</a:t>
            </a:r>
          </a:p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Data exploration</a:t>
            </a:r>
          </a:p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bg1">
                    <a:lumMod val="65000"/>
                  </a:schemeClr>
                </a:solidFill>
              </a:rPr>
              <a:t>Machine learning techniques</a:t>
            </a:r>
          </a:p>
          <a:p>
            <a:pPr>
              <a:buFont typeface="+mj-lt"/>
              <a:buAutoNum type="arabicParenR"/>
            </a:pPr>
            <a:endParaRPr lang="en-US" sz="2400" noProof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tx1"/>
                </a:solidFill>
              </a:rPr>
              <a:t>Results &amp; discussion</a:t>
            </a:r>
          </a:p>
          <a:p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EC39A09-1C25-4B1C-A808-27311C33FAD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Results</a:t>
            </a:r>
            <a:r>
              <a:rPr lang="de-DE" dirty="0">
                <a:solidFill>
                  <a:schemeClr val="accent6"/>
                </a:solidFill>
              </a:rPr>
              <a:t> &amp; </a:t>
            </a:r>
            <a:r>
              <a:rPr lang="de-DE" dirty="0" err="1">
                <a:solidFill>
                  <a:schemeClr val="accent6"/>
                </a:solidFill>
              </a:rPr>
              <a:t>Discussion</a:t>
            </a:r>
            <a:endParaRPr lang="de-DE">
              <a:solidFill>
                <a:schemeClr val="accent6"/>
              </a:solidFill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73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F08D96-15C9-47C6-B3B6-8A19D1A2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Discussion: Insights from Models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F763EB5-B8FF-4B4B-9CBE-8FDE7A2E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8128000" cy="4343400"/>
          </a:xfrm>
        </p:spPr>
        <p:txBody>
          <a:bodyPr/>
          <a:lstStyle/>
          <a:p>
            <a:r>
              <a:rPr lang="en-US" noProof="0" dirty="0" smtClean="0"/>
              <a:t>All three analysis methods share some important features:</a:t>
            </a:r>
          </a:p>
          <a:p>
            <a:pPr lvl="1"/>
            <a:r>
              <a:rPr lang="en-US" noProof="0" dirty="0" err="1" smtClean="0"/>
              <a:t>Callgraph</a:t>
            </a:r>
            <a:r>
              <a:rPr lang="en-US" noProof="0" dirty="0" smtClean="0"/>
              <a:t> complexity and centrality, especially high quartiles of eigenvector centrality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In linear regression: </a:t>
            </a:r>
          </a:p>
          <a:p>
            <a:pPr lvl="1"/>
            <a:r>
              <a:rPr lang="en-US" dirty="0"/>
              <a:t>O</a:t>
            </a:r>
            <a:r>
              <a:rPr lang="en-US" noProof="0" dirty="0" err="1" smtClean="0"/>
              <a:t>nly</a:t>
            </a:r>
            <a:r>
              <a:rPr lang="en-US" noProof="0" dirty="0" smtClean="0"/>
              <a:t> dynamic metrics are important</a:t>
            </a:r>
          </a:p>
          <a:p>
            <a:pPr lvl="1"/>
            <a:r>
              <a:rPr lang="de-DE" noProof="0" dirty="0" smtClean="0"/>
              <a:t>T</a:t>
            </a:r>
            <a:r>
              <a:rPr lang="en-US" noProof="0" dirty="0" smtClean="0"/>
              <a:t>he size of the data dependency graph is also used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In decision </a:t>
            </a:r>
            <a:r>
              <a:rPr lang="en-US" dirty="0"/>
              <a:t>t</a:t>
            </a:r>
            <a:r>
              <a:rPr lang="en-US" noProof="0" dirty="0" err="1" smtClean="0"/>
              <a:t>rees</a:t>
            </a:r>
            <a:r>
              <a:rPr lang="en-US" noProof="0" dirty="0" smtClean="0"/>
              <a:t>:</a:t>
            </a:r>
          </a:p>
          <a:p>
            <a:pPr lvl="1"/>
            <a:r>
              <a:rPr lang="en-US" dirty="0" smtClean="0"/>
              <a:t>Higher diversity of metrics: also some test metrics</a:t>
            </a:r>
          </a:p>
          <a:p>
            <a:pPr marL="0" indent="0">
              <a:buNone/>
            </a:pPr>
            <a:r>
              <a:rPr lang="en-US" noProof="0" dirty="0"/>
              <a:t>	</a:t>
            </a:r>
          </a:p>
          <a:p>
            <a:r>
              <a:rPr lang="en-US" noProof="0" dirty="0"/>
              <a:t>Decision </a:t>
            </a:r>
            <a:r>
              <a:rPr lang="en-US" noProof="0" dirty="0" smtClean="0"/>
              <a:t>trees tend </a:t>
            </a:r>
            <a:r>
              <a:rPr lang="en-US" noProof="0" dirty="0"/>
              <a:t>to perform better </a:t>
            </a:r>
            <a:r>
              <a:rPr lang="en-US" noProof="0" dirty="0" smtClean="0"/>
              <a:t>(but only for classification)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C7E221D-71E4-4086-85DA-6554841A29B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6"/>
                </a:solidFill>
              </a:rPr>
              <a:t>Results</a:t>
            </a:r>
            <a:r>
              <a:rPr lang="de-DE" dirty="0" smtClean="0">
                <a:solidFill>
                  <a:schemeClr val="accent6"/>
                </a:solidFill>
              </a:rPr>
              <a:t> &amp; </a:t>
            </a:r>
            <a:r>
              <a:rPr lang="de-DE" dirty="0" err="1" smtClean="0">
                <a:solidFill>
                  <a:schemeClr val="accent6"/>
                </a:solidFill>
              </a:rPr>
              <a:t>Discussion</a:t>
            </a:r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2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74EABC4-D614-415A-BA9C-F3BD925D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Threats to Validity &amp; Future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9A2B511-17D3-426A-9D09-DE13D686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External validity is given: diverse and reliable data</a:t>
            </a:r>
          </a:p>
          <a:p>
            <a:r>
              <a:rPr lang="en-US" noProof="0" dirty="0" smtClean="0"/>
              <a:t>Internal validity is problematic</a:t>
            </a:r>
            <a:r>
              <a:rPr lang="en-US" dirty="0" smtClean="0"/>
              <a:t>: too </a:t>
            </a:r>
            <a:r>
              <a:rPr lang="en-US" noProof="0" dirty="0" smtClean="0"/>
              <a:t>little data; DDU and some other test metrics only computed on relevant tests</a:t>
            </a:r>
            <a:endParaRPr lang="en-US" noProof="0" dirty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Outlier elimination could significantly improve robustness and results</a:t>
            </a:r>
          </a:p>
          <a:p>
            <a:r>
              <a:rPr lang="en-US" dirty="0" smtClean="0"/>
              <a:t>Focus on dynamic complexity metrics to </a:t>
            </a:r>
            <a:r>
              <a:rPr lang="en-US" dirty="0"/>
              <a:t>train more complex </a:t>
            </a:r>
            <a:r>
              <a:rPr lang="en-US" dirty="0" smtClean="0"/>
              <a:t>models</a:t>
            </a:r>
            <a:endParaRPr lang="en-US" dirty="0"/>
          </a:p>
          <a:p>
            <a:endParaRPr lang="en-US" noProof="0" dirty="0"/>
          </a:p>
          <a:p>
            <a:r>
              <a:rPr lang="en-US" dirty="0" smtClean="0"/>
              <a:t>Use auto-encoders or other dimensionality reduction techniques </a:t>
            </a:r>
          </a:p>
          <a:p>
            <a:r>
              <a:rPr lang="en-US" dirty="0"/>
              <a:t>Clustering to find native classes in the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1712663A-B48B-492E-B45A-4DAAAC063C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Results</a:t>
            </a:r>
            <a:r>
              <a:rPr lang="de-DE" dirty="0">
                <a:solidFill>
                  <a:schemeClr val="accent6"/>
                </a:solidFill>
              </a:rPr>
              <a:t> &amp; </a:t>
            </a:r>
            <a:r>
              <a:rPr lang="de-DE" dirty="0" err="1">
                <a:solidFill>
                  <a:schemeClr val="accent6"/>
                </a:solidFill>
              </a:rPr>
              <a:t>Discussion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25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A0BC73B-3E18-46E0-B8EE-19C26309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Conclusion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F27D80A-C7FC-4CCE-B208-089C853E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important: d</a:t>
            </a:r>
            <a:r>
              <a:rPr lang="en-US" noProof="0" dirty="0" err="1" smtClean="0"/>
              <a:t>ynamic</a:t>
            </a:r>
            <a:r>
              <a:rPr lang="en-US" noProof="0" dirty="0" smtClean="0"/>
              <a:t> metrics, </a:t>
            </a:r>
            <a:r>
              <a:rPr lang="en-US" noProof="0" dirty="0"/>
              <a:t>especially </a:t>
            </a:r>
            <a:r>
              <a:rPr lang="en-US" noProof="0" dirty="0" smtClean="0"/>
              <a:t>graph centrality and complexity</a:t>
            </a:r>
            <a:endParaRPr lang="en-US" noProof="0" dirty="0"/>
          </a:p>
          <a:p>
            <a:endParaRPr lang="en-US" noProof="0" dirty="0" smtClean="0"/>
          </a:p>
          <a:p>
            <a:endParaRPr lang="en-US" noProof="0" dirty="0"/>
          </a:p>
          <a:p>
            <a:r>
              <a:rPr lang="en-US" noProof="0" dirty="0" smtClean="0"/>
              <a:t>Decision tree classifier: identification of software versions for </a:t>
            </a:r>
            <a:r>
              <a:rPr lang="en-US" noProof="0" dirty="0"/>
              <a:t>which spectrum-</a:t>
            </a:r>
            <a:r>
              <a:rPr lang="en-US" noProof="0" dirty="0" smtClean="0"/>
              <a:t>based fault </a:t>
            </a:r>
            <a:r>
              <a:rPr lang="en-US" noProof="0" dirty="0"/>
              <a:t>localization works </a:t>
            </a:r>
            <a:r>
              <a:rPr lang="en-US" noProof="0" dirty="0" smtClean="0"/>
              <a:t>well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de-DE" dirty="0" smtClean="0">
                <a:sym typeface="Wingdings"/>
              </a:rPr>
              <a:t> </a:t>
            </a:r>
            <a:r>
              <a:rPr lang="en-US" noProof="0" dirty="0" smtClean="0"/>
              <a:t>Help developer decide whether to use fault localization suggestions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BA0A6554-4F4A-43BE-9A65-98DA902109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6"/>
                </a:solidFill>
              </a:rPr>
              <a:t>Results</a:t>
            </a:r>
            <a:r>
              <a:rPr lang="de-DE" dirty="0">
                <a:solidFill>
                  <a:schemeClr val="accent6"/>
                </a:solidFill>
              </a:rPr>
              <a:t> &amp; </a:t>
            </a:r>
            <a:r>
              <a:rPr lang="de-DE" dirty="0" err="1">
                <a:solidFill>
                  <a:schemeClr val="accent6"/>
                </a:solidFill>
              </a:rPr>
              <a:t>Discussion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5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128000" cy="1512168"/>
          </a:xfrm>
        </p:spPr>
        <p:txBody>
          <a:bodyPr/>
          <a:lstStyle/>
          <a:p>
            <a:pPr algn="ctr"/>
            <a:r>
              <a:rPr lang="de-DE" sz="3600" dirty="0" err="1" smtClean="0"/>
              <a:t>Thank</a:t>
            </a:r>
            <a:r>
              <a:rPr lang="de-DE" sz="3600" dirty="0" smtClean="0"/>
              <a:t> </a:t>
            </a:r>
            <a:r>
              <a:rPr lang="de-DE" sz="3600" dirty="0" err="1" smtClean="0"/>
              <a:t>you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 smtClean="0"/>
              <a:t>your</a:t>
            </a:r>
            <a:r>
              <a:rPr lang="de-DE" sz="3600" dirty="0" smtClean="0"/>
              <a:t> </a:t>
            </a:r>
            <a:r>
              <a:rPr lang="de-DE" sz="3600" dirty="0" err="1" smtClean="0"/>
              <a:t>attention</a:t>
            </a:r>
            <a:r>
              <a:rPr lang="de-DE" sz="3600" dirty="0" smtClean="0"/>
              <a:t>!</a:t>
            </a:r>
            <a:br>
              <a:rPr lang="de-DE" sz="3600" dirty="0" smtClean="0"/>
            </a:br>
            <a:r>
              <a:rPr lang="de-DE" sz="3600" dirty="0" err="1" smtClean="0"/>
              <a:t>Questions</a:t>
            </a:r>
            <a:r>
              <a:rPr lang="de-DE" sz="3600" dirty="0" smtClean="0"/>
              <a:t>?</a:t>
            </a:r>
            <a:endParaRPr lang="de-DE" sz="3600" dirty="0"/>
          </a:p>
        </p:txBody>
      </p:sp>
      <p:sp>
        <p:nvSpPr>
          <p:cNvPr id="4" name="Inhaltsplatzhalt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376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263DB8-A67C-46E5-AB3B-B531CC7C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(I)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C0133BB-D16A-4B6C-916A-5FC421BD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CG_MAXVO: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vertex</a:t>
            </a:r>
            <a:r>
              <a:rPr lang="de-DE" dirty="0" smtClean="0"/>
              <a:t> </a:t>
            </a:r>
            <a:r>
              <a:rPr lang="de-DE" dirty="0" err="1" smtClean="0"/>
              <a:t>outdegree</a:t>
            </a:r>
            <a:r>
              <a:rPr lang="de-DE" dirty="0" smtClean="0"/>
              <a:t> in </a:t>
            </a:r>
            <a:r>
              <a:rPr lang="de-DE" dirty="0" err="1" smtClean="0"/>
              <a:t>callgraph</a:t>
            </a:r>
            <a:endParaRPr lang="de-DE" dirty="0" smtClean="0"/>
          </a:p>
          <a:p>
            <a:r>
              <a:rPr lang="de-DE" dirty="0" smtClean="0"/>
              <a:t>DD_EC90Q: 90th </a:t>
            </a:r>
            <a:r>
              <a:rPr lang="de-DE" dirty="0" err="1" smtClean="0"/>
              <a:t>quartile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eigenvector</a:t>
            </a:r>
            <a:r>
              <a:rPr lang="de-DE" dirty="0" smtClean="0"/>
              <a:t> </a:t>
            </a:r>
            <a:r>
              <a:rPr lang="de-DE" dirty="0" err="1" smtClean="0"/>
              <a:t>centrality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r>
              <a:rPr lang="de-DE" dirty="0" smtClean="0"/>
              <a:t>DD</a:t>
            </a:r>
            <a:r>
              <a:rPr lang="de-DE" dirty="0" smtClean="0"/>
              <a:t>_MAXEC: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eigenvector</a:t>
            </a:r>
            <a:r>
              <a:rPr lang="de-DE" dirty="0" smtClean="0"/>
              <a:t> </a:t>
            </a:r>
            <a:r>
              <a:rPr lang="de-DE" dirty="0" err="1" smtClean="0"/>
              <a:t>centrality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r>
              <a:rPr lang="de-DE" dirty="0" smtClean="0"/>
              <a:t>CG_MD: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geodesic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callgraph</a:t>
            </a:r>
            <a:endParaRPr lang="de-DE" dirty="0" smtClean="0"/>
          </a:p>
          <a:p>
            <a:r>
              <a:rPr lang="de-DE" dirty="0" smtClean="0"/>
              <a:t>CG_EC: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in </a:t>
            </a:r>
            <a:r>
              <a:rPr lang="de-DE" dirty="0" err="1" smtClean="0"/>
              <a:t>callgraph</a:t>
            </a:r>
            <a:endParaRPr lang="de-DE" dirty="0" smtClean="0"/>
          </a:p>
          <a:p>
            <a:r>
              <a:rPr lang="de-DE" dirty="0" smtClean="0"/>
              <a:t>CG_VC: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vertices</a:t>
            </a:r>
            <a:r>
              <a:rPr lang="de-DE" dirty="0" smtClean="0"/>
              <a:t> in </a:t>
            </a:r>
            <a:r>
              <a:rPr lang="de-DE" dirty="0" err="1" smtClean="0"/>
              <a:t>callgraph</a:t>
            </a:r>
            <a:endParaRPr lang="de-DE" dirty="0" smtClean="0"/>
          </a:p>
          <a:p>
            <a:r>
              <a:rPr lang="de-DE" dirty="0" smtClean="0"/>
              <a:t>T_U: </a:t>
            </a:r>
            <a:r>
              <a:rPr lang="de-DE" dirty="0" err="1" smtClean="0"/>
              <a:t>uniqueness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(relevant </a:t>
            </a:r>
            <a:r>
              <a:rPr lang="de-DE" dirty="0" err="1" smtClean="0"/>
              <a:t>tests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T_DDU: </a:t>
            </a:r>
            <a:r>
              <a:rPr lang="de-DE" dirty="0" err="1" smtClean="0"/>
              <a:t>density-diversity-uniqueness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(relevant </a:t>
            </a:r>
            <a:r>
              <a:rPr lang="de-DE" dirty="0" err="1" smtClean="0"/>
              <a:t>tests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T_NF: </a:t>
            </a:r>
            <a:r>
              <a:rPr lang="de-DE" dirty="0" smtClean="0"/>
              <a:t>absolute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failing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(relevant </a:t>
            </a:r>
            <a:r>
              <a:rPr lang="de-DE" dirty="0" err="1" smtClean="0"/>
              <a:t>tests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E820C00-DB23-41A2-AAD3-81853348B6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5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C378D7-5DE8-43F1-9898-8402B4AF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Structure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6293028-1DC0-4C8E-BA54-168148C5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/>
              <a:t>Data collection</a:t>
            </a:r>
          </a:p>
          <a:p>
            <a:pPr>
              <a:buFont typeface="+mj-lt"/>
              <a:buAutoNum type="arabicParenR"/>
            </a:pPr>
            <a:endParaRPr lang="en-US" sz="2400" noProof="0" dirty="0"/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tx1"/>
                </a:solidFill>
              </a:rPr>
              <a:t>Data exploration</a:t>
            </a:r>
          </a:p>
          <a:p>
            <a:pPr>
              <a:buFont typeface="+mj-lt"/>
              <a:buAutoNum type="arabicParenR"/>
            </a:pPr>
            <a:endParaRPr lang="en-US" sz="2400" noProof="0" dirty="0">
              <a:solidFill>
                <a:schemeClr val="tx1"/>
              </a:solidFill>
            </a:endParaRPr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tx1"/>
                </a:solidFill>
              </a:rPr>
              <a:t>Machine learning techniques</a:t>
            </a:r>
          </a:p>
          <a:p>
            <a:pPr>
              <a:buFont typeface="+mj-lt"/>
              <a:buAutoNum type="arabicParenR"/>
            </a:pPr>
            <a:endParaRPr lang="en-US" sz="2400" noProof="0" dirty="0">
              <a:solidFill>
                <a:schemeClr val="tx1"/>
              </a:solidFill>
            </a:endParaRPr>
          </a:p>
          <a:p>
            <a:pPr>
              <a:buFont typeface="+mj-lt"/>
              <a:buAutoNum type="arabicParenR"/>
            </a:pPr>
            <a:r>
              <a:rPr lang="en-US" sz="2400" noProof="0" dirty="0">
                <a:solidFill>
                  <a:schemeClr val="tx1"/>
                </a:solidFill>
              </a:rPr>
              <a:t>Results &amp; discussion</a:t>
            </a:r>
          </a:p>
          <a:p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EC39A09-1C25-4B1C-A808-27311C33FAD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6"/>
                </a:solidFill>
              </a:rPr>
              <a:t>Data </a:t>
            </a:r>
            <a:r>
              <a:rPr lang="de-DE" dirty="0" err="1">
                <a:solidFill>
                  <a:schemeClr val="accent6"/>
                </a:solidFill>
              </a:rPr>
              <a:t>C</a:t>
            </a:r>
            <a:r>
              <a:rPr lang="de-DE" dirty="0" err="1" smtClean="0">
                <a:solidFill>
                  <a:schemeClr val="accent6"/>
                </a:solidFill>
              </a:rPr>
              <a:t>ollection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4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xmlns="" id="{65402A2C-E96B-43F8-9693-FCA3DD3A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(II) Decision Tree – fine-grained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xmlns="" id="{68634E66-4B27-4461-8311-6AC2D9602F6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" y="1844824"/>
            <a:ext cx="9125456" cy="3637010"/>
          </a:xfrm>
        </p:spPr>
      </p:pic>
    </p:spTree>
    <p:extLst>
      <p:ext uri="{BB962C8B-B14F-4D97-AF65-F5344CB8AC3E}">
        <p14:creationId xmlns:p14="http://schemas.microsoft.com/office/powerpoint/2010/main" val="220134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263DB8-A67C-46E5-AB3B-B531CC7C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smtClean="0"/>
              <a:t>(III) - PCA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C0133BB-D16A-4B6C-916A-5FC421BD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960" y="1828800"/>
            <a:ext cx="4424040" cy="4343400"/>
          </a:xfrm>
        </p:spPr>
        <p:txBody>
          <a:bodyPr/>
          <a:lstStyle/>
          <a:p>
            <a:r>
              <a:rPr lang="de-DE" dirty="0" err="1" smtClean="0"/>
              <a:t>Difficult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;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smtClean="0"/>
              <a:t>~100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smtClean="0"/>
              <a:t>Interpolation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distorts</a:t>
            </a:r>
            <a:r>
              <a:rPr lang="de-DE" dirty="0" smtClean="0"/>
              <a:t> PCA!</a:t>
            </a:r>
            <a:endParaRPr lang="de-DE" dirty="0"/>
          </a:p>
        </p:txBody>
      </p:sp>
      <p:pic>
        <p:nvPicPr>
          <p:cNvPr id="5" name="Inhaltsplatzhalter 4" descr="pca_variance.pdf"/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019" t="11142" r="-67019" b="5544"/>
          <a:stretch/>
        </p:blipFill>
        <p:spPr>
          <a:xfrm>
            <a:off x="-2700808" y="1484784"/>
            <a:ext cx="11788256" cy="4896544"/>
          </a:xfrm>
        </p:spPr>
      </p:pic>
    </p:spTree>
    <p:extLst>
      <p:ext uri="{BB962C8B-B14F-4D97-AF65-F5344CB8AC3E}">
        <p14:creationId xmlns:p14="http://schemas.microsoft.com/office/powerpoint/2010/main" val="67907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AA08FD-90EA-422F-9A24-73C7726B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Static and dynamic metrics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FC1C87A-E90D-4BBA-8711-D520091A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LOC, SLOC, cyclomatic complexity, nesting depth assessment, …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Measure project size and complexity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noProof="0" dirty="0"/>
          </a:p>
          <a:p>
            <a:r>
              <a:rPr lang="en-US" b="1" noProof="0" dirty="0"/>
              <a:t>Code Smells </a:t>
            </a:r>
            <a:r>
              <a:rPr lang="en-US" noProof="0" dirty="0"/>
              <a:t>like unused parameters, star imports, …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Hypothesis: Link between quality and software diagnosability</a:t>
            </a:r>
          </a:p>
          <a:p>
            <a:pPr marL="57150" indent="0">
              <a:buNone/>
            </a:pPr>
            <a:endParaRPr lang="en-US" noProof="0" dirty="0">
              <a:sym typeface="Wingdings" panose="05000000000000000000" pitchFamily="2" charset="2"/>
            </a:endParaRPr>
          </a:p>
          <a:p>
            <a:pPr indent="-285750"/>
            <a:r>
              <a:rPr lang="en-US" noProof="0" dirty="0">
                <a:sym typeface="Wingdings" panose="05000000000000000000" pitchFamily="2" charset="2"/>
              </a:rPr>
              <a:t>Graph centrality, vertex</a:t>
            </a:r>
            <a:r>
              <a:rPr lang="en-US" noProof="0" dirty="0" smtClean="0">
                <a:sym typeface="Wingdings" panose="05000000000000000000" pitchFamily="2" charset="2"/>
              </a:rPr>
              <a:t>/edge </a:t>
            </a:r>
            <a:r>
              <a:rPr lang="en-US" noProof="0" dirty="0">
                <a:sym typeface="Wingdings" panose="05000000000000000000" pitchFamily="2" charset="2"/>
              </a:rPr>
              <a:t>connectivity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Deeper analysis of code </a:t>
            </a:r>
            <a:r>
              <a:rPr lang="en-US" b="1" noProof="0" dirty="0">
                <a:sym typeface="Wingdings" panose="05000000000000000000" pitchFamily="2" charset="2"/>
              </a:rPr>
              <a:t>complexity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Hypothesis: Link between complexity and software diagnosability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A7067D4D-925F-4724-9D3E-FECFA4CDE29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6"/>
                </a:solidFill>
              </a:rPr>
              <a:t>Data </a:t>
            </a:r>
            <a:r>
              <a:rPr lang="de-DE" dirty="0" err="1" smtClean="0">
                <a:solidFill>
                  <a:schemeClr val="accent6"/>
                </a:solidFill>
              </a:rPr>
              <a:t>Collection</a:t>
            </a:r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7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1D2B85-495C-4EF0-B84C-63B40EEB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 suite and bug metrics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3A07CFF-750F-4A1B-826B-200F0E05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Nr of relevant tests, </a:t>
            </a:r>
            <a:r>
              <a:rPr lang="en-US" b="1" noProof="0" dirty="0"/>
              <a:t>DDU</a:t>
            </a:r>
            <a:r>
              <a:rPr lang="en-US" noProof="0" dirty="0"/>
              <a:t> as density diversity uniqueness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Empirical evidence: Optimization of a test suite in terms of DDU improves software diagnosability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Size of the bug, repair patterns and actions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noProof="0" dirty="0">
                <a:sym typeface="Wingdings" panose="05000000000000000000" pitchFamily="2" charset="2"/>
              </a:rPr>
              <a:t>Hypothesis: Close link between a specific bug and its diagnosability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A9C3A3C5-5D09-4B21-B523-A76A1F25CED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Data </a:t>
            </a:r>
            <a:r>
              <a:rPr lang="de-DE" dirty="0" err="1">
                <a:solidFill>
                  <a:schemeClr val="accent6"/>
                </a:solidFill>
              </a:rPr>
              <a:t>Collection</a:t>
            </a:r>
            <a:endParaRPr lang="de-D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0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AA71DB-6BDE-4904-BFCD-70692D74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Target Values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044D585-7F1F-4131-8A5A-D79D89BB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Focus on the viewpoint of the developer</a:t>
            </a:r>
          </a:p>
          <a:p>
            <a:endParaRPr lang="en-US" noProof="0" dirty="0"/>
          </a:p>
          <a:p>
            <a:r>
              <a:rPr lang="en-US" noProof="0" dirty="0"/>
              <a:t>#Methods to examine</a:t>
            </a:r>
          </a:p>
        </p:txBody>
      </p:sp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xmlns="" id="{DE73CFCB-E1EE-416C-BD91-1ADB0E5BC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66033"/>
              </p:ext>
            </p:extLst>
          </p:nvPr>
        </p:nvGraphicFramePr>
        <p:xfrm>
          <a:off x="611560" y="3025564"/>
          <a:ext cx="6224238" cy="225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276">
                  <a:extLst>
                    <a:ext uri="{9D8B030D-6E8A-4147-A177-3AD203B41FA5}">
                      <a16:colId xmlns:a16="http://schemas.microsoft.com/office/drawing/2014/main" xmlns="" val="2962065116"/>
                    </a:ext>
                  </a:extLst>
                </a:gridCol>
                <a:gridCol w="1530380">
                  <a:extLst>
                    <a:ext uri="{9D8B030D-6E8A-4147-A177-3AD203B41FA5}">
                      <a16:colId xmlns:a16="http://schemas.microsoft.com/office/drawing/2014/main" xmlns="" val="3254782833"/>
                    </a:ext>
                  </a:extLst>
                </a:gridCol>
                <a:gridCol w="1924604">
                  <a:extLst>
                    <a:ext uri="{9D8B030D-6E8A-4147-A177-3AD203B41FA5}">
                      <a16:colId xmlns:a16="http://schemas.microsoft.com/office/drawing/2014/main" xmlns="" val="2526297463"/>
                    </a:ext>
                  </a:extLst>
                </a:gridCol>
                <a:gridCol w="1643978">
                  <a:extLst>
                    <a:ext uri="{9D8B030D-6E8A-4147-A177-3AD203B41FA5}">
                      <a16:colId xmlns:a16="http://schemas.microsoft.com/office/drawing/2014/main" xmlns="" val="2212728667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/>
                        <a:t>Lang_5</a:t>
                      </a:r>
                    </a:p>
                    <a:p>
                      <a:pPr algn="ctr"/>
                      <a:endParaRPr lang="de-DE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D-Star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849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Method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14917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03231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58185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96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9343802"/>
                  </a:ext>
                </a:extLst>
              </a:tr>
            </a:tbl>
          </a:graphicData>
        </a:graphic>
      </p:graphicFrame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C15D93F7-1D1F-45CB-9180-970B8FCE5C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Data </a:t>
            </a:r>
            <a:r>
              <a:rPr lang="de-DE" dirty="0" err="1">
                <a:solidFill>
                  <a:schemeClr val="accent6"/>
                </a:solidFill>
              </a:rPr>
              <a:t>Collection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69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AA71DB-6BDE-4904-BFCD-70692D74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Target Values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044D585-7F1F-4131-8A5A-D79D89BB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Focus on the viewpoint of the developer</a:t>
            </a:r>
          </a:p>
          <a:p>
            <a:endParaRPr lang="en-US" noProof="0" dirty="0"/>
          </a:p>
          <a:p>
            <a:r>
              <a:rPr lang="en-US" noProof="0" dirty="0"/>
              <a:t>#Methods to examine</a:t>
            </a:r>
          </a:p>
          <a:p>
            <a:endParaRPr lang="en-US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dirty="0"/>
              <a:t>	#Methods to examine = </a:t>
            </a:r>
            <a:r>
              <a:rPr lang="en-US" b="1" dirty="0"/>
              <a:t>1</a:t>
            </a:r>
            <a:endParaRPr lang="en-US" b="1" noProof="0" dirty="0"/>
          </a:p>
        </p:txBody>
      </p:sp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xmlns="" id="{DE73CFCB-E1EE-416C-BD91-1ADB0E5BC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306988"/>
              </p:ext>
            </p:extLst>
          </p:nvPr>
        </p:nvGraphicFramePr>
        <p:xfrm>
          <a:off x="611560" y="3025564"/>
          <a:ext cx="6224238" cy="225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276">
                  <a:extLst>
                    <a:ext uri="{9D8B030D-6E8A-4147-A177-3AD203B41FA5}">
                      <a16:colId xmlns:a16="http://schemas.microsoft.com/office/drawing/2014/main" xmlns="" val="2962065116"/>
                    </a:ext>
                  </a:extLst>
                </a:gridCol>
                <a:gridCol w="1530380">
                  <a:extLst>
                    <a:ext uri="{9D8B030D-6E8A-4147-A177-3AD203B41FA5}">
                      <a16:colId xmlns:a16="http://schemas.microsoft.com/office/drawing/2014/main" xmlns="" val="3254782833"/>
                    </a:ext>
                  </a:extLst>
                </a:gridCol>
                <a:gridCol w="1924604">
                  <a:extLst>
                    <a:ext uri="{9D8B030D-6E8A-4147-A177-3AD203B41FA5}">
                      <a16:colId xmlns:a16="http://schemas.microsoft.com/office/drawing/2014/main" xmlns="" val="2526297463"/>
                    </a:ext>
                  </a:extLst>
                </a:gridCol>
                <a:gridCol w="1643978">
                  <a:extLst>
                    <a:ext uri="{9D8B030D-6E8A-4147-A177-3AD203B41FA5}">
                      <a16:colId xmlns:a16="http://schemas.microsoft.com/office/drawing/2014/main" xmlns="" val="2212728667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/>
                        <a:t>Lang_5</a:t>
                      </a:r>
                    </a:p>
                    <a:p>
                      <a:pPr algn="ctr"/>
                      <a:endParaRPr lang="de-DE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D-Star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849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Method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14917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03231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58185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96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9343802"/>
                  </a:ext>
                </a:extLst>
              </a:tr>
            </a:tbl>
          </a:graphicData>
        </a:graphic>
      </p:graphicFrame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C15D93F7-1D1F-45CB-9180-970B8FCE5C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Data </a:t>
            </a:r>
            <a:r>
              <a:rPr lang="de-DE" dirty="0" err="1">
                <a:solidFill>
                  <a:schemeClr val="accent6"/>
                </a:solidFill>
              </a:rPr>
              <a:t>Collection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203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AA71DB-6BDE-4904-BFCD-70692D74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Target Values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044D585-7F1F-4131-8A5A-D79D89BB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Focus on the viewpoint of the developer</a:t>
            </a:r>
          </a:p>
          <a:p>
            <a:endParaRPr lang="en-US" noProof="0" dirty="0"/>
          </a:p>
          <a:p>
            <a:r>
              <a:rPr lang="en-US" noProof="0" dirty="0"/>
              <a:t>#Methods to examine</a:t>
            </a:r>
          </a:p>
          <a:p>
            <a:endParaRPr lang="en-US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dirty="0"/>
              <a:t>	#Methods to examine = </a:t>
            </a:r>
            <a:r>
              <a:rPr lang="en-US" b="1" dirty="0"/>
              <a:t>3</a:t>
            </a:r>
            <a:endParaRPr lang="en-US" b="1" noProof="0" dirty="0"/>
          </a:p>
        </p:txBody>
      </p:sp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xmlns="" id="{DE73CFCB-E1EE-416C-BD91-1ADB0E5BC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746771"/>
              </p:ext>
            </p:extLst>
          </p:nvPr>
        </p:nvGraphicFramePr>
        <p:xfrm>
          <a:off x="611560" y="3025564"/>
          <a:ext cx="6224238" cy="225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276">
                  <a:extLst>
                    <a:ext uri="{9D8B030D-6E8A-4147-A177-3AD203B41FA5}">
                      <a16:colId xmlns:a16="http://schemas.microsoft.com/office/drawing/2014/main" xmlns="" val="2962065116"/>
                    </a:ext>
                  </a:extLst>
                </a:gridCol>
                <a:gridCol w="1530380">
                  <a:extLst>
                    <a:ext uri="{9D8B030D-6E8A-4147-A177-3AD203B41FA5}">
                      <a16:colId xmlns:a16="http://schemas.microsoft.com/office/drawing/2014/main" xmlns="" val="3254782833"/>
                    </a:ext>
                  </a:extLst>
                </a:gridCol>
                <a:gridCol w="1924604">
                  <a:extLst>
                    <a:ext uri="{9D8B030D-6E8A-4147-A177-3AD203B41FA5}">
                      <a16:colId xmlns:a16="http://schemas.microsoft.com/office/drawing/2014/main" xmlns="" val="2526297463"/>
                    </a:ext>
                  </a:extLst>
                </a:gridCol>
                <a:gridCol w="1643978">
                  <a:extLst>
                    <a:ext uri="{9D8B030D-6E8A-4147-A177-3AD203B41FA5}">
                      <a16:colId xmlns:a16="http://schemas.microsoft.com/office/drawing/2014/main" xmlns="" val="2212728667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/>
                        <a:t>Lang_5</a:t>
                      </a:r>
                    </a:p>
                    <a:p>
                      <a:pPr algn="ctr"/>
                      <a:endParaRPr lang="de-DE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D-Star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84926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Method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14917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Method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03231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58185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996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Method 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9343802"/>
                  </a:ext>
                </a:extLst>
              </a:tr>
            </a:tbl>
          </a:graphicData>
        </a:graphic>
      </p:graphicFrame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C15D93F7-1D1F-45CB-9180-970B8FCE5C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Data </a:t>
            </a:r>
            <a:r>
              <a:rPr lang="de-DE" dirty="0" err="1">
                <a:solidFill>
                  <a:schemeClr val="accent6"/>
                </a:solidFill>
              </a:rPr>
              <a:t>Collection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57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AA71DB-6BDE-4904-BFCD-70692D74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Target Values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044D585-7F1F-4131-8A5A-D79D89BB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Focus on the viewpoint of the developer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dirty="0"/>
              <a:t>#Methods to examine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Class labels</a:t>
            </a:r>
          </a:p>
          <a:p>
            <a:pPr marL="457200" lvl="1" indent="0">
              <a:buNone/>
            </a:pPr>
            <a:r>
              <a:rPr lang="en-US" noProof="0" dirty="0"/>
              <a:t>    	perfect    –    good    –    medium    –    useless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F1140B92-1DAC-4873-BE58-E4F957DFD4B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Data </a:t>
            </a:r>
            <a:r>
              <a:rPr lang="de-DE" dirty="0" err="1">
                <a:solidFill>
                  <a:schemeClr val="accent6"/>
                </a:solidFill>
              </a:rPr>
              <a:t>Collection</a:t>
            </a:r>
            <a:endParaRPr lang="de-DE" dirty="0">
              <a:solidFill>
                <a:schemeClr val="accent6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296457"/>
      </p:ext>
    </p:extLst>
  </p:cSld>
  <p:clrMapOvr>
    <a:masterClrMapping/>
  </p:clrMapOvr>
</p:sld>
</file>

<file path=ppt/theme/theme1.xml><?xml version="1.0" encoding="utf-8"?>
<a:theme xmlns:a="http://schemas.openxmlformats.org/drawingml/2006/main" name="psoo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1558</Words>
  <Application>Microsoft Macintosh PowerPoint</Application>
  <PresentationFormat>Bildschirmpräsentation (4:3)</PresentationFormat>
  <Paragraphs>363</Paragraphs>
  <Slides>31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psoo</vt:lpstr>
      <vt:lpstr>Exploring the Relationship between Design Metrics and Software Diagnosability using Machine Learning</vt:lpstr>
      <vt:lpstr>Research Question</vt:lpstr>
      <vt:lpstr>Structure</vt:lpstr>
      <vt:lpstr>Static and dynamic metrics</vt:lpstr>
      <vt:lpstr>Test suite and bug metrics</vt:lpstr>
      <vt:lpstr>Target Values</vt:lpstr>
      <vt:lpstr>Target Values</vt:lpstr>
      <vt:lpstr>Target Values</vt:lpstr>
      <vt:lpstr>Target Values</vt:lpstr>
      <vt:lpstr>Structure</vt:lpstr>
      <vt:lpstr>Data Overview</vt:lpstr>
      <vt:lpstr>Feature-Feature Correlations</vt:lpstr>
      <vt:lpstr>Feature-Target-Correlations</vt:lpstr>
      <vt:lpstr>Feature-Target-Correlations</vt:lpstr>
      <vt:lpstr>Correlated Features - Types</vt:lpstr>
      <vt:lpstr>Structure</vt:lpstr>
      <vt:lpstr>Machine learning – Linear Regression I</vt:lpstr>
      <vt:lpstr>Machine learning – Linear Regression II</vt:lpstr>
      <vt:lpstr>Machine learning – Decision trees</vt:lpstr>
      <vt:lpstr>Decision Tree – coarse-grained class labels</vt:lpstr>
      <vt:lpstr>Decision Tree – coarse-grained class labels</vt:lpstr>
      <vt:lpstr>Decision Tree – coarse-grained class labels (II)</vt:lpstr>
      <vt:lpstr>Decision Tree – fine-grained class labels</vt:lpstr>
      <vt:lpstr>Structure</vt:lpstr>
      <vt:lpstr>Discussion: Insights from Models</vt:lpstr>
      <vt:lpstr>Threats to Validity &amp; Future work</vt:lpstr>
      <vt:lpstr>Conclusion</vt:lpstr>
      <vt:lpstr>Thank you for your attention! Questions?</vt:lpstr>
      <vt:lpstr>Backup (I)</vt:lpstr>
      <vt:lpstr>Backup (II) Decision Tree – fine-grained</vt:lpstr>
      <vt:lpstr>Backup (III) - PCA</vt:lpstr>
    </vt:vector>
  </TitlesOfParts>
  <Company>CQSE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Thomas Dornberger</dc:creator>
  <cp:lastModifiedBy>Sofie Kemper</cp:lastModifiedBy>
  <cp:revision>260</cp:revision>
  <dcterms:created xsi:type="dcterms:W3CDTF">2018-07-08T10:57:56Z</dcterms:created>
  <dcterms:modified xsi:type="dcterms:W3CDTF">2018-07-13T10:40:05Z</dcterms:modified>
</cp:coreProperties>
</file>