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0" r:id="rId3"/>
    <p:sldId id="281" r:id="rId4"/>
    <p:sldId id="279" r:id="rId5"/>
    <p:sldId id="283" r:id="rId6"/>
    <p:sldId id="276" r:id="rId7"/>
    <p:sldId id="258" r:id="rId8"/>
    <p:sldId id="284" r:id="rId9"/>
    <p:sldId id="267" r:id="rId10"/>
  </p:sldIdLst>
  <p:sldSz cx="9144000" cy="5143500" type="screen16x9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3395D2"/>
    <a:srgbClr val="AAB6B6"/>
    <a:srgbClr val="EEEEEE"/>
    <a:srgbClr val="EAEAEA"/>
    <a:srgbClr val="DDDDDD"/>
    <a:srgbClr val="F8F8F8"/>
    <a:srgbClr val="566B73"/>
    <a:srgbClr val="ABB7B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9" autoAdjust="0"/>
    <p:restoredTop sz="71569" autoAdjust="0"/>
  </p:normalViewPr>
  <p:slideViewPr>
    <p:cSldViewPr snapToGrid="0">
      <p:cViewPr varScale="1">
        <p:scale>
          <a:sx n="108" d="100"/>
          <a:sy n="108" d="100"/>
        </p:scale>
        <p:origin x="64" y="8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1836" y="10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49" tIns="47575" rIns="95149" bIns="47575" numCol="1" anchor="t" anchorCtr="0" compatLnSpc="1">
            <a:prstTxWarp prst="textNoShape">
              <a:avLst/>
            </a:prstTxWarp>
          </a:bodyPr>
          <a:lstStyle>
            <a:lvl1pPr defTabSz="950913">
              <a:defRPr sz="1200"/>
            </a:lvl1pPr>
          </a:lstStyle>
          <a:p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49" tIns="47575" rIns="95149" bIns="47575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49" tIns="47575" rIns="95149" bIns="47575" numCol="1" anchor="b" anchorCtr="0" compatLnSpc="1">
            <a:prstTxWarp prst="textNoShape">
              <a:avLst/>
            </a:prstTxWarp>
          </a:bodyPr>
          <a:lstStyle>
            <a:lvl1pPr defTabSz="950913">
              <a:defRPr sz="1200"/>
            </a:lvl1pPr>
          </a:lstStyle>
          <a:p>
            <a:endParaRPr lang="en-US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49" tIns="47575" rIns="95149" bIns="47575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fld id="{E4E2B67C-51EB-4427-AC6D-13AD2A9DE22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569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49" tIns="47575" rIns="95149" bIns="47575" numCol="1" anchor="t" anchorCtr="0" compatLnSpc="1">
            <a:prstTxWarp prst="textNoShape">
              <a:avLst/>
            </a:prstTxWarp>
          </a:bodyPr>
          <a:lstStyle>
            <a:lvl1pPr defTabSz="950913">
              <a:defRPr sz="1200"/>
            </a:lvl1pPr>
          </a:lstStyle>
          <a:p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49" tIns="47575" rIns="95149" bIns="47575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endParaRPr lang="en-GB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9300"/>
            <a:ext cx="536257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49" tIns="47575" rIns="95149" bIns="475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49" tIns="47575" rIns="95149" bIns="47575" numCol="1" anchor="b" anchorCtr="0" compatLnSpc="1">
            <a:prstTxWarp prst="textNoShape">
              <a:avLst/>
            </a:prstTxWarp>
          </a:bodyPr>
          <a:lstStyle>
            <a:lvl1pPr defTabSz="950913">
              <a:defRPr sz="1200"/>
            </a:lvl1pPr>
          </a:lstStyle>
          <a:p>
            <a:endParaRPr lang="en-GB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49" tIns="47575" rIns="95149" bIns="47575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fld id="{051F0B57-B63F-4711-A482-2ACA114C1232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163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TH Light" pitchFamily="2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TH Light" pitchFamily="2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TH Light" pitchFamily="2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TH Light" pitchFamily="2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TH Ligh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F0B57-B63F-4711-A482-2ACA114C1232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5295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Bonus Targets: </a:t>
            </a:r>
            <a:r>
              <a:rPr lang="de-DE" dirty="0" err="1"/>
              <a:t>Viscosity</a:t>
            </a:r>
            <a:r>
              <a:rPr lang="de-DE" dirty="0"/>
              <a:t>, </a:t>
            </a:r>
            <a:r>
              <a:rPr lang="de-DE" dirty="0" err="1"/>
              <a:t>Friction</a:t>
            </a:r>
            <a:r>
              <a:rPr lang="de-DE" dirty="0"/>
              <a:t> </a:t>
            </a:r>
            <a:r>
              <a:rPr lang="de-DE" dirty="0" err="1"/>
              <a:t>effects</a:t>
            </a:r>
            <a:endParaRPr lang="de-DE" dirty="0"/>
          </a:p>
          <a:p>
            <a:r>
              <a:rPr lang="de-DE" dirty="0" err="1"/>
              <a:t>Taichi</a:t>
            </a:r>
            <a:r>
              <a:rPr lang="de-DE" dirty="0"/>
              <a:t>: GPU </a:t>
            </a:r>
            <a:r>
              <a:rPr lang="de-DE" dirty="0" err="1"/>
              <a:t>Acceleration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F0B57-B63F-4711-A482-2ACA114C1232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751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F0B57-B63F-4711-A482-2ACA114C1232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577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Talk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energies</a:t>
            </a:r>
            <a:endParaRPr lang="de-DE" dirty="0"/>
          </a:p>
          <a:p>
            <a:r>
              <a:rPr lang="de-DE" dirty="0"/>
              <a:t>Talk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differentiation</a:t>
            </a:r>
            <a:r>
              <a:rPr lang="de-DE" dirty="0"/>
              <a:t> </a:t>
            </a:r>
            <a:r>
              <a:rPr lang="de-DE" dirty="0" err="1"/>
              <a:t>problems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F0B57-B63F-4711-A482-2ACA114C1232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917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Found</a:t>
            </a:r>
            <a:r>
              <a:rPr lang="de-DE" dirty="0"/>
              <a:t> a </a:t>
            </a:r>
            <a:r>
              <a:rPr lang="de-DE" dirty="0" err="1"/>
              <a:t>mistake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paper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F0B57-B63F-4711-A482-2ACA114C1232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702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Somewhere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first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targets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F0B57-B63F-4711-A482-2ACA114C1232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7600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Desired</a:t>
            </a:r>
            <a:r>
              <a:rPr lang="de-DE" dirty="0"/>
              <a:t> Target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self</a:t>
            </a:r>
            <a:r>
              <a:rPr lang="de-DE" dirty="0"/>
              <a:t> </a:t>
            </a:r>
            <a:r>
              <a:rPr lang="de-DE" dirty="0" err="1"/>
              <a:t>collision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F0B57-B63F-4711-A482-2ACA114C1232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7648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Seg</a:t>
            </a:r>
            <a:r>
              <a:rPr lang="de-CH" dirty="0"/>
              <a:t> faults </a:t>
            </a:r>
            <a:r>
              <a:rPr lang="de-CH" dirty="0" err="1"/>
              <a:t>instead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meaningful</a:t>
            </a:r>
            <a:r>
              <a:rPr lang="de-CH" dirty="0"/>
              <a:t> </a:t>
            </a:r>
            <a:r>
              <a:rPr lang="de-CH" dirty="0" err="1"/>
              <a:t>error</a:t>
            </a:r>
            <a:r>
              <a:rPr lang="de-CH" dirty="0"/>
              <a:t> </a:t>
            </a:r>
            <a:r>
              <a:rPr lang="de-CH" dirty="0" err="1"/>
              <a:t>descriptions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F0B57-B63F-4711-A482-2ACA114C1232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526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Set </a:t>
            </a:r>
            <a:r>
              <a:rPr lang="de-DE" dirty="0" err="1"/>
              <a:t>up</a:t>
            </a:r>
            <a:r>
              <a:rPr lang="de-DE" dirty="0"/>
              <a:t>: time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F0B57-B63F-4711-A482-2ACA114C1232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5823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739189"/>
            <a:ext cx="9144000" cy="2891333"/>
          </a:xfrm>
          <a:noFill/>
        </p:spPr>
        <p:txBody>
          <a:bodyPr anchor="b" anchorCtr="1"/>
          <a:lstStyle>
            <a:lvl1pPr marL="0" indent="0" algn="ctr">
              <a:buNone/>
              <a:defRPr sz="3200">
                <a:solidFill>
                  <a:schemeClr val="tx1">
                    <a:alpha val="2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transparent</a:t>
            </a:r>
          </a:p>
          <a:p>
            <a:r>
              <a:rPr lang="en-US" dirty="0"/>
              <a:t>background picture</a:t>
            </a: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320040" y="-1"/>
            <a:ext cx="8503920" cy="224393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566B73"/>
              </a:solidFill>
            </a:endParaRPr>
          </a:p>
        </p:txBody>
      </p:sp>
      <p:sp>
        <p:nvSpPr>
          <p:cNvPr id="12083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20040" y="1483415"/>
            <a:ext cx="8503920" cy="752579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pt-PT" noProof="0"/>
              <a:t>Clique para editar o estilo</a:t>
            </a:r>
            <a:endParaRPr lang="en-US" noProof="0" dirty="0"/>
          </a:p>
        </p:txBody>
      </p:sp>
      <p:sp>
        <p:nvSpPr>
          <p:cNvPr id="12083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20040" y="2383649"/>
            <a:ext cx="8503920" cy="563842"/>
          </a:xfrm>
        </p:spPr>
        <p:txBody>
          <a:bodyPr anchor="ctr" anchorCtr="0"/>
          <a:lstStyle>
            <a:lvl1pPr marL="0" indent="0" algn="ctr">
              <a:buFontTx/>
              <a:buNone/>
              <a:defRPr sz="2600"/>
            </a:lvl1pPr>
          </a:lstStyle>
          <a:p>
            <a:pPr lvl="0"/>
            <a:r>
              <a:rPr lang="pt-PT" noProof="0"/>
              <a:t>Clique para editar o estilo do subtítulo do Modelo Global</a:t>
            </a:r>
            <a:endParaRPr lang="en-US" noProof="0" dirty="0"/>
          </a:p>
        </p:txBody>
      </p:sp>
      <p:pic>
        <p:nvPicPr>
          <p:cNvPr id="2052" name="Picture 4" descr="D:\Work\Markus\CGL Logo\ETH_300px.png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4858776"/>
            <a:ext cx="1201441" cy="18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44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090133-3556-448D-925F-EBAD21BB063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1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42048" y="0"/>
            <a:ext cx="1581912" cy="4557285"/>
          </a:xfrm>
          <a:solidFill>
            <a:schemeClr val="accent3"/>
          </a:solidFill>
        </p:spPr>
        <p:txBody>
          <a:bodyPr vert="eaVert" tIns="457200" anchor="ctr" anchorCtr="0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0"/>
            <a:ext cx="6812280" cy="4557285"/>
          </a:xfrm>
        </p:spPr>
        <p:txBody>
          <a:bodyPr vert="eaVert" lIns="182880" tIns="457200" rIns="18288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604411-CE99-48D3-9064-B9EF6921CAA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E87D84-D34C-4A7E-A43A-A5C370545E44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0"/>
            <a:ext cx="8509406" cy="70226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0" tIns="2743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8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1" y="3305176"/>
            <a:ext cx="8503919" cy="1021556"/>
          </a:xfrm>
          <a:noFill/>
        </p:spPr>
        <p:txBody>
          <a:bodyPr lIns="182880" tIns="0" rIns="182880"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"/>
            <a:ext cx="8503920" cy="3305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DBB3E8-BA4D-4FB6-A2FB-6E3F4EDE2D1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2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1" y="871834"/>
            <a:ext cx="4175760" cy="37033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77824"/>
            <a:ext cx="4175760" cy="37033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2CA632-D5EB-4966-A4E4-6FCBDEC4F4D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0"/>
            <a:ext cx="8509406" cy="70226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0" tIns="2743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0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CDA983-B77B-4441-9888-9D233529D59A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2"/>
          </p:nvPr>
        </p:nvSpPr>
        <p:spPr>
          <a:xfrm>
            <a:off x="320041" y="1566062"/>
            <a:ext cx="4178808" cy="3009092"/>
          </a:xfrm>
        </p:spPr>
        <p:txBody>
          <a:bodyPr/>
          <a:lstStyle>
            <a:lvl1pPr>
              <a:defRPr lang="en-US" sz="200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903"/>
            <a:ext cx="4175760" cy="300425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871834"/>
            <a:ext cx="4177106" cy="719222"/>
          </a:xfrm>
        </p:spPr>
        <p:txBody>
          <a:bodyPr tIns="91440" bIns="91440" anchor="t" anchorCtr="0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1" y="871834"/>
            <a:ext cx="4178808" cy="719222"/>
          </a:xfrm>
        </p:spPr>
        <p:txBody>
          <a:bodyPr tIns="91440" bIns="91440" anchor="t" anchorCtr="0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0"/>
            <a:ext cx="8509406" cy="70226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0" tIns="2743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4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539E46-B82C-4EE1-B9B6-013708D6E4FD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0"/>
            <a:ext cx="8509406" cy="70226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0" tIns="2743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4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6A7B30-FF76-4BAD-94EB-E085F62C1BE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"/>
            <a:ext cx="5248910" cy="4594622"/>
          </a:xfrm>
        </p:spPr>
        <p:txBody>
          <a:bodyPr tIns="45720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1" y="1379306"/>
            <a:ext cx="3145473" cy="32153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BB61E3-FA9B-4BEE-9D87-8B4B1DA9E75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2"/>
          </p:nvPr>
        </p:nvSpPr>
        <p:spPr>
          <a:xfrm>
            <a:off x="320040" y="1"/>
            <a:ext cx="3145536" cy="1410128"/>
          </a:xfrm>
        </p:spPr>
        <p:txBody>
          <a:bodyPr lIns="182880" tIns="457200" bIns="91440" anchor="t" anchorCtr="0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80845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3667875"/>
            <a:ext cx="8503920" cy="357629"/>
          </a:xfrm>
          <a:noFill/>
        </p:spPr>
        <p:txBody>
          <a:bodyPr lIns="91440"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" y="223631"/>
            <a:ext cx="8503920" cy="33220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0" y="4025503"/>
            <a:ext cx="850392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2C6523-EF14-4F0E-B398-DDF32F01F30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7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5000">
              <a:schemeClr val="accent3"/>
            </a:gs>
            <a:gs pos="100000">
              <a:srgbClr val="AAB6B6">
                <a:alpha val="3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0"/>
            <a:ext cx="8509406" cy="70226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0" tIns="2743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Titelmasterformat durch Klicken bearbeiten</a:t>
            </a:r>
            <a:endParaRPr lang="en-US" dirty="0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0" y="4761900"/>
            <a:ext cx="9144000" cy="381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550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0040" y="877825"/>
            <a:ext cx="8503920" cy="3717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55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0041" y="4882051"/>
            <a:ext cx="503237" cy="140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ABB7B7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fld id="{2BA5C7A1-BCEE-4CD2-9C2D-1272337811B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D:\Work\Markus\CGL Logo\CGL_Logo-Text_300px.png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834" y="4761096"/>
            <a:ext cx="1701119" cy="38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Work\Markus\CGL Logo\CGL_ColorsBar.jpg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34426"/>
            <a:ext cx="9144000" cy="2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09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3395D2"/>
          </a:solidFill>
          <a:latin typeface="+mj-lt"/>
          <a:ea typeface="Open Sans" pitchFamily="34" charset="0"/>
          <a:cs typeface="Open Sans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b="0">
          <a:solidFill>
            <a:schemeClr val="tx1"/>
          </a:solidFill>
          <a:latin typeface="+mn-lt"/>
          <a:ea typeface="Open Sans" pitchFamily="34" charset="0"/>
          <a:cs typeface="Open Sans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0">
          <a:solidFill>
            <a:schemeClr val="tx1"/>
          </a:solidFill>
          <a:latin typeface="+mn-lt"/>
          <a:ea typeface="Open Sans" pitchFamily="34" charset="0"/>
          <a:cs typeface="Open Sans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0">
          <a:solidFill>
            <a:schemeClr val="tx1"/>
          </a:solidFill>
          <a:latin typeface="+mn-lt"/>
          <a:ea typeface="Open Sans" pitchFamily="34" charset="0"/>
          <a:cs typeface="Open Sans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800" b="0">
          <a:solidFill>
            <a:schemeClr val="tx1"/>
          </a:solidFill>
          <a:latin typeface="+mn-lt"/>
          <a:ea typeface="Open Sans" pitchFamily="34" charset="0"/>
          <a:cs typeface="Open Sans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800" b="0">
          <a:solidFill>
            <a:schemeClr val="tx1"/>
          </a:solidFill>
          <a:latin typeface="+mn-lt"/>
          <a:ea typeface="Open Sans" pitchFamily="34" charset="0"/>
          <a:cs typeface="Open Sans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Physically-Based Simulation</a:t>
            </a:r>
            <a:br>
              <a:rPr lang="en-US" dirty="0"/>
            </a:br>
            <a:r>
              <a:rPr lang="en-US" dirty="0"/>
              <a:t>Final Project: Paper Simulation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" y="2683605"/>
            <a:ext cx="8503920" cy="995392"/>
          </a:xfrm>
        </p:spPr>
        <p:txBody>
          <a:bodyPr/>
          <a:lstStyle/>
          <a:p>
            <a:r>
              <a:rPr lang="en-US" dirty="0"/>
              <a:t>Group 8</a:t>
            </a:r>
          </a:p>
          <a:p>
            <a:r>
              <a:rPr lang="en-US" altLang="ko-KR" i="1" dirty="0"/>
              <a:t>Sofie </a:t>
            </a:r>
            <a:r>
              <a:rPr lang="en-US" altLang="ko-KR" i="1" dirty="0" err="1"/>
              <a:t>Kamber</a:t>
            </a:r>
            <a:r>
              <a:rPr lang="en-US" altLang="ko-KR" i="1" dirty="0"/>
              <a:t>, Jasmin Koller, Jonathan </a:t>
            </a:r>
            <a:r>
              <a:rPr lang="en-US" altLang="ko-KR" i="1" dirty="0" err="1"/>
              <a:t>Manz</a:t>
            </a:r>
            <a:r>
              <a:rPr lang="en-US" altLang="ko-KR" i="1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E87D84-D34C-4A7E-A43A-A5C370545E4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9447ED-5869-2A9D-EF98-A61F8B13B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524" y="1050847"/>
            <a:ext cx="6832951" cy="304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7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E87D84-D34C-4A7E-A43A-A5C370545E4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9447ED-5869-2A9D-EF98-A61F8B13B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733" y="164540"/>
            <a:ext cx="4702534" cy="209341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BEB393-9B7D-E982-40ED-45DC29AEBFF3}"/>
              </a:ext>
            </a:extLst>
          </p:cNvPr>
          <p:cNvCxnSpPr/>
          <p:nvPr/>
        </p:nvCxnSpPr>
        <p:spPr bwMode="auto">
          <a:xfrm flipH="1">
            <a:off x="2672408" y="2257954"/>
            <a:ext cx="536841" cy="62759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FC3CEE-D0B9-E89A-00AD-139F61F81E68}"/>
              </a:ext>
            </a:extLst>
          </p:cNvPr>
          <p:cNvCxnSpPr/>
          <p:nvPr/>
        </p:nvCxnSpPr>
        <p:spPr bwMode="auto">
          <a:xfrm>
            <a:off x="3575009" y="3203350"/>
            <a:ext cx="99699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Inhaltsplatzhalter 5">
            <a:extLst>
              <a:ext uri="{FF2B5EF4-FFF2-40B4-BE49-F238E27FC236}">
                <a16:creationId xmlns:a16="http://schemas.microsoft.com/office/drawing/2014/main" id="{0DA7EE52-ED5A-9204-2B79-CF95129AF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13024" b="6299"/>
          <a:stretch/>
        </p:blipFill>
        <p:spPr>
          <a:xfrm>
            <a:off x="462618" y="2885547"/>
            <a:ext cx="3059297" cy="1743762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279EF7B-C906-8F5F-DEAE-B9E642EA22B7}"/>
              </a:ext>
            </a:extLst>
          </p:cNvPr>
          <p:cNvSpPr txBox="1"/>
          <p:nvPr/>
        </p:nvSpPr>
        <p:spPr>
          <a:xfrm>
            <a:off x="4689988" y="2972517"/>
            <a:ext cx="3370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Automatic Differentiation</a:t>
            </a:r>
            <a:endParaRPr lang="en-CH" dirty="0" err="1">
              <a:latin typeface="+mn-lt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9E57E9-04EB-11C6-EEA4-423AA7995475}"/>
              </a:ext>
            </a:extLst>
          </p:cNvPr>
          <p:cNvCxnSpPr/>
          <p:nvPr/>
        </p:nvCxnSpPr>
        <p:spPr bwMode="auto">
          <a:xfrm>
            <a:off x="6134346" y="3434182"/>
            <a:ext cx="0" cy="48373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E2DC32-5387-8B4A-08F3-24663F747831}"/>
              </a:ext>
            </a:extLst>
          </p:cNvPr>
          <p:cNvSpPr txBox="1"/>
          <p:nvPr/>
        </p:nvSpPr>
        <p:spPr>
          <a:xfrm>
            <a:off x="4689988" y="3917912"/>
            <a:ext cx="3248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Newmark Time Stepping</a:t>
            </a:r>
            <a:endParaRPr lang="en-CH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236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700" dirty="0"/>
              <a:t>Implemented Membrane and Flexure Energies</a:t>
            </a:r>
            <a:endParaRPr lang="zh-CN" altLang="en-US" sz="27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E87D84-D34C-4A7E-A43A-A5C370545E4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since Milestone Presentation</a:t>
            </a:r>
          </a:p>
        </p:txBody>
      </p:sp>
      <p:pic>
        <p:nvPicPr>
          <p:cNvPr id="9" name="Inhaltsplatzhalter 5">
            <a:extLst>
              <a:ext uri="{FF2B5EF4-FFF2-40B4-BE49-F238E27FC236}">
                <a16:creationId xmlns:a16="http://schemas.microsoft.com/office/drawing/2014/main" id="{7FC776A9-242D-36B4-9728-7BF2D32332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024" b="6299"/>
          <a:stretch/>
        </p:blipFill>
        <p:spPr bwMode="auto">
          <a:xfrm>
            <a:off x="430074" y="2006172"/>
            <a:ext cx="3590753" cy="2046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64A546-01B2-3187-0E85-2BB4379BF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630" y="1551565"/>
            <a:ext cx="3163892" cy="261740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B7C948-99B8-8AC1-8982-853D93859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5881" y="2288950"/>
            <a:ext cx="3022656" cy="239841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14A073-D39F-837E-70E0-C38D2161C5C4}"/>
              </a:ext>
            </a:extLst>
          </p:cNvPr>
          <p:cNvSpPr txBox="1"/>
          <p:nvPr/>
        </p:nvSpPr>
        <p:spPr>
          <a:xfrm>
            <a:off x="320040" y="4089923"/>
            <a:ext cx="1962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200" kern="0" dirty="0" err="1"/>
              <a:t>Lecture</a:t>
            </a:r>
            <a:r>
              <a:rPr lang="de-DE" altLang="zh-CN" sz="1200" kern="0" dirty="0"/>
              <a:t> </a:t>
            </a:r>
            <a:r>
              <a:rPr lang="de-DE" altLang="zh-CN" sz="1200" kern="0" dirty="0" err="1"/>
              <a:t>slide</a:t>
            </a:r>
            <a:r>
              <a:rPr lang="de-DE" altLang="zh-CN" sz="1200" kern="0" dirty="0"/>
              <a:t> 12 (</a:t>
            </a:r>
            <a:r>
              <a:rPr lang="de-DE" altLang="zh-CN" sz="1200" kern="0" dirty="0" err="1"/>
              <a:t>Thin</a:t>
            </a:r>
            <a:r>
              <a:rPr lang="de-DE" altLang="zh-CN" sz="1200" kern="0" dirty="0"/>
              <a:t> Shells)</a:t>
            </a:r>
            <a:endParaRPr lang="en-CH" sz="12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5746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700" dirty="0"/>
              <a:t>Implemented Newmark Integration Scheme </a:t>
            </a:r>
            <a:endParaRPr lang="zh-CN" altLang="en-US" sz="27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E87D84-D34C-4A7E-A43A-A5C370545E4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since Milestone Presentation</a:t>
            </a:r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D45536EC-7599-201E-4CF6-1253950BB89E}"/>
              </a:ext>
            </a:extLst>
          </p:cNvPr>
          <p:cNvSpPr txBox="1">
            <a:spLocks/>
          </p:cNvSpPr>
          <p:nvPr/>
        </p:nvSpPr>
        <p:spPr bwMode="auto">
          <a:xfrm>
            <a:off x="331012" y="3639902"/>
            <a:ext cx="8503920" cy="95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Open Sans" pitchFamily="34" charset="0"/>
                <a:cs typeface="Open Sans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+mn-lt"/>
                <a:ea typeface="Open Sans" pitchFamily="34" charset="0"/>
                <a:cs typeface="Open Sans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b="0">
                <a:solidFill>
                  <a:schemeClr val="tx1"/>
                </a:solidFill>
                <a:latin typeface="+mn-lt"/>
                <a:ea typeface="Open Sans" pitchFamily="34" charset="0"/>
                <a:cs typeface="Open Sans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 b="0">
                <a:solidFill>
                  <a:schemeClr val="tx1"/>
                </a:solidFill>
                <a:latin typeface="+mn-lt"/>
                <a:ea typeface="Open Sans" pitchFamily="34" charset="0"/>
                <a:cs typeface="Open Sans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 b="0">
                <a:solidFill>
                  <a:schemeClr val="tx1"/>
                </a:solidFill>
                <a:latin typeface="+mn-lt"/>
                <a:ea typeface="Open Sans" pitchFamily="34" charset="0"/>
                <a:cs typeface="Open Sans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dirty="0"/>
              <a:t>[24] N. M. Newmark. A method of computation for structural dynamics. ASCE J. of the Engineering Mechanics Division, 85(EM 3):67–94, 1959.</a:t>
            </a:r>
            <a:endParaRPr lang="zh-CN" altLang="en-US" sz="2000" kern="0" dirty="0"/>
          </a:p>
        </p:txBody>
      </p:sp>
      <p:pic>
        <p:nvPicPr>
          <p:cNvPr id="7" name="Grafik 5">
            <a:extLst>
              <a:ext uri="{FF2B5EF4-FFF2-40B4-BE49-F238E27FC236}">
                <a16:creationId xmlns:a16="http://schemas.microsoft.com/office/drawing/2014/main" id="{EE852404-11D2-D8F5-6AF7-C79078955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65" y="1709560"/>
            <a:ext cx="7049484" cy="20195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A1FE82C-FFFB-B4B6-916B-16538CB9867C}"/>
              </a:ext>
            </a:extLst>
          </p:cNvPr>
          <p:cNvSpPr/>
          <p:nvPr/>
        </p:nvSpPr>
        <p:spPr bwMode="auto">
          <a:xfrm>
            <a:off x="3244646" y="2571750"/>
            <a:ext cx="389358" cy="39562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en-CH">
              <a:solidFill>
                <a:srgbClr val="566B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977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Minimal Target: Membrane and flexure energies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Desired Target: A scrunched paper including self collision, basic rendering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Bonus Target: Friction effects, viscosity </a:t>
            </a:r>
            <a:endParaRPr lang="zh-CN" alt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E87D84-D34C-4A7E-A43A-A5C370545E4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Targets</a:t>
            </a:r>
          </a:p>
        </p:txBody>
      </p:sp>
    </p:spTree>
    <p:extLst>
      <p:ext uri="{BB962C8B-B14F-4D97-AF65-F5344CB8AC3E}">
        <p14:creationId xmlns:p14="http://schemas.microsoft.com/office/powerpoint/2010/main" val="1682105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48AB1D-C983-D32E-6B92-1E88F3C9A704}"/>
              </a:ext>
            </a:extLst>
          </p:cNvPr>
          <p:cNvSpPr/>
          <p:nvPr/>
        </p:nvSpPr>
        <p:spPr bwMode="auto">
          <a:xfrm>
            <a:off x="188752" y="931178"/>
            <a:ext cx="8573549" cy="350240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CH">
              <a:solidFill>
                <a:srgbClr val="566B73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E87D84-D34C-4A7E-A43A-A5C370545E4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64EF28A-13D6-A6E9-69DC-0E6128E11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39" y="1299786"/>
            <a:ext cx="8503920" cy="3717989"/>
          </a:xfrm>
        </p:spPr>
        <p:txBody>
          <a:bodyPr/>
          <a:lstStyle/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 algn="ctr">
              <a:buNone/>
            </a:pPr>
            <a:r>
              <a:rPr lang="de-CH" sz="1200" kern="1200" dirty="0">
                <a:ea typeface="+mn-ea"/>
                <a:cs typeface="+mn-cs"/>
              </a:rPr>
              <a:t>https://www.youtube.com/watch?v=bn6mS2_9tE4&amp;ab_channel=10thElementGraphics</a:t>
            </a:r>
          </a:p>
        </p:txBody>
      </p:sp>
      <p:pic>
        <p:nvPicPr>
          <p:cNvPr id="6" name="Stop Motion Paper Ball Green Screen Chromakey">
            <a:hlinkClick r:id="" action="ppaction://media"/>
            <a:extLst>
              <a:ext uri="{FF2B5EF4-FFF2-40B4-BE49-F238E27FC236}">
                <a16:creationId xmlns:a16="http://schemas.microsoft.com/office/drawing/2014/main" id="{A462FC61-A418-026F-DFF5-0677EFEBB22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3644" y="1960379"/>
            <a:ext cx="3811099" cy="20127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7722F6-9710-2FCA-361D-CA6E467AA5C7}"/>
              </a:ext>
            </a:extLst>
          </p:cNvPr>
          <p:cNvSpPr txBox="1"/>
          <p:nvPr/>
        </p:nvSpPr>
        <p:spPr>
          <a:xfrm>
            <a:off x="1502011" y="1362853"/>
            <a:ext cx="1654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Expectation</a:t>
            </a:r>
            <a:endParaRPr lang="en-CH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B975CC-74CC-0C2D-2FF5-59D631B2C03C}"/>
              </a:ext>
            </a:extLst>
          </p:cNvPr>
          <p:cNvSpPr txBox="1"/>
          <p:nvPr/>
        </p:nvSpPr>
        <p:spPr>
          <a:xfrm>
            <a:off x="6106322" y="1346489"/>
            <a:ext cx="1030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Reality</a:t>
            </a:r>
            <a:endParaRPr lang="en-CH" dirty="0" err="1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726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51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Don’t 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Debugging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E87D84-D34C-4A7E-A43A-A5C370545E4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/ Take-aways</a:t>
            </a:r>
          </a:p>
        </p:txBody>
      </p:sp>
      <p:pic>
        <p:nvPicPr>
          <p:cNvPr id="5" name="Picture 2" descr="taichi · PyPI">
            <a:extLst>
              <a:ext uri="{FF2B5EF4-FFF2-40B4-BE49-F238E27FC236}">
                <a16:creationId xmlns:a16="http://schemas.microsoft.com/office/drawing/2014/main" id="{621C38E7-F970-6FF1-4469-F95EAF7C1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778" y="920315"/>
            <a:ext cx="2533875" cy="6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218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E87D84-D34C-4A7E-A43A-A5C370545E4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72846" y="1746209"/>
            <a:ext cx="8509406" cy="702260"/>
          </a:xfrm>
        </p:spPr>
        <p:txBody>
          <a:bodyPr/>
          <a:lstStyle/>
          <a:p>
            <a:r>
              <a:rPr lang="en-US" dirty="0"/>
              <a:t>Thanks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908667124"/>
      </p:ext>
    </p:extLst>
  </p:cSld>
  <p:clrMapOvr>
    <a:masterClrMapping/>
  </p:clrMapOvr>
</p:sld>
</file>

<file path=ppt/theme/theme1.xml><?xml version="1.0" encoding="utf-8"?>
<a:theme xmlns:a="http://schemas.openxmlformats.org/drawingml/2006/main" name="cgl_slideset">
  <a:themeElements>
    <a:clrScheme name="NewSlidese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>
          <a:noFill/>
        </a:ln>
        <a:effectLst/>
      </a:spPr>
      <a:bodyPr wrap="none" anchor="ctr"/>
      <a:lstStyle>
        <a:defPPr>
          <a:defRPr>
            <a:solidFill>
              <a:srgbClr val="566B73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ETH Light" pitchFamily="2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NewSlidese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Slidese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lidese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lidese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lidese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lidese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lidese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cgl_slideset</Template>
  <TotalTime>0</TotalTime>
  <Words>212</Words>
  <Application>Microsoft Office PowerPoint</Application>
  <PresentationFormat>On-screen Show (16:9)</PresentationFormat>
  <Paragraphs>56</Paragraphs>
  <Slides>9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ETH Light</vt:lpstr>
      <vt:lpstr>Open Sans</vt:lpstr>
      <vt:lpstr>cgl_slideset</vt:lpstr>
      <vt:lpstr>Physically-Based Simulation Final Project: Paper Simulation</vt:lpstr>
      <vt:lpstr>Overview</vt:lpstr>
      <vt:lpstr>PowerPoint Presentation</vt:lpstr>
      <vt:lpstr>Progress since Milestone Presentation</vt:lpstr>
      <vt:lpstr>Progress since Milestone Presentation</vt:lpstr>
      <vt:lpstr>Targets</vt:lpstr>
      <vt:lpstr>Demo</vt:lpstr>
      <vt:lpstr>Difficulties / Take-aways</vt:lpstr>
      <vt:lpstr>Thanks for your attention!</vt:lpstr>
    </vt:vector>
  </TitlesOfParts>
  <Company>Disney Research Lab 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</dc:creator>
  <cp:lastModifiedBy>Jasmin Koller</cp:lastModifiedBy>
  <cp:revision>178</cp:revision>
  <dcterms:created xsi:type="dcterms:W3CDTF">2016-04-16T17:21:11Z</dcterms:created>
  <dcterms:modified xsi:type="dcterms:W3CDTF">2023-12-17T14:42:52Z</dcterms:modified>
</cp:coreProperties>
</file>