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71" r:id="rId4"/>
    <p:sldId id="267" r:id="rId5"/>
    <p:sldId id="272" r:id="rId6"/>
    <p:sldId id="268" r:id="rId7"/>
    <p:sldId id="270" r:id="rId8"/>
    <p:sldId id="273" r:id="rId9"/>
    <p:sldId id="258" r:id="rId10"/>
    <p:sldId id="274" r:id="rId11"/>
    <p:sldId id="265" r:id="rId12"/>
  </p:sldIdLst>
  <p:sldSz cx="9144000" cy="5143500" type="screen16x9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3395D2"/>
    <a:srgbClr val="AAB6B6"/>
    <a:srgbClr val="EEEEEE"/>
    <a:srgbClr val="EAEAEA"/>
    <a:srgbClr val="DDDDDD"/>
    <a:srgbClr val="F8F8F8"/>
    <a:srgbClr val="566B73"/>
    <a:srgbClr val="ABB7B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 autoAdjust="0"/>
    <p:restoredTop sz="71569" autoAdjust="0"/>
  </p:normalViewPr>
  <p:slideViewPr>
    <p:cSldViewPr snapToGrid="0">
      <p:cViewPr varScale="1">
        <p:scale>
          <a:sx n="61" d="100"/>
          <a:sy n="61" d="100"/>
        </p:scale>
        <p:origin x="876" y="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1836" y="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t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b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fld id="{E4E2B67C-51EB-4427-AC6D-13AD2A9DE225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56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t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endParaRPr lang="en-GB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b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endParaRPr lang="en-GB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fld id="{051F0B57-B63F-4711-A482-2ACA114C1232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163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TH Light" pitchFamily="2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TH Light" pitchFamily="2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TH Light" pitchFamily="2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TH Light" pitchFamily="2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TH Ligh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F0B57-B63F-4711-A482-2ACA114C1232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5295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Bonus Targets: </a:t>
            </a:r>
            <a:r>
              <a:rPr lang="de-DE" dirty="0" err="1"/>
              <a:t>Viscosity</a:t>
            </a:r>
            <a:r>
              <a:rPr lang="de-DE" dirty="0"/>
              <a:t>, </a:t>
            </a:r>
            <a:r>
              <a:rPr lang="de-DE" dirty="0" err="1"/>
              <a:t>Friction</a:t>
            </a:r>
            <a:r>
              <a:rPr lang="de-DE" dirty="0"/>
              <a:t> </a:t>
            </a:r>
            <a:r>
              <a:rPr lang="de-DE" dirty="0" err="1"/>
              <a:t>effects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F0B57-B63F-4711-A482-2ACA114C1232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1194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F0B57-B63F-4711-A482-2ACA114C1232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0188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Set </a:t>
            </a:r>
            <a:r>
              <a:rPr lang="de-DE" dirty="0" err="1"/>
              <a:t>up</a:t>
            </a:r>
            <a:r>
              <a:rPr lang="de-DE" dirty="0"/>
              <a:t>: time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F0B57-B63F-4711-A482-2ACA114C1232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5823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F0B57-B63F-4711-A482-2ACA114C1232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5266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Minimal Target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F0B57-B63F-4711-A482-2ACA114C1232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8816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F0B57-B63F-4711-A482-2ACA114C1232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231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Desired</a:t>
            </a:r>
            <a:r>
              <a:rPr lang="de-DE" dirty="0"/>
              <a:t> Target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collision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F0B57-B63F-4711-A482-2ACA114C1232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7648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Bonus Targets: </a:t>
            </a:r>
            <a:r>
              <a:rPr lang="de-DE" dirty="0" err="1"/>
              <a:t>Viscosity</a:t>
            </a:r>
            <a:r>
              <a:rPr lang="de-DE" dirty="0"/>
              <a:t>, </a:t>
            </a:r>
            <a:r>
              <a:rPr lang="de-DE" dirty="0" err="1"/>
              <a:t>Friction</a:t>
            </a:r>
            <a:r>
              <a:rPr lang="de-DE" dirty="0"/>
              <a:t> </a:t>
            </a:r>
            <a:r>
              <a:rPr lang="de-DE" dirty="0" err="1"/>
              <a:t>effects</a:t>
            </a:r>
            <a:endParaRPr lang="de-DE" dirty="0"/>
          </a:p>
          <a:p>
            <a:r>
              <a:rPr lang="de-DE" dirty="0" err="1"/>
              <a:t>Taichi</a:t>
            </a:r>
            <a:r>
              <a:rPr lang="de-DE" dirty="0"/>
              <a:t>: GPU </a:t>
            </a:r>
            <a:r>
              <a:rPr lang="de-DE" dirty="0" err="1"/>
              <a:t>Acceleration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F0B57-B63F-4711-A482-2ACA114C1232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99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739189"/>
            <a:ext cx="9144000" cy="2891333"/>
          </a:xfrm>
          <a:noFill/>
        </p:spPr>
        <p:txBody>
          <a:bodyPr anchor="b" anchorCtr="1"/>
          <a:lstStyle>
            <a:lvl1pPr marL="0" indent="0" algn="ctr">
              <a:buNone/>
              <a:defRPr sz="3200">
                <a:solidFill>
                  <a:schemeClr val="tx1">
                    <a:alpha val="2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transparent</a:t>
            </a:r>
          </a:p>
          <a:p>
            <a:r>
              <a:rPr lang="en-US" dirty="0"/>
              <a:t>background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320040" y="-1"/>
            <a:ext cx="8503920" cy="224393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566B73"/>
              </a:solidFill>
            </a:endParaRPr>
          </a:p>
        </p:txBody>
      </p:sp>
      <p:sp>
        <p:nvSpPr>
          <p:cNvPr id="12083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0040" y="1483415"/>
            <a:ext cx="8503920" cy="752579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pt-PT" noProof="0"/>
              <a:t>Clique para editar o estilo</a:t>
            </a:r>
            <a:endParaRPr lang="en-US" noProof="0" dirty="0"/>
          </a:p>
        </p:txBody>
      </p:sp>
      <p:sp>
        <p:nvSpPr>
          <p:cNvPr id="12083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0040" y="2383649"/>
            <a:ext cx="8503920" cy="563842"/>
          </a:xfrm>
        </p:spPr>
        <p:txBody>
          <a:bodyPr anchor="ctr" anchorCtr="0"/>
          <a:lstStyle>
            <a:lvl1pPr marL="0" indent="0" algn="ctr">
              <a:buFontTx/>
              <a:buNone/>
              <a:defRPr sz="2600"/>
            </a:lvl1pPr>
          </a:lstStyle>
          <a:p>
            <a:pPr lvl="0"/>
            <a:r>
              <a:rPr lang="pt-PT" noProof="0"/>
              <a:t>Clique para editar o estilo do subtítulo do Modelo Global</a:t>
            </a:r>
            <a:endParaRPr lang="en-US" noProof="0" dirty="0"/>
          </a:p>
        </p:txBody>
      </p:sp>
      <p:pic>
        <p:nvPicPr>
          <p:cNvPr id="2052" name="Picture 4" descr="D:\Work\Markus\CGL Logo\ETH_300px.png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4858776"/>
            <a:ext cx="1201441" cy="18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4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090133-3556-448D-925F-EBAD21BB0634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1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42048" y="0"/>
            <a:ext cx="1581912" cy="4557285"/>
          </a:xfrm>
          <a:solidFill>
            <a:schemeClr val="accent3"/>
          </a:solidFill>
        </p:spPr>
        <p:txBody>
          <a:bodyPr vert="eaVert" tIns="457200" anchor="ctr" anchorCtr="0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0"/>
            <a:ext cx="6812280" cy="4557285"/>
          </a:xfrm>
        </p:spPr>
        <p:txBody>
          <a:bodyPr vert="eaVert" lIns="182880" tIns="457200" rIns="18288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604411-CE99-48D3-9064-B9EF6921CAA7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E87D84-D34C-4A7E-A43A-A5C370545E44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2743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8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1" y="3305176"/>
            <a:ext cx="8503919" cy="1021556"/>
          </a:xfrm>
          <a:noFill/>
        </p:spPr>
        <p:txBody>
          <a:bodyPr lIns="182880" tIns="0" rIns="182880"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"/>
            <a:ext cx="8503920" cy="3305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DBB3E8-BA4D-4FB6-A2FB-6E3F4EDE2D1B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2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1" y="871834"/>
            <a:ext cx="4175760" cy="37033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77824"/>
            <a:ext cx="4175760" cy="37033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2CA632-D5EB-4966-A4E4-6FCBDEC4F4D5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2743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0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DA983-B77B-4441-9888-9D233529D59A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2"/>
          </p:nvPr>
        </p:nvSpPr>
        <p:spPr>
          <a:xfrm>
            <a:off x="320041" y="1566062"/>
            <a:ext cx="4178808" cy="3009092"/>
          </a:xfrm>
        </p:spPr>
        <p:txBody>
          <a:bodyPr/>
          <a:lstStyle>
            <a:lvl1pPr>
              <a:defRPr lang="en-US" sz="20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903"/>
            <a:ext cx="4175760" cy="300425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871834"/>
            <a:ext cx="4177106" cy="719222"/>
          </a:xfrm>
        </p:spPr>
        <p:txBody>
          <a:bodyPr tIns="91440" bIns="91440" anchor="t" anchorCtr="0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1" y="871834"/>
            <a:ext cx="4178808" cy="719222"/>
          </a:xfrm>
        </p:spPr>
        <p:txBody>
          <a:bodyPr tIns="91440" bIns="91440" anchor="t" anchorCtr="0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2743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4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539E46-B82C-4EE1-B9B6-013708D6E4FD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2743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4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6A7B30-FF76-4BAD-94EB-E085F62C1BE2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"/>
            <a:ext cx="5248910" cy="4594622"/>
          </a:xfrm>
        </p:spPr>
        <p:txBody>
          <a:bodyPr tIns="45720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1" y="1379306"/>
            <a:ext cx="3145473" cy="32153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BB61E3-FA9B-4BEE-9D87-8B4B1DA9E756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2"/>
          </p:nvPr>
        </p:nvSpPr>
        <p:spPr>
          <a:xfrm>
            <a:off x="320040" y="1"/>
            <a:ext cx="3145536" cy="1410128"/>
          </a:xfrm>
        </p:spPr>
        <p:txBody>
          <a:bodyPr lIns="182880" tIns="457200" bIns="91440" anchor="t" anchorCtr="0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80845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3667875"/>
            <a:ext cx="8503920" cy="357629"/>
          </a:xfrm>
          <a:noFill/>
        </p:spPr>
        <p:txBody>
          <a:bodyPr lIns="91440"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" y="223631"/>
            <a:ext cx="8503920" cy="33220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" y="4025503"/>
            <a:ext cx="850392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2C6523-EF14-4F0E-B398-DDF32F01F302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7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5000">
              <a:schemeClr val="accent3"/>
            </a:gs>
            <a:gs pos="100000">
              <a:srgbClr val="AAB6B6">
                <a:alpha val="3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2743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Titelmasterformat durch Klicken bearbeiten</a:t>
            </a:r>
            <a:endParaRPr lang="en-US" dirty="0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4761900"/>
            <a:ext cx="9144000" cy="38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55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0040" y="877825"/>
            <a:ext cx="8503920" cy="3717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55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0041" y="4882051"/>
            <a:ext cx="503237" cy="14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ABB7B7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fld id="{2BA5C7A1-BCEE-4CD2-9C2D-1272337811B2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026" name="Picture 2" descr="D:\Work\Markus\CGL Logo\CGL_Logo-Text_300px.png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834" y="4761096"/>
            <a:ext cx="1701119" cy="38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Work\Markus\CGL Logo\CGL_ColorsBar.jpg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4426"/>
            <a:ext cx="9144000" cy="2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9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3395D2"/>
          </a:solidFill>
          <a:latin typeface="+mj-lt"/>
          <a:ea typeface="Open Sans" pitchFamily="34" charset="0"/>
          <a:cs typeface="Open Sans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Physically-Based Simulation</a:t>
            </a:r>
            <a:br>
              <a:rPr lang="en-US" dirty="0"/>
            </a:br>
            <a:r>
              <a:rPr lang="en-US" dirty="0"/>
              <a:t>Project Milestone: Paper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" y="2683605"/>
            <a:ext cx="8503920" cy="995392"/>
          </a:xfrm>
        </p:spPr>
        <p:txBody>
          <a:bodyPr/>
          <a:lstStyle/>
          <a:p>
            <a:r>
              <a:rPr lang="en-US" dirty="0"/>
              <a:t>Group 8</a:t>
            </a:r>
          </a:p>
          <a:p>
            <a:r>
              <a:rPr lang="en-US" altLang="ko-KR" i="1" dirty="0"/>
              <a:t>Sofie </a:t>
            </a:r>
            <a:r>
              <a:rPr lang="en-US" altLang="ko-KR" i="1" dirty="0" err="1"/>
              <a:t>Kamber</a:t>
            </a:r>
            <a:r>
              <a:rPr lang="en-US" altLang="ko-KR" i="1" dirty="0"/>
              <a:t>, Jasmin Koller, Jonathan </a:t>
            </a:r>
            <a:r>
              <a:rPr lang="en-US" altLang="ko-KR" i="1" dirty="0" err="1"/>
              <a:t>Manz</a:t>
            </a:r>
            <a:r>
              <a:rPr lang="en-US" altLang="ko-KR" i="1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Setting up framework (week 1-2)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Implementing membrane and flexure energies </a:t>
            </a:r>
            <a:r>
              <a:rPr lang="en-US" altLang="zh-CN" dirty="0"/>
              <a:t>(week 2-4)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Collision handling (week 5-6)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Parameter tuning / optimization, rendering and bonus targets (we</a:t>
            </a:r>
            <a:r>
              <a:rPr lang="en-US" altLang="zh-CN" dirty="0"/>
              <a:t>e</a:t>
            </a:r>
            <a:r>
              <a:rPr lang="en-US" dirty="0"/>
              <a:t>k 6-7</a:t>
            </a:r>
            <a:r>
              <a:rPr lang="zh-CN" altLang="en-US" dirty="0"/>
              <a:t>）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35149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44384" y="2380560"/>
            <a:ext cx="8455231" cy="28500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solidFill>
                <a:srgbClr val="566B73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279397" y="2616560"/>
            <a:ext cx="0" cy="8787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939397" y="3507209"/>
            <a:ext cx="67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0</a:t>
            </a:r>
          </a:p>
          <a:p>
            <a:pPr algn="ctr"/>
            <a:r>
              <a:rPr lang="en-US" sz="1600" dirty="0">
                <a:latin typeface="+mn-lt"/>
              </a:rPr>
              <a:t>31/10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3382010" y="1562396"/>
            <a:ext cx="1979" cy="8673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042012" y="951633"/>
            <a:ext cx="67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2</a:t>
            </a:r>
          </a:p>
          <a:p>
            <a:pPr algn="ctr"/>
            <a:r>
              <a:rPr lang="en-US" sz="1600" dirty="0">
                <a:latin typeface="+mn-lt"/>
              </a:rPr>
              <a:t>14/11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5479420" y="2603625"/>
            <a:ext cx="0" cy="8787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5139421" y="3494274"/>
            <a:ext cx="67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4</a:t>
            </a:r>
          </a:p>
          <a:p>
            <a:pPr algn="ctr"/>
            <a:r>
              <a:rPr lang="en-US" sz="1600" dirty="0">
                <a:latin typeface="+mn-lt"/>
              </a:rPr>
              <a:t>28/11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7588796" y="1577841"/>
            <a:ext cx="1979" cy="8673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7248796" y="967078"/>
            <a:ext cx="67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6</a:t>
            </a:r>
          </a:p>
          <a:p>
            <a:pPr algn="ctr"/>
            <a:r>
              <a:rPr lang="en-US" sz="1600" dirty="0">
                <a:latin typeface="+mn-lt"/>
              </a:rPr>
              <a:t>12/12</a:t>
            </a:r>
          </a:p>
        </p:txBody>
      </p:sp>
      <p:cxnSp>
        <p:nvCxnSpPr>
          <p:cNvPr id="5" name="Straight Arrow Connector 18">
            <a:extLst>
              <a:ext uri="{FF2B5EF4-FFF2-40B4-BE49-F238E27FC236}">
                <a16:creationId xmlns:a16="http://schemas.microsoft.com/office/drawing/2014/main" id="{D123BACA-D86A-C0FF-0272-FB3831093D2B}"/>
              </a:ext>
            </a:extLst>
          </p:cNvPr>
          <p:cNvCxnSpPr/>
          <p:nvPr/>
        </p:nvCxnSpPr>
        <p:spPr bwMode="auto">
          <a:xfrm flipV="1">
            <a:off x="8459619" y="2632613"/>
            <a:ext cx="0" cy="8787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19">
            <a:extLst>
              <a:ext uri="{FF2B5EF4-FFF2-40B4-BE49-F238E27FC236}">
                <a16:creationId xmlns:a16="http://schemas.microsoft.com/office/drawing/2014/main" id="{EEC00BA1-4E49-B2A1-7D48-582B4B275E9D}"/>
              </a:ext>
            </a:extLst>
          </p:cNvPr>
          <p:cNvSpPr txBox="1"/>
          <p:nvPr/>
        </p:nvSpPr>
        <p:spPr>
          <a:xfrm>
            <a:off x="8119619" y="3523262"/>
            <a:ext cx="67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7</a:t>
            </a:r>
          </a:p>
          <a:p>
            <a:pPr algn="ctr"/>
            <a:r>
              <a:rPr lang="en-US" sz="1600" dirty="0">
                <a:latin typeface="+mn-lt"/>
              </a:rPr>
              <a:t>19/12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D99CC2B-0F5F-BFAE-138D-15D427324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6" y="187222"/>
            <a:ext cx="2993633" cy="1085096"/>
          </a:xfrm>
          <a:prstGeom prst="rect">
            <a:avLst/>
          </a:prstGeom>
        </p:spPr>
      </p:pic>
      <p:sp>
        <p:nvSpPr>
          <p:cNvPr id="9" name="Stern: 5 Zacken 8">
            <a:extLst>
              <a:ext uri="{FF2B5EF4-FFF2-40B4-BE49-F238E27FC236}">
                <a16:creationId xmlns:a16="http://schemas.microsoft.com/office/drawing/2014/main" id="{85104B54-560C-3CD4-FEEE-73D92040FBE1}"/>
              </a:ext>
            </a:extLst>
          </p:cNvPr>
          <p:cNvSpPr/>
          <p:nvPr/>
        </p:nvSpPr>
        <p:spPr bwMode="auto">
          <a:xfrm>
            <a:off x="5269721" y="2253364"/>
            <a:ext cx="419394" cy="43429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wrap="none" rtlCol="0" anchor="ctr"/>
          <a:lstStyle/>
          <a:p>
            <a:pPr algn="ctr"/>
            <a:endParaRPr lang="de-CH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967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Setting up framework (week 1-2)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Implementing membrane and flexure energies </a:t>
            </a:r>
            <a:r>
              <a:rPr lang="en-US" altLang="zh-CN" dirty="0">
                <a:solidFill>
                  <a:schemeClr val="bg2"/>
                </a:solidFill>
              </a:rPr>
              <a:t>(week 2-4)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Collision handling (week 5-6)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Parameter tuning / optimization, rendering and bonus targets (we</a:t>
            </a:r>
            <a:r>
              <a:rPr lang="en-US" altLang="zh-CN" dirty="0">
                <a:solidFill>
                  <a:schemeClr val="bg2"/>
                </a:solidFill>
              </a:rPr>
              <a:t>e</a:t>
            </a:r>
            <a:r>
              <a:rPr lang="en-US" dirty="0">
                <a:solidFill>
                  <a:schemeClr val="bg2"/>
                </a:solidFill>
              </a:rPr>
              <a:t>k 6-7</a:t>
            </a:r>
            <a:r>
              <a:rPr lang="zh-CN" altLang="en-US" dirty="0">
                <a:solidFill>
                  <a:schemeClr val="bg2"/>
                </a:solidFill>
              </a:rPr>
              <a:t>）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138679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Setting up framework (week 1-2)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Implementing membrane and flexure energies </a:t>
            </a:r>
            <a:r>
              <a:rPr lang="en-US" altLang="zh-CN" dirty="0">
                <a:solidFill>
                  <a:schemeClr val="bg2"/>
                </a:solidFill>
              </a:rPr>
              <a:t>(week 2-4)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Collision handling (week 5-6)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Parameter tuning / optimization, rendering and bonus targets (we</a:t>
            </a:r>
            <a:r>
              <a:rPr lang="en-US" altLang="zh-CN" dirty="0">
                <a:solidFill>
                  <a:schemeClr val="bg2"/>
                </a:solidFill>
              </a:rPr>
              <a:t>e</a:t>
            </a:r>
            <a:r>
              <a:rPr lang="en-US" dirty="0">
                <a:solidFill>
                  <a:schemeClr val="bg2"/>
                </a:solidFill>
              </a:rPr>
              <a:t>k 6-7</a:t>
            </a:r>
            <a:r>
              <a:rPr lang="zh-CN" altLang="en-US" dirty="0">
                <a:solidFill>
                  <a:schemeClr val="bg2"/>
                </a:solidFill>
              </a:rPr>
              <a:t>）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400954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pic>
        <p:nvPicPr>
          <p:cNvPr id="1026" name="Picture 2" descr="taichi · PyPI">
            <a:extLst>
              <a:ext uri="{FF2B5EF4-FFF2-40B4-BE49-F238E27FC236}">
                <a16:creationId xmlns:a16="http://schemas.microsoft.com/office/drawing/2014/main" id="{6F2DD588-B626-EA86-C4AC-93E23D3EB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03" y="1439457"/>
            <a:ext cx="8324193" cy="226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66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Setting up framework (week 1-2)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Implementing membrane and flexure energies </a:t>
            </a:r>
            <a:r>
              <a:rPr lang="en-US" altLang="zh-CN" dirty="0"/>
              <a:t>(week 2-4)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Collision handling (week 5-6)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Parameter tuning / optimization, rendering and bonus targets (we</a:t>
            </a:r>
            <a:r>
              <a:rPr lang="en-US" altLang="zh-CN" dirty="0">
                <a:solidFill>
                  <a:schemeClr val="bg2"/>
                </a:solidFill>
              </a:rPr>
              <a:t>e</a:t>
            </a:r>
            <a:r>
              <a:rPr lang="en-US" dirty="0">
                <a:solidFill>
                  <a:schemeClr val="bg2"/>
                </a:solidFill>
              </a:rPr>
              <a:t>k 6-7</a:t>
            </a:r>
            <a:r>
              <a:rPr lang="zh-CN" altLang="en-US" dirty="0">
                <a:solidFill>
                  <a:schemeClr val="bg2"/>
                </a:solidFill>
              </a:rPr>
              <a:t>）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75862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2EC0455A-23BD-51A2-2F37-5162A8DDCC7B}"/>
              </a:ext>
            </a:extLst>
          </p:cNvPr>
          <p:cNvSpPr txBox="1">
            <a:spLocks/>
          </p:cNvSpPr>
          <p:nvPr/>
        </p:nvSpPr>
        <p:spPr bwMode="auto">
          <a:xfrm>
            <a:off x="325526" y="863436"/>
            <a:ext cx="8503920" cy="38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Open Sans" pitchFamily="34" charset="0"/>
                <a:cs typeface="Open Sans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+mn-lt"/>
                <a:ea typeface="Open Sans" pitchFamily="34" charset="0"/>
                <a:cs typeface="Open Sans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0">
                <a:solidFill>
                  <a:schemeClr val="tx1"/>
                </a:solidFill>
                <a:latin typeface="+mn-lt"/>
                <a:ea typeface="Open Sans" pitchFamily="34" charset="0"/>
                <a:cs typeface="Open Sans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 b="0">
                <a:solidFill>
                  <a:schemeClr val="tx1"/>
                </a:solidFill>
                <a:latin typeface="+mn-lt"/>
                <a:ea typeface="Open Sans" pitchFamily="34" charset="0"/>
                <a:cs typeface="Open Sans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 b="0">
                <a:solidFill>
                  <a:schemeClr val="tx1"/>
                </a:solidFill>
                <a:latin typeface="+mn-lt"/>
                <a:ea typeface="Open Sans" pitchFamily="34" charset="0"/>
                <a:cs typeface="Open Sans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de-DE" altLang="zh-CN" sz="2000" kern="0" dirty="0"/>
          </a:p>
          <a:p>
            <a:pPr marL="0" indent="0">
              <a:buNone/>
            </a:pPr>
            <a:endParaRPr lang="de-DE" altLang="zh-CN" sz="2000" kern="0" dirty="0"/>
          </a:p>
          <a:p>
            <a:pPr marL="0" indent="0">
              <a:buNone/>
            </a:pPr>
            <a:endParaRPr lang="de-DE" altLang="zh-CN" sz="2000" kern="0" dirty="0"/>
          </a:p>
          <a:p>
            <a:pPr marL="0" indent="0">
              <a:buNone/>
            </a:pPr>
            <a:endParaRPr lang="de-DE" altLang="zh-CN" sz="2000" kern="0" dirty="0"/>
          </a:p>
          <a:p>
            <a:pPr marL="0" indent="0">
              <a:buNone/>
            </a:pPr>
            <a:endParaRPr lang="de-DE" altLang="zh-CN" sz="2000" kern="0" dirty="0"/>
          </a:p>
          <a:p>
            <a:pPr marL="0" indent="0">
              <a:buNone/>
            </a:pPr>
            <a:endParaRPr lang="de-DE" altLang="zh-CN" sz="2000" kern="0" dirty="0"/>
          </a:p>
          <a:p>
            <a:pPr marL="0" indent="0">
              <a:buNone/>
            </a:pPr>
            <a:endParaRPr lang="de-DE" altLang="zh-CN" sz="2000" kern="0" dirty="0"/>
          </a:p>
          <a:p>
            <a:pPr marL="0" indent="0">
              <a:buNone/>
            </a:pPr>
            <a:endParaRPr lang="de-DE" altLang="zh-CN" sz="2000" kern="0" dirty="0"/>
          </a:p>
          <a:p>
            <a:pPr marL="0" indent="0">
              <a:buNone/>
            </a:pPr>
            <a:endParaRPr lang="de-DE" altLang="zh-CN" sz="2000" kern="0" dirty="0"/>
          </a:p>
          <a:p>
            <a:pPr marL="0" indent="0">
              <a:buNone/>
            </a:pPr>
            <a:r>
              <a:rPr lang="de-DE" altLang="zh-CN" sz="2000" kern="0" dirty="0"/>
              <a:t>					</a:t>
            </a:r>
            <a:r>
              <a:rPr lang="de-DE" altLang="zh-CN" sz="2000" kern="0" dirty="0" err="1"/>
              <a:t>Lecture</a:t>
            </a:r>
            <a:r>
              <a:rPr lang="de-DE" altLang="zh-CN" sz="2000" kern="0" dirty="0"/>
              <a:t> </a:t>
            </a:r>
            <a:r>
              <a:rPr lang="de-DE" altLang="zh-CN" sz="2000" kern="0" dirty="0" err="1"/>
              <a:t>slide</a:t>
            </a:r>
            <a:r>
              <a:rPr lang="de-DE" altLang="zh-CN" sz="2000" kern="0" dirty="0"/>
              <a:t> 12 (</a:t>
            </a:r>
            <a:r>
              <a:rPr lang="de-DE" altLang="zh-CN" sz="2000" kern="0" dirty="0" err="1"/>
              <a:t>Thin</a:t>
            </a:r>
            <a:r>
              <a:rPr lang="de-DE" altLang="zh-CN" sz="2000" kern="0" dirty="0"/>
              <a:t> Shells)</a:t>
            </a:r>
            <a:endParaRPr lang="zh-CN" altLang="en-US" sz="2000" kern="0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D2A24E8-00B4-DDC2-033B-C09218D81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3024" b="6299"/>
          <a:stretch/>
        </p:blipFill>
        <p:spPr>
          <a:xfrm>
            <a:off x="1512703" y="827988"/>
            <a:ext cx="6118593" cy="3487524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Membrane and flexure energies</a:t>
            </a:r>
          </a:p>
        </p:txBody>
      </p:sp>
    </p:spTree>
    <p:extLst>
      <p:ext uri="{BB962C8B-B14F-4D97-AF65-F5344CB8AC3E}">
        <p14:creationId xmlns:p14="http://schemas.microsoft.com/office/powerpoint/2010/main" val="401177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Newmark Integration Scheme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B2400F9-6DAD-EF3C-101B-211A4CB8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58" y="1727028"/>
            <a:ext cx="7049484" cy="2019582"/>
          </a:xfrm>
          <a:prstGeom prst="rect">
            <a:avLst/>
          </a:prstGeom>
        </p:spPr>
      </p:pic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07CD1EA0-26F4-FE9C-7BC5-84449BCF0DF6}"/>
              </a:ext>
            </a:extLst>
          </p:cNvPr>
          <p:cNvSpPr txBox="1">
            <a:spLocks/>
          </p:cNvSpPr>
          <p:nvPr/>
        </p:nvSpPr>
        <p:spPr bwMode="auto">
          <a:xfrm>
            <a:off x="325526" y="863436"/>
            <a:ext cx="8503920" cy="38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Open Sans" pitchFamily="34" charset="0"/>
                <a:cs typeface="Open Sans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+mn-lt"/>
                <a:ea typeface="Open Sans" pitchFamily="34" charset="0"/>
                <a:cs typeface="Open Sans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0">
                <a:solidFill>
                  <a:schemeClr val="tx1"/>
                </a:solidFill>
                <a:latin typeface="+mn-lt"/>
                <a:ea typeface="Open Sans" pitchFamily="34" charset="0"/>
                <a:cs typeface="Open Sans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 b="0">
                <a:solidFill>
                  <a:schemeClr val="tx1"/>
                </a:solidFill>
                <a:latin typeface="+mn-lt"/>
                <a:ea typeface="Open Sans" pitchFamily="34" charset="0"/>
                <a:cs typeface="Open Sans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 b="0">
                <a:solidFill>
                  <a:schemeClr val="tx1"/>
                </a:solidFill>
                <a:latin typeface="+mn-lt"/>
                <a:ea typeface="Open Sans" pitchFamily="34" charset="0"/>
                <a:cs typeface="Open Sans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de-DE" altLang="zh-CN" sz="2000" kern="0" dirty="0"/>
          </a:p>
          <a:p>
            <a:pPr marL="0" indent="0">
              <a:buNone/>
            </a:pPr>
            <a:endParaRPr lang="de-DE" altLang="zh-CN" sz="2000" kern="0" dirty="0"/>
          </a:p>
          <a:p>
            <a:pPr marL="0" indent="0">
              <a:buNone/>
            </a:pPr>
            <a:endParaRPr lang="de-DE" altLang="zh-CN" sz="2000" kern="0" dirty="0"/>
          </a:p>
          <a:p>
            <a:pPr marL="0" indent="0">
              <a:buNone/>
            </a:pPr>
            <a:endParaRPr lang="de-DE" altLang="zh-CN" sz="2000" kern="0" dirty="0"/>
          </a:p>
          <a:p>
            <a:pPr marL="0" indent="0">
              <a:buNone/>
            </a:pPr>
            <a:endParaRPr lang="de-DE" altLang="zh-CN" sz="2000" kern="0" dirty="0"/>
          </a:p>
          <a:p>
            <a:pPr marL="0" indent="0">
              <a:buNone/>
            </a:pPr>
            <a:endParaRPr lang="de-DE" altLang="zh-CN" sz="2000" kern="0" dirty="0"/>
          </a:p>
          <a:p>
            <a:pPr marL="0" indent="0">
              <a:buNone/>
            </a:pPr>
            <a:endParaRPr lang="de-DE" altLang="zh-CN" sz="2000" kern="0" dirty="0"/>
          </a:p>
          <a:p>
            <a:pPr marL="0" indent="0">
              <a:buNone/>
            </a:pPr>
            <a:endParaRPr lang="de-DE" altLang="zh-CN" sz="2000" kern="0" dirty="0"/>
          </a:p>
          <a:p>
            <a:pPr marL="0" indent="0">
              <a:buNone/>
            </a:pPr>
            <a:r>
              <a:rPr lang="en-US" sz="2000" kern="0" dirty="0"/>
              <a:t>[24] N. M. Newmark. A method of computation for structural dynamics. ASCE J. of the Engineering Mechanics Division, 85(EM 3):67–94, 1959.</a:t>
            </a:r>
            <a:endParaRPr lang="zh-CN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98476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Setting up framework (week 1-2)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Implementing membrane and flexure energies </a:t>
            </a:r>
            <a:r>
              <a:rPr lang="en-US" altLang="zh-CN" dirty="0"/>
              <a:t>(week 2-4)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Collision handling (week 5-6)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Parameter tuning / optimization, rendering and bonus targets (we</a:t>
            </a:r>
            <a:r>
              <a:rPr lang="en-US" altLang="zh-CN" dirty="0">
                <a:solidFill>
                  <a:schemeClr val="bg2"/>
                </a:solidFill>
              </a:rPr>
              <a:t>e</a:t>
            </a:r>
            <a:r>
              <a:rPr lang="en-US" dirty="0">
                <a:solidFill>
                  <a:schemeClr val="bg2"/>
                </a:solidFill>
              </a:rPr>
              <a:t>k 6-7</a:t>
            </a:r>
            <a:r>
              <a:rPr lang="zh-CN" altLang="en-US" dirty="0">
                <a:solidFill>
                  <a:schemeClr val="bg2"/>
                </a:solidFill>
              </a:rPr>
              <a:t>）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379115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Inspirational Video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64EF28A-13D6-A6E9-69DC-0E6128E11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39" y="1299786"/>
            <a:ext cx="8503920" cy="3717989"/>
          </a:xfrm>
        </p:spPr>
        <p:txBody>
          <a:bodyPr/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 algn="ctr">
              <a:buNone/>
            </a:pPr>
            <a:r>
              <a:rPr lang="de-CH" sz="1200" kern="1200" dirty="0">
                <a:ea typeface="+mn-ea"/>
                <a:cs typeface="+mn-cs"/>
              </a:rPr>
              <a:t>https://www.youtube.com/watch?v=bn6mS2_9tE4&amp;ab_channel=10thElementGraphics</a:t>
            </a:r>
          </a:p>
        </p:txBody>
      </p:sp>
      <p:pic>
        <p:nvPicPr>
          <p:cNvPr id="6" name="Stop Motion Paper Ball Green Screen Chromakey">
            <a:hlinkClick r:id="" action="ppaction://media"/>
            <a:extLst>
              <a:ext uri="{FF2B5EF4-FFF2-40B4-BE49-F238E27FC236}">
                <a16:creationId xmlns:a16="http://schemas.microsoft.com/office/drawing/2014/main" id="{A462FC61-A418-026F-DFF5-0677EFEBB22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80351" y="877825"/>
            <a:ext cx="6783298" cy="3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6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1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l_slideset">
  <a:themeElements>
    <a:clrScheme name="NewSlidese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>
          <a:noFill/>
        </a:ln>
        <a:effectLst/>
      </a:spPr>
      <a:bodyPr wrap="none" anchor="ctr"/>
      <a:lstStyle>
        <a:defPPr>
          <a:defRPr>
            <a:solidFill>
              <a:srgbClr val="566B73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TH Light" pitchFamily="2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NewSlidese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lidese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cgl_slideset</Template>
  <TotalTime>0</TotalTime>
  <Words>338</Words>
  <Application>Microsoft Office PowerPoint</Application>
  <PresentationFormat>Bildschirmpräsentation (16:9)</PresentationFormat>
  <Paragraphs>94</Paragraphs>
  <Slides>11</Slides>
  <Notes>9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ETH Light</vt:lpstr>
      <vt:lpstr>Open Sans</vt:lpstr>
      <vt:lpstr>cgl_slideset</vt:lpstr>
      <vt:lpstr>Physically-Based Simulation Project Milestone: Paper Simulation</vt:lpstr>
      <vt:lpstr>Milestones</vt:lpstr>
      <vt:lpstr>Milestones</vt:lpstr>
      <vt:lpstr>Framework</vt:lpstr>
      <vt:lpstr>Milestones</vt:lpstr>
      <vt:lpstr>Membrane and flexure energies</vt:lpstr>
      <vt:lpstr>Newmark Integration Scheme</vt:lpstr>
      <vt:lpstr>Milestones</vt:lpstr>
      <vt:lpstr>Inspirational Video</vt:lpstr>
      <vt:lpstr>Milestones</vt:lpstr>
      <vt:lpstr>Timeline</vt:lpstr>
    </vt:vector>
  </TitlesOfParts>
  <Company>Disney Research Lab 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</dc:creator>
  <cp:lastModifiedBy>Alois Koller</cp:lastModifiedBy>
  <cp:revision>159</cp:revision>
  <dcterms:created xsi:type="dcterms:W3CDTF">2016-04-16T17:21:11Z</dcterms:created>
  <dcterms:modified xsi:type="dcterms:W3CDTF">2023-11-27T14:46:22Z</dcterms:modified>
</cp:coreProperties>
</file>