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264" r:id="rId10"/>
    <p:sldId id="265" r:id="rId11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5D2"/>
    <a:srgbClr val="AAB6B6"/>
    <a:srgbClr val="EEEEEE"/>
    <a:srgbClr val="EAEAEA"/>
    <a:srgbClr val="DDDDDD"/>
    <a:srgbClr val="F8F8F8"/>
    <a:srgbClr val="566B73"/>
    <a:srgbClr val="ABB7B7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5238" autoAdjust="0"/>
  </p:normalViewPr>
  <p:slideViewPr>
    <p:cSldViewPr snapToGrid="0">
      <p:cViewPr varScale="1">
        <p:scale>
          <a:sx n="80" d="100"/>
          <a:sy n="80" d="100"/>
        </p:scale>
        <p:origin x="316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83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E4E2B67C-51EB-4427-AC6D-13AD2A9DE22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051F0B57-B63F-4711-A482-2ACA114C1232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1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739189"/>
            <a:ext cx="9144000" cy="2891333"/>
          </a:xfrm>
          <a:noFill/>
        </p:spPr>
        <p:txBody>
          <a:bodyPr anchor="b" anchorCtr="1"/>
          <a:lstStyle>
            <a:lvl1pPr marL="0" indent="0" algn="ctr">
              <a:buNone/>
              <a:defRPr sz="3200">
                <a:solidFill>
                  <a:schemeClr val="tx1">
                    <a:alpha val="2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transparent</a:t>
            </a:r>
          </a:p>
          <a:p>
            <a:r>
              <a:rPr lang="en-US" dirty="0"/>
              <a:t>background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566B73"/>
              </a:solidFill>
            </a:endParaRP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" y="1483415"/>
            <a:ext cx="8503920" cy="75257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 noProof="0"/>
              <a:t>Clique para editar o estilo</a:t>
            </a:r>
            <a:endParaRPr lang="en-US" noProof="0" dirty="0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" y="2383649"/>
            <a:ext cx="8503920" cy="563842"/>
          </a:xfrm>
        </p:spPr>
        <p:txBody>
          <a:bodyPr anchor="ctr" anchorCtr="0"/>
          <a:lstStyle>
            <a:lvl1pPr marL="0" indent="0" algn="ctr">
              <a:buFontTx/>
              <a:buNone/>
              <a:defRPr sz="2600"/>
            </a:lvl1pPr>
          </a:lstStyle>
          <a:p>
            <a:pPr lvl="0"/>
            <a:r>
              <a:rPr lang="pt-PT" noProof="0"/>
              <a:t>Clique para editar o estilo do subtítulo do Modelo Global</a:t>
            </a:r>
            <a:endParaRPr lang="en-US" noProof="0" dirty="0"/>
          </a:p>
        </p:txBody>
      </p:sp>
      <p:pic>
        <p:nvPicPr>
          <p:cNvPr id="2052" name="Picture 4" descr="D:\Work\Markus\CGL Logo\ETH_300px.pn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58776"/>
            <a:ext cx="1201441" cy="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90133-3556-448D-925F-EBAD21BB0634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2048" y="0"/>
            <a:ext cx="1581912" cy="4557285"/>
          </a:xfrm>
          <a:solidFill>
            <a:schemeClr val="accent3"/>
          </a:solidFill>
        </p:spPr>
        <p:txBody>
          <a:bodyPr vert="eaVert" tIns="457200" anchor="ctr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0"/>
            <a:ext cx="6812280" cy="4557285"/>
          </a:xfrm>
        </p:spPr>
        <p:txBody>
          <a:bodyPr vert="eaVert" lIns="182880" tIns="457200" rIns="18288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04411-CE99-48D3-9064-B9EF6921CAA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305176"/>
            <a:ext cx="8503919" cy="1021556"/>
          </a:xfrm>
          <a:noFill/>
        </p:spPr>
        <p:txBody>
          <a:bodyPr lIns="182880" tIns="0" rIns="182880"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"/>
            <a:ext cx="8503920" cy="3305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BB3E8-BA4D-4FB6-A2FB-6E3F4EDE2D1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87183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782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2CA632-D5EB-4966-A4E4-6FCBDEC4F4D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DA983-B77B-4441-9888-9D233529D59A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320041" y="1566062"/>
            <a:ext cx="4178808" cy="3009092"/>
          </a:xfrm>
        </p:spPr>
        <p:txBody>
          <a:bodyPr/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903"/>
            <a:ext cx="4175760" cy="3004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71834"/>
            <a:ext cx="4177106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871834"/>
            <a:ext cx="4178808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539E46-B82C-4EE1-B9B6-013708D6E4FD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6A7B30-FF76-4BAD-94EB-E085F62C1BE2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"/>
            <a:ext cx="5248910" cy="4594622"/>
          </a:xfrm>
        </p:spPr>
        <p:txBody>
          <a:bodyPr tIns="45720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379306"/>
            <a:ext cx="3145473" cy="3215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B61E3-FA9B-4BEE-9D87-8B4B1DA9E75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20040" y="1"/>
            <a:ext cx="3145536" cy="1410128"/>
          </a:xfrm>
        </p:spPr>
        <p:txBody>
          <a:bodyPr lIns="182880" tIns="45720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084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7875"/>
            <a:ext cx="8503920" cy="357629"/>
          </a:xfrm>
          <a:noFill/>
        </p:spPr>
        <p:txBody>
          <a:bodyPr lIns="91440"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" y="223631"/>
            <a:ext cx="8503920" cy="3322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4025503"/>
            <a:ext cx="850392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C6523-EF14-4F0E-B398-DDF32F01F302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chemeClr val="accent3"/>
            </a:gs>
            <a:gs pos="100000">
              <a:srgbClr val="AAB6B6">
                <a:alpha val="3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4761900"/>
            <a:ext cx="9144000" cy="38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5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877825"/>
            <a:ext cx="8503920" cy="37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55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ABB7B7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2BA5C7A1-BCEE-4CD2-9C2D-1272337811B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 descr="D:\Work\Markus\CGL Logo\CGL_Logo-Text_300px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4" y="4761096"/>
            <a:ext cx="1701119" cy="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Markus\CGL Logo\CGL_ColorsBar.jpg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426"/>
            <a:ext cx="9144000" cy="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Physically-Based Simulation</a:t>
            </a:r>
            <a:br>
              <a:rPr lang="en-US" dirty="0"/>
            </a:br>
            <a:r>
              <a:rPr lang="en-US" dirty="0"/>
              <a:t>Project Plan: Paper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" y="2683605"/>
            <a:ext cx="8503920" cy="995392"/>
          </a:xfrm>
        </p:spPr>
        <p:txBody>
          <a:bodyPr/>
          <a:lstStyle/>
          <a:p>
            <a:r>
              <a:rPr lang="en-US" dirty="0"/>
              <a:t>Group 8</a:t>
            </a:r>
          </a:p>
          <a:p>
            <a:r>
              <a:rPr lang="en-US" altLang="ko-KR" i="1" dirty="0"/>
              <a:t>Sofie </a:t>
            </a:r>
            <a:r>
              <a:rPr lang="en-US" altLang="ko-KR" i="1" dirty="0" err="1"/>
              <a:t>Kamber</a:t>
            </a:r>
            <a:r>
              <a:rPr lang="en-US" altLang="ko-KR" i="1" dirty="0"/>
              <a:t>, Jasmin Koller, Jonathan </a:t>
            </a:r>
            <a:r>
              <a:rPr lang="en-US" altLang="ko-KR" i="1" dirty="0" err="1"/>
              <a:t>Manz</a:t>
            </a:r>
            <a:r>
              <a:rPr lang="en-US" altLang="ko-KR" i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44384" y="2380560"/>
            <a:ext cx="8455231" cy="2850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rgbClr val="566B7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79397" y="2616560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939397" y="3507209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  <a:p>
            <a:pPr algn="ctr"/>
            <a:r>
              <a:rPr lang="en-US" sz="1600" dirty="0">
                <a:latin typeface="+mn-lt"/>
              </a:rPr>
              <a:t>31/10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382010" y="1562396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042012" y="951633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2</a:t>
            </a:r>
          </a:p>
          <a:p>
            <a:pPr algn="ctr"/>
            <a:r>
              <a:rPr lang="en-US" sz="1600" dirty="0">
                <a:latin typeface="+mn-lt"/>
              </a:rPr>
              <a:t>14/11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479420" y="2603625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139421" y="3494274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  <a:p>
            <a:pPr algn="ctr"/>
            <a:r>
              <a:rPr lang="en-US" sz="1600" dirty="0">
                <a:latin typeface="+mn-lt"/>
              </a:rPr>
              <a:t>28/11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588796" y="1577841"/>
            <a:ext cx="1979" cy="867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248796" y="967078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6</a:t>
            </a:r>
          </a:p>
          <a:p>
            <a:pPr algn="ctr"/>
            <a:r>
              <a:rPr lang="en-US" sz="1600" dirty="0">
                <a:latin typeface="+mn-lt"/>
              </a:rPr>
              <a:t>12/12</a:t>
            </a:r>
          </a:p>
        </p:txBody>
      </p:sp>
      <p:cxnSp>
        <p:nvCxnSpPr>
          <p:cNvPr id="5" name="Straight Arrow Connector 18">
            <a:extLst>
              <a:ext uri="{FF2B5EF4-FFF2-40B4-BE49-F238E27FC236}">
                <a16:creationId xmlns:a16="http://schemas.microsoft.com/office/drawing/2014/main" id="{D123BACA-D86A-C0FF-0272-FB3831093D2B}"/>
              </a:ext>
            </a:extLst>
          </p:cNvPr>
          <p:cNvCxnSpPr/>
          <p:nvPr/>
        </p:nvCxnSpPr>
        <p:spPr bwMode="auto">
          <a:xfrm flipV="1">
            <a:off x="8459619" y="2632613"/>
            <a:ext cx="0" cy="8787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19">
            <a:extLst>
              <a:ext uri="{FF2B5EF4-FFF2-40B4-BE49-F238E27FC236}">
                <a16:creationId xmlns:a16="http://schemas.microsoft.com/office/drawing/2014/main" id="{EEC00BA1-4E49-B2A1-7D48-582B4B275E9D}"/>
              </a:ext>
            </a:extLst>
          </p:cNvPr>
          <p:cNvSpPr txBox="1"/>
          <p:nvPr/>
        </p:nvSpPr>
        <p:spPr>
          <a:xfrm>
            <a:off x="8119619" y="3523262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7</a:t>
            </a:r>
          </a:p>
          <a:p>
            <a:pPr algn="ctr"/>
            <a:r>
              <a:rPr lang="en-US" sz="1600" dirty="0">
                <a:latin typeface="+mn-lt"/>
              </a:rPr>
              <a:t>19/12</a:t>
            </a:r>
          </a:p>
        </p:txBody>
      </p:sp>
    </p:spTree>
    <p:extLst>
      <p:ext uri="{BB962C8B-B14F-4D97-AF65-F5344CB8AC3E}">
        <p14:creationId xmlns:p14="http://schemas.microsoft.com/office/powerpoint/2010/main" val="10596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Scrunching paper simulation</a:t>
            </a:r>
          </a:p>
          <a:p>
            <a:r>
              <a:rPr lang="en-US" dirty="0">
                <a:sym typeface="Wingdings" panose="05000000000000000000" pitchFamily="2" charset="2"/>
              </a:rPr>
              <a:t>Motivation: Scrunching paper seems interesting </a:t>
            </a:r>
          </a:p>
          <a:p>
            <a:r>
              <a:rPr lang="en-US" dirty="0">
                <a:sym typeface="Wingdings" panose="05000000000000000000" pitchFamily="2" charset="2"/>
              </a:rPr>
              <a:t>Inspired by the papers “</a:t>
            </a:r>
            <a:r>
              <a:rPr lang="de-CH" dirty="0" err="1"/>
              <a:t>Discrete</a:t>
            </a:r>
            <a:r>
              <a:rPr lang="de-CH" dirty="0"/>
              <a:t> Shells</a:t>
            </a:r>
            <a:r>
              <a:rPr lang="en-US" altLang="zh-CN" dirty="0"/>
              <a:t>”[1] and “Discrete Viscous Sheets”[2]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44F60-4CDF-41BA-9A2F-7DF23C2FD5C3}"/>
              </a:ext>
            </a:extLst>
          </p:cNvPr>
          <p:cNvSpPr txBox="1"/>
          <p:nvPr/>
        </p:nvSpPr>
        <p:spPr>
          <a:xfrm>
            <a:off x="2130950" y="3569607"/>
            <a:ext cx="681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</a:rPr>
              <a:t>[1] </a:t>
            </a:r>
            <a:r>
              <a:rPr lang="en-US" altLang="zh-CN" sz="1200" dirty="0" err="1">
                <a:latin typeface="+mn-lt"/>
              </a:rPr>
              <a:t>Grinspun</a:t>
            </a:r>
            <a:r>
              <a:rPr lang="en-US" altLang="zh-CN" sz="1200" dirty="0">
                <a:latin typeface="+mn-lt"/>
              </a:rPr>
              <a:t>, Eitan, et al. "Discrete shells." Proceedings of the 2003 ACM SIGGRAPH/</a:t>
            </a:r>
            <a:r>
              <a:rPr lang="en-US" altLang="zh-CN" sz="1200" dirty="0" err="1">
                <a:latin typeface="+mn-lt"/>
              </a:rPr>
              <a:t>Eurographics</a:t>
            </a:r>
            <a:r>
              <a:rPr lang="en-US" altLang="zh-CN" sz="1200" dirty="0">
                <a:latin typeface="+mn-lt"/>
              </a:rPr>
              <a:t> symposium on Computer animation. 2003.</a:t>
            </a:r>
          </a:p>
          <a:p>
            <a:r>
              <a:rPr lang="en-US" altLang="zh-CN" sz="1200" dirty="0">
                <a:latin typeface="+mn-lt"/>
              </a:rPr>
              <a:t>[2] Batty, Christopher, et al. "Discrete viscous sheets." ACM Transactions on Graphics (TOG) 31.4 (2012): 1-7.</a:t>
            </a:r>
            <a:endParaRPr lang="zh-CN" alt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2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Inspirational Video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4EF28A-13D6-A6E9-69DC-0E6128E1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1299786"/>
            <a:ext cx="8503920" cy="3717989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1200" kern="1200" dirty="0">
                <a:ea typeface="+mn-ea"/>
                <a:cs typeface="+mn-cs"/>
              </a:rPr>
              <a:t>https://www.youtube.com/watch?v=bn6mS2_9tE4&amp;ab_channel=10thElementGraphics</a:t>
            </a:r>
          </a:p>
        </p:txBody>
      </p:sp>
      <p:pic>
        <p:nvPicPr>
          <p:cNvPr id="6" name="Stop Motion Paper Ball Green Screen Chromakey">
            <a:hlinkClick r:id="" action="ppaction://media"/>
            <a:extLst>
              <a:ext uri="{FF2B5EF4-FFF2-40B4-BE49-F238E27FC236}">
                <a16:creationId xmlns:a16="http://schemas.microsoft.com/office/drawing/2014/main" id="{A462FC61-A418-026F-DFF5-0677EFEBB2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0351" y="877825"/>
            <a:ext cx="6783298" cy="3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shells</a:t>
            </a:r>
          </a:p>
          <a:p>
            <a:r>
              <a:rPr lang="en-US" dirty="0"/>
              <a:t>(Self) collision</a:t>
            </a:r>
          </a:p>
          <a:p>
            <a:r>
              <a:rPr lang="en-US" dirty="0"/>
              <a:t>Friction effects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Methods</a:t>
            </a:r>
          </a:p>
        </p:txBody>
      </p:sp>
    </p:spTree>
    <p:extLst>
      <p:ext uri="{BB962C8B-B14F-4D97-AF65-F5344CB8AC3E}">
        <p14:creationId xmlns:p14="http://schemas.microsoft.com/office/powerpoint/2010/main" val="31976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ED5C763-672B-5830-E3E5-DFAB7EBC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59" y="712787"/>
            <a:ext cx="1797407" cy="3717925"/>
          </a:xfr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7CD77FFF-2568-0038-B0E7-9351DD937809}"/>
              </a:ext>
            </a:extLst>
          </p:cNvPr>
          <p:cNvSpPr txBox="1"/>
          <p:nvPr/>
        </p:nvSpPr>
        <p:spPr>
          <a:xfrm>
            <a:off x="2369066" y="985433"/>
            <a:ext cx="653176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</a:rPr>
              <a:t>[1] </a:t>
            </a:r>
            <a:r>
              <a:rPr lang="en-US" altLang="zh-CN" sz="1200" dirty="0" err="1">
                <a:latin typeface="+mn-lt"/>
              </a:rPr>
              <a:t>Grinspun</a:t>
            </a:r>
            <a:r>
              <a:rPr lang="en-US" altLang="zh-CN" sz="1200" dirty="0">
                <a:latin typeface="+mn-lt"/>
              </a:rPr>
              <a:t>, Eitan, et al. "Discrete shells." Proceedings of the 2003 ACM SIGGRAPH/</a:t>
            </a:r>
            <a:r>
              <a:rPr lang="en-US" altLang="zh-CN" sz="1200" dirty="0" err="1">
                <a:latin typeface="+mn-lt"/>
              </a:rPr>
              <a:t>Eurographics</a:t>
            </a:r>
            <a:r>
              <a:rPr lang="en-US" altLang="zh-CN" sz="1200" dirty="0">
                <a:latin typeface="+mn-lt"/>
              </a:rPr>
              <a:t> symposium on Computer animation. 2003. Figure 1</a:t>
            </a: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E07713-464B-1B65-134F-EFD2BBB7C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93"/>
          <a:stretch/>
        </p:blipFill>
        <p:spPr>
          <a:xfrm>
            <a:off x="2870421" y="2676503"/>
            <a:ext cx="6273579" cy="941341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2806971D-3E8B-0756-B20C-5C1467E5BB6F}"/>
              </a:ext>
            </a:extLst>
          </p:cNvPr>
          <p:cNvSpPr txBox="1"/>
          <p:nvPr/>
        </p:nvSpPr>
        <p:spPr>
          <a:xfrm>
            <a:off x="2369066" y="1268661"/>
            <a:ext cx="653176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pPr lvl="5"/>
            <a:r>
              <a:rPr lang="en-US" altLang="zh-CN" sz="1200" dirty="0">
                <a:latin typeface="+mn-lt"/>
              </a:rPr>
              <a:t>[2] Batty, Christopher, et al. "Discrete viscous sheets." </a:t>
            </a:r>
          </a:p>
          <a:p>
            <a:pPr lvl="5"/>
            <a:r>
              <a:rPr lang="en-US" altLang="zh-CN" sz="1200" dirty="0">
                <a:latin typeface="+mn-lt"/>
              </a:rPr>
              <a:t>ACM Transactions on Graphics (TOG) 31.4 (2012): 1-7. Figure 10</a:t>
            </a:r>
            <a:endParaRPr lang="zh-CN" alt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72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0040" y="863648"/>
            <a:ext cx="8503920" cy="3717989"/>
          </a:xfrm>
        </p:spPr>
        <p:txBody>
          <a:bodyPr/>
          <a:lstStyle/>
          <a:p>
            <a:r>
              <a:rPr lang="en-US" dirty="0"/>
              <a:t>Membrane and flexure energies [1] or [2]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0FA67-7D8D-6D91-40FD-2EA6B00E8D85}"/>
              </a:ext>
            </a:extLst>
          </p:cNvPr>
          <p:cNvSpPr txBox="1"/>
          <p:nvPr/>
        </p:nvSpPr>
        <p:spPr>
          <a:xfrm>
            <a:off x="2417214" y="3569607"/>
            <a:ext cx="6531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</a:rPr>
              <a:t>[1] </a:t>
            </a:r>
            <a:r>
              <a:rPr lang="en-US" altLang="zh-CN" sz="1200" dirty="0" err="1">
                <a:latin typeface="+mn-lt"/>
              </a:rPr>
              <a:t>Grinspun</a:t>
            </a:r>
            <a:r>
              <a:rPr lang="en-US" altLang="zh-CN" sz="1200" dirty="0">
                <a:latin typeface="+mn-lt"/>
              </a:rPr>
              <a:t>, Eitan, et al. "Discrete shells." Proceedings of the 2003 ACM SIGGRAPH/</a:t>
            </a:r>
            <a:r>
              <a:rPr lang="en-US" altLang="zh-CN" sz="1200" dirty="0" err="1">
                <a:latin typeface="+mn-lt"/>
              </a:rPr>
              <a:t>Eurographics</a:t>
            </a:r>
            <a:r>
              <a:rPr lang="en-US" altLang="zh-CN" sz="1200" dirty="0">
                <a:latin typeface="+mn-lt"/>
              </a:rPr>
              <a:t> symposium on Computer animation. 2003.</a:t>
            </a:r>
          </a:p>
          <a:p>
            <a:r>
              <a:rPr lang="en-US" altLang="zh-CN" sz="1200" dirty="0">
                <a:latin typeface="+mn-lt"/>
              </a:rPr>
              <a:t>[2] Batty, Christopher, et al. "Discrete viscous sheets." ACM Transactions on Graphics (TOG) 31.4 (2012): 1-7.</a:t>
            </a:r>
            <a:endParaRPr lang="zh-CN" alt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45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scrunched paper including self collision</a:t>
            </a:r>
          </a:p>
          <a:p>
            <a:r>
              <a:rPr lang="en-US" dirty="0"/>
              <a:t>Basic rendering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Target</a:t>
            </a:r>
          </a:p>
        </p:txBody>
      </p:sp>
    </p:spTree>
    <p:extLst>
      <p:ext uri="{BB962C8B-B14F-4D97-AF65-F5344CB8AC3E}">
        <p14:creationId xmlns:p14="http://schemas.microsoft.com/office/powerpoint/2010/main" val="20697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effects</a:t>
            </a:r>
          </a:p>
          <a:p>
            <a:r>
              <a:rPr lang="en-US" dirty="0"/>
              <a:t>Viscosity [2]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A53E-61E0-D03D-D6B1-2431D44DFAFB}"/>
              </a:ext>
            </a:extLst>
          </p:cNvPr>
          <p:cNvSpPr txBox="1"/>
          <p:nvPr/>
        </p:nvSpPr>
        <p:spPr>
          <a:xfrm>
            <a:off x="2075290" y="3569607"/>
            <a:ext cx="6873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</a:rPr>
              <a:t>[2] Batty, Christopher, et al. "Discrete viscous sheets." ACM Transactions on Graphics (TOG) 31.4 (2012): 1-7.</a:t>
            </a:r>
            <a:endParaRPr lang="zh-CN" alt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98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framework (week 1-2)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membrane and flexure energies </a:t>
            </a:r>
            <a:r>
              <a:rPr lang="en-US" altLang="zh-CN" dirty="0"/>
              <a:t>(week 2-4)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Collision handling (week 5-6)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tuning / optimization, rendering and bonus targets (we</a:t>
            </a:r>
            <a:r>
              <a:rPr lang="en-US" altLang="zh-CN" dirty="0"/>
              <a:t>e</a:t>
            </a:r>
            <a:r>
              <a:rPr lang="en-US" dirty="0"/>
              <a:t>k 6-7</a:t>
            </a:r>
            <a:r>
              <a:rPr lang="zh-CN" altLang="en-US" dirty="0"/>
              <a:t>）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6142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l_slideset">
  <a:themeElements>
    <a:clrScheme name="NewSlidese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0</TotalTime>
  <Words>371</Words>
  <Application>Microsoft Office PowerPoint</Application>
  <PresentationFormat>Bildschirmpräsentation (16:9)</PresentationFormat>
  <Paragraphs>76</Paragraphs>
  <Slides>10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ETH Light</vt:lpstr>
      <vt:lpstr>Open Sans</vt:lpstr>
      <vt:lpstr>cgl_slideset</vt:lpstr>
      <vt:lpstr>Physically-Based Simulation Project Plan: Paper Simulation</vt:lpstr>
      <vt:lpstr>Simulation Scenario</vt:lpstr>
      <vt:lpstr>Inspirational Video</vt:lpstr>
      <vt:lpstr>Simulation Methods</vt:lpstr>
      <vt:lpstr>Related Work</vt:lpstr>
      <vt:lpstr>Minimal Target</vt:lpstr>
      <vt:lpstr>Desired Target</vt:lpstr>
      <vt:lpstr>Bonus Target</vt:lpstr>
      <vt:lpstr>Milestones</vt:lpstr>
      <vt:lpstr>Timeline</vt:lpstr>
    </vt:vector>
  </TitlesOfParts>
  <Company>Disney Research Lab 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Alois Koller</cp:lastModifiedBy>
  <cp:revision>147</cp:revision>
  <dcterms:created xsi:type="dcterms:W3CDTF">2016-04-16T17:21:11Z</dcterms:created>
  <dcterms:modified xsi:type="dcterms:W3CDTF">2023-10-27T17:47:18Z</dcterms:modified>
</cp:coreProperties>
</file>