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5" r:id="rId3"/>
    <p:sldId id="326" r:id="rId4"/>
    <p:sldId id="309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7" r:id="rId17"/>
    <p:sldId id="352" r:id="rId18"/>
    <p:sldId id="339" r:id="rId19"/>
    <p:sldId id="340" r:id="rId20"/>
    <p:sldId id="341" r:id="rId21"/>
    <p:sldId id="342" r:id="rId22"/>
    <p:sldId id="353" r:id="rId23"/>
    <p:sldId id="319" r:id="rId24"/>
    <p:sldId id="321" r:id="rId25"/>
    <p:sldId id="322" r:id="rId26"/>
    <p:sldId id="323" r:id="rId27"/>
    <p:sldId id="357" r:id="rId28"/>
    <p:sldId id="358" r:id="rId29"/>
    <p:sldId id="355" r:id="rId30"/>
    <p:sldId id="356" r:id="rId31"/>
    <p:sldId id="359" r:id="rId32"/>
    <p:sldId id="354" r:id="rId33"/>
    <p:sldId id="369" r:id="rId34"/>
    <p:sldId id="370" r:id="rId35"/>
    <p:sldId id="371" r:id="rId36"/>
    <p:sldId id="368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72" r:id="rId45"/>
    <p:sldId id="373" r:id="rId46"/>
    <p:sldId id="374" r:id="rId47"/>
  </p:sldIdLst>
  <p:sldSz cx="9144000" cy="6858000" type="screen4x3"/>
  <p:notesSz cx="6642100" cy="9779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0033"/>
    <a:srgbClr val="339933"/>
    <a:srgbClr val="581BE1"/>
    <a:srgbClr val="FA1402"/>
    <a:srgbClr val="6B0901"/>
    <a:srgbClr val="00016C"/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562600" y="9220200"/>
            <a:ext cx="668338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fr-FR" sz="1000" b="0" i="1"/>
              <a:t>Page </a:t>
            </a:r>
            <a:fld id="{4322E576-8C28-43F7-AD9A-543BEC87FA05}" type="slidenum">
              <a:rPr lang="fr-FR" sz="1000" b="0" i="1"/>
              <a:pPr defTabSz="762000"/>
              <a:t>‹N°›</a:t>
            </a:fld>
            <a:endParaRPr lang="fr-FR" sz="1000" b="0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60900"/>
            <a:ext cx="48768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de texte du masque</a:t>
            </a:r>
          </a:p>
          <a:p>
            <a:pPr lvl="1"/>
            <a:r>
              <a:rPr lang="fr-FR" smtClean="0"/>
              <a:t>Second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8572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9A1074C4-464D-4F86-9BDA-CA088A1638AF}" type="slidenum">
              <a:rPr lang="fr-FR"/>
              <a:pPr/>
              <a:t>15</a:t>
            </a:fld>
            <a:endParaRPr lang="fr-F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3601DE5D-D4DE-4044-84BB-3BBC348D5582}" type="slidenum">
              <a:rPr lang="fr-FR"/>
              <a:pPr/>
              <a:t>16</a:t>
            </a:fld>
            <a:endParaRPr lang="fr-FR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15858190-2637-4A97-B0FA-AE4A9FE70348}" type="slidenum">
              <a:rPr lang="fr-FR"/>
              <a:pPr/>
              <a:t>6</a:t>
            </a:fld>
            <a:endParaRPr lang="fr-F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65F415C0-8BF8-49C4-AC27-FCD67F4F09FE}" type="slidenum">
              <a:rPr lang="fr-FR"/>
              <a:pPr/>
              <a:t>7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2CBB0D10-42C6-47BD-A363-D6DF5140C731}" type="slidenum">
              <a:rPr lang="fr-FR"/>
              <a:pPr/>
              <a:t>8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28333816-1916-4F3B-9D9E-D78B41D0F42B}" type="slidenum">
              <a:rPr lang="fr-FR"/>
              <a:pPr/>
              <a:t>9</a:t>
            </a:fld>
            <a:endParaRPr lang="fr-F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4352C9CC-EA1F-405B-B881-C4320C77A926}" type="slidenum">
              <a:rPr lang="fr-FR"/>
              <a:pPr/>
              <a:t>10</a:t>
            </a:fld>
            <a:endParaRPr lang="fr-FR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677A45A0-7D13-474B-8921-73254C7ECF34}" type="slidenum">
              <a:rPr lang="fr-FR"/>
              <a:pPr/>
              <a:t>11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5531DECF-B10F-4006-9E09-376535065FCC}" type="slidenum">
              <a:rPr lang="fr-FR"/>
              <a:pPr/>
              <a:t>12</a:t>
            </a:fld>
            <a:endParaRPr lang="fr-FR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61582" y="9288399"/>
            <a:ext cx="2878967" cy="489028"/>
          </a:xfrm>
          <a:prstGeom prst="rect">
            <a:avLst/>
          </a:prstGeom>
          <a:ln/>
        </p:spPr>
        <p:txBody>
          <a:bodyPr lIns="90068" tIns="45034" rIns="90068" bIns="45034"/>
          <a:lstStyle/>
          <a:p>
            <a:fld id="{260B1446-3843-4528-A0EE-B5A72F7599D4}" type="slidenum">
              <a:rPr lang="fr-FR"/>
              <a:pPr/>
              <a:t>14</a:t>
            </a:fld>
            <a:endParaRPr lang="fr-FR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2988" y="857250"/>
            <a:ext cx="4556125" cy="3416300"/>
          </a:xfrm>
          <a:ln cap="flat"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A1BD55-7E97-4B49-A4F0-76DFD11A70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7202-C3C8-4FFB-BD4F-FA1ECABAC7F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D94661D-2A6E-42D3-BF2A-21C0D277DE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28C871-D4FB-4164-815C-265E1A95ED8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47256D-A808-4AF0-9182-1EE8A99238E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D386-BD8F-40C8-90B0-8F33058DAF8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D6DA36D-582D-451F-9F27-759EF2FA056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478A73F-2AC8-431C-AB3B-DB25724D8D7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4B93D8-6FC5-4605-A03F-4FBEE2388CD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AE5509A-E6DB-4F5E-9ABE-27145B3233F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3/17/2012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D8484F-AFC8-46DE-A40F-8A59FBE48BC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fr-FR" smtClean="0"/>
              <a:t>3/17/2012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fr-FR" smtClean="0"/>
              <a:t>3/17/2012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François Bonneville - Laboratoire d'Informatique de Besançon - www.bonneville.nom.fr</a:t>
            </a:r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C86D18-65E1-4DC3-9FD1-682EC1A011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7224" y="4643446"/>
            <a:ext cx="7316787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000" dirty="0" smtClean="0"/>
              <a:t>La Programmation Réseau </a:t>
            </a:r>
            <a:br>
              <a:rPr lang="fr-FR" sz="6000" dirty="0" smtClean="0"/>
            </a:br>
            <a:r>
              <a:rPr lang="fr-FR" sz="6000" dirty="0" smtClean="0"/>
              <a:t>en Java</a:t>
            </a:r>
            <a:br>
              <a:rPr lang="fr-FR" sz="60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Exemples d ’adresses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447800" y="1981200"/>
            <a:ext cx="5549900" cy="1465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FR" sz="1800" i="0">
                <a:solidFill>
                  <a:srgbClr val="33CC33"/>
                </a:solidFill>
              </a:rPr>
              <a:t>157.169.25.200  	news-srv.essi.fr news-srv www.essi.fr </a:t>
            </a:r>
          </a:p>
          <a:p>
            <a:r>
              <a:rPr lang="fr-FR" sz="1800" i="0">
                <a:solidFill>
                  <a:srgbClr val="33CC33"/>
                </a:solidFill>
              </a:rPr>
              <a:t> 		www-srv.essi.fr news</a:t>
            </a:r>
            <a:endParaRPr lang="fr-FR" sz="1800" i="0"/>
          </a:p>
          <a:p>
            <a:r>
              <a:rPr lang="fr-FR" sz="1800" i="0">
                <a:solidFill>
                  <a:srgbClr val="0033CC"/>
                </a:solidFill>
              </a:rPr>
              <a:t>134.59.132.21   	dolphin.unice.fr</a:t>
            </a:r>
            <a:endParaRPr lang="fr-FR" sz="1800" i="0"/>
          </a:p>
          <a:p>
            <a:r>
              <a:rPr lang="fr-FR" sz="1800" i="0"/>
              <a:t>157.169.10.1   	essi2.essi.fr loghost essi2</a:t>
            </a:r>
          </a:p>
          <a:p>
            <a:endParaRPr lang="fr-FR" sz="1800" i="0"/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1371600" y="41910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422525" y="4079875"/>
            <a:ext cx="2416175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fr-FR" i="0"/>
              <a:t>Essi : 157.169</a:t>
            </a:r>
          </a:p>
          <a:p>
            <a:pPr eaLnBrk="1" hangingPunct="1"/>
            <a:r>
              <a:rPr lang="fr-FR" i="0"/>
              <a:t>I3S:    134.59</a:t>
            </a:r>
          </a:p>
          <a:p>
            <a:pPr eaLnBrk="1" hangingPunct="1"/>
            <a:r>
              <a:rPr lang="fr-FR" i="0"/>
              <a:t>serveurs : 25</a:t>
            </a:r>
          </a:p>
          <a:p>
            <a:pPr eaLnBrk="1" hangingPunct="1"/>
            <a:r>
              <a:rPr lang="fr-FR" i="0"/>
              <a:t>Administration : 1</a:t>
            </a:r>
          </a:p>
          <a:p>
            <a:pPr eaLnBrk="1" hangingPunct="1"/>
            <a:r>
              <a:rPr lang="fr-FR" i="0"/>
              <a:t>…….</a:t>
            </a:r>
          </a:p>
        </p:txBody>
      </p:sp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6146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fr-FR"/>
              <a:t>Ports réservés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90600" y="3429000"/>
            <a:ext cx="3460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b="1" i="0"/>
              <a:t>TCP</a:t>
            </a:r>
            <a:endParaRPr lang="fr-FR" i="0"/>
          </a:p>
          <a:p>
            <a:r>
              <a:rPr lang="fr-FR" i="0"/>
              <a:t>	Serveur FTP : 21</a:t>
            </a:r>
          </a:p>
          <a:p>
            <a:r>
              <a:rPr lang="fr-FR" i="0"/>
              <a:t>	Serveur Telnet : 23</a:t>
            </a:r>
          </a:p>
          <a:p>
            <a:r>
              <a:rPr lang="fr-FR" i="0"/>
              <a:t>	Serveur SMTP : 25</a:t>
            </a:r>
          </a:p>
          <a:p>
            <a:endParaRPr lang="fr-FR" i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81600" y="3505200"/>
            <a:ext cx="35798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b="1" i="0"/>
              <a:t>UDP</a:t>
            </a:r>
            <a:endParaRPr lang="fr-FR" i="0"/>
          </a:p>
          <a:p>
            <a:r>
              <a:rPr lang="fr-FR" i="0"/>
              <a:t>	Agent SNMP : 161</a:t>
            </a:r>
          </a:p>
          <a:p>
            <a:r>
              <a:rPr lang="fr-FR" i="0"/>
              <a:t>	Logger SNMP : 162</a:t>
            </a:r>
          </a:p>
          <a:p>
            <a:r>
              <a:rPr lang="fr-FR" i="0"/>
              <a:t>	….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219200" y="5562600"/>
            <a:ext cx="311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i="0"/>
              <a:t>Serveur multi processus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029200" y="5562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i="0"/>
              <a:t>Applications transactionnelles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14400" y="1828800"/>
            <a:ext cx="6550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i="0"/>
              <a:t>1 à 1024 services fondamentaux (administrateurs)</a:t>
            </a:r>
          </a:p>
          <a:p>
            <a:r>
              <a:rPr lang="fr-FR" i="0"/>
              <a:t>(sous unix cf. le fichier </a:t>
            </a:r>
            <a:r>
              <a:rPr lang="fr-FR"/>
              <a:t>/etc/services, ypcat services</a:t>
            </a:r>
            <a:r>
              <a:rPr lang="fr-FR" i="0"/>
              <a:t>)</a:t>
            </a:r>
          </a:p>
          <a:p>
            <a:r>
              <a:rPr lang="fr-FR" i="0"/>
              <a:t>1025 à 5000 disponibles pour les utilisateurs</a:t>
            </a:r>
          </a:p>
          <a:p>
            <a:endParaRPr lang="fr-FR" i="0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7170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fr-FR"/>
              <a:t> Sockets ?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50925" y="2174875"/>
            <a:ext cx="6950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fr-FR"/>
              <a:t>Outil de communication pour échanger des données entre un client et un serveur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03325" y="3317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fr-FR" i="0">
              <a:latin typeface="Arial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81000" y="4800600"/>
            <a:ext cx="78851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/>
              <a:t>Canaux de communication (descripteur d’entrée sortie dans</a:t>
            </a:r>
          </a:p>
          <a:p>
            <a:r>
              <a:rPr lang="fr-FR"/>
              <a:t> lesquels on écrit et sur lesquels on lit)</a:t>
            </a:r>
          </a:p>
          <a:p>
            <a:r>
              <a:rPr lang="fr-FR" i="0"/>
              <a:t>Gestion similaire des entrées sorties standard (écran, clavier) et</a:t>
            </a:r>
          </a:p>
          <a:p>
            <a:r>
              <a:rPr lang="fr-FR" i="0"/>
              <a:t>des fichiers</a:t>
            </a:r>
          </a:p>
          <a:p>
            <a:endParaRPr lang="fr-FR" i="0"/>
          </a:p>
          <a:p>
            <a:endParaRPr lang="fr-FR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736725" y="3241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fr-FR" i="0">
              <a:latin typeface="Arial" charset="0"/>
            </a:endParaRP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8194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Un socket : une entrée sortie dédiée au réseau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885113" cy="520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FR" i="0"/>
              <a:t>Gestion similaire des entrées sorties standard (écran, clavier) et</a:t>
            </a:r>
          </a:p>
          <a:p>
            <a:r>
              <a:rPr lang="fr-FR" i="0"/>
              <a:t>des fichiers</a:t>
            </a:r>
          </a:p>
          <a:p>
            <a:endParaRPr lang="fr-FR" i="0"/>
          </a:p>
          <a:p>
            <a:r>
              <a:rPr lang="fr-FR" b="1" i="0"/>
              <a:t>En sortie</a:t>
            </a:r>
            <a:r>
              <a:rPr lang="fr-FR" i="0"/>
              <a:t> (ex. System.out) :</a:t>
            </a:r>
          </a:p>
          <a:p>
            <a:r>
              <a:rPr lang="fr-FR" i="0"/>
              <a:t>	 </a:t>
            </a:r>
            <a:r>
              <a:rPr lang="fr-FR"/>
              <a:t>java.io.PrintStream </a:t>
            </a:r>
            <a:r>
              <a:rPr lang="fr-FR" i="0"/>
              <a:t>(ou</a:t>
            </a:r>
            <a:r>
              <a:rPr lang="fr-FR"/>
              <a:t> </a:t>
            </a:r>
            <a:r>
              <a:rPr lang="fr-FR" b="1"/>
              <a:t>PrintWriter</a:t>
            </a:r>
            <a:r>
              <a:rPr lang="fr-FR" i="0"/>
              <a:t>)</a:t>
            </a:r>
            <a:endParaRPr lang="fr-FR"/>
          </a:p>
          <a:p>
            <a:r>
              <a:rPr lang="fr-FR" i="0"/>
              <a:t>utilise un</a:t>
            </a:r>
            <a:r>
              <a:rPr lang="fr-FR"/>
              <a:t> </a:t>
            </a:r>
            <a:r>
              <a:rPr lang="fr-FR" i="0"/>
              <a:t>flot dirigé vers une sortie </a:t>
            </a:r>
            <a:r>
              <a:rPr lang="fr-FR"/>
              <a:t>java.io.OutputStream</a:t>
            </a:r>
          </a:p>
          <a:p>
            <a:endParaRPr lang="fr-FR"/>
          </a:p>
          <a:p>
            <a:r>
              <a:rPr lang="fr-FR" b="1" i="0"/>
              <a:t>En entrée</a:t>
            </a:r>
            <a:r>
              <a:rPr lang="fr-FR" i="0"/>
              <a:t> (ex. System.in) : </a:t>
            </a:r>
          </a:p>
          <a:p>
            <a:r>
              <a:rPr lang="fr-FR" i="0"/>
              <a:t>	</a:t>
            </a:r>
            <a:r>
              <a:rPr lang="fr-FR"/>
              <a:t>java.io.InputStream</a:t>
            </a:r>
            <a:r>
              <a:rPr lang="fr-FR" i="0"/>
              <a:t> (ou </a:t>
            </a:r>
            <a:r>
              <a:rPr lang="fr-FR" b="1" i="0"/>
              <a:t>BufferedReader</a:t>
            </a:r>
            <a:r>
              <a:rPr lang="fr-FR" i="0"/>
              <a:t>)</a:t>
            </a:r>
          </a:p>
          <a:p>
            <a:endParaRPr lang="fr-FR" i="0"/>
          </a:p>
          <a:p>
            <a:endParaRPr lang="fr-FR" i="0"/>
          </a:p>
          <a:p>
            <a:r>
              <a:rPr lang="fr-FR" i="0"/>
              <a:t>ATTENTION aux méthodes deprecated</a:t>
            </a:r>
          </a:p>
          <a:p>
            <a:endParaRPr lang="fr-FR" i="0"/>
          </a:p>
          <a:p>
            <a:endParaRPr lang="fr-FR" i="0"/>
          </a:p>
        </p:txBody>
      </p:sp>
      <p:pic>
        <p:nvPicPr>
          <p:cNvPr id="227332" name="Picture 4" descr="D:\Mes Documents\logo-jav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4572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fr-FR"/>
              <a:t>Plus précisément un socket 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676400" y="2438400"/>
            <a:ext cx="63992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i="0"/>
              <a:t>Plusieurs types de sockets :</a:t>
            </a:r>
          </a:p>
          <a:p>
            <a:r>
              <a:rPr lang="fr-FR" i="0"/>
              <a:t>	pour la communication par flot de données </a:t>
            </a:r>
          </a:p>
          <a:p>
            <a:r>
              <a:rPr lang="fr-FR" i="0"/>
              <a:t>		- fortement connectée </a:t>
            </a:r>
          </a:p>
          <a:p>
            <a:r>
              <a:rPr lang="fr-FR" i="0"/>
              <a:t>		- synchrone </a:t>
            </a:r>
          </a:p>
          <a:p>
            <a:r>
              <a:rPr lang="fr-FR" i="0"/>
              <a:t>		- type client-serveur</a:t>
            </a:r>
          </a:p>
          <a:p>
            <a:r>
              <a:rPr lang="fr-FR" i="0"/>
              <a:t>	pour communication réseau par message </a:t>
            </a:r>
          </a:p>
          <a:p>
            <a:r>
              <a:rPr lang="fr-FR" i="0"/>
              <a:t>		- en mode datagramme </a:t>
            </a:r>
          </a:p>
          <a:p>
            <a:r>
              <a:rPr lang="fr-FR" i="0"/>
              <a:t>		- en mode déconnecté</a:t>
            </a:r>
          </a:p>
          <a:p>
            <a:r>
              <a:rPr lang="fr-FR" i="0"/>
              <a:t>	pour communication réseau par diffusion</a:t>
            </a:r>
          </a:p>
          <a:p>
            <a:endParaRPr lang="fr-FR" i="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066800" y="4953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fr-FR" i="0">
              <a:latin typeface="Arial" charset="0"/>
            </a:endParaRPr>
          </a:p>
        </p:txBody>
      </p:sp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9218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fr-FR"/>
              <a:t>Contexte : modèle OSI</a:t>
            </a:r>
            <a:br>
              <a:rPr lang="fr-FR"/>
            </a:br>
            <a:endParaRPr lang="fr-FR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3400" y="2209800"/>
            <a:ext cx="76485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i="0"/>
              <a:t>Couche Transport pour transporter les données </a:t>
            </a:r>
          </a:p>
          <a:p>
            <a:r>
              <a:rPr lang="fr-FR" i="0"/>
              <a:t>	en mode connecté : 	</a:t>
            </a:r>
            <a:r>
              <a:rPr lang="fr-FR" b="1" i="0"/>
              <a:t>T</a:t>
            </a:r>
            <a:r>
              <a:rPr lang="fr-FR" i="0"/>
              <a:t>ransmission </a:t>
            </a:r>
            <a:r>
              <a:rPr lang="fr-FR" b="1" i="0"/>
              <a:t>C</a:t>
            </a:r>
            <a:r>
              <a:rPr lang="fr-FR" i="0"/>
              <a:t>ontrol </a:t>
            </a:r>
            <a:r>
              <a:rPr lang="fr-FR" b="1" i="0"/>
              <a:t>P</a:t>
            </a:r>
            <a:r>
              <a:rPr lang="fr-FR" i="0"/>
              <a:t>rotocol</a:t>
            </a:r>
          </a:p>
          <a:p>
            <a:r>
              <a:rPr lang="fr-FR" i="0"/>
              <a:t>	en mode déconnecté :  </a:t>
            </a:r>
            <a:r>
              <a:rPr lang="fr-FR" b="1" i="0"/>
              <a:t>U</a:t>
            </a:r>
            <a:r>
              <a:rPr lang="fr-FR" i="0"/>
              <a:t>ser </a:t>
            </a:r>
            <a:r>
              <a:rPr lang="fr-FR" b="1" i="0"/>
              <a:t>D</a:t>
            </a:r>
            <a:r>
              <a:rPr lang="fr-FR" i="0"/>
              <a:t>atagram </a:t>
            </a:r>
            <a:r>
              <a:rPr lang="fr-FR" b="1" i="0"/>
              <a:t>P</a:t>
            </a:r>
            <a:r>
              <a:rPr lang="fr-FR" i="0"/>
              <a:t>rotocol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057400" y="3505200"/>
            <a:ext cx="6599238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FR" i="0"/>
              <a:t>Mode connecté vs mode non connecté</a:t>
            </a:r>
          </a:p>
          <a:p>
            <a:endParaRPr lang="fr-FR" i="0"/>
          </a:p>
          <a:p>
            <a:r>
              <a:rPr lang="fr-FR">
                <a:solidFill>
                  <a:schemeClr val="tx2"/>
                </a:solidFill>
              </a:rPr>
              <a:t>rester en ligne pour demander plusieurs services ou </a:t>
            </a:r>
          </a:p>
          <a:p>
            <a:r>
              <a:rPr lang="fr-FR">
                <a:solidFill>
                  <a:schemeClr val="tx2"/>
                </a:solidFill>
              </a:rPr>
              <a:t>rappeler l’entreprise pour chaque nouvelle requête</a:t>
            </a:r>
            <a:endParaRPr lang="fr-FR" i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3400" y="5791200"/>
            <a:ext cx="77327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FR" i="0"/>
              <a:t>Couche communication pour connecter 2 machines distantes :</a:t>
            </a:r>
          </a:p>
          <a:p>
            <a:r>
              <a:rPr lang="fr-FR" i="0"/>
              <a:t>		</a:t>
            </a:r>
            <a:r>
              <a:rPr lang="fr-FR" b="1" i="0"/>
              <a:t>I</a:t>
            </a:r>
            <a:r>
              <a:rPr lang="fr-FR" i="0"/>
              <a:t>nternet </a:t>
            </a:r>
            <a:r>
              <a:rPr lang="fr-FR" b="1" i="0"/>
              <a:t>P</a:t>
            </a:r>
            <a:r>
              <a:rPr lang="fr-FR" i="0"/>
              <a:t>rotocol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10242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fr-FR"/>
              <a:t> Sockets en Java ?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03325" y="3317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fr-FR" i="0">
              <a:latin typeface="Arial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50925" y="1793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fr-FR" i="0">
              <a:latin typeface="Arial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905000" y="4953000"/>
            <a:ext cx="5880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i="0"/>
              <a:t>En Java toutes les classes relatives aux sockets</a:t>
            </a:r>
          </a:p>
          <a:p>
            <a:r>
              <a:rPr lang="fr-FR" i="0"/>
              <a:t>sont dans le package </a:t>
            </a:r>
            <a:r>
              <a:rPr lang="fr-FR" b="1" i="0"/>
              <a:t>java.net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2211388" y="3354388"/>
            <a:ext cx="530225" cy="911225"/>
          </a:xfrm>
          <a:prstGeom prst="downArrow">
            <a:avLst>
              <a:gd name="adj1" fmla="val 50000"/>
              <a:gd name="adj2" fmla="val 4298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955925" y="3165475"/>
            <a:ext cx="4856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i="0"/>
              <a:t>Une infrastructure puissante et</a:t>
            </a:r>
          </a:p>
          <a:p>
            <a:r>
              <a:rPr lang="fr-FR" i="0"/>
              <a:t>flexible pour la programmation réseau</a:t>
            </a:r>
          </a:p>
        </p:txBody>
      </p:sp>
      <p:pic>
        <p:nvPicPr>
          <p:cNvPr id="7177" name="Picture 9" descr="D:\Mes Documents\logo-jav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572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notions de Base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Sockets=</a:t>
            </a:r>
            <a:r>
              <a:rPr lang="fr-FR" dirty="0" err="1" smtClean="0"/>
              <a:t>Connection</a:t>
            </a:r>
            <a:endParaRPr lang="fr-FR" dirty="0" smtClean="0"/>
          </a:p>
          <a:p>
            <a:pPr lvl="1"/>
            <a:r>
              <a:rPr lang="fr-FR" dirty="0" smtClean="0"/>
              <a:t>Possèdent deux </a:t>
            </a:r>
            <a:r>
              <a:rPr lang="fr-FR" dirty="0" err="1" smtClean="0"/>
              <a:t>fluxs</a:t>
            </a:r>
            <a:endParaRPr lang="fr-FR" dirty="0" smtClean="0"/>
          </a:p>
          <a:p>
            <a:r>
              <a:rPr lang="fr-FR" dirty="0" smtClean="0"/>
              <a:t>Etablir une </a:t>
            </a:r>
            <a:r>
              <a:rPr lang="fr-FR" dirty="0" err="1" smtClean="0"/>
              <a:t>Connection</a:t>
            </a:r>
            <a:r>
              <a:rPr lang="fr-FR" dirty="0" smtClean="0"/>
              <a:t>/ Socket: Similaires à des appels téléphoniques</a:t>
            </a:r>
          </a:p>
          <a:p>
            <a:pPr lvl="1"/>
            <a:r>
              <a:rPr lang="fr-FR" dirty="0" smtClean="0"/>
              <a:t>Connaître de le nom ou l’adresse (IP) de la machine distante</a:t>
            </a:r>
          </a:p>
          <a:p>
            <a:pPr lvl="1"/>
            <a:r>
              <a:rPr lang="fr-FR" dirty="0" smtClean="0"/>
              <a:t>Numéro de port (0-65535)</a:t>
            </a:r>
          </a:p>
          <a:p>
            <a:r>
              <a:rPr lang="fr-FR" dirty="0" smtClean="0"/>
              <a:t>Le Serveur : </a:t>
            </a:r>
          </a:p>
          <a:p>
            <a:pPr lvl="1"/>
            <a:r>
              <a:rPr lang="fr-FR" dirty="0" smtClean="0"/>
              <a:t>Reste en attente des connections (tourne en permanence)</a:t>
            </a:r>
          </a:p>
          <a:p>
            <a:pPr lvl="1"/>
            <a:r>
              <a:rPr lang="fr-FR" dirty="0" smtClean="0"/>
              <a:t>Reçoit les demandes de connections et les accepte</a:t>
            </a:r>
          </a:p>
          <a:p>
            <a:pPr lvl="1"/>
            <a:r>
              <a:rPr lang="fr-FR" dirty="0" err="1" smtClean="0"/>
              <a:t>Recoit</a:t>
            </a:r>
            <a:r>
              <a:rPr lang="fr-FR" dirty="0" smtClean="0"/>
              <a:t> les message vi la flux entrant de la Socket établie </a:t>
            </a:r>
          </a:p>
          <a:p>
            <a:r>
              <a:rPr lang="fr-FR" dirty="0" smtClean="0"/>
              <a:t>Le Client :</a:t>
            </a:r>
          </a:p>
          <a:p>
            <a:pPr lvl="1"/>
            <a:r>
              <a:rPr lang="fr-FR" dirty="0" smtClean="0"/>
              <a:t>Demande une </a:t>
            </a:r>
            <a:r>
              <a:rPr lang="fr-FR" dirty="0" err="1" smtClean="0"/>
              <a:t>connection</a:t>
            </a:r>
            <a:r>
              <a:rPr lang="fr-FR" dirty="0" smtClean="0"/>
              <a:t>/socket</a:t>
            </a:r>
          </a:p>
          <a:p>
            <a:pPr lvl="1"/>
            <a:r>
              <a:rPr lang="fr-FR" dirty="0" smtClean="0"/>
              <a:t>Envoie des messages sur le flux sortant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5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49"/>
            <a:ext cx="7086631" cy="429155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1026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8600600" cy="607223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117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519517" cy="5684053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42918" cy="6357946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4978"/>
            <a:ext cx="7429552" cy="6312504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03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8543748" cy="55673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10065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236" y="1357297"/>
            <a:ext cx="8649606" cy="480976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10086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7961154" cy="6099175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09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205513" cy="576265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10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224480" cy="497207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Réfléchir à un programme de « Chat »</a:t>
            </a:r>
          </a:p>
          <a:p>
            <a:r>
              <a:rPr lang="fr-FR" dirty="0" smtClean="0"/>
              <a:t>Plusieurs  Client se connectent à un Serveur</a:t>
            </a:r>
          </a:p>
          <a:p>
            <a:r>
              <a:rPr lang="fr-FR" dirty="0" smtClean="0"/>
              <a:t>Chaque Client reçoit quand il se connecte la liste des clients déjà connectés (adresse IP)</a:t>
            </a:r>
          </a:p>
          <a:p>
            <a:r>
              <a:rPr lang="fr-FR" dirty="0" smtClean="0"/>
              <a:t>Il choisit un interlocuteur et commence à dialoguer avec  lui. </a:t>
            </a:r>
          </a:p>
          <a:p>
            <a:r>
              <a:rPr lang="fr-FR" dirty="0" smtClean="0"/>
              <a:t>Si un des interlocuteurs envoie le mot « fin » alors il se déconnecte du serveur et par conséquent ces </a:t>
            </a:r>
            <a:r>
              <a:rPr lang="fr-FR" dirty="0" err="1" smtClean="0"/>
              <a:t>dicussions</a:t>
            </a:r>
            <a:r>
              <a:rPr lang="fr-FR" dirty="0" smtClean="0"/>
              <a:t> se terminent</a:t>
            </a:r>
          </a:p>
          <a:p>
            <a:r>
              <a:rPr lang="fr-FR" dirty="0" smtClean="0"/>
              <a:t>Réfléchir à cette solution </a:t>
            </a:r>
          </a:p>
          <a:p>
            <a:r>
              <a:rPr lang="fr-FR" dirty="0" smtClean="0"/>
              <a:t>Identifier les classes nécessaires</a:t>
            </a:r>
          </a:p>
          <a:p>
            <a:r>
              <a:rPr lang="fr-FR" dirty="0" smtClean="0"/>
              <a:t>Implémenter le code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Faire un Serveur de News en mode </a:t>
            </a:r>
            <a:r>
              <a:rPr lang="fr-FR" dirty="0" err="1" smtClean="0"/>
              <a:t>Broadcast</a:t>
            </a:r>
            <a:r>
              <a:rPr lang="fr-FR" dirty="0" smtClean="0"/>
              <a:t>. Tous les clients connectés vont recevoir un même message envoyé par le serveur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objets fondamentaux :</a:t>
            </a:r>
          </a:p>
          <a:p>
            <a:r>
              <a:rPr lang="fr-FR" b="1" dirty="0" err="1" smtClean="0"/>
              <a:t>DatagramSocket</a:t>
            </a:r>
            <a:r>
              <a:rPr lang="fr-FR" b="1" dirty="0" smtClean="0"/>
              <a:t> : détermine un canal (socket) UDP. </a:t>
            </a:r>
          </a:p>
          <a:p>
            <a:r>
              <a:rPr lang="fr-FR" b="1" dirty="0" smtClean="0"/>
              <a:t>Pour un </a:t>
            </a:r>
            <a:r>
              <a:rPr lang="fr-FR" dirty="0" smtClean="0"/>
              <a:t>serveur on précisera le port (pas nécessaire pour le client)</a:t>
            </a:r>
          </a:p>
          <a:p>
            <a:r>
              <a:rPr lang="fr-FR" dirty="0" err="1" smtClean="0"/>
              <a:t>DatagramSocket</a:t>
            </a:r>
            <a:r>
              <a:rPr lang="fr-FR" dirty="0" smtClean="0"/>
              <a:t> </a:t>
            </a:r>
            <a:r>
              <a:rPr lang="fr-FR" dirty="0" err="1" smtClean="0"/>
              <a:t>serverSock</a:t>
            </a:r>
            <a:r>
              <a:rPr lang="fr-FR" dirty="0" smtClean="0"/>
              <a:t> = new </a:t>
            </a:r>
            <a:r>
              <a:rPr lang="fr-FR" dirty="0" err="1" smtClean="0"/>
              <a:t>DatagramSocket</a:t>
            </a:r>
            <a:r>
              <a:rPr lang="fr-FR" dirty="0" smtClean="0"/>
              <a:t>(9789);</a:t>
            </a:r>
          </a:p>
          <a:p>
            <a:r>
              <a:rPr lang="fr-FR" dirty="0" err="1" smtClean="0"/>
              <a:t>DatagramSocket</a:t>
            </a:r>
            <a:r>
              <a:rPr lang="fr-FR" dirty="0" smtClean="0"/>
              <a:t> </a:t>
            </a:r>
            <a:r>
              <a:rPr lang="fr-FR" dirty="0" err="1" smtClean="0"/>
              <a:t>clientSock</a:t>
            </a:r>
            <a:r>
              <a:rPr lang="fr-FR" dirty="0" smtClean="0"/>
              <a:t>= new </a:t>
            </a:r>
            <a:r>
              <a:rPr lang="fr-FR" dirty="0" err="1" smtClean="0"/>
              <a:t>DatagramSocket</a:t>
            </a:r>
            <a:r>
              <a:rPr lang="fr-FR" dirty="0" smtClean="0"/>
              <a:t>();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127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7966" y="188408"/>
            <a:ext cx="7897372" cy="5910767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DatagramPacket</a:t>
            </a:r>
            <a:r>
              <a:rPr lang="fr-FR" dirty="0" smtClean="0"/>
              <a:t> : structure d’accueil des données et des informations d’adresse.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methodes</a:t>
            </a:r>
            <a:r>
              <a:rPr lang="fr-FR" dirty="0" smtClean="0"/>
              <a:t> </a:t>
            </a:r>
            <a:r>
              <a:rPr lang="fr-FR" dirty="0" err="1" smtClean="0"/>
              <a:t>getData</a:t>
            </a:r>
            <a:r>
              <a:rPr lang="fr-FR" dirty="0" smtClean="0"/>
              <a:t>(), </a:t>
            </a:r>
            <a:r>
              <a:rPr lang="fr-FR" dirty="0" err="1" smtClean="0"/>
              <a:t>getAddress</a:t>
            </a:r>
            <a:r>
              <a:rPr lang="fr-FR" dirty="0" smtClean="0"/>
              <a:t>(), </a:t>
            </a:r>
            <a:r>
              <a:rPr lang="fr-FR" dirty="0" err="1" smtClean="0"/>
              <a:t>getPort</a:t>
            </a:r>
            <a:r>
              <a:rPr lang="fr-FR" dirty="0" smtClean="0"/>
              <a:t>() permettent de récupérer ces informations.</a:t>
            </a:r>
          </a:p>
          <a:p>
            <a:r>
              <a:rPr lang="fr-FR" dirty="0" smtClean="0"/>
              <a:t>// pour un envoi</a:t>
            </a:r>
          </a:p>
          <a:p>
            <a:pPr>
              <a:buNone/>
            </a:pPr>
            <a:r>
              <a:rPr lang="fr-FR" dirty="0" err="1" smtClean="0"/>
              <a:t>sendPack</a:t>
            </a:r>
            <a:r>
              <a:rPr lang="fr-FR" dirty="0" smtClean="0"/>
              <a:t> = new </a:t>
            </a:r>
            <a:r>
              <a:rPr lang="fr-FR" dirty="0" err="1" smtClean="0"/>
              <a:t>DatagramPacket</a:t>
            </a:r>
            <a:r>
              <a:rPr lang="fr-FR" dirty="0" smtClean="0"/>
              <a:t>(</a:t>
            </a:r>
            <a:r>
              <a:rPr lang="fr-FR" dirty="0" err="1" smtClean="0"/>
              <a:t>byteBuff</a:t>
            </a:r>
            <a:r>
              <a:rPr lang="fr-FR" dirty="0" smtClean="0"/>
              <a:t>, </a:t>
            </a:r>
            <a:r>
              <a:rPr lang="fr-FR" dirty="0" err="1" smtClean="0"/>
              <a:t>len</a:t>
            </a:r>
            <a:r>
              <a:rPr lang="fr-FR" dirty="0" smtClean="0"/>
              <a:t>, </a:t>
            </a:r>
            <a:r>
              <a:rPr lang="fr-FR" dirty="0" err="1" smtClean="0"/>
              <a:t>addr</a:t>
            </a:r>
            <a:r>
              <a:rPr lang="fr-FR" dirty="0" smtClean="0"/>
              <a:t>, port);</a:t>
            </a:r>
          </a:p>
          <a:p>
            <a:pPr>
              <a:buNone/>
            </a:pPr>
            <a:r>
              <a:rPr lang="fr-FR" dirty="0" err="1" smtClean="0"/>
              <a:t>socket.send</a:t>
            </a:r>
            <a:r>
              <a:rPr lang="fr-FR" dirty="0" smtClean="0"/>
              <a:t>(</a:t>
            </a:r>
            <a:r>
              <a:rPr lang="fr-FR" dirty="0" err="1" smtClean="0"/>
              <a:t>sendPack</a:t>
            </a:r>
            <a:r>
              <a:rPr lang="fr-FR" dirty="0" smtClean="0"/>
              <a:t>) ;</a:t>
            </a:r>
          </a:p>
          <a:p>
            <a:r>
              <a:rPr lang="fr-FR" dirty="0" smtClean="0"/>
              <a:t>// pour une </a:t>
            </a:r>
            <a:r>
              <a:rPr lang="fr-FR" dirty="0" err="1" smtClean="0"/>
              <a:t>reception</a:t>
            </a:r>
            <a:endParaRPr lang="fr-FR" dirty="0" smtClean="0"/>
          </a:p>
          <a:p>
            <a:pPr>
              <a:buNone/>
            </a:pPr>
            <a:r>
              <a:rPr lang="fr-FR" dirty="0" err="1" smtClean="0"/>
              <a:t>revPack</a:t>
            </a:r>
            <a:r>
              <a:rPr lang="fr-FR" dirty="0" smtClean="0"/>
              <a:t> = new </a:t>
            </a:r>
            <a:r>
              <a:rPr lang="fr-FR" dirty="0" err="1" smtClean="0"/>
              <a:t>DatagramPacket</a:t>
            </a:r>
            <a:r>
              <a:rPr lang="fr-FR" dirty="0" smtClean="0"/>
              <a:t>(</a:t>
            </a:r>
            <a:r>
              <a:rPr lang="fr-FR" dirty="0" err="1" smtClean="0"/>
              <a:t>byteBuffer</a:t>
            </a:r>
            <a:r>
              <a:rPr lang="fr-FR" dirty="0" smtClean="0"/>
              <a:t>, </a:t>
            </a:r>
            <a:r>
              <a:rPr lang="fr-FR" dirty="0" err="1" smtClean="0"/>
              <a:t>len</a:t>
            </a:r>
            <a:r>
              <a:rPr lang="fr-FR" dirty="0" smtClean="0"/>
              <a:t>) ;</a:t>
            </a:r>
          </a:p>
          <a:p>
            <a:pPr>
              <a:buNone/>
            </a:pPr>
            <a:r>
              <a:rPr lang="fr-FR" dirty="0" err="1" smtClean="0"/>
              <a:t>socket.receive</a:t>
            </a:r>
            <a:r>
              <a:rPr lang="fr-FR" dirty="0" smtClean="0"/>
              <a:t>(</a:t>
            </a:r>
            <a:r>
              <a:rPr lang="fr-FR" dirty="0" err="1" smtClean="0"/>
              <a:t>recvPack</a:t>
            </a:r>
            <a:r>
              <a:rPr lang="fr-FR" dirty="0" smtClean="0"/>
              <a:t>);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Applets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</a:t>
            </a:r>
            <a:r>
              <a:rPr lang="fr-FR" dirty="0" err="1" smtClean="0"/>
              <a:t>est-ce-qu’une</a:t>
            </a:r>
            <a:r>
              <a:rPr lang="fr-FR" dirty="0" smtClean="0"/>
              <a:t> applet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portion de code Java</a:t>
            </a:r>
          </a:p>
          <a:p>
            <a:r>
              <a:rPr lang="fr-FR" dirty="0" smtClean="0"/>
              <a:t>Chargement d’une applet  à l’Exécution dans un navigateur</a:t>
            </a:r>
          </a:p>
          <a:p>
            <a:r>
              <a:rPr lang="fr-FR" dirty="0" smtClean="0"/>
              <a:t>Balise applet</a:t>
            </a:r>
          </a:p>
          <a:p>
            <a:r>
              <a:rPr lang="fr-FR" dirty="0" smtClean="0"/>
              <a:t>&lt;applet code=</a:t>
            </a:r>
            <a:r>
              <a:rPr lang="fr-FR" dirty="0" err="1" smtClean="0"/>
              <a:t>HelloWorld.class</a:t>
            </a:r>
            <a:r>
              <a:rPr lang="fr-FR" dirty="0" smtClean="0"/>
              <a:t> </a:t>
            </a:r>
            <a:r>
              <a:rPr lang="fr-FR" dirty="0" err="1" smtClean="0"/>
              <a:t>width</a:t>
            </a:r>
            <a:r>
              <a:rPr lang="fr-FR" dirty="0" smtClean="0"/>
              <a:t>=100 </a:t>
            </a:r>
            <a:r>
              <a:rPr lang="fr-FR" dirty="0" err="1" smtClean="0"/>
              <a:t>height</a:t>
            </a:r>
            <a:r>
              <a:rPr lang="fr-FR" dirty="0" smtClean="0"/>
              <a:t>=100&gt;&lt;/applet&gt;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applet est un petit programme Java destiné à être téléchargé et exécuté par le navigateur de l’internaute. </a:t>
            </a:r>
          </a:p>
          <a:p>
            <a:r>
              <a:rPr lang="fr-FR" dirty="0" smtClean="0"/>
              <a:t>Dans le principe, créer une applet n’est pas tellement compliqué.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java.applet</a:t>
            </a:r>
            <a:r>
              <a:rPr lang="fr-FR" dirty="0" smtClean="0"/>
              <a:t>.*;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public class Hello </a:t>
            </a:r>
            <a:r>
              <a:rPr lang="fr-FR" dirty="0" err="1" smtClean="0"/>
              <a:t>extends</a:t>
            </a:r>
            <a:r>
              <a:rPr lang="fr-FR" dirty="0" smtClean="0"/>
              <a:t> Applet</a:t>
            </a:r>
            <a:br>
              <a:rPr lang="fr-FR" dirty="0" smtClean="0"/>
            </a:br>
            <a:r>
              <a:rPr lang="fr-FR" dirty="0" smtClean="0"/>
              <a:t>{</a:t>
            </a:r>
            <a:br>
              <a:rPr lang="fr-FR" dirty="0" smtClean="0"/>
            </a:br>
            <a:r>
              <a:rPr lang="fr-FR" dirty="0" smtClean="0"/>
              <a:t>   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   {</a:t>
            </a:r>
            <a:br>
              <a:rPr lang="fr-FR" dirty="0" smtClean="0"/>
            </a:br>
            <a:r>
              <a:rPr lang="fr-FR" dirty="0" smtClean="0"/>
              <a:t>       //code d'</a:t>
            </a:r>
            <a:r>
              <a:rPr lang="fr-FR" dirty="0" err="1" smtClean="0"/>
              <a:t>initialistaion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  }</a:t>
            </a:r>
            <a:br>
              <a:rPr lang="fr-FR" dirty="0" smtClean="0"/>
            </a:br>
            <a:r>
              <a:rPr lang="fr-FR" dirty="0" smtClean="0"/>
              <a:t>   </a:t>
            </a:r>
            <a:br>
              <a:rPr lang="fr-FR" dirty="0" smtClean="0"/>
            </a:br>
            <a:r>
              <a:rPr lang="fr-FR" dirty="0" smtClean="0"/>
              <a:t>   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   {</a:t>
            </a:r>
            <a:br>
              <a:rPr lang="fr-FR" dirty="0" smtClean="0"/>
            </a:br>
            <a:r>
              <a:rPr lang="fr-FR" dirty="0" smtClean="0"/>
              <a:t>       //code de d'</a:t>
            </a:r>
            <a:r>
              <a:rPr lang="fr-FR" dirty="0" err="1" smtClean="0"/>
              <a:t>éxécution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  }</a:t>
            </a:r>
            <a:br>
              <a:rPr lang="fr-FR" dirty="0" smtClean="0"/>
            </a:br>
            <a:r>
              <a:rPr lang="fr-FR" dirty="0" smtClean="0"/>
              <a:t>   </a:t>
            </a:r>
            <a:br>
              <a:rPr lang="fr-FR" dirty="0" smtClean="0"/>
            </a:br>
            <a:r>
              <a:rPr lang="fr-FR" dirty="0" smtClean="0"/>
              <a:t>   public </a:t>
            </a:r>
            <a:r>
              <a:rPr lang="fr-FR" dirty="0" err="1" smtClean="0"/>
              <a:t>void</a:t>
            </a:r>
            <a:r>
              <a:rPr lang="fr-FR" dirty="0" smtClean="0"/>
              <a:t> stop()</a:t>
            </a:r>
            <a:br>
              <a:rPr lang="fr-FR" dirty="0" smtClean="0"/>
            </a:br>
            <a:r>
              <a:rPr lang="fr-FR" dirty="0" smtClean="0"/>
              <a:t>   {</a:t>
            </a:r>
            <a:br>
              <a:rPr lang="fr-FR" dirty="0" smtClean="0"/>
            </a:br>
            <a:r>
              <a:rPr lang="fr-FR" dirty="0" smtClean="0"/>
              <a:t>       //code de suspension de l'</a:t>
            </a:r>
            <a:r>
              <a:rPr lang="fr-FR" dirty="0" err="1" smtClean="0"/>
              <a:t>execution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   }</a:t>
            </a:r>
            <a:br>
              <a:rPr lang="fr-FR" dirty="0" smtClean="0"/>
            </a:br>
            <a:r>
              <a:rPr lang="fr-FR" dirty="0" smtClean="0"/>
              <a:t>   </a:t>
            </a:r>
            <a:br>
              <a:rPr lang="fr-FR" dirty="0" smtClean="0"/>
            </a:br>
            <a:r>
              <a:rPr lang="fr-FR" dirty="0" smtClean="0"/>
              <a:t>   public </a:t>
            </a:r>
            <a:r>
              <a:rPr lang="fr-FR" dirty="0" err="1" smtClean="0"/>
              <a:t>void</a:t>
            </a:r>
            <a:r>
              <a:rPr lang="fr-FR" dirty="0" smtClean="0"/>
              <a:t> destroy()</a:t>
            </a:r>
            <a:br>
              <a:rPr lang="fr-FR" dirty="0" smtClean="0"/>
            </a:br>
            <a:r>
              <a:rPr lang="fr-FR" dirty="0" smtClean="0"/>
              <a:t>   {</a:t>
            </a:r>
            <a:br>
              <a:rPr lang="fr-FR" dirty="0" smtClean="0"/>
            </a:br>
            <a:r>
              <a:rPr lang="fr-FR" dirty="0" smtClean="0"/>
              <a:t>       //code de terminaison</a:t>
            </a:r>
            <a:br>
              <a:rPr lang="fr-FR" dirty="0" smtClean="0"/>
            </a:br>
            <a:r>
              <a:rPr lang="fr-FR" dirty="0" smtClean="0"/>
              <a:t>   }</a:t>
            </a:r>
            <a:br>
              <a:rPr lang="fr-FR" dirty="0" smtClean="0"/>
            </a:br>
            <a:r>
              <a:rPr lang="fr-FR" dirty="0" smtClean="0"/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&lt;APPLET code="</a:t>
            </a:r>
            <a:r>
              <a:rPr lang="fr-FR" dirty="0" err="1" smtClean="0"/>
              <a:t>Hello.class</a:t>
            </a:r>
            <a:r>
              <a:rPr lang="fr-FR" dirty="0" smtClean="0"/>
              <a:t>" </a:t>
            </a:r>
            <a:r>
              <a:rPr lang="fr-FR" dirty="0" err="1" smtClean="0"/>
              <a:t>width</a:t>
            </a:r>
            <a:r>
              <a:rPr lang="fr-FR" dirty="0" smtClean="0"/>
              <a:t>="500" </a:t>
            </a:r>
            <a:r>
              <a:rPr lang="fr-FR" dirty="0" err="1" smtClean="0"/>
              <a:t>height</a:t>
            </a:r>
            <a:r>
              <a:rPr lang="fr-FR" dirty="0" smtClean="0"/>
              <a:t>="200"&gt;</a:t>
            </a:r>
            <a:br>
              <a:rPr lang="fr-FR" dirty="0" smtClean="0"/>
            </a:br>
            <a:r>
              <a:rPr lang="fr-FR" dirty="0" smtClean="0"/>
              <a:t>&lt;/APPLET&gt;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5" name="Espace réservé du contenu 4" descr="applet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428604"/>
            <a:ext cx="7556752" cy="55829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Ecriture d’une applet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import </a:t>
            </a:r>
            <a:r>
              <a:rPr lang="fr-FR" dirty="0" err="1" smtClean="0"/>
              <a:t>java.applet</a:t>
            </a:r>
            <a:r>
              <a:rPr lang="fr-FR" dirty="0" smtClean="0"/>
              <a:t>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HelloWorld</a:t>
            </a:r>
            <a:r>
              <a:rPr lang="en-US" dirty="0" smtClean="0"/>
              <a:t> extends Applet {..}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Ordre d’appel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init</a:t>
            </a:r>
            <a:r>
              <a:rPr lang="fr-FR" dirty="0" smtClean="0"/>
              <a:t>() pour effectuer les initialisations</a:t>
            </a:r>
          </a:p>
          <a:p>
            <a:r>
              <a:rPr lang="fr-FR" dirty="0" smtClean="0"/>
              <a:t>2. </a:t>
            </a:r>
            <a:r>
              <a:rPr lang="fr-FR" dirty="0" err="1" smtClean="0"/>
              <a:t>start</a:t>
            </a:r>
            <a:r>
              <a:rPr lang="fr-FR" dirty="0" smtClean="0"/>
              <a:t>() pour démarrer le traitement</a:t>
            </a:r>
          </a:p>
          <a:p>
            <a:r>
              <a:rPr lang="fr-FR" dirty="0" smtClean="0"/>
              <a:t>3. </a:t>
            </a:r>
            <a:r>
              <a:rPr lang="fr-FR" dirty="0" err="1" smtClean="0"/>
              <a:t>paint</a:t>
            </a:r>
            <a:r>
              <a:rPr lang="fr-FR" dirty="0" smtClean="0"/>
              <a:t>()pour dessiner ou afficher des images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Méthodes et cycle de vie d’une applet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sont les méthodes </a:t>
            </a:r>
            <a:r>
              <a:rPr lang="fr-FR" dirty="0" err="1" smtClean="0"/>
              <a:t>init</a:t>
            </a:r>
            <a:r>
              <a:rPr lang="fr-FR" dirty="0" smtClean="0"/>
              <a:t>(), </a:t>
            </a:r>
            <a:r>
              <a:rPr lang="fr-FR" dirty="0" err="1" smtClean="0"/>
              <a:t>start</a:t>
            </a:r>
            <a:r>
              <a:rPr lang="fr-FR" dirty="0" smtClean="0"/>
              <a:t>(), stop() , destroy() :</a:t>
            </a:r>
          </a:p>
          <a:p>
            <a:r>
              <a:rPr lang="fr-FR" dirty="0" smtClean="0"/>
              <a:t>Plus précisément :</a:t>
            </a:r>
          </a:p>
          <a:p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() { ... } est lancée au moment où l'applet est chargée par le browser</a:t>
            </a:r>
          </a:p>
          <a:p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() { ... } est lancée après </a:t>
            </a:r>
            <a:r>
              <a:rPr lang="fr-FR" dirty="0" err="1" smtClean="0"/>
              <a:t>init</a:t>
            </a:r>
            <a:r>
              <a:rPr lang="fr-FR" dirty="0" smtClean="0"/>
              <a:t>()  lorsque l'applet est "visitée" i.e. lorsque le navigateur revient sur la page HTML contenant l'applet (par le bouton "back" de browser) ou bien après </a:t>
            </a:r>
            <a:r>
              <a:rPr lang="fr-FR" dirty="0" err="1" smtClean="0"/>
              <a:t>désiconification</a:t>
            </a:r>
            <a:r>
              <a:rPr lang="fr-FR" dirty="0" smtClean="0"/>
              <a:t> du navigateur 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9963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9606"/>
            <a:ext cx="8143932" cy="584432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stop() { ... } est lancée lorsque l'applet n'est plus à l'écran : par exemple quand le navigateur quitte la page HTML contenant l'applet ou lorsque le navigateur est iconifié.</a:t>
            </a:r>
          </a:p>
          <a:p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destroy() { ... } est lancée lorsque l'applet est déchargée du cache du browser en résumé :</a:t>
            </a:r>
          </a:p>
          <a:p>
            <a:r>
              <a:rPr lang="fr-FR" dirty="0" err="1" smtClean="0"/>
              <a:t>init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start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stop()</a:t>
            </a:r>
          </a:p>
          <a:p>
            <a:r>
              <a:rPr lang="fr-FR" dirty="0" smtClean="0"/>
              <a:t>destroy()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et cycle de vie d’une applet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• </a:t>
            </a:r>
            <a:r>
              <a:rPr lang="fr-FR" dirty="0" err="1" smtClean="0"/>
              <a:t>init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start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() { </a:t>
            </a:r>
            <a:r>
              <a:rPr lang="fr-FR" dirty="0" err="1" smtClean="0"/>
              <a:t>musicClip.play</a:t>
            </a:r>
            <a:r>
              <a:rPr lang="fr-FR" dirty="0" smtClean="0"/>
              <a:t>(); }</a:t>
            </a:r>
          </a:p>
          <a:p>
            <a:r>
              <a:rPr lang="fr-FR" dirty="0" smtClean="0"/>
              <a:t> stop()</a:t>
            </a:r>
          </a:p>
          <a:p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stop() {</a:t>
            </a:r>
            <a:r>
              <a:rPr lang="fr-FR" dirty="0" err="1" smtClean="0"/>
              <a:t>musicClip.stop</a:t>
            </a:r>
            <a:r>
              <a:rPr lang="fr-FR" dirty="0" smtClean="0"/>
              <a:t>(); }</a:t>
            </a:r>
          </a:p>
          <a:p>
            <a:r>
              <a:rPr lang="fr-FR" dirty="0" smtClean="0"/>
              <a:t>destroy()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Cycle de vie d´une Applet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&lt;html&gt;&lt;head&gt;&lt;title&gt; example &lt;/title&gt;&lt;/head&gt;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&lt;applet code=</a:t>
            </a:r>
            <a:r>
              <a:rPr lang="fr-FR" dirty="0" err="1" smtClean="0"/>
              <a:t>HelloWord.class</a:t>
            </a:r>
            <a:r>
              <a:rPr lang="fr-FR" dirty="0" smtClean="0"/>
              <a:t> </a:t>
            </a:r>
            <a:r>
              <a:rPr lang="fr-FR" dirty="0" err="1" smtClean="0"/>
              <a:t>width</a:t>
            </a:r>
            <a:r>
              <a:rPr lang="fr-FR" dirty="0" smtClean="0"/>
              <a:t>=100 </a:t>
            </a:r>
            <a:r>
              <a:rPr lang="fr-FR" dirty="0" err="1" smtClean="0"/>
              <a:t>height</a:t>
            </a:r>
            <a:r>
              <a:rPr lang="fr-FR" dirty="0" smtClean="0"/>
              <a:t>=100&gt;</a:t>
            </a:r>
          </a:p>
          <a:p>
            <a:r>
              <a:rPr lang="fr-FR" dirty="0" smtClean="0"/>
              <a:t>&lt;/applet&gt;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r>
              <a:rPr lang="fr-FR" dirty="0" smtClean="0"/>
              <a:t>1. Une instance de la sous classe Applet est créée. Dans</a:t>
            </a:r>
          </a:p>
          <a:p>
            <a:r>
              <a:rPr lang="fr-FR" dirty="0" smtClean="0"/>
              <a:t>cet exemple, il s’agit de la classe </a:t>
            </a:r>
            <a:r>
              <a:rPr lang="fr-FR" dirty="0" err="1" smtClean="0"/>
              <a:t>HelloWorld</a:t>
            </a:r>
            <a:r>
              <a:rPr lang="fr-FR" dirty="0" smtClean="0"/>
              <a:t>.</a:t>
            </a:r>
          </a:p>
          <a:p>
            <a:r>
              <a:rPr lang="fr-FR" dirty="0" smtClean="0"/>
              <a:t>2. L’applet s’auto-initialise, c’est à dire que la méthode</a:t>
            </a:r>
          </a:p>
          <a:p>
            <a:r>
              <a:rPr lang="fr-FR" dirty="0" err="1" smtClean="0"/>
              <a:t>init</a:t>
            </a:r>
            <a:r>
              <a:rPr lang="fr-FR" dirty="0" smtClean="0"/>
              <a:t>() est appelée et exécutée sur cette instance.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Cycle de vie d´une Applet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L’exécution de l’applet commence, c’est à dire que la méthode </a:t>
            </a:r>
            <a:r>
              <a:rPr lang="fr-FR" dirty="0" err="1" smtClean="0"/>
              <a:t>start</a:t>
            </a:r>
            <a:r>
              <a:rPr lang="fr-FR" dirty="0" smtClean="0"/>
              <a:t>() est appelée et exécutée sur cette instance.</a:t>
            </a:r>
          </a:p>
          <a:p>
            <a:r>
              <a:rPr lang="fr-FR" dirty="0" smtClean="0"/>
              <a:t>Vous pouvez voir dans la fenêtre :</a:t>
            </a:r>
          </a:p>
          <a:p>
            <a:pPr lvl="1"/>
            <a:r>
              <a:rPr lang="fr-FR" dirty="0" err="1" smtClean="0"/>
              <a:t>status</a:t>
            </a:r>
            <a:r>
              <a:rPr lang="fr-FR" dirty="0" smtClean="0"/>
              <a:t>: applet </a:t>
            </a:r>
            <a:r>
              <a:rPr lang="fr-FR" dirty="0" err="1" smtClean="0"/>
              <a:t>loaded</a:t>
            </a:r>
            <a:endParaRPr lang="fr-FR" dirty="0" smtClean="0"/>
          </a:p>
          <a:p>
            <a:pPr lvl="1"/>
            <a:r>
              <a:rPr lang="fr-FR" dirty="0" err="1" smtClean="0"/>
              <a:t>status</a:t>
            </a:r>
            <a:r>
              <a:rPr lang="fr-FR" dirty="0" smtClean="0"/>
              <a:t>: applet </a:t>
            </a:r>
            <a:r>
              <a:rPr lang="fr-FR" dirty="0" err="1" smtClean="0"/>
              <a:t>initialized</a:t>
            </a:r>
            <a:endParaRPr lang="fr-FR" dirty="0" smtClean="0"/>
          </a:p>
          <a:p>
            <a:pPr lvl="1"/>
            <a:r>
              <a:rPr lang="fr-FR" dirty="0" err="1" smtClean="0"/>
              <a:t>status</a:t>
            </a:r>
            <a:r>
              <a:rPr lang="fr-FR" dirty="0" smtClean="0"/>
              <a:t>: applet </a:t>
            </a:r>
            <a:r>
              <a:rPr lang="fr-FR" dirty="0" err="1" smtClean="0"/>
              <a:t>started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Puis, lorsque vous quittez la fenêtre autonome, vous</a:t>
            </a:r>
          </a:p>
          <a:p>
            <a:r>
              <a:rPr lang="fr-FR" dirty="0" smtClean="0"/>
              <a:t>voyez :</a:t>
            </a:r>
          </a:p>
          <a:p>
            <a:pPr lvl="1"/>
            <a:r>
              <a:rPr lang="fr-FR" dirty="0" err="1" smtClean="0"/>
              <a:t>status</a:t>
            </a:r>
            <a:r>
              <a:rPr lang="fr-FR" dirty="0" smtClean="0"/>
              <a:t>: applet </a:t>
            </a:r>
            <a:r>
              <a:rPr lang="fr-FR" dirty="0" err="1" smtClean="0"/>
              <a:t>stopped</a:t>
            </a:r>
            <a:endParaRPr lang="fr-FR" dirty="0" smtClean="0"/>
          </a:p>
          <a:p>
            <a:pPr lvl="1"/>
            <a:r>
              <a:rPr lang="fr-FR" dirty="0" err="1" smtClean="0"/>
              <a:t>status</a:t>
            </a:r>
            <a:r>
              <a:rPr lang="fr-FR" dirty="0" smtClean="0"/>
              <a:t>: applet </a:t>
            </a:r>
            <a:r>
              <a:rPr lang="fr-FR" dirty="0" err="1" smtClean="0"/>
              <a:t>destroyed</a:t>
            </a:r>
            <a:endParaRPr lang="fr-FR" dirty="0" smtClean="0"/>
          </a:p>
          <a:p>
            <a:pPr lvl="1"/>
            <a:r>
              <a:rPr lang="fr-FR" dirty="0" err="1" smtClean="0"/>
              <a:t>status</a:t>
            </a:r>
            <a:r>
              <a:rPr lang="fr-FR" dirty="0" smtClean="0"/>
              <a:t>: applet </a:t>
            </a:r>
            <a:r>
              <a:rPr lang="fr-FR" dirty="0" err="1" smtClean="0"/>
              <a:t>disposed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import java.awt.Label; </a:t>
            </a:r>
          </a:p>
          <a:p>
            <a:r>
              <a:rPr lang="fr-FR" dirty="0" smtClean="0"/>
              <a:t>public class </a:t>
            </a:r>
            <a:r>
              <a:rPr lang="fr-FR" dirty="0" err="1" smtClean="0"/>
              <a:t>FirstApplet</a:t>
            </a:r>
            <a:r>
              <a:rPr lang="fr-FR" dirty="0" smtClean="0"/>
              <a:t> </a:t>
            </a:r>
            <a:r>
              <a:rPr lang="fr-FR" dirty="0" err="1" smtClean="0"/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java.applet</a:t>
            </a:r>
            <a:r>
              <a:rPr lang="fr-FR" dirty="0" smtClean="0"/>
              <a:t>.Applet {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(){ 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(new Label("Hello World")); } 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&lt;HTML&gt; &lt;BODY&gt; &lt;APPLET code="</a:t>
            </a:r>
            <a:r>
              <a:rPr lang="fr-FR" dirty="0" err="1" smtClean="0"/>
              <a:t>FirstApplet.class</a:t>
            </a:r>
            <a:r>
              <a:rPr lang="fr-FR" dirty="0" smtClean="0"/>
              <a:t>" </a:t>
            </a:r>
            <a:r>
              <a:rPr lang="fr-FR" dirty="0" err="1" smtClean="0"/>
              <a:t>width</a:t>
            </a:r>
            <a:r>
              <a:rPr lang="fr-FR" dirty="0" smtClean="0"/>
              <a:t>="100" </a:t>
            </a:r>
            <a:r>
              <a:rPr lang="fr-FR" dirty="0" err="1" smtClean="0"/>
              <a:t>height</a:t>
            </a:r>
            <a:r>
              <a:rPr lang="fr-FR" dirty="0" smtClean="0"/>
              <a:t>="30" </a:t>
            </a:r>
            <a:r>
              <a:rPr lang="fr-FR" dirty="0" err="1" smtClean="0"/>
              <a:t>align</a:t>
            </a:r>
            <a:r>
              <a:rPr lang="fr-FR" dirty="0" smtClean="0"/>
              <a:t>="</a:t>
            </a:r>
            <a:r>
              <a:rPr lang="fr-FR" dirty="0" err="1" smtClean="0"/>
              <a:t>left</a:t>
            </a:r>
            <a:r>
              <a:rPr lang="fr-FR" dirty="0" smtClean="0"/>
              <a:t>"&gt; Message s'affichant si l'applet n'est pas supportée par le navigateur &lt;/APPLET&gt; &lt;/BODY&gt; &lt;/HTML&gt;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C871-D4FB-4164-815C-265E1A95ED89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Exemples d ’applications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143000" y="2057400"/>
            <a:ext cx="7497763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FR" b="1" i="0"/>
              <a:t>Classiques</a:t>
            </a:r>
            <a:endParaRPr lang="fr-FR" i="0"/>
          </a:p>
          <a:p>
            <a:r>
              <a:rPr lang="fr-FR" i="0"/>
              <a:t>	Serveur de Messages</a:t>
            </a:r>
          </a:p>
          <a:p>
            <a:r>
              <a:rPr lang="fr-FR" i="0"/>
              <a:t>	Serveur de news				</a:t>
            </a:r>
            <a:r>
              <a:rPr lang="fr-FR">
                <a:solidFill>
                  <a:srgbClr val="33CC33"/>
                </a:solidFill>
              </a:rPr>
              <a:t>Sockets</a:t>
            </a:r>
            <a:endParaRPr lang="fr-FR" i="0"/>
          </a:p>
          <a:p>
            <a:r>
              <a:rPr lang="fr-FR" i="0"/>
              <a:t>	Serveur de fichiers</a:t>
            </a:r>
          </a:p>
          <a:p>
            <a:endParaRPr lang="fr-FR" i="0"/>
          </a:p>
          <a:p>
            <a:endParaRPr lang="fr-FR" i="0"/>
          </a:p>
          <a:p>
            <a:r>
              <a:rPr lang="fr-FR" i="0"/>
              <a:t>		</a:t>
            </a:r>
            <a:r>
              <a:rPr lang="fr-FR" b="1" i="0"/>
              <a:t>Applications distribuées		</a:t>
            </a:r>
            <a:r>
              <a:rPr lang="fr-FR">
                <a:solidFill>
                  <a:srgbClr val="33CC33"/>
                </a:solidFill>
              </a:rPr>
              <a:t>RMI</a:t>
            </a:r>
            <a:endParaRPr lang="fr-FR" i="0"/>
          </a:p>
          <a:p>
            <a:r>
              <a:rPr lang="fr-FR" i="0"/>
              <a:t>			Réservation de voyages</a:t>
            </a:r>
          </a:p>
          <a:p>
            <a:r>
              <a:rPr lang="fr-FR" i="0"/>
              <a:t>			Serveurs de vente</a:t>
            </a:r>
          </a:p>
          <a:p>
            <a:endParaRPr lang="fr-FR" i="0"/>
          </a:p>
          <a:p>
            <a:r>
              <a:rPr lang="fr-FR" i="0"/>
              <a:t>			</a:t>
            </a:r>
            <a:r>
              <a:rPr lang="fr-FR" b="1" i="0"/>
              <a:t>Composants distribués</a:t>
            </a:r>
            <a:r>
              <a:rPr lang="fr-FR" i="0"/>
              <a:t>….	</a:t>
            </a:r>
            <a:r>
              <a:rPr lang="fr-FR">
                <a:solidFill>
                  <a:srgbClr val="33CC33"/>
                </a:solidFill>
              </a:rPr>
              <a:t>EJBs</a:t>
            </a:r>
            <a:endParaRPr lang="fr-FR" i="0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1026" name="Clip" r:id="rId3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fr-FR"/>
              <a:t>Besoins d’une application </a:t>
            </a:r>
            <a:br>
              <a:rPr lang="fr-FR"/>
            </a:br>
            <a:r>
              <a:rPr lang="fr-FR"/>
              <a:t>Client-Serveur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279525" y="1946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endParaRPr lang="fr-FR" i="0">
              <a:latin typeface="Arial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14400" y="1676400"/>
            <a:ext cx="69405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fr-FR">
              <a:solidFill>
                <a:schemeClr val="tx2"/>
              </a:solidFill>
            </a:endParaRPr>
          </a:p>
          <a:p>
            <a:r>
              <a:rPr lang="fr-FR">
                <a:solidFill>
                  <a:schemeClr val="tx2"/>
                </a:solidFill>
              </a:rPr>
              <a:t>Similitudes avec un appel téléphonique via un standard</a:t>
            </a:r>
            <a:endParaRPr lang="fr-FR" i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362200"/>
            <a:ext cx="7840663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FR" i="0"/>
              <a:t>1. Trouver l’adresse du serveur : </a:t>
            </a:r>
            <a:r>
              <a:rPr lang="fr-FR">
                <a:solidFill>
                  <a:schemeClr val="tx2"/>
                </a:solidFill>
              </a:rPr>
              <a:t>trouver le no de téléphone </a:t>
            </a:r>
          </a:p>
          <a:p>
            <a:r>
              <a:rPr lang="fr-FR">
                <a:solidFill>
                  <a:schemeClr val="tx2"/>
                </a:solidFill>
              </a:rPr>
              <a:t>de l’entreprise</a:t>
            </a:r>
          </a:p>
          <a:p>
            <a:r>
              <a:rPr lang="fr-FR" i="0"/>
              <a:t>2. Demander un service spécifique : </a:t>
            </a:r>
            <a:r>
              <a:rPr lang="fr-FR">
                <a:solidFill>
                  <a:schemeClr val="tx2"/>
                </a:solidFill>
              </a:rPr>
              <a:t>s’adresser à un service ou</a:t>
            </a:r>
          </a:p>
          <a:p>
            <a:r>
              <a:rPr lang="fr-FR">
                <a:solidFill>
                  <a:schemeClr val="tx2"/>
                </a:solidFill>
              </a:rPr>
              <a:t> une personne précise de l’entreprise (no de poste)</a:t>
            </a:r>
          </a:p>
          <a:p>
            <a:r>
              <a:rPr lang="fr-FR" i="0"/>
              <a:t>3. Faire la requête </a:t>
            </a:r>
          </a:p>
          <a:p>
            <a:r>
              <a:rPr lang="fr-FR" i="0"/>
              <a:t>4. Obtenir une réponse 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1143000" y="5334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346325" y="5146675"/>
            <a:ext cx="3606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FR" i="0"/>
              <a:t>Adresse d’un serveur ?</a:t>
            </a:r>
          </a:p>
          <a:p>
            <a:r>
              <a:rPr lang="fr-FR" i="0"/>
              <a:t>Identification d’un service ?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28600" y="304800"/>
          <a:ext cx="457200" cy="762000"/>
        </p:xfrm>
        <a:graphic>
          <a:graphicData uri="http://schemas.openxmlformats.org/presentationml/2006/ole">
            <p:oleObj spid="_x0000_s2050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fr-FR"/>
              <a:t>Un peu de vocabulaire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50925" y="1946275"/>
            <a:ext cx="74834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fr-FR"/>
              <a:t>Client</a:t>
            </a:r>
            <a:r>
              <a:rPr lang="fr-FR" i="0"/>
              <a:t> : entité qui fait l ’appel</a:t>
            </a:r>
          </a:p>
          <a:p>
            <a:r>
              <a:rPr lang="fr-FR"/>
              <a:t>Sockets</a:t>
            </a:r>
            <a:r>
              <a:rPr lang="fr-FR" i="0"/>
              <a:t> : moyen de communication entre ordinateurs</a:t>
            </a:r>
          </a:p>
          <a:p>
            <a:r>
              <a:rPr lang="fr-FR"/>
              <a:t>Adresses IP</a:t>
            </a:r>
            <a:r>
              <a:rPr lang="fr-FR" i="0"/>
              <a:t> : adresse d’un ordinateur</a:t>
            </a:r>
          </a:p>
          <a:p>
            <a:r>
              <a:rPr lang="fr-FR"/>
              <a:t>Serveur</a:t>
            </a:r>
            <a:r>
              <a:rPr lang="fr-FR" i="0"/>
              <a:t> : entité qui prend en charge la requête</a:t>
            </a:r>
          </a:p>
          <a:p>
            <a:r>
              <a:rPr lang="fr-FR"/>
              <a:t>Serveur de noms</a:t>
            </a:r>
            <a:r>
              <a:rPr lang="fr-FR" i="0"/>
              <a:t> (DNS, LDAP) : correspondances entre noms logiques et adresses IP (</a:t>
            </a:r>
            <a:r>
              <a:rPr lang="fr-FR">
                <a:solidFill>
                  <a:schemeClr val="tx2"/>
                </a:solidFill>
              </a:rPr>
              <a:t>Annuaire</a:t>
            </a:r>
            <a:r>
              <a:rPr lang="fr-FR" i="0"/>
              <a:t>)</a:t>
            </a:r>
          </a:p>
          <a:p>
            <a:r>
              <a:rPr lang="fr-FR"/>
              <a:t>Port</a:t>
            </a:r>
            <a:r>
              <a:rPr lang="fr-FR" i="0"/>
              <a:t> : canal dédié à un service</a:t>
            </a:r>
          </a:p>
          <a:p>
            <a:r>
              <a:rPr lang="fr-FR"/>
              <a:t>Protocole</a:t>
            </a:r>
            <a:r>
              <a:rPr lang="fr-FR" i="0"/>
              <a:t> : langage utilisé par 2 ordinateurs pour communiquer entre eux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3074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fr-FR"/>
              <a:t>Adresse Internet et Port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50925" y="1793875"/>
            <a:ext cx="77692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fr-FR" b="1" i="0"/>
              <a:t>Adresse internet</a:t>
            </a:r>
            <a:r>
              <a:rPr lang="fr-FR" i="0"/>
              <a:t> </a:t>
            </a:r>
          </a:p>
          <a:p>
            <a:r>
              <a:rPr lang="fr-FR" i="0"/>
              <a:t>	attribuée à chaque nœud du réseau</a:t>
            </a:r>
          </a:p>
          <a:p>
            <a:r>
              <a:rPr lang="fr-FR" i="0"/>
              <a:t>	série d ’octets dont la valeur  dépend du type de réseau</a:t>
            </a:r>
          </a:p>
          <a:p>
            <a:r>
              <a:rPr lang="fr-FR" i="0"/>
              <a:t>	associée à un nom logique (</a:t>
            </a:r>
            <a:r>
              <a:rPr lang="fr-FR"/>
              <a:t>Domain Name Server</a:t>
            </a:r>
            <a:r>
              <a:rPr lang="fr-FR" i="0"/>
              <a:t>)</a:t>
            </a:r>
          </a:p>
          <a:p>
            <a:endParaRPr lang="fr-FR" i="0"/>
          </a:p>
          <a:p>
            <a:r>
              <a:rPr lang="fr-FR"/>
              <a:t>Chaque hôte possède environ 65535 ports</a:t>
            </a:r>
          </a:p>
          <a:p>
            <a:endParaRPr lang="fr-FR" b="1"/>
          </a:p>
          <a:p>
            <a:r>
              <a:rPr lang="fr-FR" b="1" i="0"/>
              <a:t>Port </a:t>
            </a:r>
            <a:r>
              <a:rPr lang="fr-FR" i="0"/>
              <a:t>	canal dédié à un service spécifique</a:t>
            </a:r>
          </a:p>
          <a:p>
            <a:r>
              <a:rPr lang="fr-FR" i="0"/>
              <a:t>	80 pour le service </a:t>
            </a:r>
            <a:r>
              <a:rPr lang="fr-FR"/>
              <a:t>http</a:t>
            </a:r>
            <a:endParaRPr lang="fr-FR" i="0"/>
          </a:p>
          <a:p>
            <a:r>
              <a:rPr lang="fr-FR" i="0"/>
              <a:t>	25 pour le service </a:t>
            </a:r>
            <a:r>
              <a:rPr lang="fr-FR"/>
              <a:t>SMTP</a:t>
            </a:r>
            <a:endParaRPr lang="fr-FR" i="0"/>
          </a:p>
          <a:p>
            <a:r>
              <a:rPr lang="fr-FR" i="0"/>
              <a:t>	</a:t>
            </a:r>
            <a:r>
              <a:rPr lang="fr-FR"/>
              <a:t>TCP</a:t>
            </a:r>
            <a:r>
              <a:rPr lang="fr-FR" i="0"/>
              <a:t> implique une file d’attente par connexion</a:t>
            </a:r>
          </a:p>
          <a:p>
            <a:r>
              <a:rPr lang="fr-FR" i="0"/>
              <a:t>	</a:t>
            </a:r>
            <a:r>
              <a:rPr lang="fr-FR"/>
              <a:t>UDP</a:t>
            </a:r>
            <a:r>
              <a:rPr lang="fr-FR" i="0"/>
              <a:t> implique une file d’attente unique pour le port</a:t>
            </a:r>
          </a:p>
          <a:p>
            <a:endParaRPr lang="fr-FR" i="0"/>
          </a:p>
          <a:p>
            <a:endParaRPr lang="fr-FR" i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4098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Exemples d ’adresses Internet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943600" y="3733800"/>
            <a:ext cx="28844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fr-FR" i="0"/>
          </a:p>
          <a:p>
            <a:pPr eaLnBrk="1" hangingPunct="1"/>
            <a:r>
              <a:rPr lang="fr-FR" b="1"/>
              <a:t>ypcat hosts</a:t>
            </a:r>
            <a:r>
              <a:rPr lang="fr-FR" i="0"/>
              <a:t> sous linux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066800" y="2209800"/>
            <a:ext cx="5321300" cy="4211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fr-FR" sz="1800" i="0"/>
              <a:t>157.169.9.15    	oscar.essi.fr oscar</a:t>
            </a:r>
          </a:p>
          <a:p>
            <a:r>
              <a:rPr lang="fr-FR" sz="1800" i="0"/>
              <a:t>157.169.20.5    	accueil.essi.fr accueil</a:t>
            </a:r>
          </a:p>
          <a:p>
            <a:r>
              <a:rPr lang="fr-FR" sz="1800" i="0"/>
              <a:t>157.169.20.4    	compta.essi.fr compta</a:t>
            </a:r>
          </a:p>
          <a:p>
            <a:r>
              <a:rPr lang="fr-FR" sz="1800" i="0">
                <a:solidFill>
                  <a:srgbClr val="33CC33"/>
                </a:solidFill>
              </a:rPr>
              <a:t>157.169.25.201  	www-local.essi.fr www-local</a:t>
            </a:r>
            <a:endParaRPr lang="fr-FR" sz="1800" i="0"/>
          </a:p>
          <a:p>
            <a:r>
              <a:rPr lang="fr-FR" sz="1800" i="0"/>
              <a:t>157.169.10.222  	pcprofs.essi.fr pcprofs</a:t>
            </a:r>
          </a:p>
          <a:p>
            <a:r>
              <a:rPr lang="fr-FR" sz="1800" i="0"/>
              <a:t>157.169.4.50    	ada.essi.fr ada</a:t>
            </a:r>
          </a:p>
          <a:p>
            <a:r>
              <a:rPr lang="fr-FR" sz="1800" i="0"/>
              <a:t>157.169.10.120  	macserver.essi.fr macserver</a:t>
            </a:r>
          </a:p>
          <a:p>
            <a:r>
              <a:rPr lang="fr-FR" sz="1800" i="0"/>
              <a:t>157.169.10.240  	demo.essi.fr demo</a:t>
            </a:r>
          </a:p>
          <a:p>
            <a:r>
              <a:rPr lang="fr-FR" sz="1800" i="0">
                <a:solidFill>
                  <a:schemeClr val="tx2"/>
                </a:solidFill>
              </a:rPr>
              <a:t>157.169.1.20    	bibli.essi.fr bibli</a:t>
            </a:r>
            <a:endParaRPr lang="fr-FR" sz="1800" i="0"/>
          </a:p>
          <a:p>
            <a:r>
              <a:rPr lang="fr-FR" sz="1800" i="0">
                <a:solidFill>
                  <a:srgbClr val="33CC33"/>
                </a:solidFill>
              </a:rPr>
              <a:t>157.169.25.110 	 sfe-srv.essi.fr sfe-srv sfe</a:t>
            </a:r>
            <a:endParaRPr lang="fr-FR" sz="1800" i="0"/>
          </a:p>
          <a:p>
            <a:r>
              <a:rPr lang="fr-FR" sz="1800" i="0">
                <a:solidFill>
                  <a:schemeClr val="tx2"/>
                </a:solidFill>
              </a:rPr>
              <a:t>157.169.1.153   	bde.essi.fr bde</a:t>
            </a:r>
            <a:endParaRPr lang="fr-FR" sz="1800" i="0"/>
          </a:p>
          <a:p>
            <a:r>
              <a:rPr lang="fr-FR" sz="1800" i="0"/>
              <a:t>157.169.3.204   	niv1a.essi.fr niv1a</a:t>
            </a:r>
          </a:p>
          <a:p>
            <a:r>
              <a:rPr lang="fr-FR" sz="1800" i="0">
                <a:solidFill>
                  <a:schemeClr val="tx2"/>
                </a:solidFill>
              </a:rPr>
              <a:t>157.169.1.155   	dessi.essi.fr dessi</a:t>
            </a:r>
            <a:endParaRPr lang="fr-FR" sz="1800" i="0"/>
          </a:p>
          <a:p>
            <a:r>
              <a:rPr lang="fr-FR" sz="1800" i="0"/>
              <a:t>157.169.10.2    	jessica.essi.fr jessica print2</a:t>
            </a:r>
          </a:p>
          <a:p>
            <a:r>
              <a:rPr lang="fr-FR" sz="1800" i="0"/>
              <a:t> 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685800" y="533400"/>
          <a:ext cx="457200" cy="762000"/>
        </p:xfrm>
        <a:graphic>
          <a:graphicData uri="http://schemas.openxmlformats.org/presentationml/2006/ole">
            <p:oleObj spid="_x0000_s5122" name="Clip" r:id="rId4" imgW="2478240" imgH="446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2CCB52FB2DB04DA15BC8B78DF1C8E6" ma:contentTypeVersion="6" ma:contentTypeDescription="Crée un document." ma:contentTypeScope="" ma:versionID="52c98a4b63e10eab680bbcd22bdbaab5">
  <xsd:schema xmlns:xsd="http://www.w3.org/2001/XMLSchema" xmlns:xs="http://www.w3.org/2001/XMLSchema" xmlns:p="http://schemas.microsoft.com/office/2006/metadata/properties" xmlns:ns2="d7ff8109-b1b4-47bd-ae15-2f92906b1e4b" targetNamespace="http://schemas.microsoft.com/office/2006/metadata/properties" ma:root="true" ma:fieldsID="2b198fd11447ffd6c18c37828c30307d" ns2:_="">
    <xsd:import namespace="d7ff8109-b1b4-47bd-ae15-2f92906b1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f8109-b1b4-47bd-ae15-2f92906b1e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B35956-AA1F-4A12-BBB6-B511ACAFA0EA}"/>
</file>

<file path=customXml/itemProps2.xml><?xml version="1.0" encoding="utf-8"?>
<ds:datastoreItem xmlns:ds="http://schemas.openxmlformats.org/officeDocument/2006/customXml" ds:itemID="{CDC3AD9F-E1FC-463F-85EF-F828BA7B85B4}"/>
</file>

<file path=customXml/itemProps3.xml><?xml version="1.0" encoding="utf-8"?>
<ds:datastoreItem xmlns:ds="http://schemas.openxmlformats.org/officeDocument/2006/customXml" ds:itemID="{BB2E6FE4-BBBE-4B63-9FBC-CDCC11801833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2012</TotalTime>
  <Pages>50</Pages>
  <Words>1066</Words>
  <Application>Microsoft PowerPoint 4.0</Application>
  <PresentationFormat>Affichage à l'écran (4:3)</PresentationFormat>
  <Paragraphs>272</Paragraphs>
  <Slides>46</Slides>
  <Notes>11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8" baseType="lpstr">
      <vt:lpstr>Civil</vt:lpstr>
      <vt:lpstr>Clip</vt:lpstr>
      <vt:lpstr>   La Programmation Réseau  en Java  </vt:lpstr>
      <vt:lpstr>Diapositive 2</vt:lpstr>
      <vt:lpstr>Diapositive 3</vt:lpstr>
      <vt:lpstr>Diapositive 4</vt:lpstr>
      <vt:lpstr>Exemples d ’applications</vt:lpstr>
      <vt:lpstr>Besoins d’une application  Client-Serveur</vt:lpstr>
      <vt:lpstr>Un peu de vocabulaire</vt:lpstr>
      <vt:lpstr>Adresse Internet et Port</vt:lpstr>
      <vt:lpstr>Exemples d ’adresses Internet</vt:lpstr>
      <vt:lpstr>Exemples d ’adresses</vt:lpstr>
      <vt:lpstr>Ports réservés</vt:lpstr>
      <vt:lpstr> Sockets ?</vt:lpstr>
      <vt:lpstr>Un socket : une entrée sortie dédiée au réseau</vt:lpstr>
      <vt:lpstr>Plus précisément un socket </vt:lpstr>
      <vt:lpstr>Contexte : modèle OSI </vt:lpstr>
      <vt:lpstr> Sockets en Java ?</vt:lpstr>
      <vt:lpstr>Les notions de Base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TD 1</vt:lpstr>
      <vt:lpstr>TD2</vt:lpstr>
      <vt:lpstr>Diapositive 29</vt:lpstr>
      <vt:lpstr>Diapositive 30</vt:lpstr>
      <vt:lpstr>Les Applets</vt:lpstr>
      <vt:lpstr>Qu’est-ce-qu’une applet ?</vt:lpstr>
      <vt:lpstr>Diapositive 33</vt:lpstr>
      <vt:lpstr>Diapositive 34</vt:lpstr>
      <vt:lpstr>Diapositive 35</vt:lpstr>
      <vt:lpstr>Diapositive 36</vt:lpstr>
      <vt:lpstr>Ecriture d’une applet </vt:lpstr>
      <vt:lpstr>Ordre d’appel</vt:lpstr>
      <vt:lpstr>Méthodes et cycle de vie d’une applet</vt:lpstr>
      <vt:lpstr>Diapositive 40</vt:lpstr>
      <vt:lpstr>Méthodes et cycle de vie d’une applet</vt:lpstr>
      <vt:lpstr>Cycle de vie d´une Applet</vt:lpstr>
      <vt:lpstr>Cycle de vie d´une Applet</vt:lpstr>
      <vt:lpstr>Diapositive 44</vt:lpstr>
      <vt:lpstr>Diapositive 45</vt:lpstr>
      <vt:lpstr>Diapositive 46</vt:lpstr>
    </vt:vector>
  </TitlesOfParts>
  <Company>ARICIA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/sorties en Java  François Bonneville</dc:title>
  <dc:creator>François Bonneville</dc:creator>
  <cp:lastModifiedBy>USER</cp:lastModifiedBy>
  <cp:revision>83</cp:revision>
  <cp:lastPrinted>2000-09-15T12:37:39Z</cp:lastPrinted>
  <dcterms:created xsi:type="dcterms:W3CDTF">2004-11-24T09:52:04Z</dcterms:created>
  <dcterms:modified xsi:type="dcterms:W3CDTF">2020-04-06T09:30:15Z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0x0101004E2CCB52FB2DB04DA15BC8B78DF1C8E6</vt:lpwstr>
  </property>
</Properties>
</file>