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99"/>
  </p:notesMasterIdLst>
  <p:sldIdLst>
    <p:sldId id="410" r:id="rId5"/>
    <p:sldId id="298" r:id="rId6"/>
    <p:sldId id="305" r:id="rId7"/>
    <p:sldId id="295" r:id="rId8"/>
    <p:sldId id="411" r:id="rId9"/>
    <p:sldId id="296" r:id="rId10"/>
    <p:sldId id="297" r:id="rId11"/>
    <p:sldId id="299" r:id="rId12"/>
    <p:sldId id="412" r:id="rId13"/>
    <p:sldId id="413" r:id="rId14"/>
    <p:sldId id="414" r:id="rId15"/>
    <p:sldId id="415" r:id="rId16"/>
    <p:sldId id="416" r:id="rId17"/>
    <p:sldId id="417" r:id="rId18"/>
    <p:sldId id="418" r:id="rId19"/>
    <p:sldId id="300" r:id="rId20"/>
    <p:sldId id="301" r:id="rId21"/>
    <p:sldId id="318" r:id="rId22"/>
    <p:sldId id="319" r:id="rId23"/>
    <p:sldId id="320" r:id="rId24"/>
    <p:sldId id="321" r:id="rId25"/>
    <p:sldId id="322" r:id="rId26"/>
    <p:sldId id="323" r:id="rId27"/>
    <p:sldId id="312" r:id="rId28"/>
    <p:sldId id="308" r:id="rId29"/>
    <p:sldId id="313" r:id="rId30"/>
    <p:sldId id="309" r:id="rId31"/>
    <p:sldId id="310" r:id="rId32"/>
    <p:sldId id="311" r:id="rId33"/>
    <p:sldId id="314" r:id="rId34"/>
    <p:sldId id="315" r:id="rId35"/>
    <p:sldId id="316" r:id="rId36"/>
    <p:sldId id="317" r:id="rId37"/>
    <p:sldId id="324" r:id="rId38"/>
    <p:sldId id="325" r:id="rId39"/>
    <p:sldId id="326" r:id="rId40"/>
    <p:sldId id="327" r:id="rId41"/>
    <p:sldId id="328" r:id="rId42"/>
    <p:sldId id="329" r:id="rId43"/>
    <p:sldId id="330" r:id="rId44"/>
    <p:sldId id="331" r:id="rId45"/>
    <p:sldId id="332" r:id="rId46"/>
    <p:sldId id="338" r:id="rId47"/>
    <p:sldId id="339" r:id="rId48"/>
    <p:sldId id="344" r:id="rId49"/>
    <p:sldId id="381" r:id="rId50"/>
    <p:sldId id="361" r:id="rId51"/>
    <p:sldId id="360" r:id="rId52"/>
    <p:sldId id="362" r:id="rId53"/>
    <p:sldId id="363" r:id="rId54"/>
    <p:sldId id="364" r:id="rId55"/>
    <p:sldId id="365" r:id="rId56"/>
    <p:sldId id="366" r:id="rId57"/>
    <p:sldId id="367" r:id="rId58"/>
    <p:sldId id="368" r:id="rId59"/>
    <p:sldId id="369" r:id="rId60"/>
    <p:sldId id="370" r:id="rId61"/>
    <p:sldId id="371" r:id="rId62"/>
    <p:sldId id="372" r:id="rId63"/>
    <p:sldId id="373" r:id="rId64"/>
    <p:sldId id="374" r:id="rId65"/>
    <p:sldId id="375" r:id="rId66"/>
    <p:sldId id="376" r:id="rId67"/>
    <p:sldId id="377" r:id="rId68"/>
    <p:sldId id="378" r:id="rId69"/>
    <p:sldId id="379" r:id="rId70"/>
    <p:sldId id="383" r:id="rId71"/>
    <p:sldId id="382" r:id="rId72"/>
    <p:sldId id="384" r:id="rId73"/>
    <p:sldId id="385" r:id="rId74"/>
    <p:sldId id="386" r:id="rId75"/>
    <p:sldId id="387" r:id="rId76"/>
    <p:sldId id="388" r:id="rId77"/>
    <p:sldId id="389" r:id="rId78"/>
    <p:sldId id="390" r:id="rId79"/>
    <p:sldId id="392" r:id="rId80"/>
    <p:sldId id="391" r:id="rId81"/>
    <p:sldId id="393" r:id="rId82"/>
    <p:sldId id="394" r:id="rId83"/>
    <p:sldId id="395" r:id="rId84"/>
    <p:sldId id="396" r:id="rId85"/>
    <p:sldId id="397" r:id="rId86"/>
    <p:sldId id="398" r:id="rId87"/>
    <p:sldId id="409" r:id="rId88"/>
    <p:sldId id="399" r:id="rId89"/>
    <p:sldId id="404" r:id="rId90"/>
    <p:sldId id="405" r:id="rId91"/>
    <p:sldId id="406" r:id="rId92"/>
    <p:sldId id="407" r:id="rId93"/>
    <p:sldId id="408" r:id="rId94"/>
    <p:sldId id="400" r:id="rId95"/>
    <p:sldId id="401" r:id="rId96"/>
    <p:sldId id="402" r:id="rId97"/>
    <p:sldId id="403" r:id="rId9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6FEA4-1B87-4887-B3F3-2EBEF1EC0864}" v="11" dt="2020-04-02T12:20:58.951"/>
    <p1510:client id="{9428CABE-B6C8-401D-B5F2-CBB3B4BBDF42}" v="1" dt="2020-04-02T12:01:39.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a.benghezail" userId="S::hana.benghezail@insat.u-carthage.tn::b896e3ba-6a4f-4a04-b674-467bee745250" providerId="AD" clId="Web-{9428CABE-B6C8-401D-B5F2-CBB3B4BBDF42}"/>
    <pc:docChg chg="modSld">
      <pc:chgData name="hana.benghezail" userId="S::hana.benghezail@insat.u-carthage.tn::b896e3ba-6a4f-4a04-b674-467bee745250" providerId="AD" clId="Web-{9428CABE-B6C8-401D-B5F2-CBB3B4BBDF42}" dt="2020-04-02T12:01:39.173" v="0" actId="1076"/>
      <pc:docMkLst>
        <pc:docMk/>
      </pc:docMkLst>
      <pc:sldChg chg="modSp">
        <pc:chgData name="hana.benghezail" userId="S::hana.benghezail@insat.u-carthage.tn::b896e3ba-6a4f-4a04-b674-467bee745250" providerId="AD" clId="Web-{9428CABE-B6C8-401D-B5F2-CBB3B4BBDF42}" dt="2020-04-02T12:01:39.173" v="0" actId="1076"/>
        <pc:sldMkLst>
          <pc:docMk/>
          <pc:sldMk cId="0" sldId="312"/>
        </pc:sldMkLst>
        <pc:spChg chg="mod">
          <ac:chgData name="hana.benghezail" userId="S::hana.benghezail@insat.u-carthage.tn::b896e3ba-6a4f-4a04-b674-467bee745250" providerId="AD" clId="Web-{9428CABE-B6C8-401D-B5F2-CBB3B4BBDF42}" dt="2020-04-02T12:01:39.173" v="0" actId="1076"/>
          <ac:spMkLst>
            <pc:docMk/>
            <pc:sldMk cId="0" sldId="312"/>
            <ac:spMk id="6" creationId="{00000000-0000-0000-0000-000000000000}"/>
          </ac:spMkLst>
        </pc:spChg>
      </pc:sldChg>
    </pc:docChg>
  </pc:docChgLst>
  <pc:docChgLst>
    <pc:chgData name="meryem.mahmoud" userId="S::meryem.mahmoud@insat.u-carthage.tn::e7b1c93c-11e1-4704-af7b-163f6f0a1f61" providerId="AD" clId="Web-{1936FEA4-1B87-4887-B3F3-2EBEF1EC0864}"/>
    <pc:docChg chg="modSld">
      <pc:chgData name="meryem.mahmoud" userId="S::meryem.mahmoud@insat.u-carthage.tn::e7b1c93c-11e1-4704-af7b-163f6f0a1f61" providerId="AD" clId="Web-{1936FEA4-1B87-4887-B3F3-2EBEF1EC0864}" dt="2020-04-02T12:20:57.717" v="9" actId="20577"/>
      <pc:docMkLst>
        <pc:docMk/>
      </pc:docMkLst>
      <pc:sldChg chg="modSp">
        <pc:chgData name="meryem.mahmoud" userId="S::meryem.mahmoud@insat.u-carthage.tn::e7b1c93c-11e1-4704-af7b-163f6f0a1f61" providerId="AD" clId="Web-{1936FEA4-1B87-4887-B3F3-2EBEF1EC0864}" dt="2020-04-02T12:20:57.717" v="8" actId="20577"/>
        <pc:sldMkLst>
          <pc:docMk/>
          <pc:sldMk cId="0" sldId="325"/>
        </pc:sldMkLst>
        <pc:spChg chg="mod">
          <ac:chgData name="meryem.mahmoud" userId="S::meryem.mahmoud@insat.u-carthage.tn::e7b1c93c-11e1-4704-af7b-163f6f0a1f61" providerId="AD" clId="Web-{1936FEA4-1B87-4887-B3F3-2EBEF1EC0864}" dt="2020-04-02T12:20:57.717" v="8" actId="20577"/>
          <ac:spMkLst>
            <pc:docMk/>
            <pc:sldMk cId="0" sldId="32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D72183-E2AC-4323-9577-D7EE187756C4}" type="datetimeFigureOut">
              <a:rPr lang="fr-FR" smtClean="0"/>
              <a:pPr/>
              <a:t>02/04/2020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382FE-84A3-4CBA-86B5-F9BE44528EF9}"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Triangle isocè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540544" y="776288"/>
            <a:ext cx="8062912" cy="1470025"/>
          </a:xfrm>
        </p:spPr>
        <p:txBody>
          <a:bodyPr anchor="b">
            <a:normAutofit/>
          </a:bodyPr>
          <a:lstStyle>
            <a:lvl1pPr algn="r">
              <a:defRPr sz="4400"/>
            </a:lvl1pPr>
          </a:lstStyle>
          <a:p>
            <a:r>
              <a:rPr kumimoji="0" lang="fr-FR"/>
              <a:t>Cliquez pour modifier le style du titre</a:t>
            </a:r>
            <a:endParaRPr kumimoji="0" lang="en-US"/>
          </a:p>
        </p:txBody>
      </p:sp>
      <p:sp>
        <p:nvSpPr>
          <p:cNvPr id="9" name="Sous-titr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1371600" y="6012656"/>
            <a:ext cx="5791200" cy="365125"/>
          </a:xfrm>
        </p:spPr>
        <p:txBody>
          <a:bodyPr tIns="0" bIns="0" anchor="t"/>
          <a:lstStyle>
            <a:lvl1pPr algn="r">
              <a:defRPr sz="1000"/>
            </a:lvl1pPr>
          </a:lstStyle>
          <a:p>
            <a:fld id="{5CA515DE-6F61-4837-9E15-D3EB488D0515}" type="datetime1">
              <a:rPr lang="fr-FR" smtClean="0"/>
              <a:pPr/>
              <a:t>02/04/2020</a:t>
            </a:fld>
            <a:endParaRPr lang="fr-FR"/>
          </a:p>
        </p:txBody>
      </p:sp>
      <p:sp>
        <p:nvSpPr>
          <p:cNvPr id="17" name="Espace réservé du pied de page 16"/>
          <p:cNvSpPr>
            <a:spLocks noGrp="1"/>
          </p:cNvSpPr>
          <p:nvPr>
            <p:ph type="ftr" sz="quarter" idx="11"/>
          </p:nvPr>
        </p:nvSpPr>
        <p:spPr>
          <a:xfrm>
            <a:off x="1371600" y="5650704"/>
            <a:ext cx="5791200" cy="365125"/>
          </a:xfrm>
        </p:spPr>
        <p:txBody>
          <a:bodyPr tIns="0" bIns="0" anchor="b"/>
          <a:lstStyle>
            <a:lvl1pPr algn="r">
              <a:defRPr sz="1100"/>
            </a:lvl1pPr>
          </a:lstStyle>
          <a:p>
            <a:endParaRPr lang="fr-FR"/>
          </a:p>
        </p:txBody>
      </p:sp>
      <p:sp>
        <p:nvSpPr>
          <p:cNvPr id="29" name="Espace réservé du numéro de diapositive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46289CD-F465-43D8-99D3-2CC4C16DAC63}"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89ED417-2535-4597-81E8-F63FFC5E985F}" type="datetime1">
              <a:rPr lang="fr-FR" smtClean="0"/>
              <a:pPr/>
              <a:t>02/04/2020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6289CD-F465-43D8-99D3-2CC4C16DAC63}"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381000"/>
            <a:ext cx="6248400" cy="5486400"/>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CD94986-CC68-4B2D-AA07-AB4F08F81BED}" type="datetime1">
              <a:rPr lang="fr-FR" smtClean="0"/>
              <a:pPr/>
              <a:t>02/04/2020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6289CD-F465-43D8-99D3-2CC4C16DAC63}"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67494"/>
            <a:ext cx="8229600" cy="1399032"/>
          </a:xfrm>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a:xfrm>
            <a:off x="457200" y="1882808"/>
            <a:ext cx="8229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a:xfrm>
            <a:off x="4791456" y="6480048"/>
            <a:ext cx="2133600" cy="301752"/>
          </a:xfrm>
        </p:spPr>
        <p:txBody>
          <a:bodyPr/>
          <a:lstStyle/>
          <a:p>
            <a:fld id="{8DB88D03-6CC4-4D6B-81B9-57579C83832D}" type="datetime1">
              <a:rPr lang="fr-FR" smtClean="0"/>
              <a:pPr/>
              <a:t>02/04/2020</a:t>
            </a:fld>
            <a:endParaRPr lang="fr-FR"/>
          </a:p>
        </p:txBody>
      </p:sp>
      <p:sp>
        <p:nvSpPr>
          <p:cNvPr id="5" name="Espace réservé du pied de page 4"/>
          <p:cNvSpPr>
            <a:spLocks noGrp="1"/>
          </p:cNvSpPr>
          <p:nvPr>
            <p:ph type="ftr" sz="quarter" idx="11"/>
          </p:nvPr>
        </p:nvSpPr>
        <p:spPr>
          <a:xfrm>
            <a:off x="457200" y="6480969"/>
            <a:ext cx="4260056" cy="300831"/>
          </a:xfrm>
        </p:spPr>
        <p:txBody>
          <a:bodyPr/>
          <a:lstStyle/>
          <a:p>
            <a:endParaRPr lang="fr-FR"/>
          </a:p>
        </p:txBody>
      </p:sp>
      <p:sp>
        <p:nvSpPr>
          <p:cNvPr id="6" name="Espace réservé du numéro de diapositive 5"/>
          <p:cNvSpPr>
            <a:spLocks noGrp="1"/>
          </p:cNvSpPr>
          <p:nvPr>
            <p:ph type="sldNum" sz="quarter" idx="12"/>
          </p:nvPr>
        </p:nvSpPr>
        <p:spPr/>
        <p:txBody>
          <a:bodyPr/>
          <a:lstStyle/>
          <a:p>
            <a:fld id="{F46289CD-F465-43D8-99D3-2CC4C16DAC63}"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1"/>
      </p:bgRef>
    </p:bg>
    <p:spTree>
      <p:nvGrpSpPr>
        <p:cNvPr id="1" name=""/>
        <p:cNvGrpSpPr/>
        <p:nvPr/>
      </p:nvGrpSpPr>
      <p:grpSpPr>
        <a:xfrm>
          <a:off x="0" y="0"/>
          <a:ext cx="0" cy="0"/>
          <a:chOff x="0" y="0"/>
          <a:chExt cx="0" cy="0"/>
        </a:xfrm>
      </p:grpSpPr>
      <p:sp>
        <p:nvSpPr>
          <p:cNvPr id="9" name="Triangle rect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le isocè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e la date 3"/>
          <p:cNvSpPr>
            <a:spLocks noGrp="1"/>
          </p:cNvSpPr>
          <p:nvPr>
            <p:ph type="dt" sz="half" idx="10"/>
          </p:nvPr>
        </p:nvSpPr>
        <p:spPr>
          <a:xfrm>
            <a:off x="6955632" y="6477000"/>
            <a:ext cx="2133600" cy="304800"/>
          </a:xfrm>
        </p:spPr>
        <p:txBody>
          <a:bodyPr/>
          <a:lstStyle/>
          <a:p>
            <a:fld id="{D139B3EF-CA2B-4A5E-AC6C-FBC8A214E36B}" type="datetime1">
              <a:rPr lang="fr-FR" smtClean="0"/>
              <a:pPr/>
              <a:t>02/04/2020</a:t>
            </a:fld>
            <a:endParaRPr lang="fr-FR"/>
          </a:p>
        </p:txBody>
      </p:sp>
      <p:sp>
        <p:nvSpPr>
          <p:cNvPr id="5" name="Espace réservé du pied de page 4"/>
          <p:cNvSpPr>
            <a:spLocks noGrp="1"/>
          </p:cNvSpPr>
          <p:nvPr>
            <p:ph type="ftr" sz="quarter" idx="11"/>
          </p:nvPr>
        </p:nvSpPr>
        <p:spPr>
          <a:xfrm>
            <a:off x="2619376" y="6480969"/>
            <a:ext cx="4260056" cy="300831"/>
          </a:xfrm>
        </p:spPr>
        <p:txBody>
          <a:bodyPr/>
          <a:lstStyle/>
          <a:p>
            <a:endParaRPr lang="fr-FR"/>
          </a:p>
        </p:txBody>
      </p:sp>
      <p:sp>
        <p:nvSpPr>
          <p:cNvPr id="6" name="Espace réservé du numéro de diapositive 5"/>
          <p:cNvSpPr>
            <a:spLocks noGrp="1"/>
          </p:cNvSpPr>
          <p:nvPr>
            <p:ph type="sldNum" sz="quarter" idx="12"/>
          </p:nvPr>
        </p:nvSpPr>
        <p:spPr>
          <a:xfrm>
            <a:off x="8451056" y="809624"/>
            <a:ext cx="502920" cy="300831"/>
          </a:xfrm>
        </p:spPr>
        <p:txBody>
          <a:bodyPr/>
          <a:lstStyle/>
          <a:p>
            <a:fld id="{F46289CD-F465-43D8-99D3-2CC4C16DAC63}" type="slidenum">
              <a:rPr lang="fr-FR" smtClean="0"/>
              <a:pPr/>
              <a:t>‹#›</a:t>
            </a:fld>
            <a:endParaRPr lang="fr-FR"/>
          </a:p>
        </p:txBody>
      </p:sp>
      <p:cxnSp>
        <p:nvCxnSpPr>
          <p:cNvPr id="11" name="Connecteur droit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marL="0" algn="l">
              <a:defRPr/>
            </a:lvl1p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a:xfrm>
            <a:off x="4791456" y="6480969"/>
            <a:ext cx="2133600" cy="301752"/>
          </a:xfrm>
        </p:spPr>
        <p:txBody>
          <a:bodyPr/>
          <a:lstStyle/>
          <a:p>
            <a:fld id="{0A744F11-1E4C-4363-80DB-EE8414DC1558}" type="datetime1">
              <a:rPr lang="fr-FR" smtClean="0"/>
              <a:pPr/>
              <a:t>02/04/2020</a:t>
            </a:fld>
            <a:endParaRPr lang="fr-FR"/>
          </a:p>
        </p:txBody>
      </p:sp>
      <p:sp>
        <p:nvSpPr>
          <p:cNvPr id="6" name="Espace réservé du pied de page 5"/>
          <p:cNvSpPr>
            <a:spLocks noGrp="1"/>
          </p:cNvSpPr>
          <p:nvPr>
            <p:ph type="ftr" sz="quarter" idx="11"/>
          </p:nvPr>
        </p:nvSpPr>
        <p:spPr>
          <a:xfrm>
            <a:off x="457200" y="6480969"/>
            <a:ext cx="4260056" cy="301752"/>
          </a:xfrm>
        </p:spPr>
        <p:txBody>
          <a:bodyPr/>
          <a:lstStyle/>
          <a:p>
            <a:endParaRPr lang="fr-FR"/>
          </a:p>
        </p:txBody>
      </p:sp>
      <p:sp>
        <p:nvSpPr>
          <p:cNvPr id="7" name="Espace réservé du numéro de diapositive 6"/>
          <p:cNvSpPr>
            <a:spLocks noGrp="1"/>
          </p:cNvSpPr>
          <p:nvPr>
            <p:ph type="sldNum" sz="quarter" idx="12"/>
          </p:nvPr>
        </p:nvSpPr>
        <p:spPr>
          <a:xfrm>
            <a:off x="7589520" y="6480969"/>
            <a:ext cx="502920" cy="301752"/>
          </a:xfrm>
        </p:spPr>
        <p:txBody>
          <a:bodyPr/>
          <a:lstStyle/>
          <a:p>
            <a:fld id="{F46289CD-F465-43D8-99D3-2CC4C16DAC63}"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a:xfrm>
            <a:off x="4791456" y="6480969"/>
            <a:ext cx="2130552" cy="301752"/>
          </a:xfrm>
        </p:spPr>
        <p:txBody>
          <a:bodyPr/>
          <a:lstStyle/>
          <a:p>
            <a:fld id="{8416BC7F-14AF-440D-BB8B-30B496A15525}" type="datetime1">
              <a:rPr lang="fr-FR" smtClean="0"/>
              <a:pPr/>
              <a:t>02/04/2020</a:t>
            </a:fld>
            <a:endParaRPr lang="fr-FR"/>
          </a:p>
        </p:txBody>
      </p:sp>
      <p:sp>
        <p:nvSpPr>
          <p:cNvPr id="8" name="Espace réservé du pied de page 7"/>
          <p:cNvSpPr>
            <a:spLocks noGrp="1"/>
          </p:cNvSpPr>
          <p:nvPr>
            <p:ph type="ftr" sz="quarter" idx="11"/>
          </p:nvPr>
        </p:nvSpPr>
        <p:spPr>
          <a:xfrm>
            <a:off x="457200" y="6480969"/>
            <a:ext cx="4261104" cy="301752"/>
          </a:xfrm>
        </p:spPr>
        <p:txBody>
          <a:bodyPr/>
          <a:lstStyle/>
          <a:p>
            <a:endParaRPr lang="fr-FR"/>
          </a:p>
        </p:txBody>
      </p:sp>
      <p:sp>
        <p:nvSpPr>
          <p:cNvPr id="9" name="Espace réservé du numéro de diapositive 8"/>
          <p:cNvSpPr>
            <a:spLocks noGrp="1"/>
          </p:cNvSpPr>
          <p:nvPr>
            <p:ph type="sldNum" sz="quarter" idx="12"/>
          </p:nvPr>
        </p:nvSpPr>
        <p:spPr>
          <a:xfrm>
            <a:off x="7589520" y="6483096"/>
            <a:ext cx="502920" cy="301752"/>
          </a:xfrm>
        </p:spPr>
        <p:txBody>
          <a:bodyPr/>
          <a:lstStyle>
            <a:lvl1pPr algn="ctr">
              <a:defRPr/>
            </a:lvl1pPr>
          </a:lstStyle>
          <a:p>
            <a:fld id="{F46289CD-F465-43D8-99D3-2CC4C16DAC63}"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94C7557F-2C07-4C74-AD56-D75DABA48973}" type="datetime1">
              <a:rPr lang="fr-FR" smtClean="0"/>
              <a:pPr/>
              <a:t>02/04/2020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46289CD-F465-43D8-99D3-2CC4C16DAC63}"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791456" y="6480969"/>
            <a:ext cx="2133600" cy="301752"/>
          </a:xfrm>
        </p:spPr>
        <p:txBody>
          <a:bodyPr/>
          <a:lstStyle/>
          <a:p>
            <a:fld id="{657256E7-AE17-4060-8D86-5129CE63A39A}" type="datetime1">
              <a:rPr lang="fr-FR" smtClean="0"/>
              <a:pPr/>
              <a:t>02/04/2020</a:t>
            </a:fld>
            <a:endParaRPr lang="fr-FR"/>
          </a:p>
        </p:txBody>
      </p:sp>
      <p:sp>
        <p:nvSpPr>
          <p:cNvPr id="3" name="Espace réservé du pied de page 2"/>
          <p:cNvSpPr>
            <a:spLocks noGrp="1"/>
          </p:cNvSpPr>
          <p:nvPr>
            <p:ph type="ftr" sz="quarter" idx="11"/>
          </p:nvPr>
        </p:nvSpPr>
        <p:spPr>
          <a:xfrm>
            <a:off x="457200" y="6481890"/>
            <a:ext cx="4260056" cy="300831"/>
          </a:xfrm>
        </p:spPr>
        <p:txBody>
          <a:bodyPr/>
          <a:lstStyle/>
          <a:p>
            <a:endParaRPr lang="fr-FR"/>
          </a:p>
        </p:txBody>
      </p:sp>
      <p:sp>
        <p:nvSpPr>
          <p:cNvPr id="4" name="Espace réservé du numéro de diapositive 3"/>
          <p:cNvSpPr>
            <a:spLocks noGrp="1"/>
          </p:cNvSpPr>
          <p:nvPr>
            <p:ph type="sldNum" sz="quarter" idx="12"/>
          </p:nvPr>
        </p:nvSpPr>
        <p:spPr>
          <a:xfrm>
            <a:off x="7589520" y="6480969"/>
            <a:ext cx="502920" cy="301752"/>
          </a:xfrm>
        </p:spPr>
        <p:txBody>
          <a:bodyPr/>
          <a:lstStyle/>
          <a:p>
            <a:fld id="{F46289CD-F465-43D8-99D3-2CC4C16DAC63}"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a:xfrm>
            <a:off x="6278976" y="6556248"/>
            <a:ext cx="2133600" cy="301752"/>
          </a:xfrm>
        </p:spPr>
        <p:txBody>
          <a:bodyPr/>
          <a:lstStyle>
            <a:lvl1pPr>
              <a:defRPr sz="900"/>
            </a:lvl1pPr>
          </a:lstStyle>
          <a:p>
            <a:fld id="{C1DFC213-9F6F-4BF8-A373-56F372DEE0ED}" type="datetime1">
              <a:rPr lang="fr-FR" smtClean="0"/>
              <a:pPr/>
              <a:t>02/04/2020</a:t>
            </a:fld>
            <a:endParaRPr lang="fr-FR"/>
          </a:p>
        </p:txBody>
      </p:sp>
      <p:sp>
        <p:nvSpPr>
          <p:cNvPr id="6" name="Espace réservé du pied de page 5"/>
          <p:cNvSpPr>
            <a:spLocks noGrp="1"/>
          </p:cNvSpPr>
          <p:nvPr>
            <p:ph type="ftr" sz="quarter" idx="11"/>
          </p:nvPr>
        </p:nvSpPr>
        <p:spPr>
          <a:xfrm>
            <a:off x="1135856" y="6556248"/>
            <a:ext cx="5143120" cy="301752"/>
          </a:xfrm>
        </p:spPr>
        <p:txBody>
          <a:bodyPr/>
          <a:lstStyle>
            <a:lvl1pPr>
              <a:defRPr sz="900"/>
            </a:lvl1pPr>
          </a:lstStyle>
          <a:p>
            <a:endParaRPr lang="fr-FR"/>
          </a:p>
        </p:txBody>
      </p:sp>
      <p:sp>
        <p:nvSpPr>
          <p:cNvPr id="7" name="Espace réservé du numéro de diapositive 6"/>
          <p:cNvSpPr>
            <a:spLocks noGrp="1"/>
          </p:cNvSpPr>
          <p:nvPr>
            <p:ph type="sldNum" sz="quarter" idx="12"/>
          </p:nvPr>
        </p:nvSpPr>
        <p:spPr>
          <a:xfrm>
            <a:off x="8410576" y="6556248"/>
            <a:ext cx="502920" cy="301752"/>
          </a:xfrm>
        </p:spPr>
        <p:txBody>
          <a:bodyPr/>
          <a:lstStyle>
            <a:lvl1pPr>
              <a:defRPr sz="900"/>
            </a:lvl1pPr>
          </a:lstStyle>
          <a:p>
            <a:fld id="{F46289CD-F465-43D8-99D3-2CC4C16DAC63}"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fr-FR"/>
              <a:t>Cliquez sur l'icône pour ajouter une image</a:t>
            </a:r>
            <a:endParaRPr kumimoji="0" lang="en-US"/>
          </a:p>
        </p:txBody>
      </p:sp>
      <p:sp>
        <p:nvSpPr>
          <p:cNvPr id="4" name="Espace réservé du texte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a:xfrm>
            <a:off x="6108192" y="6556248"/>
            <a:ext cx="2103120" cy="301752"/>
          </a:xfrm>
        </p:spPr>
        <p:txBody>
          <a:bodyPr/>
          <a:lstStyle>
            <a:lvl1pPr>
              <a:defRPr sz="900"/>
            </a:lvl1pPr>
          </a:lstStyle>
          <a:p>
            <a:fld id="{CA695737-5D36-47DE-A6DA-EDDB40C91F72}" type="datetime1">
              <a:rPr lang="fr-FR" smtClean="0"/>
              <a:pPr/>
              <a:t>02/04/2020</a:t>
            </a:fld>
            <a:endParaRPr lang="fr-FR"/>
          </a:p>
        </p:txBody>
      </p:sp>
      <p:sp>
        <p:nvSpPr>
          <p:cNvPr id="6" name="Espace réservé du pied de page 5"/>
          <p:cNvSpPr>
            <a:spLocks noGrp="1"/>
          </p:cNvSpPr>
          <p:nvPr>
            <p:ph type="ftr" sz="quarter" idx="11"/>
          </p:nvPr>
        </p:nvSpPr>
        <p:spPr>
          <a:xfrm>
            <a:off x="1170432" y="6557169"/>
            <a:ext cx="4948072" cy="301752"/>
          </a:xfrm>
        </p:spPr>
        <p:txBody>
          <a:bodyPr/>
          <a:lstStyle>
            <a:lvl1pPr>
              <a:defRPr sz="900"/>
            </a:lvl1pPr>
          </a:lstStyle>
          <a:p>
            <a:endParaRPr lang="fr-FR"/>
          </a:p>
        </p:txBody>
      </p:sp>
      <p:sp>
        <p:nvSpPr>
          <p:cNvPr id="7" name="Espace réservé du numéro de diapositive 6"/>
          <p:cNvSpPr>
            <a:spLocks noGrp="1"/>
          </p:cNvSpPr>
          <p:nvPr>
            <p:ph type="sldNum" sz="quarter" idx="12"/>
          </p:nvPr>
        </p:nvSpPr>
        <p:spPr>
          <a:xfrm>
            <a:off x="8217192" y="6556248"/>
            <a:ext cx="365760" cy="301752"/>
          </a:xfrm>
        </p:spPr>
        <p:txBody>
          <a:bodyPr/>
          <a:lstStyle>
            <a:lvl1pPr algn="ctr">
              <a:defRPr sz="900"/>
            </a:lvl1pPr>
          </a:lstStyle>
          <a:p>
            <a:fld id="{F46289CD-F465-43D8-99D3-2CC4C16DAC63}"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le rect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cteur droit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Espace réservé du titre 21"/>
          <p:cNvSpPr>
            <a:spLocks noGrp="1"/>
          </p:cNvSpPr>
          <p:nvPr>
            <p:ph type="title"/>
          </p:nvPr>
        </p:nvSpPr>
        <p:spPr>
          <a:xfrm>
            <a:off x="457200" y="267494"/>
            <a:ext cx="8229600" cy="1399032"/>
          </a:xfrm>
          <a:prstGeom prst="rect">
            <a:avLst/>
          </a:prstGeom>
        </p:spPr>
        <p:txBody>
          <a:bodyPr vert="horz" anchor="ctr">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E225B20-0F91-4780-BA83-2C3DD7F28576}" type="datetime1">
              <a:rPr lang="fr-FR" smtClean="0"/>
              <a:pPr/>
              <a:t>02/04/2020</a:t>
            </a:fld>
            <a:endParaRPr lang="fr-FR"/>
          </a:p>
        </p:txBody>
      </p:sp>
      <p:sp>
        <p:nvSpPr>
          <p:cNvPr id="3" name="Espace réservé du pied de page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fr-FR"/>
          </a:p>
        </p:txBody>
      </p:sp>
      <p:sp>
        <p:nvSpPr>
          <p:cNvPr id="23" name="Espace réservé du numéro de diapositive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46289CD-F465-43D8-99D3-2CC4C16DAC63}" type="slidenum">
              <a:rPr lang="fr-FR" smtClean="0"/>
              <a:pPr/>
              <a:t>‹#›</a:t>
            </a:fld>
            <a:endParaRPr lang="fr-FR"/>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a:t>Chapitre 3 : </a:t>
            </a:r>
            <a:r>
              <a:rPr lang="fr-FR" err="1"/>
              <a:t>Serialisation</a:t>
            </a:r>
            <a:r>
              <a:rPr lang="fr-FR"/>
              <a:t>&amp;Thread</a:t>
            </a:r>
          </a:p>
        </p:txBody>
      </p:sp>
      <p:sp>
        <p:nvSpPr>
          <p:cNvPr id="6" name="Sous-titre 5"/>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La classe </a:t>
            </a:r>
            <a:r>
              <a:rPr lang="fr-FR" err="1"/>
              <a:t>ObjectOutputStream</a:t>
            </a:r>
            <a:endParaRPr lang="fr-FR"/>
          </a:p>
        </p:txBody>
      </p:sp>
      <p:sp>
        <p:nvSpPr>
          <p:cNvPr id="4" name="Espace réservé du contenu 3"/>
          <p:cNvSpPr>
            <a:spLocks noGrp="1"/>
          </p:cNvSpPr>
          <p:nvPr>
            <p:ph idx="1"/>
          </p:nvPr>
        </p:nvSpPr>
        <p:spPr/>
        <p:txBody>
          <a:bodyPr/>
          <a:lstStyle/>
          <a:p>
            <a:r>
              <a:rPr lang="fr-FR"/>
              <a:t>Cette classe permet de sérialiser un objet.</a:t>
            </a:r>
          </a:p>
          <a:p>
            <a:pPr>
              <a:buNone/>
            </a:pPr>
            <a:endParaRPr lang="fr-FR"/>
          </a:p>
        </p:txBody>
      </p:sp>
      <p:sp>
        <p:nvSpPr>
          <p:cNvPr id="2" name="Espace réservé du numéro de diapositive 1"/>
          <p:cNvSpPr>
            <a:spLocks noGrp="1"/>
          </p:cNvSpPr>
          <p:nvPr>
            <p:ph type="sldNum" sz="quarter" idx="12"/>
          </p:nvPr>
        </p:nvSpPr>
        <p:spPr/>
        <p:txBody>
          <a:bodyPr/>
          <a:lstStyle/>
          <a:p>
            <a:fld id="{F46289CD-F465-43D8-99D3-2CC4C16DAC63}"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46289CD-F465-43D8-99D3-2CC4C16DAC63}" type="slidenum">
              <a:rPr lang="fr-FR" smtClean="0"/>
              <a:pPr/>
              <a:t>11</a:t>
            </a:fld>
            <a:endParaRPr lang="fr-FR"/>
          </a:p>
        </p:txBody>
      </p:sp>
      <p:sp>
        <p:nvSpPr>
          <p:cNvPr id="3" name="Espace réservé du contenu 2"/>
          <p:cNvSpPr>
            <a:spLocks noGrp="1"/>
          </p:cNvSpPr>
          <p:nvPr>
            <p:ph idx="4294967295"/>
          </p:nvPr>
        </p:nvSpPr>
        <p:spPr>
          <a:xfrm>
            <a:off x="0" y="476672"/>
            <a:ext cx="8229600" cy="5978103"/>
          </a:xfrm>
        </p:spPr>
        <p:txBody>
          <a:bodyPr>
            <a:normAutofit lnSpcReduction="10000"/>
          </a:bodyPr>
          <a:lstStyle/>
          <a:p>
            <a:pPr>
              <a:buNone/>
            </a:pPr>
            <a:r>
              <a:rPr lang="fr-FR"/>
              <a:t>import java.io.*;   </a:t>
            </a:r>
          </a:p>
          <a:p>
            <a:pPr>
              <a:buNone/>
            </a:pPr>
            <a:r>
              <a:rPr lang="fr-FR"/>
              <a:t>public class </a:t>
            </a:r>
            <a:r>
              <a:rPr lang="fr-FR" err="1"/>
              <a:t>SerializerPersonne</a:t>
            </a:r>
            <a:r>
              <a:rPr lang="fr-FR"/>
              <a:t> {  </a:t>
            </a:r>
          </a:p>
          <a:p>
            <a:pPr>
              <a:buNone/>
            </a:pPr>
            <a:r>
              <a:rPr lang="fr-FR"/>
              <a:t>   public </a:t>
            </a:r>
            <a:r>
              <a:rPr lang="fr-FR" err="1"/>
              <a:t>static</a:t>
            </a:r>
            <a:r>
              <a:rPr lang="fr-FR"/>
              <a:t> </a:t>
            </a:r>
            <a:r>
              <a:rPr lang="fr-FR" err="1"/>
              <a:t>void</a:t>
            </a:r>
            <a:r>
              <a:rPr lang="fr-FR"/>
              <a:t> main(String </a:t>
            </a:r>
            <a:r>
              <a:rPr lang="fr-FR" err="1"/>
              <a:t>argv</a:t>
            </a:r>
            <a:r>
              <a:rPr lang="fr-FR"/>
              <a:t>[]) {    Personne </a:t>
            </a:r>
            <a:r>
              <a:rPr lang="fr-FR" err="1"/>
              <a:t>personne</a:t>
            </a:r>
            <a:r>
              <a:rPr lang="fr-FR"/>
              <a:t> = new Personne("</a:t>
            </a:r>
            <a:r>
              <a:rPr lang="fr-FR" err="1"/>
              <a:t>Dupond","Jean</a:t>
            </a:r>
            <a:r>
              <a:rPr lang="fr-FR"/>
              <a:t>",175);    </a:t>
            </a:r>
          </a:p>
          <a:p>
            <a:pPr>
              <a:buNone/>
            </a:pPr>
            <a:r>
              <a:rPr lang="fr-FR" err="1"/>
              <a:t>try</a:t>
            </a:r>
            <a:r>
              <a:rPr lang="fr-FR"/>
              <a:t> {      </a:t>
            </a:r>
            <a:r>
              <a:rPr lang="fr-FR" err="1"/>
              <a:t>FileOutputStream</a:t>
            </a:r>
            <a:r>
              <a:rPr lang="fr-FR"/>
              <a:t> fichier = new </a:t>
            </a:r>
            <a:r>
              <a:rPr lang="fr-FR" err="1"/>
              <a:t>FileOutputStream</a:t>
            </a:r>
            <a:r>
              <a:rPr lang="fr-FR"/>
              <a:t>("personne.ser");      </a:t>
            </a:r>
            <a:r>
              <a:rPr lang="fr-FR" err="1"/>
              <a:t>ObjectOutputStream</a:t>
            </a:r>
            <a:r>
              <a:rPr lang="fr-FR"/>
              <a:t> </a:t>
            </a:r>
            <a:r>
              <a:rPr lang="fr-FR" err="1"/>
              <a:t>oos</a:t>
            </a:r>
            <a:r>
              <a:rPr lang="fr-FR"/>
              <a:t> = new </a:t>
            </a:r>
            <a:r>
              <a:rPr lang="fr-FR" err="1"/>
              <a:t>ObjectOutputStream</a:t>
            </a:r>
            <a:r>
              <a:rPr lang="fr-FR"/>
              <a:t>(fichier);      </a:t>
            </a:r>
            <a:r>
              <a:rPr lang="fr-FR" err="1"/>
              <a:t>oos.writeObject</a:t>
            </a:r>
            <a:r>
              <a:rPr lang="fr-FR"/>
              <a:t>(personne);      </a:t>
            </a:r>
            <a:r>
              <a:rPr lang="fr-FR" err="1"/>
              <a:t>oos.flush</a:t>
            </a:r>
            <a:r>
              <a:rPr lang="fr-FR"/>
              <a:t>();      </a:t>
            </a:r>
            <a:r>
              <a:rPr lang="fr-FR" err="1"/>
              <a:t>oos.close</a:t>
            </a:r>
            <a:r>
              <a:rPr lang="fr-FR"/>
              <a:t>();    }    </a:t>
            </a:r>
          </a:p>
          <a:p>
            <a:pPr>
              <a:buNone/>
            </a:pPr>
            <a:r>
              <a:rPr lang="fr-FR"/>
              <a:t>catch (java.io.IOException e) {      </a:t>
            </a:r>
            <a:r>
              <a:rPr lang="fr-FR" err="1"/>
              <a:t>e.printStackTrace</a:t>
            </a:r>
            <a:r>
              <a:rPr lang="fr-FR"/>
              <a:t>();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4" name="Espace réservé du contenu 3"/>
          <p:cNvSpPr>
            <a:spLocks noGrp="1"/>
          </p:cNvSpPr>
          <p:nvPr>
            <p:ph idx="1"/>
          </p:nvPr>
        </p:nvSpPr>
        <p:spPr/>
        <p:txBody>
          <a:bodyPr>
            <a:normAutofit fontScale="70000" lnSpcReduction="20000"/>
          </a:bodyPr>
          <a:lstStyle/>
          <a:p>
            <a:r>
              <a:rPr lang="fr-FR"/>
              <a:t>On définit un fichier avec la classe </a:t>
            </a:r>
            <a:r>
              <a:rPr lang="fr-FR" err="1"/>
              <a:t>FileOutputStream</a:t>
            </a:r>
            <a:r>
              <a:rPr lang="fr-FR"/>
              <a:t>. On instancie un objet de classe </a:t>
            </a:r>
            <a:r>
              <a:rPr lang="fr-FR" err="1"/>
              <a:t>ObjectOutputStream</a:t>
            </a:r>
            <a:r>
              <a:rPr lang="fr-FR"/>
              <a:t> en lui fournissant en paramètre le fichier : ainsi, le résultat de la sérialisation sera envoyé dans le fichier.</a:t>
            </a:r>
          </a:p>
          <a:p>
            <a:r>
              <a:rPr lang="fr-FR"/>
              <a:t>On appelle la méthode </a:t>
            </a:r>
            <a:r>
              <a:rPr lang="fr-FR" err="1"/>
              <a:t>writeObject</a:t>
            </a:r>
            <a:r>
              <a:rPr lang="fr-FR"/>
              <a:t>() en lui passant en paramètre l'objet à sérialiser. On appelle la méthode flush() pour vider le tampon dans le fichier et la méthode close() pour terminer l'opération.</a:t>
            </a:r>
          </a:p>
          <a:p>
            <a:r>
              <a:rPr lang="fr-FR"/>
              <a:t>Lors de ces opérations une exception de type </a:t>
            </a:r>
            <a:r>
              <a:rPr lang="fr-FR" err="1"/>
              <a:t>IOException</a:t>
            </a:r>
            <a:r>
              <a:rPr lang="fr-FR"/>
              <a:t> peut être levée si un problème intervient avec le fichier.</a:t>
            </a:r>
          </a:p>
          <a:p>
            <a:r>
              <a:rPr lang="fr-FR"/>
              <a:t>Après l'exécution de cet exemple, un fichier nommé « personne.ser » est créé. On peut visualiser son contenu mais surtout pas le modifier car sinon il serait corrompu. En effet, les données contenues dans ce fichier ne sont pas toutes au format caractères.</a:t>
            </a:r>
          </a:p>
          <a:p>
            <a:endParaRPr lang="fr-FR"/>
          </a:p>
        </p:txBody>
      </p:sp>
      <p:sp>
        <p:nvSpPr>
          <p:cNvPr id="2" name="Espace réservé du numéro de diapositive 1"/>
          <p:cNvSpPr>
            <a:spLocks noGrp="1"/>
          </p:cNvSpPr>
          <p:nvPr>
            <p:ph type="sldNum" sz="quarter" idx="12"/>
          </p:nvPr>
        </p:nvSpPr>
        <p:spPr/>
        <p:txBody>
          <a:bodyPr/>
          <a:lstStyle/>
          <a:p>
            <a:fld id="{F46289CD-F465-43D8-99D3-2CC4C16DAC63}"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b="1"/>
              <a:t>La classe </a:t>
            </a:r>
            <a:r>
              <a:rPr lang="fr-FR" b="1" err="1"/>
              <a:t>ObjectInputStream</a:t>
            </a:r>
            <a:br>
              <a:rPr lang="fr-FR" b="1"/>
            </a:br>
            <a:endParaRPr lang="fr-FR"/>
          </a:p>
        </p:txBody>
      </p:sp>
      <p:sp>
        <p:nvSpPr>
          <p:cNvPr id="6" name="Espace réservé du contenu 5"/>
          <p:cNvSpPr>
            <a:spLocks noGrp="1"/>
          </p:cNvSpPr>
          <p:nvPr>
            <p:ph idx="1"/>
          </p:nvPr>
        </p:nvSpPr>
        <p:spPr/>
        <p:txBody>
          <a:bodyPr/>
          <a:lstStyle/>
          <a:p>
            <a:r>
              <a:rPr lang="fr-FR"/>
              <a:t>Cette classe permet de </a:t>
            </a:r>
            <a:r>
              <a:rPr lang="fr-FR" err="1"/>
              <a:t>désérialiser</a:t>
            </a:r>
            <a:r>
              <a:rPr lang="fr-FR"/>
              <a:t> un objet.</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46289CD-F465-43D8-99D3-2CC4C16DAC63}" type="slidenum">
              <a:rPr lang="fr-FR" smtClean="0"/>
              <a:pPr/>
              <a:t>14</a:t>
            </a:fld>
            <a:endParaRPr lang="fr-FR"/>
          </a:p>
        </p:txBody>
      </p:sp>
      <p:sp>
        <p:nvSpPr>
          <p:cNvPr id="5" name="Rectangle 4"/>
          <p:cNvSpPr/>
          <p:nvPr/>
        </p:nvSpPr>
        <p:spPr>
          <a:xfrm>
            <a:off x="0" y="612845"/>
            <a:ext cx="8892480" cy="5632311"/>
          </a:xfrm>
          <a:prstGeom prst="rect">
            <a:avLst/>
          </a:prstGeom>
        </p:spPr>
        <p:txBody>
          <a:bodyPr wrap="square">
            <a:spAutoFit/>
          </a:bodyPr>
          <a:lstStyle/>
          <a:p>
            <a:r>
              <a:rPr lang="fr-FR" sz="2400"/>
              <a:t>import java.io.*;</a:t>
            </a:r>
          </a:p>
          <a:p>
            <a:r>
              <a:rPr lang="fr-FR" sz="2400"/>
              <a:t>public class </a:t>
            </a:r>
            <a:r>
              <a:rPr lang="fr-FR" sz="2400" err="1"/>
              <a:t>DeSerializerPersonne</a:t>
            </a:r>
            <a:r>
              <a:rPr lang="fr-FR" sz="2400"/>
              <a:t> </a:t>
            </a:r>
          </a:p>
          <a:p>
            <a:r>
              <a:rPr lang="fr-FR" sz="2400"/>
              <a:t>{  public </a:t>
            </a:r>
            <a:r>
              <a:rPr lang="fr-FR" sz="2400" err="1"/>
              <a:t>static</a:t>
            </a:r>
            <a:r>
              <a:rPr lang="fr-FR" sz="2400"/>
              <a:t> </a:t>
            </a:r>
            <a:r>
              <a:rPr lang="fr-FR" sz="2400" err="1"/>
              <a:t>void</a:t>
            </a:r>
            <a:r>
              <a:rPr lang="fr-FR" sz="2400"/>
              <a:t> main(String </a:t>
            </a:r>
            <a:r>
              <a:rPr lang="fr-FR" sz="2400" err="1"/>
              <a:t>argv</a:t>
            </a:r>
            <a:r>
              <a:rPr lang="fr-FR" sz="2400"/>
              <a:t>[]) {    </a:t>
            </a:r>
          </a:p>
          <a:p>
            <a:r>
              <a:rPr lang="fr-FR" sz="2400" err="1"/>
              <a:t>try</a:t>
            </a:r>
            <a:r>
              <a:rPr lang="fr-FR" sz="2400"/>
              <a:t> {      </a:t>
            </a:r>
            <a:r>
              <a:rPr lang="fr-FR" sz="2400" err="1"/>
              <a:t>FileInputStream</a:t>
            </a:r>
            <a:r>
              <a:rPr lang="fr-FR" sz="2400"/>
              <a:t> fichier = new </a:t>
            </a:r>
            <a:r>
              <a:rPr lang="fr-FR" sz="2400" err="1"/>
              <a:t>FileInputStream</a:t>
            </a:r>
            <a:r>
              <a:rPr lang="fr-FR" sz="2400"/>
              <a:t>("personne.ser");     </a:t>
            </a:r>
          </a:p>
          <a:p>
            <a:r>
              <a:rPr lang="fr-FR" sz="2400"/>
              <a:t> </a:t>
            </a:r>
            <a:r>
              <a:rPr lang="fr-FR" sz="2400" err="1"/>
              <a:t>ObjectInputStream</a:t>
            </a:r>
            <a:r>
              <a:rPr lang="fr-FR" sz="2400"/>
              <a:t> </a:t>
            </a:r>
            <a:r>
              <a:rPr lang="fr-FR" sz="2400" err="1"/>
              <a:t>ois</a:t>
            </a:r>
            <a:r>
              <a:rPr lang="fr-FR" sz="2400"/>
              <a:t> = new </a:t>
            </a:r>
            <a:r>
              <a:rPr lang="fr-FR" sz="2400" err="1"/>
              <a:t>ObjectInputStream</a:t>
            </a:r>
            <a:r>
              <a:rPr lang="fr-FR" sz="2400"/>
              <a:t>(fichier);      Personne </a:t>
            </a:r>
            <a:r>
              <a:rPr lang="fr-FR" sz="2400" err="1"/>
              <a:t>personne</a:t>
            </a:r>
            <a:r>
              <a:rPr lang="fr-FR" sz="2400"/>
              <a:t> = (Personne) </a:t>
            </a:r>
          </a:p>
          <a:p>
            <a:r>
              <a:rPr lang="fr-FR" sz="2400" err="1"/>
              <a:t>ois.readObject</a:t>
            </a:r>
            <a:r>
              <a:rPr lang="fr-FR" sz="2400"/>
              <a:t>();      </a:t>
            </a:r>
          </a:p>
          <a:p>
            <a:r>
              <a:rPr lang="fr-FR" sz="2400"/>
              <a:t>System.out.println("Personne : ");      </a:t>
            </a:r>
          </a:p>
          <a:p>
            <a:r>
              <a:rPr lang="fr-FR" sz="2400"/>
              <a:t>System.out.println("nom : "+</a:t>
            </a:r>
            <a:r>
              <a:rPr lang="fr-FR" sz="2400" err="1"/>
              <a:t>personne.getNom</a:t>
            </a:r>
            <a:r>
              <a:rPr lang="fr-FR" sz="2400"/>
              <a:t>());      System.out.println("</a:t>
            </a:r>
            <a:r>
              <a:rPr lang="fr-FR" sz="2400" err="1"/>
              <a:t>prenom</a:t>
            </a:r>
            <a:r>
              <a:rPr lang="fr-FR" sz="2400"/>
              <a:t> : "+</a:t>
            </a:r>
            <a:r>
              <a:rPr lang="fr-FR" sz="2400" err="1"/>
              <a:t>personne.getPrenom</a:t>
            </a:r>
            <a:r>
              <a:rPr lang="fr-FR" sz="2400"/>
              <a:t>());      System.out.println("taille : "+</a:t>
            </a:r>
            <a:r>
              <a:rPr lang="fr-FR" sz="2400" err="1"/>
              <a:t>personne.getTaille</a:t>
            </a:r>
            <a:r>
              <a:rPr lang="fr-FR" sz="2400"/>
              <a:t>());    }     catch (java.io.IOException e) {      </a:t>
            </a:r>
            <a:r>
              <a:rPr lang="fr-FR" sz="2400" err="1"/>
              <a:t>e.printStackTrace</a:t>
            </a:r>
            <a:r>
              <a:rPr lang="fr-FR" sz="2400"/>
              <a:t>();    }    catch (</a:t>
            </a:r>
            <a:r>
              <a:rPr lang="fr-FR" sz="2400" err="1"/>
              <a:t>ClassNotFoundException</a:t>
            </a:r>
            <a:r>
              <a:rPr lang="fr-FR" sz="2400"/>
              <a:t> e) {      </a:t>
            </a:r>
            <a:r>
              <a:rPr lang="fr-FR" sz="2400" err="1"/>
              <a:t>e.printStackTrace</a:t>
            </a:r>
            <a:r>
              <a:rPr lang="fr-FR" sz="2400"/>
              <a: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Résultat</a:t>
            </a:r>
          </a:p>
        </p:txBody>
      </p:sp>
      <p:sp>
        <p:nvSpPr>
          <p:cNvPr id="4" name="Espace réservé du contenu 3"/>
          <p:cNvSpPr>
            <a:spLocks noGrp="1"/>
          </p:cNvSpPr>
          <p:nvPr>
            <p:ph idx="1"/>
          </p:nvPr>
        </p:nvSpPr>
        <p:spPr/>
        <p:txBody>
          <a:bodyPr/>
          <a:lstStyle/>
          <a:p>
            <a:pPr>
              <a:buNone/>
            </a:pPr>
            <a:r>
              <a:rPr lang="fr-FR"/>
              <a:t>C:\dej&gt;java </a:t>
            </a:r>
            <a:r>
              <a:rPr lang="fr-FR" err="1"/>
              <a:t>DeSerializerPersonne</a:t>
            </a:r>
            <a:r>
              <a:rPr lang="fr-FR"/>
              <a:t> </a:t>
            </a:r>
          </a:p>
          <a:p>
            <a:pPr>
              <a:buNone/>
            </a:pPr>
            <a:r>
              <a:rPr lang="fr-FR"/>
              <a:t>Personne :</a:t>
            </a:r>
          </a:p>
          <a:p>
            <a:pPr>
              <a:buNone/>
            </a:pPr>
            <a:r>
              <a:rPr lang="fr-FR"/>
              <a:t>nom : Dupond</a:t>
            </a:r>
          </a:p>
          <a:p>
            <a:pPr>
              <a:buNone/>
            </a:pPr>
            <a:r>
              <a:rPr lang="fr-FR" err="1"/>
              <a:t>prenom</a:t>
            </a:r>
            <a:r>
              <a:rPr lang="fr-FR"/>
              <a:t> : Jean </a:t>
            </a:r>
          </a:p>
          <a:p>
            <a:pPr>
              <a:buNone/>
            </a:pPr>
            <a:r>
              <a:rPr lang="fr-FR"/>
              <a:t>taille : 175</a:t>
            </a:r>
          </a:p>
        </p:txBody>
      </p:sp>
      <p:sp>
        <p:nvSpPr>
          <p:cNvPr id="2" name="Espace réservé du numéro de diapositive 1"/>
          <p:cNvSpPr>
            <a:spLocks noGrp="1"/>
          </p:cNvSpPr>
          <p:nvPr>
            <p:ph type="sldNum" sz="quarter" idx="12"/>
          </p:nvPr>
        </p:nvSpPr>
        <p:spPr/>
        <p:txBody>
          <a:bodyPr/>
          <a:lstStyle/>
          <a:p>
            <a:fld id="{F46289CD-F465-43D8-99D3-2CC4C16DAC63}" type="slidenum">
              <a:rPr lang="fr-FR" smtClean="0"/>
              <a:pPr/>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Ecriture d’un Objet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16</a:t>
            </a:fld>
            <a:endParaRPr lang="fr-FR"/>
          </a:p>
        </p:txBody>
      </p:sp>
      <p:pic>
        <p:nvPicPr>
          <p:cNvPr id="10242" name="Picture 2"/>
          <p:cNvPicPr>
            <a:picLocks noGrp="1" noChangeAspect="1" noChangeArrowheads="1"/>
          </p:cNvPicPr>
          <p:nvPr>
            <p:ph idx="1"/>
          </p:nvPr>
        </p:nvPicPr>
        <p:blipFill>
          <a:blip r:embed="rId2" cstate="print"/>
          <a:srcRect/>
          <a:stretch>
            <a:fillRect/>
          </a:stretch>
        </p:blipFill>
        <p:spPr bwMode="auto">
          <a:xfrm>
            <a:off x="285721" y="1857364"/>
            <a:ext cx="8858280" cy="36433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17</a:t>
            </a:fld>
            <a:endParaRPr lang="fr-FR"/>
          </a:p>
        </p:txBody>
      </p:sp>
      <p:pic>
        <p:nvPicPr>
          <p:cNvPr id="11266" name="Picture 2"/>
          <p:cNvPicPr>
            <a:picLocks noChangeAspect="1" noChangeArrowheads="1"/>
          </p:cNvPicPr>
          <p:nvPr/>
        </p:nvPicPr>
        <p:blipFill>
          <a:blip r:embed="rId2" cstate="print"/>
          <a:srcRect/>
          <a:stretch>
            <a:fillRect/>
          </a:stretch>
        </p:blipFill>
        <p:spPr bwMode="auto">
          <a:xfrm>
            <a:off x="571472" y="2143116"/>
            <a:ext cx="8286808" cy="321471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Objets Non </a:t>
            </a:r>
            <a:r>
              <a:rPr lang="fr-FR" err="1"/>
              <a:t>Sérializables</a:t>
            </a:r>
            <a:endParaRPr lang="fr-FR"/>
          </a:p>
        </p:txBody>
      </p:sp>
      <p:sp>
        <p:nvSpPr>
          <p:cNvPr id="3" name="Espace réservé du contenu 2"/>
          <p:cNvSpPr>
            <a:spLocks noGrp="1"/>
          </p:cNvSpPr>
          <p:nvPr>
            <p:ph idx="1"/>
          </p:nvPr>
        </p:nvSpPr>
        <p:spPr/>
        <p:txBody>
          <a:bodyPr/>
          <a:lstStyle/>
          <a:p>
            <a:r>
              <a:rPr lang="fr-FR"/>
              <a:t>Certains Objets sont non </a:t>
            </a:r>
            <a:r>
              <a:rPr lang="fr-FR" err="1"/>
              <a:t>Serializable</a:t>
            </a:r>
            <a:r>
              <a:rPr lang="fr-FR"/>
              <a:t> :</a:t>
            </a:r>
          </a:p>
          <a:p>
            <a:pPr lvl="1"/>
            <a:r>
              <a:rPr lang="fr-FR"/>
              <a:t>Ceux qui sont des threads</a:t>
            </a:r>
          </a:p>
          <a:p>
            <a:pPr lvl="1"/>
            <a:r>
              <a:rPr lang="fr-FR"/>
              <a:t>Les variables marqués en tant que </a:t>
            </a:r>
            <a:r>
              <a:rPr lang="fr-FR" err="1"/>
              <a:t>transient</a:t>
            </a:r>
            <a:endParaRPr lang="fr-F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Remarques</a:t>
            </a:r>
          </a:p>
        </p:txBody>
      </p:sp>
      <p:sp>
        <p:nvSpPr>
          <p:cNvPr id="3" name="Espace réservé du contenu 2"/>
          <p:cNvSpPr>
            <a:spLocks noGrp="1"/>
          </p:cNvSpPr>
          <p:nvPr>
            <p:ph idx="1"/>
          </p:nvPr>
        </p:nvSpPr>
        <p:spPr/>
        <p:txBody>
          <a:bodyPr/>
          <a:lstStyle/>
          <a:p>
            <a:r>
              <a:rPr lang="fr-FR"/>
              <a:t>La sérialisation ne nécessite rien d’autre que l’implémentation de l’interface </a:t>
            </a:r>
            <a:r>
              <a:rPr lang="fr-FR" err="1"/>
              <a:t>Serializable</a:t>
            </a:r>
            <a:r>
              <a:rPr lang="fr-FR"/>
              <a:t> sans aucune méthode</a:t>
            </a:r>
          </a:p>
          <a:p>
            <a:r>
              <a:rPr lang="fr-FR"/>
              <a:t>Il est préférable de </a:t>
            </a:r>
            <a:r>
              <a:rPr lang="fr-FR" err="1"/>
              <a:t>surdéfinir</a:t>
            </a:r>
            <a:r>
              <a:rPr lang="fr-FR"/>
              <a:t> les méthodes suivantes : </a:t>
            </a:r>
          </a:p>
          <a:p>
            <a:pPr lvl="1"/>
            <a:r>
              <a:rPr lang="fr-FR" err="1"/>
              <a:t>toString</a:t>
            </a:r>
            <a:endParaRPr lang="fr-FR"/>
          </a:p>
          <a:p>
            <a:pPr lvl="1"/>
            <a:r>
              <a:rPr lang="fr-FR" err="1"/>
              <a:t>hashCode</a:t>
            </a:r>
            <a:endParaRPr lang="fr-FR"/>
          </a:p>
          <a:p>
            <a:pPr lvl="1"/>
            <a:r>
              <a:rPr lang="fr-FR" err="1"/>
              <a:t>equals</a:t>
            </a:r>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Sérialisation</a:t>
            </a:r>
          </a:p>
        </p:txBody>
      </p:sp>
      <p:sp>
        <p:nvSpPr>
          <p:cNvPr id="3" name="Espace réservé du contenu 2"/>
          <p:cNvSpPr>
            <a:spLocks noGrp="1"/>
          </p:cNvSpPr>
          <p:nvPr>
            <p:ph idx="1"/>
          </p:nvPr>
        </p:nvSpPr>
        <p:spPr/>
        <p:txBody>
          <a:bodyPr/>
          <a:lstStyle/>
          <a:p>
            <a:r>
              <a:rPr lang="fr-FR"/>
              <a:t>La plupart des application sont Orientées Objets</a:t>
            </a:r>
          </a:p>
          <a:p>
            <a:r>
              <a:rPr lang="fr-FR"/>
              <a:t>Echange d’Objets dans les appels via le réseau</a:t>
            </a:r>
          </a:p>
          <a:p>
            <a:r>
              <a:rPr lang="fr-FR"/>
              <a:t>Il faut pouvoir transformer un Objet en Octets</a:t>
            </a:r>
          </a:p>
          <a:p>
            <a:r>
              <a:rPr lang="fr-FR"/>
              <a:t>Sauvegarder un Objet sur un support</a:t>
            </a:r>
          </a:p>
          <a:p>
            <a:r>
              <a:rPr lang="fr-FR"/>
              <a:t>Le Transmettre via le réseau</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a:t>
            </a:fld>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Graphes d’Objets</a:t>
            </a:r>
          </a:p>
        </p:txBody>
      </p:sp>
      <p:sp>
        <p:nvSpPr>
          <p:cNvPr id="3" name="Espace réservé du contenu 2"/>
          <p:cNvSpPr>
            <a:spLocks noGrp="1"/>
          </p:cNvSpPr>
          <p:nvPr>
            <p:ph idx="1"/>
          </p:nvPr>
        </p:nvSpPr>
        <p:spPr/>
        <p:txBody>
          <a:bodyPr>
            <a:normAutofit lnSpcReduction="10000"/>
          </a:bodyPr>
          <a:lstStyle/>
          <a:p>
            <a:r>
              <a:rPr lang="fr-FR"/>
              <a:t>La sérialisation est récursive On peut sérialiser un Graphe</a:t>
            </a:r>
          </a:p>
          <a:p>
            <a:r>
              <a:rPr lang="fr-FR"/>
              <a:t>A-&gt;B A-&gt;C C-&gt;D et B-&gt;D alors la sérialisation va se faire en chaîne correctement.</a:t>
            </a:r>
          </a:p>
          <a:p>
            <a:r>
              <a:rPr lang="fr-FR"/>
              <a:t>La sérialisation de A va sérialiser B et C et D en tenant compte des cycles </a:t>
            </a:r>
          </a:p>
          <a:p>
            <a:r>
              <a:rPr lang="fr-FR"/>
              <a:t>D ne sera sérialisé qu’une seule fois</a:t>
            </a:r>
          </a:p>
          <a:p>
            <a:r>
              <a:rPr lang="fr-FR"/>
              <a:t>Les graphes d’Objets peuvent avoir des cycles A pointe vers B qui pointe vers A</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Graphes d’Objets</a:t>
            </a:r>
          </a:p>
        </p:txBody>
      </p:sp>
      <p:sp>
        <p:nvSpPr>
          <p:cNvPr id="3" name="Espace réservé du contenu 2"/>
          <p:cNvSpPr>
            <a:spLocks noGrp="1"/>
          </p:cNvSpPr>
          <p:nvPr>
            <p:ph idx="1"/>
          </p:nvPr>
        </p:nvSpPr>
        <p:spPr/>
        <p:txBody>
          <a:bodyPr>
            <a:normAutofit lnSpcReduction="10000"/>
          </a:bodyPr>
          <a:lstStyle/>
          <a:p>
            <a:r>
              <a:rPr lang="fr-FR"/>
              <a:t>Lors de la </a:t>
            </a:r>
            <a:r>
              <a:rPr lang="fr-FR" err="1"/>
              <a:t>désérialisation</a:t>
            </a:r>
            <a:r>
              <a:rPr lang="fr-FR"/>
              <a:t> de l’objet il faut pouvoir reconstituer le graphe exact</a:t>
            </a:r>
          </a:p>
          <a:p>
            <a:r>
              <a:rPr lang="fr-FR"/>
              <a:t>Il faut pouvoir identifier les cycles afin de pouvoir reboucler les objets de même identifiant</a:t>
            </a:r>
          </a:p>
          <a:p>
            <a:r>
              <a:rPr lang="fr-FR"/>
              <a:t>Exemple : A-&gt;B et B-&gt;A. L’image de B doit pointer vers par transmission doit pointer vers A et non une copie de A</a:t>
            </a:r>
          </a:p>
          <a:p>
            <a:r>
              <a:rPr lang="fr-FR"/>
              <a:t>Ceci est pris en compte à partir de Java 1.1 </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Autres </a:t>
            </a:r>
          </a:p>
        </p:txBody>
      </p:sp>
      <p:sp>
        <p:nvSpPr>
          <p:cNvPr id="3" name="Espace réservé du contenu 2"/>
          <p:cNvSpPr>
            <a:spLocks noGrp="1"/>
          </p:cNvSpPr>
          <p:nvPr>
            <p:ph idx="1"/>
          </p:nvPr>
        </p:nvSpPr>
        <p:spPr/>
        <p:txBody>
          <a:bodyPr/>
          <a:lstStyle/>
          <a:p>
            <a:r>
              <a:rPr lang="fr-FR"/>
              <a:t>On peut programmer manuellement la manière avec laquelle s’effectue la </a:t>
            </a:r>
            <a:r>
              <a:rPr lang="fr-FR" err="1"/>
              <a:t>serialization</a:t>
            </a:r>
            <a:r>
              <a:rPr lang="fr-FR"/>
              <a:t> </a:t>
            </a:r>
          </a:p>
          <a:p>
            <a:r>
              <a:rPr lang="fr-FR"/>
              <a:t>On implémente l’interface </a:t>
            </a:r>
            <a:r>
              <a:rPr lang="fr-FR" err="1"/>
              <a:t>Externalizable</a:t>
            </a:r>
            <a:r>
              <a:rPr lang="fr-FR"/>
              <a:t> et implémenter les méthodes :</a:t>
            </a:r>
          </a:p>
          <a:p>
            <a:pPr lvl="1"/>
            <a:r>
              <a:rPr lang="fr-FR" err="1"/>
              <a:t>readExternal</a:t>
            </a:r>
            <a:r>
              <a:rPr lang="fr-FR"/>
              <a:t>()</a:t>
            </a:r>
          </a:p>
          <a:p>
            <a:pPr lvl="1"/>
            <a:r>
              <a:rPr lang="fr-FR" err="1"/>
              <a:t>writeExternal</a:t>
            </a:r>
            <a:endParaRPr lang="fr-F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14290"/>
            <a:ext cx="8229600" cy="6240518"/>
          </a:xfrm>
        </p:spPr>
        <p:txBody>
          <a:bodyPr>
            <a:normAutofit lnSpcReduction="10000"/>
          </a:bodyPr>
          <a:lstStyle/>
          <a:p>
            <a:pPr>
              <a:buNone/>
            </a:pPr>
            <a:r>
              <a:rPr lang="fr-FR" sz="2400"/>
              <a:t>public class </a:t>
            </a:r>
            <a:r>
              <a:rPr lang="fr-FR" sz="2400" err="1"/>
              <a:t>UserInfo</a:t>
            </a:r>
            <a:r>
              <a:rPr lang="fr-FR" sz="2400"/>
              <a:t> </a:t>
            </a:r>
            <a:r>
              <a:rPr lang="fr-FR" sz="2400" err="1"/>
              <a:t>implements</a:t>
            </a:r>
            <a:r>
              <a:rPr lang="fr-FR" sz="2400"/>
              <a:t> </a:t>
            </a:r>
            <a:r>
              <a:rPr lang="fr-FR" sz="2400" err="1"/>
              <a:t>Externalizable</a:t>
            </a:r>
            <a:r>
              <a:rPr lang="fr-FR" sz="2400"/>
              <a:t> {</a:t>
            </a:r>
          </a:p>
          <a:p>
            <a:pPr>
              <a:buNone/>
            </a:pPr>
            <a:r>
              <a:rPr lang="fr-FR" sz="2400" err="1"/>
              <a:t>private</a:t>
            </a:r>
            <a:r>
              <a:rPr lang="fr-FR" sz="2400"/>
              <a:t> String login,</a:t>
            </a:r>
          </a:p>
          <a:p>
            <a:pPr>
              <a:buNone/>
            </a:pPr>
            <a:r>
              <a:rPr lang="fr-FR" sz="2400" err="1"/>
              <a:t>private</a:t>
            </a:r>
            <a:r>
              <a:rPr lang="fr-FR" sz="2400"/>
              <a:t> String id;</a:t>
            </a:r>
          </a:p>
          <a:p>
            <a:pPr>
              <a:buNone/>
            </a:pPr>
            <a:r>
              <a:rPr lang="fr-FR" sz="2400"/>
              <a:t>public </a:t>
            </a:r>
            <a:r>
              <a:rPr lang="fr-FR" sz="2400" err="1"/>
              <a:t>writeExternal</a:t>
            </a:r>
            <a:r>
              <a:rPr lang="fr-FR" sz="2400"/>
              <a:t>(</a:t>
            </a:r>
            <a:r>
              <a:rPr lang="fr-FR" sz="2400" err="1"/>
              <a:t>ObjectOutput</a:t>
            </a:r>
            <a:r>
              <a:rPr lang="fr-FR" sz="2400"/>
              <a:t> out)</a:t>
            </a:r>
            <a:r>
              <a:rPr lang="fr-FR" sz="2400" err="1"/>
              <a:t>throws</a:t>
            </a:r>
            <a:r>
              <a:rPr lang="fr-FR" sz="2400"/>
              <a:t> </a:t>
            </a:r>
            <a:r>
              <a:rPr lang="fr-FR" sz="2400" err="1"/>
              <a:t>IOException</a:t>
            </a:r>
            <a:r>
              <a:rPr lang="fr-FR" sz="2400"/>
              <a:t>{</a:t>
            </a:r>
          </a:p>
          <a:p>
            <a:pPr>
              <a:buNone/>
            </a:pPr>
            <a:r>
              <a:rPr lang="fr-FR" sz="2400"/>
              <a:t>crypter();</a:t>
            </a:r>
          </a:p>
          <a:p>
            <a:pPr>
              <a:buNone/>
            </a:pPr>
            <a:r>
              <a:rPr lang="fr-FR" sz="2400" err="1"/>
              <a:t>out.writeObject</a:t>
            </a:r>
            <a:r>
              <a:rPr lang="fr-FR" sz="2400"/>
              <a:t>();</a:t>
            </a:r>
          </a:p>
          <a:p>
            <a:pPr>
              <a:buNone/>
            </a:pPr>
            <a:r>
              <a:rPr lang="fr-FR" sz="2400"/>
              <a:t>}</a:t>
            </a:r>
          </a:p>
          <a:p>
            <a:pPr>
              <a:buNone/>
            </a:pPr>
            <a:r>
              <a:rPr lang="fr-FR" sz="2400"/>
              <a:t>public </a:t>
            </a:r>
            <a:r>
              <a:rPr lang="fr-FR" sz="2400" err="1"/>
              <a:t>readExternal</a:t>
            </a:r>
            <a:r>
              <a:rPr lang="fr-FR" sz="2400"/>
              <a:t> (</a:t>
            </a:r>
            <a:r>
              <a:rPr lang="fr-FR" sz="2400" err="1"/>
              <a:t>ObjectOutput</a:t>
            </a:r>
            <a:r>
              <a:rPr lang="fr-FR" sz="2400"/>
              <a:t> out)</a:t>
            </a:r>
            <a:r>
              <a:rPr lang="fr-FR" sz="2400" err="1"/>
              <a:t>throws</a:t>
            </a:r>
            <a:r>
              <a:rPr lang="fr-FR" sz="2400"/>
              <a:t> </a:t>
            </a:r>
            <a:r>
              <a:rPr lang="fr-FR" sz="2400" err="1"/>
              <a:t>IOException</a:t>
            </a:r>
            <a:r>
              <a:rPr lang="fr-FR" sz="2400"/>
              <a:t>, </a:t>
            </a:r>
            <a:r>
              <a:rPr lang="fr-FR" sz="2400" err="1"/>
              <a:t>ClassNotFoundException</a:t>
            </a:r>
            <a:r>
              <a:rPr lang="fr-FR" sz="2400"/>
              <a:t>{</a:t>
            </a:r>
          </a:p>
          <a:p>
            <a:pPr>
              <a:buNone/>
            </a:pPr>
            <a:r>
              <a:rPr lang="fr-FR" sz="2400"/>
              <a:t>login=</a:t>
            </a:r>
            <a:r>
              <a:rPr lang="fr-FR" sz="2400" err="1"/>
              <a:t>decrypte</a:t>
            </a:r>
            <a:r>
              <a:rPr lang="fr-FR" sz="2400"/>
              <a:t>((String )</a:t>
            </a:r>
            <a:r>
              <a:rPr lang="fr-FR" sz="2400" err="1"/>
              <a:t>in.readObject</a:t>
            </a:r>
            <a:r>
              <a:rPr lang="fr-FR" sz="2400"/>
              <a:t>());</a:t>
            </a:r>
          </a:p>
          <a:p>
            <a:pPr>
              <a:buNone/>
            </a:pPr>
            <a:r>
              <a:rPr lang="fr-FR" sz="2400"/>
              <a:t>id.in.readInt();</a:t>
            </a:r>
          </a:p>
          <a:p>
            <a:pPr>
              <a:buNone/>
            </a:pPr>
            <a:r>
              <a:rPr lang="fr-FR" sz="2400"/>
              <a:t>}</a:t>
            </a:r>
          </a:p>
          <a:p>
            <a:pPr>
              <a:buNone/>
            </a:pPr>
            <a:r>
              <a:rPr lang="fr-FR" sz="2400"/>
              <a:t>…</a:t>
            </a:r>
          </a:p>
          <a:p>
            <a:pPr>
              <a:buNone/>
            </a:pPr>
            <a:r>
              <a:rPr lang="fr-FR" sz="2400"/>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a:t>Les Threads</a:t>
            </a:r>
          </a:p>
        </p:txBody>
      </p:sp>
      <p:sp>
        <p:nvSpPr>
          <p:cNvPr id="6" name="Sous-titre 5"/>
          <p:cNvSpPr>
            <a:spLocks noGrp="1"/>
          </p:cNvSpPr>
          <p:nvPr>
            <p:ph type="subTitle" idx="1"/>
          </p:nvPr>
        </p:nvSpPr>
        <p:spPr>
          <a:xfrm>
            <a:off x="812393" y="3201750"/>
            <a:ext cx="8062912" cy="1752600"/>
          </a:xfrm>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Threads…</a:t>
            </a:r>
          </a:p>
        </p:txBody>
      </p:sp>
      <p:sp>
        <p:nvSpPr>
          <p:cNvPr id="3" name="Espace réservé du contenu 2"/>
          <p:cNvSpPr>
            <a:spLocks noGrp="1"/>
          </p:cNvSpPr>
          <p:nvPr>
            <p:ph idx="1"/>
          </p:nvPr>
        </p:nvSpPr>
        <p:spPr/>
        <p:txBody>
          <a:bodyPr>
            <a:normAutofit/>
          </a:bodyPr>
          <a:lstStyle/>
          <a:p>
            <a:r>
              <a:rPr lang="fr-FR"/>
              <a:t>Processus</a:t>
            </a:r>
          </a:p>
          <a:p>
            <a:r>
              <a:rPr lang="fr-FR"/>
              <a:t>Thread</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25</a:t>
            </a:fld>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Processus</a:t>
            </a:r>
          </a:p>
        </p:txBody>
      </p:sp>
      <p:sp>
        <p:nvSpPr>
          <p:cNvPr id="3" name="Espace réservé du contenu 2"/>
          <p:cNvSpPr>
            <a:spLocks noGrp="1"/>
          </p:cNvSpPr>
          <p:nvPr>
            <p:ph idx="1"/>
          </p:nvPr>
        </p:nvSpPr>
        <p:spPr/>
        <p:txBody>
          <a:bodyPr>
            <a:normAutofit lnSpcReduction="10000"/>
          </a:bodyPr>
          <a:lstStyle/>
          <a:p>
            <a:r>
              <a:rPr lang="fr-FR"/>
              <a:t>SE sont multi tâches</a:t>
            </a:r>
          </a:p>
          <a:p>
            <a:r>
              <a:rPr lang="fr-FR"/>
              <a:t>Capables de déclencher plusieurs applications en parallèle et allouer une portion de temps utilisation du processeur  à chaque application</a:t>
            </a:r>
          </a:p>
          <a:p>
            <a:r>
              <a:rPr lang="fr-FR"/>
              <a:t>De manière équitable éventuellement pondérée par la notion de priorité</a:t>
            </a:r>
          </a:p>
          <a:p>
            <a:r>
              <a:rPr lang="fr-FR"/>
              <a:t>Ces applications ne s’exécutent pas réellement en parallèle mais à tour de rôle</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26</a:t>
            </a:fld>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Processus</a:t>
            </a:r>
          </a:p>
        </p:txBody>
      </p:sp>
      <p:sp>
        <p:nvSpPr>
          <p:cNvPr id="3" name="Espace réservé du contenu 2"/>
          <p:cNvSpPr>
            <a:spLocks noGrp="1"/>
          </p:cNvSpPr>
          <p:nvPr>
            <p:ph idx="1"/>
          </p:nvPr>
        </p:nvSpPr>
        <p:spPr/>
        <p:txBody>
          <a:bodyPr/>
          <a:lstStyle/>
          <a:p>
            <a:r>
              <a:rPr lang="fr-FR"/>
              <a:t>Chaque application est fréquemment interrompue par l’ordonnanceur du système qui joue le rôle d’arbitre en donnant la main aux applications à tour de rôle</a:t>
            </a:r>
          </a:p>
          <a:p>
            <a:r>
              <a:rPr lang="fr-FR"/>
              <a:t>Cas des SE comme Windows, UNIX…</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27</a:t>
            </a:fld>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Processus</a:t>
            </a:r>
          </a:p>
        </p:txBody>
      </p:sp>
      <p:sp>
        <p:nvSpPr>
          <p:cNvPr id="3" name="Espace réservé du contenu 2"/>
          <p:cNvSpPr>
            <a:spLocks noGrp="1"/>
          </p:cNvSpPr>
          <p:nvPr>
            <p:ph idx="1"/>
          </p:nvPr>
        </p:nvSpPr>
        <p:spPr/>
        <p:txBody>
          <a:bodyPr/>
          <a:lstStyle/>
          <a:p>
            <a:r>
              <a:rPr lang="fr-FR" err="1"/>
              <a:t>Chauque</a:t>
            </a:r>
            <a:r>
              <a:rPr lang="fr-FR"/>
              <a:t> application s’exécute dans son propre processus</a:t>
            </a:r>
          </a:p>
          <a:p>
            <a:r>
              <a:rPr lang="fr-FR"/>
              <a:t>Le système lui réserve un espace mémoire , quelques registres de travail, un identifiant PID  parmi la liste des processus déclenchés en parallèle</a:t>
            </a:r>
          </a:p>
          <a:p>
            <a:r>
              <a:rPr lang="fr-FR"/>
              <a:t>On peut avoir des application de processeurs multi </a:t>
            </a:r>
            <a:r>
              <a:rPr lang="fr-FR" err="1"/>
              <a:t>cores</a:t>
            </a:r>
            <a:r>
              <a:rPr lang="fr-FR"/>
              <a:t> programmation plusieurs processus</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28</a:t>
            </a:fld>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Threads</a:t>
            </a:r>
          </a:p>
        </p:txBody>
      </p:sp>
      <p:sp>
        <p:nvSpPr>
          <p:cNvPr id="3" name="Espace réservé du contenu 2"/>
          <p:cNvSpPr>
            <a:spLocks noGrp="1"/>
          </p:cNvSpPr>
          <p:nvPr>
            <p:ph idx="1"/>
          </p:nvPr>
        </p:nvSpPr>
        <p:spPr/>
        <p:txBody>
          <a:bodyPr/>
          <a:lstStyle/>
          <a:p>
            <a:r>
              <a:rPr lang="fr-FR"/>
              <a:t>Dans le système à base de processus il est difficile de faire s’exécuter des activités d’une même application en parallèle</a:t>
            </a:r>
          </a:p>
          <a:p>
            <a:r>
              <a:rPr lang="fr-FR"/>
              <a:t>Dans son processus une application s’exécute de manière linéaire et séquentielle du début à la fin </a:t>
            </a:r>
          </a:p>
          <a:p>
            <a:r>
              <a:rPr lang="fr-FR"/>
              <a:t>Que ce soit en procédural, OO…</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29</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Sérialisation</a:t>
            </a:r>
          </a:p>
        </p:txBody>
      </p:sp>
      <p:sp>
        <p:nvSpPr>
          <p:cNvPr id="3" name="Espace réservé du contenu 2"/>
          <p:cNvSpPr>
            <a:spLocks noGrp="1"/>
          </p:cNvSpPr>
          <p:nvPr>
            <p:ph idx="1"/>
          </p:nvPr>
        </p:nvSpPr>
        <p:spPr/>
        <p:txBody>
          <a:bodyPr>
            <a:normAutofit/>
          </a:bodyPr>
          <a:lstStyle/>
          <a:p>
            <a:r>
              <a:rPr lang="fr-FR"/>
              <a:t>Durant ce processus, les champs publics et privés de l'objet et le nom de la classe, y compris l'assemblage contenant la classe, sont convertis en un flux d'octets, celui-ci étant ensuite transcrit dans un flux de données. </a:t>
            </a:r>
          </a:p>
          <a:p>
            <a:r>
              <a:rPr lang="fr-FR"/>
              <a:t>Par la suite, lorsque l'objet est </a:t>
            </a:r>
            <a:r>
              <a:rPr lang="fr-FR" err="1"/>
              <a:t>désérialisé</a:t>
            </a:r>
            <a:r>
              <a:rPr lang="fr-FR"/>
              <a:t>, un clone de l'original est créé.</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a:t>
            </a:fld>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Pour qu’une application soit </a:t>
            </a:r>
            <a:r>
              <a:rPr lang="fr-FR" err="1"/>
              <a:t>multi-tâches</a:t>
            </a:r>
            <a:r>
              <a:rPr lang="fr-FR"/>
              <a:t> il faut arriver à un découpage des activités différentes de la même application en sein d’une même application</a:t>
            </a:r>
          </a:p>
          <a:p>
            <a:r>
              <a:rPr lang="fr-FR"/>
              <a:t>Cette notion de sous activité est appelée thread</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30</a:t>
            </a:fld>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Certains langages (ADA, Fortran) peuvent arriver à un découpage automatique des activités en sous-tâches </a:t>
            </a:r>
            <a:r>
              <a:rPr lang="fr-FR" err="1"/>
              <a:t>parallisables</a:t>
            </a:r>
            <a:r>
              <a:rPr lang="fr-FR"/>
              <a:t> appelées Thread</a:t>
            </a:r>
          </a:p>
          <a:p>
            <a:r>
              <a:rPr lang="fr-FR"/>
              <a:t>Avec les langages OO le flux d’exécution est devenu plus complexe donc impossible de paralléliser</a:t>
            </a:r>
          </a:p>
          <a:p>
            <a:r>
              <a:rPr lang="fr-FR"/>
              <a:t>Au développeur de paralléliser les tâches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31</a:t>
            </a:fld>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On parle de programmation concurrente pour l’utilisation des activités en parallèle</a:t>
            </a:r>
          </a:p>
          <a:p>
            <a:r>
              <a:rPr lang="fr-FR"/>
              <a:t>Package </a:t>
            </a:r>
            <a:r>
              <a:rPr lang="fr-FR" err="1"/>
              <a:t>java.util.concurrent</a:t>
            </a:r>
            <a:r>
              <a:rPr lang="fr-FR"/>
              <a:t> pour une utilisation riche et approfondie</a:t>
            </a:r>
          </a:p>
          <a:p>
            <a:r>
              <a:rPr lang="fr-FR"/>
              <a:t>En java pour simuler l’exécution parallèle de programmes on utilise le Thread</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32</a:t>
            </a:fld>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Un Thread est un fil d’activités qui possède un cycle de vie démarrage, attente, fin </a:t>
            </a:r>
          </a:p>
          <a:p>
            <a:r>
              <a:rPr lang="fr-FR"/>
              <a:t>Peut lancer des threads fils</a:t>
            </a:r>
          </a:p>
          <a:p>
            <a:r>
              <a:rPr lang="fr-FR"/>
              <a:t>Les thread sont très utilisés dans les applications réparties qui doivent servir plusieurs requêtes à la fois</a:t>
            </a:r>
          </a:p>
          <a:p>
            <a:r>
              <a:rPr lang="fr-FR"/>
              <a:t>Un programme java possède au moins un thread principal : le main</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33</a:t>
            </a:fld>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Création d’un Thread</a:t>
            </a:r>
          </a:p>
        </p:txBody>
      </p:sp>
      <p:sp>
        <p:nvSpPr>
          <p:cNvPr id="3" name="Espace réservé du contenu 2"/>
          <p:cNvSpPr>
            <a:spLocks noGrp="1"/>
          </p:cNvSpPr>
          <p:nvPr>
            <p:ph idx="1"/>
          </p:nvPr>
        </p:nvSpPr>
        <p:spPr/>
        <p:txBody>
          <a:bodyPr/>
          <a:lstStyle/>
          <a:p>
            <a:r>
              <a:rPr lang="fr-FR"/>
              <a:t>Un thread est un objet de la classe Thread</a:t>
            </a:r>
          </a:p>
          <a:p>
            <a:r>
              <a:rPr lang="fr-FR"/>
              <a:t>Il existe deux méthodes pour créer un Thread en Java</a:t>
            </a:r>
          </a:p>
          <a:p>
            <a:pPr lvl="1"/>
            <a:r>
              <a:rPr lang="fr-FR"/>
              <a:t>Instancier un Objet dérivé de la classe Thread</a:t>
            </a:r>
          </a:p>
          <a:p>
            <a:pPr lvl="1"/>
            <a:r>
              <a:rPr lang="fr-FR" err="1"/>
              <a:t>Instantiation</a:t>
            </a:r>
            <a:r>
              <a:rPr lang="fr-FR"/>
              <a:t> d’une classe spéciale appelée </a:t>
            </a:r>
            <a:r>
              <a:rPr lang="fr-FR" err="1"/>
              <a:t>Runnable</a:t>
            </a:r>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34</a:t>
            </a:fld>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6169080"/>
          </a:xfrm>
        </p:spPr>
        <p:txBody>
          <a:bodyPr>
            <a:normAutofit fontScale="92500" lnSpcReduction="10000"/>
          </a:bodyPr>
          <a:lstStyle/>
          <a:p>
            <a:pPr marL="447675" indent="-383540">
              <a:buNone/>
            </a:pPr>
            <a:r>
              <a:rPr lang="fr-FR"/>
              <a:t>public class ThreadTest1 </a:t>
            </a:r>
            <a:r>
              <a:rPr lang="fr-FR" err="1"/>
              <a:t>extends</a:t>
            </a:r>
            <a:r>
              <a:rPr lang="fr-FR"/>
              <a:t> Thread{</a:t>
            </a:r>
          </a:p>
          <a:p>
            <a:pPr marL="447675" indent="-383540">
              <a:buNone/>
            </a:pPr>
            <a:r>
              <a:rPr lang="fr-FR"/>
              <a:t>public </a:t>
            </a:r>
            <a:r>
              <a:rPr lang="fr-FR" err="1"/>
              <a:t>void</a:t>
            </a:r>
            <a:r>
              <a:rPr lang="fr-FR"/>
              <a:t> run(){</a:t>
            </a:r>
          </a:p>
          <a:p>
            <a:pPr marL="447675" indent="-383540">
              <a:buNone/>
            </a:pPr>
            <a:r>
              <a:rPr lang="fr-FR"/>
              <a:t>for (</a:t>
            </a:r>
            <a:r>
              <a:rPr lang="fr-FR" err="1"/>
              <a:t>int</a:t>
            </a:r>
            <a:r>
              <a:rPr lang="fr-FR"/>
              <a:t> i=0; i&lt;=10;i++){</a:t>
            </a:r>
          </a:p>
          <a:p>
            <a:pPr marL="447675" indent="-383540">
              <a:buNone/>
            </a:pPr>
            <a:r>
              <a:rPr lang="fr-FR"/>
              <a:t>System.out.println(i );}</a:t>
            </a:r>
          </a:p>
          <a:p>
            <a:pPr marL="447675" indent="-383540">
              <a:buNone/>
            </a:pPr>
            <a:r>
              <a:rPr lang="fr-FR"/>
              <a:t>}</a:t>
            </a:r>
          </a:p>
          <a:p>
            <a:pPr marL="447675" indent="-383540">
              <a:buNone/>
            </a:pPr>
            <a:r>
              <a:rPr lang="fr-FR"/>
              <a:t>public </a:t>
            </a:r>
            <a:r>
              <a:rPr lang="fr-FR" err="1"/>
              <a:t>static</a:t>
            </a:r>
            <a:r>
              <a:rPr lang="fr-FR"/>
              <a:t> </a:t>
            </a:r>
            <a:r>
              <a:rPr lang="fr-FR" err="1"/>
              <a:t>void</a:t>
            </a:r>
            <a:r>
              <a:rPr lang="fr-FR"/>
              <a:t> main(String [] args){</a:t>
            </a:r>
          </a:p>
          <a:p>
            <a:pPr marL="447675" indent="-383540">
              <a:buNone/>
            </a:pPr>
            <a:r>
              <a:rPr lang="fr-FR"/>
              <a:t>Thread t1 = new ThreadTest1();</a:t>
            </a:r>
          </a:p>
          <a:p>
            <a:pPr marL="447675" indent="-383540">
              <a:buNone/>
            </a:pPr>
            <a:r>
              <a:rPr lang="fr-FR"/>
              <a:t>Thread t2 = new ThreadTest1();</a:t>
            </a:r>
          </a:p>
          <a:p>
            <a:pPr marL="447675" indent="-383540">
              <a:buNone/>
            </a:pPr>
            <a:r>
              <a:rPr lang="fr-FR"/>
              <a:t>t1.start();</a:t>
            </a:r>
          </a:p>
          <a:p>
            <a:pPr marL="447675" indent="-383540">
              <a:buNone/>
            </a:pPr>
            <a:r>
              <a:rPr lang="fr-FR"/>
              <a:t>t2.start();</a:t>
            </a:r>
          </a:p>
          <a:p>
            <a:pPr marL="447675" indent="-383540">
              <a:buNone/>
            </a:pPr>
            <a:r>
              <a:rPr lang="fr-FR"/>
              <a:t>Boucle….</a:t>
            </a:r>
          </a:p>
          <a:p>
            <a:pPr marL="447675" indent="-383540">
              <a:buNone/>
            </a:pPr>
            <a:r>
              <a:rPr lang="fr-FR"/>
              <a:t>}</a:t>
            </a:r>
          </a:p>
          <a:p>
            <a:pPr marL="447675" indent="-383540">
              <a:buNone/>
            </a:pPr>
            <a:r>
              <a:rPr lang="fr-F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35</a:t>
            </a:fld>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La méthode </a:t>
            </a:r>
            <a:r>
              <a:rPr lang="fr-FR" err="1"/>
              <a:t>run</a:t>
            </a:r>
            <a:r>
              <a:rPr lang="fr-FR"/>
              <a:t> décrit le corps d’activité du Thread qui peut très bien se terminer après  la fin des instructions</a:t>
            </a:r>
          </a:p>
          <a:p>
            <a:r>
              <a:rPr lang="fr-FR"/>
              <a:t>Elle est appelée implicitement lors du </a:t>
            </a:r>
            <a:r>
              <a:rPr lang="fr-FR" err="1"/>
              <a:t>start</a:t>
            </a:r>
            <a:r>
              <a:rPr lang="fr-FR"/>
              <a:t> du thread</a:t>
            </a:r>
          </a:p>
          <a:p>
            <a:r>
              <a:rPr lang="fr-FR"/>
              <a:t>L’instance du thread est crée comme un Objet standard</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36</a:t>
            </a:fld>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Si on créer deux thread on observera une imbrication des exécutions sur la trace </a:t>
            </a:r>
          </a:p>
          <a:p>
            <a:r>
              <a:rPr lang="fr-FR"/>
              <a:t>La trace peut dépendre de l’</a:t>
            </a:r>
            <a:r>
              <a:rPr lang="fr-FR" err="1"/>
              <a:t>éxecution</a:t>
            </a:r>
            <a:r>
              <a:rPr lang="fr-FR"/>
              <a:t>  car l’imbrication des activités des threads va dépendre des quantième alloués à chaque thread alternativement du SE et des performances de la machine</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37</a:t>
            </a:fld>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1 Thread-0</a:t>
            </a:r>
          </a:p>
          <a:p>
            <a:r>
              <a:rPr lang="fr-FR"/>
              <a:t>2 Thread-0</a:t>
            </a:r>
          </a:p>
          <a:p>
            <a:r>
              <a:rPr lang="fr-FR"/>
              <a:t>3 Thread-0</a:t>
            </a:r>
          </a:p>
          <a:p>
            <a:r>
              <a:rPr lang="fr-FR"/>
              <a:t>4 Thread-0</a:t>
            </a:r>
          </a:p>
          <a:p>
            <a:r>
              <a:rPr lang="fr-FR"/>
              <a:t>1 Thread-1</a:t>
            </a:r>
          </a:p>
          <a:p>
            <a:r>
              <a:rPr lang="fr-FR"/>
              <a:t>5 Thread-0</a:t>
            </a:r>
          </a:p>
          <a:p>
            <a:r>
              <a:rPr lang="fr-FR"/>
              <a:t>2 Thread-1</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38</a:t>
            </a:fld>
            <a:endParaRPr lang="fr-F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Si on souhaite contrôler l’</a:t>
            </a:r>
            <a:r>
              <a:rPr lang="fr-FR" err="1"/>
              <a:t>éxécution</a:t>
            </a:r>
            <a:r>
              <a:rPr lang="fr-FR"/>
              <a:t> de la trace on doit synchroniser les threads</a:t>
            </a:r>
          </a:p>
          <a:p>
            <a:r>
              <a:rPr lang="fr-FR"/>
              <a:t>Nous y reviendrons</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39</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Sérialisation</a:t>
            </a:r>
          </a:p>
        </p:txBody>
      </p:sp>
      <p:sp>
        <p:nvSpPr>
          <p:cNvPr id="3" name="Espace réservé du contenu 2"/>
          <p:cNvSpPr>
            <a:spLocks noGrp="1"/>
          </p:cNvSpPr>
          <p:nvPr>
            <p:ph idx="1"/>
          </p:nvPr>
        </p:nvSpPr>
        <p:spPr/>
        <p:txBody>
          <a:bodyPr/>
          <a:lstStyle/>
          <a:p>
            <a:r>
              <a:rPr lang="fr-FR"/>
              <a:t>But de transférer un objet vers un support binaire</a:t>
            </a:r>
          </a:p>
          <a:p>
            <a:r>
              <a:rPr lang="fr-FR"/>
              <a:t>Mécanisme qui existe dans plusieurs langages C++, JAVA…</a:t>
            </a:r>
          </a:p>
          <a:p>
            <a:r>
              <a:rPr lang="fr-FR"/>
              <a:t>Java définit un mécanisme de sérialisation permettant de lire et d’écrire un objet de et vers une représentation binaire et de manière récursive</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Deuxième Méthodes</a:t>
            </a:r>
          </a:p>
        </p:txBody>
      </p:sp>
      <p:sp>
        <p:nvSpPr>
          <p:cNvPr id="3" name="Espace réservé du contenu 2"/>
          <p:cNvSpPr>
            <a:spLocks noGrp="1"/>
          </p:cNvSpPr>
          <p:nvPr>
            <p:ph idx="1"/>
          </p:nvPr>
        </p:nvSpPr>
        <p:spPr/>
        <p:txBody>
          <a:bodyPr/>
          <a:lstStyle/>
          <a:p>
            <a:r>
              <a:rPr lang="fr-FR"/>
              <a:t>On peut avoir le même résultat en implémentant l’interface </a:t>
            </a:r>
            <a:r>
              <a:rPr lang="fr-FR" err="1"/>
              <a:t>Runnable</a:t>
            </a:r>
            <a:r>
              <a:rPr lang="fr-FR"/>
              <a:t>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40</a:t>
            </a:fld>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6169080"/>
          </a:xfrm>
        </p:spPr>
        <p:txBody>
          <a:bodyPr>
            <a:normAutofit fontScale="92500" lnSpcReduction="10000"/>
          </a:bodyPr>
          <a:lstStyle/>
          <a:p>
            <a:pPr>
              <a:buNone/>
            </a:pPr>
            <a:r>
              <a:rPr lang="fr-FR"/>
              <a:t>public class ThreadTest2 </a:t>
            </a:r>
            <a:r>
              <a:rPr lang="fr-FR" err="1"/>
              <a:t>implements</a:t>
            </a:r>
            <a:r>
              <a:rPr lang="fr-FR"/>
              <a:t> </a:t>
            </a:r>
            <a:r>
              <a:rPr lang="fr-FR" err="1"/>
              <a:t>Runnable</a:t>
            </a:r>
            <a:r>
              <a:rPr lang="fr-FR"/>
              <a:t>{</a:t>
            </a:r>
          </a:p>
          <a:p>
            <a:pPr>
              <a:buNone/>
            </a:pPr>
            <a:r>
              <a:rPr lang="fr-FR"/>
              <a:t>Public </a:t>
            </a:r>
            <a:r>
              <a:rPr lang="fr-FR" err="1"/>
              <a:t>void</a:t>
            </a:r>
            <a:r>
              <a:rPr lang="fr-FR"/>
              <a:t> </a:t>
            </a:r>
            <a:r>
              <a:rPr lang="fr-FR" err="1"/>
              <a:t>run</a:t>
            </a:r>
            <a:r>
              <a:rPr lang="fr-FR"/>
              <a:t>(){</a:t>
            </a:r>
          </a:p>
          <a:p>
            <a:pPr>
              <a:buNone/>
            </a:pPr>
            <a:r>
              <a:rPr lang="fr-FR"/>
              <a:t>for (</a:t>
            </a:r>
            <a:r>
              <a:rPr lang="fr-FR" err="1"/>
              <a:t>int</a:t>
            </a:r>
            <a:r>
              <a:rPr lang="fr-FR"/>
              <a:t> i=0; i&lt;=10;i++){</a:t>
            </a:r>
          </a:p>
          <a:p>
            <a:pPr>
              <a:buNone/>
            </a:pPr>
            <a:r>
              <a:rPr lang="fr-FR"/>
              <a:t>System.out.println(i);}</a:t>
            </a:r>
          </a:p>
          <a:p>
            <a:pPr>
              <a:buNone/>
            </a:pPr>
            <a:r>
              <a:rPr lang="fr-FR"/>
              <a:t>}</a:t>
            </a:r>
          </a:p>
          <a:p>
            <a:pPr>
              <a:buNone/>
            </a:pPr>
            <a:r>
              <a:rPr lang="fr-FR"/>
              <a:t>public </a:t>
            </a:r>
            <a:r>
              <a:rPr lang="fr-FR" err="1"/>
              <a:t>static</a:t>
            </a:r>
            <a:r>
              <a:rPr lang="fr-FR"/>
              <a:t> </a:t>
            </a:r>
            <a:r>
              <a:rPr lang="fr-FR" err="1"/>
              <a:t>void</a:t>
            </a:r>
            <a:r>
              <a:rPr lang="fr-FR"/>
              <a:t> main(String [] </a:t>
            </a:r>
            <a:r>
              <a:rPr lang="fr-FR" err="1"/>
              <a:t>args</a:t>
            </a:r>
            <a:r>
              <a:rPr lang="fr-FR"/>
              <a:t>){</a:t>
            </a:r>
          </a:p>
          <a:p>
            <a:pPr>
              <a:buNone/>
            </a:pPr>
            <a:r>
              <a:rPr lang="fr-FR"/>
              <a:t>ThreadTest2 t1 = new ThreadTest2();</a:t>
            </a:r>
          </a:p>
          <a:p>
            <a:pPr>
              <a:buNone/>
            </a:pPr>
            <a:r>
              <a:rPr lang="fr-FR"/>
              <a:t>ThreadTest2 t2 = new ThreadTest2();</a:t>
            </a:r>
          </a:p>
          <a:p>
            <a:pPr>
              <a:buNone/>
            </a:pPr>
            <a:r>
              <a:rPr lang="fr-FR"/>
              <a:t>new Thread(t1).</a:t>
            </a:r>
            <a:r>
              <a:rPr lang="fr-FR" err="1"/>
              <a:t>start</a:t>
            </a:r>
            <a:r>
              <a:rPr lang="fr-FR"/>
              <a:t>();</a:t>
            </a:r>
          </a:p>
          <a:p>
            <a:pPr>
              <a:buNone/>
            </a:pPr>
            <a:r>
              <a:rPr lang="fr-FR"/>
              <a:t>new Thread(t2).</a:t>
            </a:r>
            <a:r>
              <a:rPr lang="fr-FR" err="1"/>
              <a:t>start</a:t>
            </a:r>
            <a:r>
              <a:rPr lang="fr-FR"/>
              <a:t>();</a:t>
            </a:r>
          </a:p>
          <a:p>
            <a:pPr>
              <a:buNone/>
            </a:pPr>
            <a:r>
              <a:rPr lang="fr-FR"/>
              <a:t>}</a:t>
            </a:r>
          </a:p>
          <a:p>
            <a:pPr>
              <a:buNone/>
            </a:pPr>
            <a:r>
              <a:rPr lang="fr-FR"/>
              <a:t>}</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41</a:t>
            </a:fld>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Deux méthodes pour lancer un Thread</a:t>
            </a:r>
          </a:p>
          <a:p>
            <a:pPr lvl="1"/>
            <a:r>
              <a:rPr lang="fr-FR"/>
              <a:t>Par Héritage</a:t>
            </a:r>
          </a:p>
          <a:p>
            <a:pPr lvl="1"/>
            <a:r>
              <a:rPr lang="fr-FR"/>
              <a:t>Par délégation</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42</a:t>
            </a:fld>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46289CD-F465-43D8-99D3-2CC4C16DAC63}" type="slidenum">
              <a:rPr lang="fr-FR" smtClean="0"/>
              <a:pPr/>
              <a:t>43</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69144" y="714356"/>
            <a:ext cx="9113549" cy="550072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46289CD-F465-43D8-99D3-2CC4C16DAC63}" type="slidenum">
              <a:rPr lang="fr-FR" smtClean="0"/>
              <a:pPr/>
              <a:t>44</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2571736" y="0"/>
            <a:ext cx="3567131" cy="8256567"/>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6929454" y="1820022"/>
            <a:ext cx="1554168" cy="19106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Cycle de vie d’un Thread</a:t>
            </a:r>
          </a:p>
        </p:txBody>
      </p:sp>
      <p:pic>
        <p:nvPicPr>
          <p:cNvPr id="5" name="Espace réservé du contenu 4" descr="thread.jpg"/>
          <p:cNvPicPr>
            <a:picLocks noGrp="1" noChangeAspect="1"/>
          </p:cNvPicPr>
          <p:nvPr>
            <p:ph idx="1"/>
          </p:nvPr>
        </p:nvPicPr>
        <p:blipFill>
          <a:blip r:embed="rId2" cstate="print"/>
          <a:stretch>
            <a:fillRect/>
          </a:stretch>
        </p:blipFill>
        <p:spPr>
          <a:xfrm>
            <a:off x="1285852" y="2571744"/>
            <a:ext cx="6787777" cy="2459045"/>
          </a:xfrm>
        </p:spPr>
      </p:pic>
      <p:sp>
        <p:nvSpPr>
          <p:cNvPr id="4" name="Espace réservé du numéro de diapositive 3"/>
          <p:cNvSpPr>
            <a:spLocks noGrp="1"/>
          </p:cNvSpPr>
          <p:nvPr>
            <p:ph type="sldNum" sz="quarter" idx="12"/>
          </p:nvPr>
        </p:nvSpPr>
        <p:spPr/>
        <p:txBody>
          <a:bodyPr/>
          <a:lstStyle/>
          <a:p>
            <a:fld id="{F46289CD-F465-43D8-99D3-2CC4C16DAC63}" type="slidenum">
              <a:rPr lang="fr-FR" smtClean="0"/>
              <a:pPr/>
              <a:t>45</a:t>
            </a:fld>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5" name="Espace réservé du contenu 4" descr="thread-java001.png"/>
          <p:cNvPicPr>
            <a:picLocks noGrp="1" noChangeAspect="1"/>
          </p:cNvPicPr>
          <p:nvPr>
            <p:ph idx="1"/>
          </p:nvPr>
        </p:nvPicPr>
        <p:blipFill>
          <a:blip r:embed="rId2" cstate="print"/>
          <a:stretch>
            <a:fillRect/>
          </a:stretch>
        </p:blipFill>
        <p:spPr>
          <a:xfrm>
            <a:off x="0" y="2142869"/>
            <a:ext cx="9001156" cy="3421320"/>
          </a:xfrm>
        </p:spPr>
      </p:pic>
      <p:sp>
        <p:nvSpPr>
          <p:cNvPr id="4" name="Espace réservé du numéro de diapositive 3"/>
          <p:cNvSpPr>
            <a:spLocks noGrp="1"/>
          </p:cNvSpPr>
          <p:nvPr>
            <p:ph type="sldNum" sz="quarter" idx="12"/>
          </p:nvPr>
        </p:nvSpPr>
        <p:spPr/>
        <p:txBody>
          <a:bodyPr/>
          <a:lstStyle/>
          <a:p>
            <a:fld id="{F46289CD-F465-43D8-99D3-2CC4C16DAC63}" type="slidenum">
              <a:rPr lang="fr-FR" smtClean="0"/>
              <a:pPr/>
              <a:t>46</a:t>
            </a:fld>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Accès Concurrent</a:t>
            </a:r>
          </a:p>
        </p:txBody>
      </p:sp>
      <p:sp>
        <p:nvSpPr>
          <p:cNvPr id="3" name="Espace réservé du contenu 2"/>
          <p:cNvSpPr>
            <a:spLocks noGrp="1"/>
          </p:cNvSpPr>
          <p:nvPr>
            <p:ph idx="1"/>
          </p:nvPr>
        </p:nvSpPr>
        <p:spPr/>
        <p:txBody>
          <a:bodyPr/>
          <a:lstStyle/>
          <a:p>
            <a:r>
              <a:rPr lang="fr-FR"/>
              <a:t>Supposons une classe représentant une pile. </a:t>
            </a:r>
          </a:p>
          <a:p>
            <a:r>
              <a:rPr lang="fr-FR"/>
              <a:t>Au premier abord, cette classe devrait se présenter comme suit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47</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a:buNone/>
            </a:pPr>
            <a:r>
              <a:rPr lang="fr-FR">
                <a:solidFill>
                  <a:schemeClr val="bg1"/>
                </a:solidFill>
              </a:rPr>
              <a:t>class </a:t>
            </a:r>
            <a:r>
              <a:rPr lang="fr-FR" err="1">
                <a:solidFill>
                  <a:schemeClr val="bg1"/>
                </a:solidFill>
              </a:rPr>
              <a:t>Stack</a:t>
            </a:r>
            <a:endParaRPr lang="fr-FR">
              <a:solidFill>
                <a:schemeClr val="bg1"/>
              </a:solidFill>
            </a:endParaRPr>
          </a:p>
          <a:p>
            <a:pPr>
              <a:buNone/>
            </a:pPr>
            <a:r>
              <a:rPr lang="fr-FR">
                <a:solidFill>
                  <a:schemeClr val="bg1"/>
                </a:solidFill>
              </a:rPr>
              <a:t>{</a:t>
            </a:r>
          </a:p>
          <a:p>
            <a:pPr>
              <a:buNone/>
            </a:pPr>
            <a:r>
              <a:rPr lang="fr-FR" err="1">
                <a:solidFill>
                  <a:schemeClr val="bg1"/>
                </a:solidFill>
              </a:rPr>
              <a:t>int</a:t>
            </a:r>
            <a:r>
              <a:rPr lang="fr-FR">
                <a:solidFill>
                  <a:schemeClr val="bg1"/>
                </a:solidFill>
              </a:rPr>
              <a:t> </a:t>
            </a:r>
            <a:r>
              <a:rPr lang="fr-FR" err="1">
                <a:solidFill>
                  <a:schemeClr val="bg1"/>
                </a:solidFill>
              </a:rPr>
              <a:t>idx</a:t>
            </a:r>
            <a:r>
              <a:rPr lang="fr-FR">
                <a:solidFill>
                  <a:schemeClr val="bg1"/>
                </a:solidFill>
              </a:rPr>
              <a:t> = 0;</a:t>
            </a:r>
          </a:p>
          <a:p>
            <a:pPr>
              <a:buNone/>
            </a:pPr>
            <a:r>
              <a:rPr lang="fr-FR">
                <a:solidFill>
                  <a:schemeClr val="bg1"/>
                </a:solidFill>
              </a:rPr>
              <a:t>char [] data = new char[6];</a:t>
            </a:r>
          </a:p>
          <a:p>
            <a:pPr>
              <a:buNone/>
            </a:pPr>
            <a:r>
              <a:rPr lang="fr-FR">
                <a:solidFill>
                  <a:schemeClr val="bg1"/>
                </a:solidFill>
              </a:rPr>
              <a:t>public </a:t>
            </a:r>
            <a:r>
              <a:rPr lang="fr-FR" err="1">
                <a:solidFill>
                  <a:schemeClr val="bg1"/>
                </a:solidFill>
              </a:rPr>
              <a:t>void</a:t>
            </a:r>
            <a:r>
              <a:rPr lang="fr-FR">
                <a:solidFill>
                  <a:schemeClr val="bg1"/>
                </a:solidFill>
              </a:rPr>
              <a:t> push(char c) {</a:t>
            </a:r>
          </a:p>
          <a:p>
            <a:pPr>
              <a:buNone/>
            </a:pPr>
            <a:r>
              <a:rPr lang="fr-FR">
                <a:solidFill>
                  <a:schemeClr val="bg1"/>
                </a:solidFill>
              </a:rPr>
              <a:t>data[</a:t>
            </a:r>
            <a:r>
              <a:rPr lang="fr-FR" err="1">
                <a:solidFill>
                  <a:schemeClr val="bg1"/>
                </a:solidFill>
              </a:rPr>
              <a:t>idx</a:t>
            </a:r>
            <a:r>
              <a:rPr lang="fr-FR">
                <a:solidFill>
                  <a:schemeClr val="bg1"/>
                </a:solidFill>
              </a:rPr>
              <a:t>] = c;</a:t>
            </a:r>
          </a:p>
          <a:p>
            <a:pPr>
              <a:buNone/>
            </a:pPr>
            <a:r>
              <a:rPr lang="fr-FR" err="1">
                <a:solidFill>
                  <a:schemeClr val="bg1"/>
                </a:solidFill>
              </a:rPr>
              <a:t>idx</a:t>
            </a:r>
            <a:r>
              <a:rPr lang="fr-FR">
                <a:solidFill>
                  <a:schemeClr val="bg1"/>
                </a:solidFill>
              </a:rPr>
              <a:t>++;</a:t>
            </a:r>
          </a:p>
          <a:p>
            <a:pPr>
              <a:buNone/>
            </a:pPr>
            <a:r>
              <a:rPr lang="fr-FR">
                <a:solidFill>
                  <a:schemeClr val="bg1"/>
                </a:solidFill>
              </a:rPr>
              <a:t>}</a:t>
            </a:r>
          </a:p>
          <a:p>
            <a:pPr>
              <a:buNone/>
            </a:pPr>
            <a:r>
              <a:rPr lang="fr-FR">
                <a:solidFill>
                  <a:schemeClr val="bg1"/>
                </a:solidFill>
              </a:rPr>
              <a:t>public char pop() {</a:t>
            </a:r>
          </a:p>
          <a:p>
            <a:pPr>
              <a:buNone/>
            </a:pPr>
            <a:r>
              <a:rPr lang="fr-FR" err="1">
                <a:solidFill>
                  <a:schemeClr val="bg1"/>
                </a:solidFill>
              </a:rPr>
              <a:t>idx</a:t>
            </a:r>
            <a:r>
              <a:rPr lang="fr-FR">
                <a:solidFill>
                  <a:schemeClr val="bg1"/>
                </a:solidFill>
              </a:rPr>
              <a:t>--;</a:t>
            </a:r>
          </a:p>
          <a:p>
            <a:pPr>
              <a:buNone/>
            </a:pPr>
            <a:r>
              <a:rPr lang="fr-FR">
                <a:solidFill>
                  <a:schemeClr val="bg1"/>
                </a:solidFill>
              </a:rPr>
              <a:t>return data[</a:t>
            </a:r>
            <a:r>
              <a:rPr lang="fr-FR" err="1">
                <a:solidFill>
                  <a:schemeClr val="bg1"/>
                </a:solidFill>
              </a:rPr>
              <a:t>idx</a:t>
            </a:r>
            <a:r>
              <a:rPr lang="fr-FR">
                <a:solidFill>
                  <a:schemeClr val="bg1"/>
                </a:solidFill>
              </a:rPr>
              <a:t>];</a:t>
            </a:r>
          </a:p>
          <a:p>
            <a:pPr>
              <a:buNone/>
            </a:pPr>
            <a:r>
              <a:rPr lang="fr-FR">
                <a:solidFill>
                  <a:schemeClr val="bg1"/>
                </a:solidFill>
              </a:rPr>
              <a:t>}</a:t>
            </a:r>
          </a:p>
          <a:p>
            <a:pPr>
              <a:buNone/>
            </a:pPr>
            <a:r>
              <a:rPr lang="fr-FR">
                <a:solidFill>
                  <a:schemeClr val="bg1"/>
                </a:solidFill>
              </a:rP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48</a:t>
            </a:fld>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14290"/>
            <a:ext cx="8229600" cy="6240518"/>
          </a:xfrm>
        </p:spPr>
        <p:txBody>
          <a:bodyPr>
            <a:normAutofit fontScale="92500"/>
          </a:bodyPr>
          <a:lstStyle/>
          <a:p>
            <a:r>
              <a:rPr lang="fr-FR">
                <a:solidFill>
                  <a:schemeClr val="bg1"/>
                </a:solidFill>
              </a:rPr>
              <a:t>Deux threads font référence à une instance unique de cette classe. </a:t>
            </a:r>
          </a:p>
          <a:p>
            <a:r>
              <a:rPr lang="fr-FR">
                <a:solidFill>
                  <a:schemeClr val="bg1"/>
                </a:solidFill>
              </a:rPr>
              <a:t>L’un pousse les données vers la pile et l’autre extrait les éléments de la pile.</a:t>
            </a:r>
          </a:p>
          <a:p>
            <a:r>
              <a:rPr lang="fr-FR">
                <a:solidFill>
                  <a:schemeClr val="bg1"/>
                </a:solidFill>
              </a:rPr>
              <a:t>Supposons que le thread "a" ajoute et que le thread "b" supprime des caractères. </a:t>
            </a:r>
          </a:p>
          <a:p>
            <a:r>
              <a:rPr lang="fr-FR">
                <a:solidFill>
                  <a:schemeClr val="bg1"/>
                </a:solidFill>
              </a:rPr>
              <a:t>Le thread "a" vient de déposer un caractère, mais n’a pas encore incrémenté l’index du compteur.</a:t>
            </a:r>
          </a:p>
          <a:p>
            <a:r>
              <a:rPr lang="fr-FR">
                <a:solidFill>
                  <a:schemeClr val="bg1"/>
                </a:solidFill>
              </a:rPr>
              <a:t>A ce stade, les données représentées dans notre objet sont incohérentes.</a:t>
            </a:r>
          </a:p>
          <a:p>
            <a:pPr>
              <a:buNone/>
            </a:pPr>
            <a:r>
              <a:rPr lang="fr-FR">
                <a:solidFill>
                  <a:schemeClr val="bg1"/>
                </a:solidFill>
              </a:rPr>
              <a:t>buffer |p|</a:t>
            </a:r>
            <a:r>
              <a:rPr lang="fr-FR" err="1">
                <a:solidFill>
                  <a:schemeClr val="bg1"/>
                </a:solidFill>
              </a:rPr>
              <a:t>q|r</a:t>
            </a:r>
            <a:r>
              <a:rPr lang="fr-FR">
                <a:solidFill>
                  <a:schemeClr val="bg1"/>
                </a:solidFill>
              </a:rPr>
              <a:t>| | | |</a:t>
            </a:r>
          </a:p>
          <a:p>
            <a:pPr>
              <a:buNone/>
            </a:pPr>
            <a:r>
              <a:rPr lang="fr-FR" err="1">
                <a:solidFill>
                  <a:schemeClr val="bg1"/>
                </a:solidFill>
              </a:rPr>
              <a:t>idx</a:t>
            </a:r>
            <a:r>
              <a:rPr lang="fr-FR">
                <a:solidFill>
                  <a:schemeClr val="bg1"/>
                </a:solidFill>
              </a:rPr>
              <a:t> = 2</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49</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Elément à Connaitre</a:t>
            </a:r>
          </a:p>
        </p:txBody>
      </p:sp>
      <p:sp>
        <p:nvSpPr>
          <p:cNvPr id="3" name="Espace réservé du contenu 2"/>
          <p:cNvSpPr>
            <a:spLocks noGrp="1"/>
          </p:cNvSpPr>
          <p:nvPr>
            <p:ph idx="1"/>
          </p:nvPr>
        </p:nvSpPr>
        <p:spPr/>
        <p:txBody>
          <a:bodyPr/>
          <a:lstStyle/>
          <a:p>
            <a:r>
              <a:rPr lang="fr-FR"/>
              <a:t>Interface </a:t>
            </a:r>
            <a:r>
              <a:rPr lang="fr-FR" err="1"/>
              <a:t>Serializable</a:t>
            </a:r>
            <a:r>
              <a:rPr lang="fr-FR"/>
              <a:t> (java.io)</a:t>
            </a:r>
          </a:p>
          <a:p>
            <a:r>
              <a:rPr lang="fr-FR"/>
              <a:t>Flux entrée/sortie : </a:t>
            </a:r>
            <a:r>
              <a:rPr lang="fr-FR" err="1"/>
              <a:t>ObjectOutPutStream</a:t>
            </a:r>
            <a:r>
              <a:rPr lang="fr-FR"/>
              <a:t> et </a:t>
            </a:r>
            <a:r>
              <a:rPr lang="fr-FR" err="1"/>
              <a:t>ObjectInputStream</a:t>
            </a:r>
            <a:endParaRPr lang="fr-FR"/>
          </a:p>
          <a:p>
            <a:r>
              <a:rPr lang="fr-FR"/>
              <a:t>Le marqueur </a:t>
            </a:r>
            <a:r>
              <a:rPr lang="fr-FR" err="1"/>
              <a:t>transient</a:t>
            </a:r>
            <a:endParaRPr lang="fr-FR"/>
          </a:p>
          <a:p>
            <a:r>
              <a:rPr lang="fr-FR"/>
              <a:t>La </a:t>
            </a:r>
            <a:r>
              <a:rPr lang="fr-FR" err="1"/>
              <a:t>serialisation</a:t>
            </a:r>
            <a:r>
              <a:rPr lang="fr-FR"/>
              <a:t> personnalisé avec </a:t>
            </a:r>
            <a:r>
              <a:rPr lang="fr-FR" err="1"/>
              <a:t>Externalizable</a:t>
            </a:r>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a:t>
            </a:fld>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14290"/>
            <a:ext cx="8229600" cy="6240518"/>
          </a:xfrm>
        </p:spPr>
        <p:txBody>
          <a:bodyPr>
            <a:normAutofit fontScale="85000" lnSpcReduction="20000"/>
          </a:bodyPr>
          <a:lstStyle/>
          <a:p>
            <a:r>
              <a:rPr lang="fr-FR">
                <a:solidFill>
                  <a:schemeClr val="bg1"/>
                </a:solidFill>
              </a:rPr>
              <a:t>En fait, au nom de la cohérence il </a:t>
            </a:r>
            <a:r>
              <a:rPr lang="fr-FR" err="1">
                <a:solidFill>
                  <a:schemeClr val="bg1"/>
                </a:solidFill>
              </a:rPr>
              <a:t>faudait</a:t>
            </a:r>
            <a:r>
              <a:rPr lang="fr-FR">
                <a:solidFill>
                  <a:schemeClr val="bg1"/>
                </a:solidFill>
              </a:rPr>
              <a:t> soit que </a:t>
            </a:r>
            <a:r>
              <a:rPr lang="fr-FR" err="1">
                <a:solidFill>
                  <a:schemeClr val="bg1"/>
                </a:solidFill>
              </a:rPr>
              <a:t>idx</a:t>
            </a:r>
            <a:r>
              <a:rPr lang="fr-FR">
                <a:solidFill>
                  <a:schemeClr val="bg1"/>
                </a:solidFill>
              </a:rPr>
              <a:t> = 3, soit que le caractère n’ait pas encore été ajouté.</a:t>
            </a:r>
          </a:p>
          <a:p>
            <a:r>
              <a:rPr lang="fr-FR">
                <a:solidFill>
                  <a:schemeClr val="bg1"/>
                </a:solidFill>
              </a:rPr>
              <a:t>Dans l’hypothèse selon laquelle le thread "a" reprend son activité, le problème ne se pose plus; en revanche, si le thread "b" attend de pouvoir supprimer un caractère, il va se produire une incohérence car, alors que le thread "a" attend une autre occasion de se remettre au travail, le thread « b »  saute sur l’occasion et le devance.</a:t>
            </a:r>
          </a:p>
          <a:p>
            <a:r>
              <a:rPr lang="fr-FR">
                <a:solidFill>
                  <a:schemeClr val="bg1"/>
                </a:solidFill>
              </a:rPr>
              <a:t>Nous voilà donc face à une situation chaotique où les données inscrites ne sont pas le reflet de la réalité. La méthode pop (), se met à décrémenter la valeur indicielle :</a:t>
            </a:r>
          </a:p>
          <a:p>
            <a:r>
              <a:rPr lang="fr-FR">
                <a:solidFill>
                  <a:schemeClr val="bg1"/>
                </a:solidFill>
              </a:rPr>
              <a:t>buffer |p|</a:t>
            </a:r>
            <a:r>
              <a:rPr lang="fr-FR" err="1">
                <a:solidFill>
                  <a:schemeClr val="bg1"/>
                </a:solidFill>
              </a:rPr>
              <a:t>q|r</a:t>
            </a:r>
            <a:r>
              <a:rPr lang="fr-FR">
                <a:solidFill>
                  <a:schemeClr val="bg1"/>
                </a:solidFill>
              </a:rPr>
              <a:t>| | | |</a:t>
            </a:r>
          </a:p>
          <a:p>
            <a:r>
              <a:rPr lang="fr-FR" err="1">
                <a:solidFill>
                  <a:schemeClr val="bg1"/>
                </a:solidFill>
              </a:rPr>
              <a:t>idx</a:t>
            </a:r>
            <a:r>
              <a:rPr lang="fr-FR">
                <a:solidFill>
                  <a:schemeClr val="bg1"/>
                </a:solidFill>
              </a:rPr>
              <a:t> = 1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50</a:t>
            </a:fld>
            <a:endParaRPr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6026204"/>
          </a:xfrm>
        </p:spPr>
        <p:txBody>
          <a:bodyPr/>
          <a:lstStyle/>
          <a:p>
            <a:r>
              <a:rPr lang="fr-FR">
                <a:solidFill>
                  <a:schemeClr val="bg1"/>
                </a:solidFill>
              </a:rPr>
              <a:t>Cette opération ignore le caractère "r" et renvoie ensuite le caractère "q". </a:t>
            </a:r>
          </a:p>
          <a:p>
            <a:r>
              <a:rPr lang="fr-FR">
                <a:solidFill>
                  <a:schemeClr val="bg1"/>
                </a:solidFill>
              </a:rPr>
              <a:t>Il en résulte que la lettre "r" n’a pas été poussée, ce qui empêche de détecter le problème. </a:t>
            </a:r>
          </a:p>
          <a:p>
            <a:r>
              <a:rPr lang="fr-FR">
                <a:solidFill>
                  <a:schemeClr val="bg1"/>
                </a:solidFill>
              </a:rPr>
              <a:t>Mais regardons de plus près ce qui arrive lorsque le </a:t>
            </a:r>
            <a:r>
              <a:rPr lang="fr-FR" i="1">
                <a:solidFill>
                  <a:schemeClr val="bg1"/>
                </a:solidFill>
              </a:rPr>
              <a:t>thread </a:t>
            </a:r>
            <a:r>
              <a:rPr lang="fr-FR">
                <a:solidFill>
                  <a:schemeClr val="bg1"/>
                </a:solidFill>
              </a:rPr>
              <a:t>d’origine "a" poursuit son travail.</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51</a:t>
            </a:fld>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14290"/>
            <a:ext cx="8229600" cy="6240518"/>
          </a:xfrm>
        </p:spPr>
        <p:txBody>
          <a:bodyPr>
            <a:normAutofit/>
          </a:bodyPr>
          <a:lstStyle/>
          <a:p>
            <a:r>
              <a:rPr lang="fr-FR">
                <a:solidFill>
                  <a:schemeClr val="bg1"/>
                </a:solidFill>
              </a:rPr>
              <a:t>Le thread "a" reprend sa tâche où il l’avait interrompue lors de l’application de la méthode push(). Il incrémente la valeur indicielle, ce</a:t>
            </a:r>
          </a:p>
          <a:p>
            <a:pPr>
              <a:buNone/>
            </a:pPr>
            <a:r>
              <a:rPr lang="fr-FR">
                <a:solidFill>
                  <a:schemeClr val="bg1"/>
                </a:solidFill>
              </a:rPr>
              <a:t>qui nous donne :</a:t>
            </a:r>
          </a:p>
          <a:p>
            <a:pPr>
              <a:buNone/>
            </a:pPr>
            <a:r>
              <a:rPr lang="fr-FR">
                <a:solidFill>
                  <a:schemeClr val="bg1"/>
                </a:solidFill>
              </a:rPr>
              <a:t>buffer |p|</a:t>
            </a:r>
            <a:r>
              <a:rPr lang="fr-FR" err="1">
                <a:solidFill>
                  <a:schemeClr val="bg1"/>
                </a:solidFill>
              </a:rPr>
              <a:t>q|r</a:t>
            </a:r>
            <a:r>
              <a:rPr lang="fr-FR">
                <a:solidFill>
                  <a:schemeClr val="bg1"/>
                </a:solidFill>
              </a:rPr>
              <a:t>| | | |</a:t>
            </a:r>
          </a:p>
          <a:p>
            <a:pPr>
              <a:buNone/>
            </a:pPr>
            <a:r>
              <a:rPr lang="fr-FR" err="1">
                <a:solidFill>
                  <a:schemeClr val="bg1"/>
                </a:solidFill>
              </a:rPr>
              <a:t>idx</a:t>
            </a:r>
            <a:r>
              <a:rPr lang="fr-FR">
                <a:solidFill>
                  <a:schemeClr val="bg1"/>
                </a:solidFill>
              </a:rPr>
              <a:t> = 2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52</a:t>
            </a:fld>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a:t>Exemple illustrant les problèmes dérivés de l’accès de plusieurs threads à des données partagées. </a:t>
            </a:r>
          </a:p>
          <a:p>
            <a:r>
              <a:rPr lang="fr-FR"/>
              <a:t>Pour prévenir tout problème, il faut un mécanisme protégeant les données contre ce genre d’accès imprévu.</a:t>
            </a:r>
          </a:p>
          <a:p>
            <a:r>
              <a:rPr lang="fr-FR"/>
              <a:t>Une des approches serait d’empêcher toute entrave à l’exécution du thread "a" jusqu’à ce que la partie fragile du code soit complétée.</a:t>
            </a:r>
          </a:p>
          <a:p>
            <a:r>
              <a:rPr lang="fr-FR"/>
              <a:t>Pour palier à cette incompatibilité, il existe un mécanisme, adopté par Java, qui traite les données fragiles avec grand soin.</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53</a:t>
            </a:fld>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i="1"/>
              <a:t>L’indicateur de verrouillage de l’objet</a:t>
            </a:r>
          </a:p>
          <a:p>
            <a:r>
              <a:rPr lang="fr-FR"/>
              <a:t>Avec Java, une instance quelconque d’un objet présente un indicateur associé qui n’est autre qu’un indicateur de verrouillage. </a:t>
            </a:r>
          </a:p>
          <a:p>
            <a:r>
              <a:rPr lang="fr-FR"/>
              <a:t>L’interaction avec cet indicateur s’effectue moyennant un mot-clé </a:t>
            </a:r>
            <a:r>
              <a:rPr lang="fr-FR" err="1"/>
              <a:t>synchronized</a:t>
            </a:r>
            <a:r>
              <a:rPr lang="fr-FR"/>
              <a:t>.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54</a:t>
            </a:fld>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a:solidFill>
                  <a:schemeClr val="bg1"/>
                </a:solidFill>
              </a:rPr>
              <a:t>Jetons un coup d’</a:t>
            </a:r>
            <a:r>
              <a:rPr lang="fr-FR" err="1">
                <a:solidFill>
                  <a:schemeClr val="bg1"/>
                </a:solidFill>
              </a:rPr>
              <a:t>oeil</a:t>
            </a:r>
            <a:r>
              <a:rPr lang="fr-FR">
                <a:solidFill>
                  <a:schemeClr val="bg1"/>
                </a:solidFill>
              </a:rPr>
              <a:t> au fragment de code modifié :</a:t>
            </a:r>
          </a:p>
          <a:p>
            <a:pPr>
              <a:buNone/>
            </a:pPr>
            <a:r>
              <a:rPr lang="fr-FR">
                <a:solidFill>
                  <a:schemeClr val="bg1"/>
                </a:solidFill>
              </a:rPr>
              <a:t>public </a:t>
            </a:r>
            <a:r>
              <a:rPr lang="fr-FR" err="1">
                <a:solidFill>
                  <a:schemeClr val="bg1"/>
                </a:solidFill>
              </a:rPr>
              <a:t>void</a:t>
            </a:r>
            <a:r>
              <a:rPr lang="fr-FR">
                <a:solidFill>
                  <a:schemeClr val="bg1"/>
                </a:solidFill>
              </a:rPr>
              <a:t> push(char c) {</a:t>
            </a:r>
          </a:p>
          <a:p>
            <a:pPr>
              <a:buNone/>
            </a:pPr>
            <a:r>
              <a:rPr lang="fr-FR" err="1">
                <a:solidFill>
                  <a:schemeClr val="bg1"/>
                </a:solidFill>
              </a:rPr>
              <a:t>synchronized</a:t>
            </a:r>
            <a:r>
              <a:rPr lang="fr-FR">
                <a:solidFill>
                  <a:schemeClr val="bg1"/>
                </a:solidFill>
              </a:rPr>
              <a:t>(</a:t>
            </a:r>
            <a:r>
              <a:rPr lang="fr-FR" err="1">
                <a:solidFill>
                  <a:schemeClr val="bg1"/>
                </a:solidFill>
              </a:rPr>
              <a:t>this</a:t>
            </a:r>
            <a:r>
              <a:rPr lang="fr-FR">
                <a:solidFill>
                  <a:schemeClr val="bg1"/>
                </a:solidFill>
              </a:rPr>
              <a:t>) {</a:t>
            </a:r>
          </a:p>
          <a:p>
            <a:pPr>
              <a:buNone/>
            </a:pPr>
            <a:r>
              <a:rPr lang="fr-FR">
                <a:solidFill>
                  <a:schemeClr val="bg1"/>
                </a:solidFill>
              </a:rPr>
              <a:t>data[</a:t>
            </a:r>
            <a:r>
              <a:rPr lang="fr-FR" err="1">
                <a:solidFill>
                  <a:schemeClr val="bg1"/>
                </a:solidFill>
              </a:rPr>
              <a:t>idx</a:t>
            </a:r>
            <a:r>
              <a:rPr lang="fr-FR">
                <a:solidFill>
                  <a:schemeClr val="bg1"/>
                </a:solidFill>
              </a:rPr>
              <a:t>] = c;</a:t>
            </a:r>
          </a:p>
          <a:p>
            <a:pPr>
              <a:buNone/>
            </a:pPr>
            <a:r>
              <a:rPr lang="fr-FR" err="1">
                <a:solidFill>
                  <a:schemeClr val="bg1"/>
                </a:solidFill>
              </a:rPr>
              <a:t>idx</a:t>
            </a:r>
            <a:r>
              <a:rPr lang="fr-FR">
                <a:solidFill>
                  <a:schemeClr val="bg1"/>
                </a:solidFill>
              </a:rPr>
              <a:t>++;</a:t>
            </a:r>
          </a:p>
          <a:p>
            <a:pPr>
              <a:buNone/>
            </a:pPr>
            <a:r>
              <a:rPr lang="fr-FR">
                <a:solidFill>
                  <a:schemeClr val="bg1"/>
                </a:solidFill>
              </a:rPr>
              <a:t>}</a:t>
            </a:r>
          </a:p>
          <a:p>
            <a:pPr>
              <a:buNone/>
            </a:pPr>
            <a:r>
              <a:rPr lang="fr-FR">
                <a:solidFill>
                  <a:schemeClr val="bg1"/>
                </a:solidFill>
              </a:rPr>
              <a:t>}</a:t>
            </a:r>
          </a:p>
          <a:p>
            <a:endParaRPr lang="fr-FR">
              <a:solidFill>
                <a:schemeClr val="bg1"/>
              </a:solidFill>
            </a:endParaRP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55</a:t>
            </a:fld>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Lorsque le thread atteint l’instruction synchronisée, il tient l’objet envoyé pour l’argument et tente d’en extraire l’indicateur de verrouillage.</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56</a:t>
            </a:fld>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57</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714348" y="2000240"/>
            <a:ext cx="7896061" cy="3833831"/>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58</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501168" y="1643050"/>
            <a:ext cx="8642832" cy="4248172"/>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Il faut bien garder à l’esprit que l’objet "</a:t>
            </a:r>
            <a:r>
              <a:rPr lang="fr-FR" err="1"/>
              <a:t>this</a:t>
            </a:r>
            <a:r>
              <a:rPr lang="fr-FR"/>
              <a:t>" n’a pas protégé, en soi, les données qui l’identifient. </a:t>
            </a:r>
          </a:p>
          <a:p>
            <a:r>
              <a:rPr lang="fr-FR"/>
              <a:t>Si la méthode pop(), sans modification, est invoquée par un autre thread, </a:t>
            </a:r>
            <a:r>
              <a:rPr lang="fr-FR" b="1" i="1"/>
              <a:t>un risque de porter atteinte à la cohérence de l’objet "</a:t>
            </a:r>
            <a:r>
              <a:rPr lang="fr-FR" b="1" i="1" err="1"/>
              <a:t>this</a:t>
            </a:r>
            <a:r>
              <a:rPr lang="fr-FR" b="1" i="1"/>
              <a:t>" n’est pas exclus.</a:t>
            </a:r>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59</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Une interface</a:t>
            </a:r>
          </a:p>
        </p:txBody>
      </p:sp>
      <p:sp>
        <p:nvSpPr>
          <p:cNvPr id="3" name="Espace réservé du contenu 2"/>
          <p:cNvSpPr>
            <a:spLocks noGrp="1"/>
          </p:cNvSpPr>
          <p:nvPr>
            <p:ph idx="1"/>
          </p:nvPr>
        </p:nvSpPr>
        <p:spPr/>
        <p:txBody>
          <a:bodyPr/>
          <a:lstStyle/>
          <a:p>
            <a:r>
              <a:rPr lang="fr-FR"/>
              <a:t>Classe qu’avec des méthodes abstraites (virtuelle)</a:t>
            </a:r>
          </a:p>
          <a:p>
            <a:r>
              <a:rPr lang="fr-FR"/>
              <a:t>Une classe qui implémente une interface est obligée de coder toutes les méthode de cette interface</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a:t>
            </a:fld>
            <a:endParaRPr lang="fr-F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a:bodyPr>
          <a:lstStyle/>
          <a:p>
            <a:r>
              <a:rPr lang="fr-FR"/>
              <a:t>Pour éviter ce risque, nous devons modifier la méthode pop dans le même sens. En l’occurrence, nous ajoutons un appel </a:t>
            </a:r>
            <a:r>
              <a:rPr lang="fr-FR" err="1"/>
              <a:t>synchronized</a:t>
            </a:r>
            <a:r>
              <a:rPr lang="fr-FR"/>
              <a:t>(</a:t>
            </a:r>
            <a:r>
              <a:rPr lang="fr-FR" err="1"/>
              <a:t>this</a:t>
            </a:r>
            <a:r>
              <a:rPr lang="fr-FR"/>
              <a:t>) autour des parties fragiles de l’opération pop(), comme nous nous y sommes pris avec la méthode push(). </a:t>
            </a:r>
          </a:p>
          <a:p>
            <a:r>
              <a:rPr lang="fr-FR"/>
              <a:t>Voici ce qui se produit si un autre thread essaie d’exécuter la méthode alors que le thread d’origine arbore l’indicateur de verrouillage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60</a:t>
            </a:fld>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61</a:t>
            </a:fld>
            <a:endParaRPr lang="fr-FR"/>
          </a:p>
        </p:txBody>
      </p:sp>
      <p:pic>
        <p:nvPicPr>
          <p:cNvPr id="3074" name="Picture 2"/>
          <p:cNvPicPr>
            <a:picLocks noGrp="1" noChangeAspect="1" noChangeArrowheads="1"/>
          </p:cNvPicPr>
          <p:nvPr>
            <p:ph idx="1"/>
          </p:nvPr>
        </p:nvPicPr>
        <p:blipFill>
          <a:blip r:embed="rId2" cstate="print"/>
          <a:srcRect/>
          <a:stretch>
            <a:fillRect/>
          </a:stretch>
        </p:blipFill>
        <p:spPr bwMode="auto">
          <a:xfrm>
            <a:off x="251396" y="2143116"/>
            <a:ext cx="8892604" cy="364015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6"/>
            <a:ext cx="8229600" cy="6097642"/>
          </a:xfrm>
        </p:spPr>
        <p:txBody>
          <a:bodyPr>
            <a:normAutofit/>
          </a:bodyPr>
          <a:lstStyle/>
          <a:p>
            <a:r>
              <a:rPr lang="fr-FR"/>
              <a:t>Lorsque le thread tente d’exécuter l’instruction </a:t>
            </a:r>
            <a:r>
              <a:rPr lang="fr-FR" err="1"/>
              <a:t>synchronized</a:t>
            </a:r>
            <a:r>
              <a:rPr lang="fr-FR"/>
              <a:t>(</a:t>
            </a:r>
            <a:r>
              <a:rPr lang="fr-FR" err="1"/>
              <a:t>this</a:t>
            </a:r>
            <a:r>
              <a:rPr lang="fr-FR"/>
              <a:t>), il essaie d’enlever l’indicateur de verrouillage de l’objet "</a:t>
            </a:r>
            <a:r>
              <a:rPr lang="fr-FR" err="1"/>
              <a:t>this</a:t>
            </a:r>
            <a:r>
              <a:rPr lang="fr-FR"/>
              <a:t>". </a:t>
            </a:r>
          </a:p>
          <a:p>
            <a:r>
              <a:rPr lang="fr-FR"/>
              <a:t>L’indicateur étant absent, l’exécution avorte et le thread vient se joindre à une liste d’attente d’homologues. </a:t>
            </a:r>
          </a:p>
          <a:p>
            <a:r>
              <a:rPr lang="fr-FR"/>
              <a:t>Cette liste est associée avec les objets indicateur de verrouillage de manière à ce que le premier thread soit lancé et puisse poursuivre son opération aussitôt que l’indicateur est restitué à l’objet.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62</a:t>
            </a:fld>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6026204"/>
          </a:xfrm>
        </p:spPr>
        <p:txBody>
          <a:bodyPr>
            <a:normAutofit fontScale="70000" lnSpcReduction="20000"/>
          </a:bodyPr>
          <a:lstStyle/>
          <a:p>
            <a:r>
              <a:rPr lang="fr-FR" i="1"/>
              <a:t>Restitution de l’indicateur de verrouillage</a:t>
            </a:r>
          </a:p>
          <a:p>
            <a:r>
              <a:rPr lang="fr-FR"/>
              <a:t>Puisqu’un thread en attente de l’indicateur de verrouillage d’un objet ne poursuit pas son activité tant que cet indicateur n’a pas été restitué par le thread qui le détient, il va sans dire qu’il faut restituer l’indicateur lorsqu’il n’est plus nécessaire.</a:t>
            </a:r>
          </a:p>
          <a:p>
            <a:r>
              <a:rPr lang="fr-FR"/>
              <a:t>L’indicateur de verrouillage est restitué à son objet dès que le thread qui le détient envoie la fin du bloc associé à l’appel </a:t>
            </a:r>
            <a:r>
              <a:rPr lang="fr-FR" err="1"/>
              <a:t>synchronized</a:t>
            </a:r>
            <a:r>
              <a:rPr lang="fr-FR"/>
              <a:t>() qui l’a obtenu en premier lieu. </a:t>
            </a:r>
          </a:p>
          <a:p>
            <a:r>
              <a:rPr lang="fr-FR"/>
              <a:t>Java prend grand soin d’assurer une restitution correcte de l’indicateur, c’est pourquoi, si le bloc synchronisé génère une exception ou si un arrêt de boucle est issu du bloc, l’indicateur sera convenablement rendu. </a:t>
            </a:r>
          </a:p>
          <a:p>
            <a:r>
              <a:rPr lang="fr-FR"/>
              <a:t>En outre, si un thread lance deux fois l’appel synchronisé sur le même objet, l’indicateur sera libéré sans ambages du bloc le plus à l’extérieur alors que le plus à l’intérieur est, en fait, ignoré.</a:t>
            </a:r>
          </a:p>
          <a:p>
            <a:r>
              <a:rPr lang="fr-FR"/>
              <a:t>Ces pratiques rendent l’utilisation de blocs synchronisés beaucoup plus aisée en comparaison avec des performances semblables dans d’autres systèmes tels que les sémaphores binaires.</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63</a:t>
            </a:fld>
            <a:endParaRPr lang="fr-F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6169080"/>
          </a:xfrm>
        </p:spPr>
        <p:txBody>
          <a:bodyPr>
            <a:normAutofit fontScale="70000" lnSpcReduction="20000"/>
          </a:bodyPr>
          <a:lstStyle/>
          <a:p>
            <a:r>
              <a:rPr lang="fr-FR" i="1"/>
              <a:t>Pour assembler le tout</a:t>
            </a:r>
          </a:p>
          <a:p>
            <a:r>
              <a:rPr lang="fr-FR"/>
              <a:t>Comme nous l’avons déjà laissé entendre, le mécanisme </a:t>
            </a:r>
            <a:r>
              <a:rPr lang="fr-FR" err="1"/>
              <a:t>synchronized</a:t>
            </a:r>
            <a:r>
              <a:rPr lang="fr-FR"/>
              <a:t>() fonctionne uniquement à condition que le programmeur place les appels au bon endroit. </a:t>
            </a:r>
          </a:p>
          <a:p>
            <a:r>
              <a:rPr lang="fr-FR"/>
              <a:t>Il s’agit, à présent, d’assembler une classe correctement protégée.</a:t>
            </a:r>
          </a:p>
          <a:p>
            <a:r>
              <a:rPr lang="fr-FR"/>
              <a:t>Observons d’abord l’accessibilité des éléments de données formant les parties fragiles de l’objet. Si elles ne sont pas privées, cela signifie qu’elles peuvent être accédée via un code sans rapport avec la définition de classe.</a:t>
            </a:r>
          </a:p>
          <a:p>
            <a:r>
              <a:rPr lang="fr-FR"/>
              <a:t>Dans ce cas, on admet qu’aucun programmeur ne va omettre les protections de rigueur. Cette stratégie est loin d’être sûre. C’est pourquoi les données devraient toujours présenter la marque "privé".</a:t>
            </a:r>
          </a:p>
          <a:p>
            <a:r>
              <a:rPr lang="fr-FR"/>
              <a:t>Nous venons d’expliquer pourquoi la </a:t>
            </a:r>
            <a:r>
              <a:rPr lang="fr-FR" err="1"/>
              <a:t>privacité</a:t>
            </a:r>
            <a:r>
              <a:rPr lang="fr-FR"/>
              <a:t> des données revêt une importance toute spéciale. L’argument de l’instruction </a:t>
            </a:r>
            <a:r>
              <a:rPr lang="fr-FR" err="1"/>
              <a:t>synchronized</a:t>
            </a:r>
            <a:r>
              <a:rPr lang="fr-FR"/>
              <a:t>() doit, en fait, être </a:t>
            </a:r>
            <a:r>
              <a:rPr lang="fr-FR" err="1"/>
              <a:t>this</a:t>
            </a:r>
            <a:r>
              <a:rPr lang="fr-FR"/>
              <a:t>. Cette généralisation permet au langage Java d’utiliser un raccourci et au lieu d’écrire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64</a:t>
            </a:fld>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pPr>
              <a:buNone/>
            </a:pPr>
            <a:r>
              <a:rPr lang="fr-FR">
                <a:solidFill>
                  <a:schemeClr val="bg1"/>
                </a:solidFill>
              </a:rPr>
              <a:t>public </a:t>
            </a:r>
            <a:r>
              <a:rPr lang="fr-FR" err="1">
                <a:solidFill>
                  <a:schemeClr val="bg1"/>
                </a:solidFill>
              </a:rPr>
              <a:t>void</a:t>
            </a:r>
            <a:r>
              <a:rPr lang="fr-FR">
                <a:solidFill>
                  <a:schemeClr val="bg1"/>
                </a:solidFill>
              </a:rPr>
              <a:t> push(char c) {</a:t>
            </a:r>
          </a:p>
          <a:p>
            <a:pPr>
              <a:buNone/>
            </a:pPr>
            <a:r>
              <a:rPr lang="fr-FR" err="1">
                <a:solidFill>
                  <a:schemeClr val="bg1"/>
                </a:solidFill>
              </a:rPr>
              <a:t>synchronized</a:t>
            </a:r>
            <a:r>
              <a:rPr lang="fr-FR">
                <a:solidFill>
                  <a:schemeClr val="bg1"/>
                </a:solidFill>
              </a:rPr>
              <a:t>(</a:t>
            </a:r>
            <a:r>
              <a:rPr lang="fr-FR" err="1">
                <a:solidFill>
                  <a:schemeClr val="bg1"/>
                </a:solidFill>
              </a:rPr>
              <a:t>this</a:t>
            </a:r>
            <a:r>
              <a:rPr lang="fr-FR">
                <a:solidFill>
                  <a:schemeClr val="bg1"/>
                </a:solidFill>
              </a:rPr>
              <a:t>) {</a:t>
            </a:r>
          </a:p>
          <a:p>
            <a:pPr>
              <a:buNone/>
            </a:pPr>
            <a:r>
              <a:rPr lang="fr-FR">
                <a:solidFill>
                  <a:schemeClr val="bg1"/>
                </a:solidFill>
              </a:rPr>
              <a:t>:</a:t>
            </a:r>
          </a:p>
          <a:p>
            <a:pPr>
              <a:buNone/>
            </a:pPr>
            <a:r>
              <a:rPr lang="fr-FR">
                <a:solidFill>
                  <a:schemeClr val="bg1"/>
                </a:solidFill>
              </a:rPr>
              <a:t>:</a:t>
            </a:r>
          </a:p>
          <a:p>
            <a:pPr>
              <a:buNone/>
            </a:pPr>
            <a:r>
              <a:rPr lang="fr-FR">
                <a:solidFill>
                  <a:schemeClr val="bg1"/>
                </a:solidFill>
              </a:rPr>
              <a:t>}</a:t>
            </a:r>
          </a:p>
          <a:p>
            <a:pPr>
              <a:buNone/>
            </a:pPr>
            <a:r>
              <a:rPr lang="fr-FR">
                <a:solidFill>
                  <a:schemeClr val="bg1"/>
                </a:solidFill>
              </a:rPr>
              <a:t>}</a:t>
            </a:r>
          </a:p>
          <a:p>
            <a:pPr>
              <a:buNone/>
            </a:pPr>
            <a:r>
              <a:rPr lang="fr-FR">
                <a:solidFill>
                  <a:schemeClr val="bg1"/>
                </a:solidFill>
              </a:rPr>
              <a:t>il suffit d’écrire simplement :</a:t>
            </a:r>
          </a:p>
          <a:p>
            <a:pPr>
              <a:buNone/>
            </a:pPr>
            <a:r>
              <a:rPr lang="en-US">
                <a:solidFill>
                  <a:schemeClr val="bg1"/>
                </a:solidFill>
              </a:rPr>
              <a:t>public synchronized void push(char c) {</a:t>
            </a:r>
          </a:p>
          <a:p>
            <a:pPr>
              <a:buNone/>
            </a:pPr>
            <a:r>
              <a:rPr lang="fr-FR">
                <a:solidFill>
                  <a:schemeClr val="bg1"/>
                </a:solidFill>
              </a:rPr>
              <a:t>:</a:t>
            </a:r>
          </a:p>
          <a:p>
            <a:pPr>
              <a:buNone/>
            </a:pPr>
            <a:r>
              <a:rPr lang="fr-FR">
                <a:solidFill>
                  <a:schemeClr val="bg1"/>
                </a:solidFill>
              </a:rPr>
              <a:t>:</a:t>
            </a:r>
          </a:p>
          <a:p>
            <a:pPr>
              <a:buNone/>
            </a:pPr>
            <a:r>
              <a:rPr lang="fr-FR">
                <a:solidFill>
                  <a:schemeClr val="bg1"/>
                </a:solidFill>
              </a:rPr>
              <a:t>}</a:t>
            </a:r>
          </a:p>
          <a:p>
            <a:pPr>
              <a:buNone/>
            </a:pPr>
            <a:r>
              <a:rPr lang="fr-FR">
                <a:solidFill>
                  <a:schemeClr val="bg1"/>
                </a:solidFill>
              </a:rPr>
              <a:t>qui débouche sur le même résultat.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65</a:t>
            </a:fld>
            <a:endParaRPr lang="fr-F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r>
              <a:rPr lang="fr-FR"/>
              <a:t>Pourquoi choisir une méthode au détriment d’une autre ? L’utilisation de </a:t>
            </a:r>
            <a:r>
              <a:rPr lang="fr-FR" err="1"/>
              <a:t>synchronized</a:t>
            </a:r>
            <a:r>
              <a:rPr lang="fr-FR"/>
              <a:t> en tant que modificateur de méthode convertit toute la méthode en un bloc synchronisé, ce qui risque d’entraîner une durée de conservation de l’indicateur de verrouillage s’éternisant au-delà de nécessaire. </a:t>
            </a:r>
          </a:p>
          <a:p>
            <a:r>
              <a:rPr lang="fr-FR"/>
              <a:t>D’autre part, en marquant la méthode de cette manière, les utilisateurs savent que la synchronisation a lieu et cette information peut s’avérer d’une grande utilité lors de la conception à l’encontre de </a:t>
            </a:r>
            <a:r>
              <a:rPr lang="fr-FR" err="1"/>
              <a:t>deadlock</a:t>
            </a:r>
            <a:r>
              <a:rPr lang="fr-FR"/>
              <a:t>, sujet traité dans la section suivante. </a:t>
            </a:r>
          </a:p>
          <a:p>
            <a:r>
              <a:rPr lang="fr-FR"/>
              <a:t>Notez que le générateur de documentation </a:t>
            </a:r>
            <a:r>
              <a:rPr lang="fr-FR" err="1"/>
              <a:t>javadoc</a:t>
            </a:r>
            <a:r>
              <a:rPr lang="fr-FR"/>
              <a:t> propage le modificateur synchronisé dans les fichiers de documentation, mais l’utilisation de </a:t>
            </a:r>
            <a:r>
              <a:rPr lang="fr-FR" err="1"/>
              <a:t>synchronized</a:t>
            </a:r>
            <a:r>
              <a:rPr lang="fr-FR"/>
              <a:t>(</a:t>
            </a:r>
            <a:r>
              <a:rPr lang="fr-FR" err="1"/>
              <a:t>this</a:t>
            </a:r>
            <a:r>
              <a:rPr lang="fr-FR"/>
              <a:t>) n’est pas documentée.</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66</a:t>
            </a:fld>
            <a:endParaRPr lang="fr-F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7500" lnSpcReduction="20000"/>
          </a:bodyPr>
          <a:lstStyle/>
          <a:p>
            <a:r>
              <a:rPr lang="fr-FR"/>
              <a:t>Dans le cadre de programmes où de nombreux threads sont en lice pour accéder aux multiples ressources, il peut se produire une situation que nous appellerons ici </a:t>
            </a:r>
            <a:r>
              <a:rPr lang="fr-FR" err="1"/>
              <a:t>deadlock</a:t>
            </a:r>
            <a:r>
              <a:rPr lang="fr-FR"/>
              <a:t> (étreinte mortelle). </a:t>
            </a:r>
          </a:p>
          <a:p>
            <a:r>
              <a:rPr lang="fr-FR"/>
              <a:t>Cette condition intervient lorsqu’un thread attend un verrou utilisé par un autre thread qui, à son tour, attend un verrou déjà utilisé par le premier thread. Dans cette spirale infernale, aucun des threads ne peut venir à bout de son activité tant que l’autre n’a pas mis fin au processus de son bloc synchronisé. </a:t>
            </a:r>
          </a:p>
          <a:p>
            <a:r>
              <a:rPr lang="fr-FR"/>
              <a:t>L’envoi </a:t>
            </a:r>
            <a:r>
              <a:rPr lang="fr-FR" err="1"/>
              <a:t>dubloc</a:t>
            </a:r>
            <a:r>
              <a:rPr lang="fr-FR"/>
              <a:t> synchronisé est condamné à échouer.</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67</a:t>
            </a:fld>
            <a:endParaRPr lang="fr-F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DeadLock</a:t>
            </a:r>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68</a:t>
            </a:fld>
            <a:endParaRPr lang="fr-FR"/>
          </a:p>
        </p:txBody>
      </p:sp>
      <p:pic>
        <p:nvPicPr>
          <p:cNvPr id="4098" name="Picture 2"/>
          <p:cNvPicPr>
            <a:picLocks noChangeAspect="1" noChangeArrowheads="1"/>
          </p:cNvPicPr>
          <p:nvPr/>
        </p:nvPicPr>
        <p:blipFill>
          <a:blip r:embed="rId2" cstate="print"/>
          <a:srcRect/>
          <a:stretch>
            <a:fillRect/>
          </a:stretch>
        </p:blipFill>
        <p:spPr bwMode="auto">
          <a:xfrm>
            <a:off x="928662" y="2071678"/>
            <a:ext cx="7693857" cy="3705244"/>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Intéractions</a:t>
            </a:r>
            <a:r>
              <a:rPr lang="fr-FR"/>
              <a:t> de Thread </a:t>
            </a:r>
            <a:r>
              <a:rPr lang="fr-FR" err="1"/>
              <a:t>wait</a:t>
            </a:r>
            <a:r>
              <a:rPr lang="fr-FR"/>
              <a:t>, </a:t>
            </a:r>
            <a:r>
              <a:rPr lang="fr-FR" err="1"/>
              <a:t>notify</a:t>
            </a:r>
            <a:endParaRPr lang="fr-FR"/>
          </a:p>
        </p:txBody>
      </p:sp>
      <p:sp>
        <p:nvSpPr>
          <p:cNvPr id="3" name="Espace réservé du contenu 2"/>
          <p:cNvSpPr>
            <a:spLocks noGrp="1"/>
          </p:cNvSpPr>
          <p:nvPr>
            <p:ph idx="1"/>
          </p:nvPr>
        </p:nvSpPr>
        <p:spPr/>
        <p:txBody>
          <a:bodyPr>
            <a:normAutofit/>
          </a:bodyPr>
          <a:lstStyle/>
          <a:p>
            <a:r>
              <a:rPr lang="fr-FR"/>
              <a:t>La plupart du temps, les threads sont spécialement conçus pour accomplir des tâches sans rapport entre elles. </a:t>
            </a:r>
          </a:p>
          <a:p>
            <a:r>
              <a:rPr lang="fr-FR"/>
              <a:t>D’autres fois, en revanche, leur mission a un dénominateur commun. </a:t>
            </a:r>
          </a:p>
          <a:p>
            <a:r>
              <a:rPr lang="fr-FR"/>
              <a:t>C’est pourquoi il convient, dans ce cas de figure, de programmer une interaction entre les threads.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69</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Sérialisation d’un Objet</a:t>
            </a:r>
          </a:p>
        </p:txBody>
      </p:sp>
      <p:sp>
        <p:nvSpPr>
          <p:cNvPr id="3" name="Espace réservé du contenu 2"/>
          <p:cNvSpPr>
            <a:spLocks noGrp="1"/>
          </p:cNvSpPr>
          <p:nvPr>
            <p:ph idx="1"/>
          </p:nvPr>
        </p:nvSpPr>
        <p:spPr/>
        <p:txBody>
          <a:bodyPr>
            <a:normAutofit fontScale="92500" lnSpcReduction="10000"/>
          </a:bodyPr>
          <a:lstStyle/>
          <a:p>
            <a:r>
              <a:rPr lang="fr-FR"/>
              <a:t>Pour sérialiser un Objet il faut simplement qu’il implémente l’interface </a:t>
            </a:r>
            <a:r>
              <a:rPr lang="fr-FR" err="1"/>
              <a:t>Serializable</a:t>
            </a:r>
            <a:r>
              <a:rPr lang="fr-FR"/>
              <a:t> </a:t>
            </a:r>
          </a:p>
          <a:p>
            <a:endParaRPr lang="fr-FR"/>
          </a:p>
          <a:p>
            <a:pPr>
              <a:buNone/>
            </a:pPr>
            <a:r>
              <a:rPr lang="fr-FR"/>
              <a:t>public class Fleur </a:t>
            </a:r>
            <a:r>
              <a:rPr lang="fr-FR" err="1"/>
              <a:t>implements</a:t>
            </a:r>
            <a:r>
              <a:rPr lang="fr-FR"/>
              <a:t> </a:t>
            </a:r>
            <a:r>
              <a:rPr lang="fr-FR" err="1"/>
              <a:t>Serializable</a:t>
            </a:r>
            <a:endParaRPr lang="fr-FR"/>
          </a:p>
          <a:p>
            <a:pPr>
              <a:buNone/>
            </a:pPr>
            <a:r>
              <a:rPr lang="fr-FR"/>
              <a:t>{</a:t>
            </a:r>
          </a:p>
          <a:p>
            <a:pPr>
              <a:buNone/>
            </a:pPr>
            <a:r>
              <a:rPr lang="fr-FR" err="1"/>
              <a:t>private</a:t>
            </a:r>
            <a:r>
              <a:rPr lang="fr-FR"/>
              <a:t> String variété;</a:t>
            </a:r>
          </a:p>
          <a:p>
            <a:pPr>
              <a:buNone/>
            </a:pPr>
            <a:r>
              <a:rPr lang="fr-FR" err="1"/>
              <a:t>private</a:t>
            </a:r>
            <a:r>
              <a:rPr lang="fr-FR"/>
              <a:t> String couleur;</a:t>
            </a:r>
          </a:p>
          <a:p>
            <a:pPr>
              <a:buNone/>
            </a:pPr>
            <a:r>
              <a:rPr lang="fr-FR"/>
              <a:t>public Fleur(String </a:t>
            </a:r>
            <a:r>
              <a:rPr lang="fr-FR" err="1"/>
              <a:t>uneCouleur</a:t>
            </a:r>
            <a:r>
              <a:rPr lang="fr-FR"/>
              <a:t>){couleur=</a:t>
            </a:r>
            <a:r>
              <a:rPr lang="fr-FR" err="1"/>
              <a:t>uneCouleur</a:t>
            </a:r>
            <a:r>
              <a:rPr lang="fr-FR"/>
              <a:t>;}</a:t>
            </a:r>
          </a:p>
          <a:p>
            <a:pPr>
              <a:buNone/>
            </a:pPr>
            <a:r>
              <a:rPr lang="fr-F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a:t>
            </a:fld>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Problème</a:t>
            </a:r>
            <a:br>
              <a:rPr lang="fr-FR"/>
            </a:br>
            <a:endParaRPr lang="fr-FR"/>
          </a:p>
        </p:txBody>
      </p:sp>
      <p:sp>
        <p:nvSpPr>
          <p:cNvPr id="3" name="Espace réservé du contenu 2"/>
          <p:cNvSpPr>
            <a:spLocks noGrp="1"/>
          </p:cNvSpPr>
          <p:nvPr>
            <p:ph idx="1"/>
          </p:nvPr>
        </p:nvSpPr>
        <p:spPr/>
        <p:txBody>
          <a:bodyPr>
            <a:normAutofit fontScale="62500" lnSpcReduction="20000"/>
          </a:bodyPr>
          <a:lstStyle/>
          <a:p>
            <a:r>
              <a:rPr lang="fr-FR"/>
              <a:t>Prenons un exemple tout simple pour expliquer les avantages qui se dégagent de l’interaction entre deux threads. </a:t>
            </a:r>
          </a:p>
          <a:p>
            <a:r>
              <a:rPr lang="fr-FR"/>
              <a:t>Deux personnes travaillent ensemble, l’une lave la vaisselle et l’autre l’essuie. </a:t>
            </a:r>
          </a:p>
          <a:p>
            <a:r>
              <a:rPr lang="fr-FR"/>
              <a:t>Ces deux personnes incarnent nos deux threads. Il existe entre elles un objet partagé : l’égouttoir. Admettons, en outre, qu’elles sont paresseuses et n’hésitent pas une seconde à s’asseoir si elles n’ont pas de travail à exécuter. </a:t>
            </a:r>
          </a:p>
          <a:p>
            <a:r>
              <a:rPr lang="fr-FR"/>
              <a:t>La personne qui essuie ne peut, manifestement, pas commencer sa tâche tant que l’égouttoir ne contient pas au moins une pièce. </a:t>
            </a:r>
          </a:p>
          <a:p>
            <a:r>
              <a:rPr lang="fr-FR"/>
              <a:t>Dans ce même ordre d’idée, si l’égouttoir est plein (celui qui lave va plus vite que son collègue), celui qui lave ne peut poursuivre tant qu’il n’y a pas un peu de place dans l’égouttoir.</a:t>
            </a:r>
          </a:p>
          <a:p>
            <a:r>
              <a:rPr lang="fr-FR"/>
              <a:t>Voici comment Java s’y prend pour mener à bien cette opération.</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70</a:t>
            </a:fld>
            <a:endParaRPr lang="fr-F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14290"/>
            <a:ext cx="8229600" cy="6240518"/>
          </a:xfrm>
        </p:spPr>
        <p:txBody>
          <a:bodyPr>
            <a:normAutofit fontScale="92500" lnSpcReduction="10000"/>
          </a:bodyPr>
          <a:lstStyle/>
          <a:p>
            <a:r>
              <a:rPr lang="fr-FR"/>
              <a:t>Avec Java, chaque instance d’objet possède deux files d’attente de threads associées. </a:t>
            </a:r>
          </a:p>
          <a:p>
            <a:r>
              <a:rPr lang="fr-FR"/>
              <a:t>La première est utilisée par les threads désireux d’obtenir l’indicateur de verrouillage et est traitée dans la section "Utilisation du mot-clé </a:t>
            </a:r>
            <a:r>
              <a:rPr lang="fr-FR" err="1"/>
              <a:t>synchronized</a:t>
            </a:r>
            <a:r>
              <a:rPr lang="fr-FR"/>
              <a:t>." </a:t>
            </a:r>
          </a:p>
          <a:p>
            <a:r>
              <a:rPr lang="fr-FR"/>
              <a:t>La seconde file sert à réaliser les mécanismes de communication </a:t>
            </a:r>
            <a:r>
              <a:rPr lang="fr-FR" err="1"/>
              <a:t>wait</a:t>
            </a:r>
            <a:r>
              <a:rPr lang="fr-FR"/>
              <a:t>() et </a:t>
            </a:r>
            <a:r>
              <a:rPr lang="fr-FR" err="1"/>
              <a:t>notify</a:t>
            </a:r>
            <a:r>
              <a:rPr lang="fr-FR"/>
              <a:t>().</a:t>
            </a:r>
          </a:p>
          <a:p>
            <a:r>
              <a:rPr lang="fr-FR"/>
              <a:t>Trois méthodes sont définies dans la classe de base </a:t>
            </a:r>
            <a:r>
              <a:rPr lang="fr-FR" err="1"/>
              <a:t>java.lang.Object</a:t>
            </a:r>
            <a:r>
              <a:rPr lang="fr-FR"/>
              <a:t>, à savoir </a:t>
            </a:r>
            <a:r>
              <a:rPr lang="fr-FR" err="1"/>
              <a:t>wait</a:t>
            </a:r>
            <a:r>
              <a:rPr lang="fr-FR"/>
              <a:t>(), </a:t>
            </a:r>
            <a:r>
              <a:rPr lang="fr-FR" err="1"/>
              <a:t>notify</a:t>
            </a:r>
            <a:r>
              <a:rPr lang="fr-FR"/>
              <a:t>() et </a:t>
            </a:r>
            <a:r>
              <a:rPr lang="fr-FR" err="1"/>
              <a:t>notifyAll</a:t>
            </a:r>
            <a:r>
              <a:rPr lang="fr-FR"/>
              <a:t>(). </a:t>
            </a:r>
          </a:p>
          <a:p>
            <a:r>
              <a:rPr lang="fr-FR"/>
              <a:t>Les méthodes </a:t>
            </a:r>
            <a:r>
              <a:rPr lang="fr-FR" err="1"/>
              <a:t>wait</a:t>
            </a:r>
            <a:r>
              <a:rPr lang="fr-FR"/>
              <a:t>() et </a:t>
            </a:r>
            <a:r>
              <a:rPr lang="fr-FR" err="1"/>
              <a:t>notify</a:t>
            </a:r>
            <a:r>
              <a:rPr lang="fr-FR"/>
              <a:t>() font l’objet de cette section.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71</a:t>
            </a:fld>
            <a:endParaRPr lang="fr-F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Revenons à notre exemple de vaisselle.</a:t>
            </a:r>
          </a:p>
          <a:p>
            <a:r>
              <a:rPr lang="fr-FR"/>
              <a:t>Le thread a lave et le thread b essuie. Tous deux ont accès à l’égouttoir.</a:t>
            </a:r>
          </a:p>
          <a:p>
            <a:r>
              <a:rPr lang="fr-FR"/>
              <a:t>Supposons que le thread b veuille essuyer, mais que l’égouttoir soit totalement vide. Le code est alors le suivant :</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72</a:t>
            </a:fld>
            <a:endParaRPr lang="fr-F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a:t>if (</a:t>
            </a:r>
            <a:r>
              <a:rPr lang="fr-FR" err="1"/>
              <a:t>drainingBoard.isEmpty</a:t>
            </a:r>
            <a:r>
              <a:rPr lang="fr-FR"/>
              <a:t>())</a:t>
            </a:r>
          </a:p>
          <a:p>
            <a:pPr>
              <a:buNone/>
            </a:pPr>
            <a:r>
              <a:rPr lang="fr-FR" err="1"/>
              <a:t>drainingBoard.wait</a:t>
            </a:r>
            <a:r>
              <a:rPr lang="fr-F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73</a:t>
            </a:fld>
            <a:endParaRPr lang="fr-F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a:t>Le thread b fait appel à la méthode </a:t>
            </a:r>
            <a:r>
              <a:rPr lang="fr-FR" err="1"/>
              <a:t>wait</a:t>
            </a:r>
            <a:r>
              <a:rPr lang="fr-FR"/>
              <a:t>(), ce qui entraîne l’interruption de son activité et il vient grossir la file d’attente de l’objet égouttoir. </a:t>
            </a:r>
          </a:p>
          <a:p>
            <a:r>
              <a:rPr lang="fr-FR"/>
              <a:t>Il reste inactif tant qu’il n’est pas supprimé de la liste d’attente.</a:t>
            </a:r>
          </a:p>
          <a:p>
            <a:r>
              <a:rPr lang="fr-FR"/>
              <a:t>La question qui nous occupe maintenant est de savoir comment relancer le thread b. Il suffit d’appeler la méthode </a:t>
            </a:r>
            <a:r>
              <a:rPr lang="fr-FR" err="1"/>
              <a:t>notify</a:t>
            </a:r>
            <a:r>
              <a:rPr lang="fr-FR"/>
              <a:t>() comme suit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74</a:t>
            </a:fld>
            <a:endParaRPr lang="fr-F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err="1"/>
              <a:t>drainingBoard.addItem</a:t>
            </a:r>
            <a:r>
              <a:rPr lang="fr-FR"/>
              <a:t>(plate);</a:t>
            </a:r>
          </a:p>
          <a:p>
            <a:pPr>
              <a:buNone/>
            </a:pPr>
            <a:r>
              <a:rPr lang="fr-FR" err="1"/>
              <a:t>drainingBoard.notify</a:t>
            </a:r>
            <a:r>
              <a:rPr lang="fr-F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75</a:t>
            </a:fld>
            <a:endParaRPr lang="fr-F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6169080"/>
          </a:xfrm>
        </p:spPr>
        <p:txBody>
          <a:bodyPr>
            <a:normAutofit fontScale="92500" lnSpcReduction="20000"/>
          </a:bodyPr>
          <a:lstStyle/>
          <a:p>
            <a:r>
              <a:rPr lang="fr-FR"/>
              <a:t>A ce stade, le premier thread bloqué dans la file d’attente de l’égouttoir est supprimé de cette liste et entre en liste pour être exécuté.</a:t>
            </a:r>
          </a:p>
          <a:p>
            <a:r>
              <a:rPr lang="fr-FR"/>
              <a:t>Précisons que l’appel </a:t>
            </a:r>
            <a:r>
              <a:rPr lang="fr-FR" err="1"/>
              <a:t>notify</a:t>
            </a:r>
            <a:r>
              <a:rPr lang="fr-FR"/>
              <a:t>() est émis ici quel que soit l’état des threads (actif ou inactif). </a:t>
            </a:r>
          </a:p>
          <a:p>
            <a:r>
              <a:rPr lang="fr-FR"/>
              <a:t>L’appel est émis à condition que l’état vide de l’égouttoir passe à non-vide lorsque l’on y dépose une assiette. </a:t>
            </a:r>
          </a:p>
          <a:p>
            <a:r>
              <a:rPr lang="fr-FR"/>
              <a:t>La méthode </a:t>
            </a:r>
            <a:r>
              <a:rPr lang="fr-FR" err="1"/>
              <a:t>notify</a:t>
            </a:r>
            <a:r>
              <a:rPr lang="fr-FR"/>
              <a:t>(), ne peut être adoptée que lorsque la file d’attente bloque des threads. </a:t>
            </a:r>
          </a:p>
          <a:p>
            <a:r>
              <a:rPr lang="fr-FR"/>
              <a:t>Les appels de </a:t>
            </a:r>
            <a:r>
              <a:rPr lang="fr-FR" err="1"/>
              <a:t>notify</a:t>
            </a:r>
            <a:r>
              <a:rPr lang="fr-FR"/>
              <a:t>() ne sont pas mémorisés.</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76</a:t>
            </a:fld>
            <a:endParaRPr lang="fr-F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6"/>
            <a:ext cx="8229600" cy="6097642"/>
          </a:xfrm>
        </p:spPr>
        <p:txBody>
          <a:bodyPr>
            <a:normAutofit fontScale="77500" lnSpcReduction="20000"/>
          </a:bodyPr>
          <a:lstStyle/>
          <a:p>
            <a:r>
              <a:rPr lang="fr-FR"/>
              <a:t>Par ailleurs, la méthode </a:t>
            </a:r>
            <a:r>
              <a:rPr lang="fr-FR" err="1"/>
              <a:t>notify</a:t>
            </a:r>
            <a:r>
              <a:rPr lang="fr-FR"/>
              <a:t>() libère au grand maximum le premier thread dans la file d’attente. </a:t>
            </a:r>
          </a:p>
          <a:p>
            <a:r>
              <a:rPr lang="fr-FR"/>
              <a:t>En conséquence, si la liste d’attente comporte plusieurs threads, seul le premier est libéré. </a:t>
            </a:r>
          </a:p>
          <a:p>
            <a:r>
              <a:rPr lang="fr-FR"/>
              <a:t>Pour libérer en bloc tous les threads, utilisez la méthode </a:t>
            </a:r>
            <a:r>
              <a:rPr lang="fr-FR" err="1"/>
              <a:t>notifyAll</a:t>
            </a:r>
            <a:r>
              <a:rPr lang="fr-FR"/>
              <a:t>().</a:t>
            </a:r>
          </a:p>
          <a:p>
            <a:r>
              <a:rPr lang="fr-FR"/>
              <a:t>Par ce biais, nous pouvons coordonner nos threads qui lavent et essuient sans ambages et sans connaître leur identité. </a:t>
            </a:r>
          </a:p>
          <a:p>
            <a:r>
              <a:rPr lang="fr-FR"/>
              <a:t>A chaque fois que nous effectuons une opération n’entravant pas le travail de l’autre thread, nous nous servons de la méthode </a:t>
            </a:r>
            <a:r>
              <a:rPr lang="fr-FR" err="1"/>
              <a:t>notify</a:t>
            </a:r>
            <a:r>
              <a:rPr lang="fr-FR"/>
              <a:t>() et l’appliquons sur l’égouttoir.</a:t>
            </a:r>
          </a:p>
          <a:p>
            <a:r>
              <a:rPr lang="fr-FR"/>
              <a:t>D’autre part, à chaque fois que nous essayons de travailler sans pouvoir aller de l’avant parce que l’égouttoir est vide ou plein, nous adoptons la méthode </a:t>
            </a:r>
            <a:r>
              <a:rPr lang="fr-FR" err="1"/>
              <a:t>wait</a:t>
            </a:r>
            <a:r>
              <a:rPr lang="fr-FR"/>
              <a:t>() et attendons que l’égouttoir change d’état.</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77</a:t>
            </a:fld>
            <a:endParaRPr lang="fr-F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7500" lnSpcReduction="20000"/>
          </a:bodyPr>
          <a:lstStyle/>
          <a:p>
            <a:r>
              <a:rPr lang="fr-FR"/>
              <a:t>Les stratégies proposées ci-dessus sont bonnes en théorie, mais la pratique se présente sous un jour plus complexe. </a:t>
            </a:r>
          </a:p>
          <a:p>
            <a:r>
              <a:rPr lang="fr-FR"/>
              <a:t>En l’occurrence, la liste d’attente est en soi une structure de données fragiles et doit, par conséquent, être protégée à l’aide du mécanisme synchronisé. </a:t>
            </a:r>
          </a:p>
          <a:p>
            <a:r>
              <a:rPr lang="fr-FR"/>
              <a:t>Ce qu’il nous faut retenir est qu’avant de lancer l’une des méthodes </a:t>
            </a:r>
            <a:r>
              <a:rPr lang="fr-FR" err="1"/>
              <a:t>wait</a:t>
            </a:r>
            <a:r>
              <a:rPr lang="fr-FR"/>
              <a:t>(), </a:t>
            </a:r>
            <a:r>
              <a:rPr lang="fr-FR" err="1"/>
              <a:t>notify</a:t>
            </a:r>
            <a:r>
              <a:rPr lang="fr-FR"/>
              <a:t>() ou </a:t>
            </a:r>
            <a:r>
              <a:rPr lang="fr-FR" err="1"/>
              <a:t>notifyAll</a:t>
            </a:r>
            <a:r>
              <a:rPr lang="fr-FR"/>
              <a:t>(), il est nécessaire d’obtenir l’indicateur de verrouillage pour l’objet en question. </a:t>
            </a:r>
          </a:p>
          <a:p>
            <a:r>
              <a:rPr lang="fr-FR"/>
              <a:t>En d’autres termes, ces méthodes doivent être invoquées dans des blocs </a:t>
            </a:r>
            <a:r>
              <a:rPr lang="fr-FR" err="1"/>
              <a:t>synchronized</a:t>
            </a:r>
            <a:r>
              <a:rPr lang="fr-FR"/>
              <a:t>. Le code subit quelques modifications comme suit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78</a:t>
            </a:fld>
            <a:endParaRPr lang="fr-F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pPr>
              <a:buNone/>
            </a:pPr>
            <a:r>
              <a:rPr lang="fr-FR" err="1">
                <a:solidFill>
                  <a:schemeClr val="bg1"/>
                </a:solidFill>
              </a:rPr>
              <a:t>synchronized</a:t>
            </a:r>
            <a:r>
              <a:rPr lang="fr-FR">
                <a:solidFill>
                  <a:schemeClr val="bg1"/>
                </a:solidFill>
              </a:rPr>
              <a:t>(</a:t>
            </a:r>
            <a:r>
              <a:rPr lang="fr-FR" err="1">
                <a:solidFill>
                  <a:schemeClr val="bg1"/>
                </a:solidFill>
              </a:rPr>
              <a:t>drainingBoard</a:t>
            </a:r>
            <a:r>
              <a:rPr lang="fr-FR">
                <a:solidFill>
                  <a:schemeClr val="bg1"/>
                </a:solidFill>
              </a:rPr>
              <a:t>) {</a:t>
            </a:r>
          </a:p>
          <a:p>
            <a:pPr>
              <a:buNone/>
            </a:pPr>
            <a:r>
              <a:rPr lang="fr-FR">
                <a:solidFill>
                  <a:schemeClr val="bg1"/>
                </a:solidFill>
              </a:rPr>
              <a:t>if (</a:t>
            </a:r>
            <a:r>
              <a:rPr lang="fr-FR" err="1">
                <a:solidFill>
                  <a:schemeClr val="bg1"/>
                </a:solidFill>
              </a:rPr>
              <a:t>drainingBoard.isEmpty</a:t>
            </a:r>
            <a:r>
              <a:rPr lang="fr-FR">
                <a:solidFill>
                  <a:schemeClr val="bg1"/>
                </a:solidFill>
              </a:rPr>
              <a:t>())</a:t>
            </a:r>
          </a:p>
          <a:p>
            <a:pPr>
              <a:buNone/>
            </a:pPr>
            <a:r>
              <a:rPr lang="fr-FR" err="1">
                <a:solidFill>
                  <a:schemeClr val="bg1"/>
                </a:solidFill>
              </a:rPr>
              <a:t>drainingBoard.wait</a:t>
            </a:r>
            <a:r>
              <a:rPr lang="fr-FR">
                <a:solidFill>
                  <a:schemeClr val="bg1"/>
                </a:solidFill>
              </a:rPr>
              <a:t>();</a:t>
            </a:r>
          </a:p>
          <a:p>
            <a:pPr>
              <a:buNone/>
            </a:pPr>
            <a:r>
              <a:rPr lang="fr-FR">
                <a:solidFill>
                  <a:schemeClr val="bg1"/>
                </a:solidFill>
              </a:rPr>
              <a:t>}</a:t>
            </a:r>
          </a:p>
          <a:p>
            <a:pPr>
              <a:buNone/>
            </a:pPr>
            <a:r>
              <a:rPr lang="fr-FR">
                <a:solidFill>
                  <a:schemeClr val="bg1"/>
                </a:solidFill>
              </a:rPr>
              <a:t>puis :</a:t>
            </a:r>
          </a:p>
          <a:p>
            <a:pPr>
              <a:buNone/>
            </a:pPr>
            <a:r>
              <a:rPr lang="fr-FR" err="1">
                <a:solidFill>
                  <a:schemeClr val="bg1"/>
                </a:solidFill>
              </a:rPr>
              <a:t>synchronized</a:t>
            </a:r>
            <a:r>
              <a:rPr lang="fr-FR">
                <a:solidFill>
                  <a:schemeClr val="bg1"/>
                </a:solidFill>
              </a:rPr>
              <a:t>(</a:t>
            </a:r>
            <a:r>
              <a:rPr lang="fr-FR" err="1">
                <a:solidFill>
                  <a:schemeClr val="bg1"/>
                </a:solidFill>
              </a:rPr>
              <a:t>drainingBoard</a:t>
            </a:r>
            <a:r>
              <a:rPr lang="fr-FR">
                <a:solidFill>
                  <a:schemeClr val="bg1"/>
                </a:solidFill>
              </a:rPr>
              <a:t>) {</a:t>
            </a:r>
          </a:p>
          <a:p>
            <a:pPr>
              <a:buNone/>
            </a:pPr>
            <a:r>
              <a:rPr lang="fr-FR" err="1">
                <a:solidFill>
                  <a:schemeClr val="bg1"/>
                </a:solidFill>
              </a:rPr>
              <a:t>drainingBoard.addItem</a:t>
            </a:r>
            <a:r>
              <a:rPr lang="fr-FR">
                <a:solidFill>
                  <a:schemeClr val="bg1"/>
                </a:solidFill>
              </a:rPr>
              <a:t>(plate);</a:t>
            </a:r>
          </a:p>
          <a:p>
            <a:pPr>
              <a:buNone/>
            </a:pPr>
            <a:r>
              <a:rPr lang="fr-FR" err="1">
                <a:solidFill>
                  <a:schemeClr val="bg1"/>
                </a:solidFill>
              </a:rPr>
              <a:t>drainingBoard.notify</a:t>
            </a:r>
            <a:r>
              <a:rPr lang="fr-FR">
                <a:solidFill>
                  <a:schemeClr val="bg1"/>
                </a:solidFill>
              </a:rPr>
              <a:t>();</a:t>
            </a:r>
          </a:p>
          <a:p>
            <a:pPr>
              <a:buNone/>
            </a:pPr>
            <a:r>
              <a:rPr lang="fr-FR">
                <a:solidFill>
                  <a:schemeClr val="bg1"/>
                </a:solidFill>
              </a:rP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79</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Sérialisation d’un Objet</a:t>
            </a: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a:t>
            </a:fld>
            <a:endParaRPr lang="fr-FR"/>
          </a:p>
        </p:txBody>
      </p:sp>
      <p:pic>
        <p:nvPicPr>
          <p:cNvPr id="9218" name="Picture 2"/>
          <p:cNvPicPr>
            <a:picLocks noChangeAspect="1" noChangeArrowheads="1"/>
          </p:cNvPicPr>
          <p:nvPr/>
        </p:nvPicPr>
        <p:blipFill>
          <a:blip r:embed="rId2" cstate="print"/>
          <a:srcRect/>
          <a:stretch>
            <a:fillRect/>
          </a:stretch>
        </p:blipFill>
        <p:spPr bwMode="auto">
          <a:xfrm>
            <a:off x="642911" y="2000240"/>
            <a:ext cx="7858180" cy="2743216"/>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r>
              <a:rPr lang="fr-FR"/>
              <a:t>De ce changement se dégage une remarque intéressante. Comme l’instruction </a:t>
            </a:r>
            <a:r>
              <a:rPr lang="fr-FR" err="1"/>
              <a:t>synchronized</a:t>
            </a:r>
            <a:r>
              <a:rPr lang="fr-FR"/>
              <a:t> nécessite que le thread obtienne l’indicateur de verrouillage avant d’être exécuté, ceci implique l’impossibilité pour le thread chargé de laver la vaisselle d’atteindre l’instruction </a:t>
            </a:r>
            <a:r>
              <a:rPr lang="fr-FR" err="1"/>
              <a:t>notify</a:t>
            </a:r>
            <a:r>
              <a:rPr lang="fr-FR"/>
              <a:t>() tant que le thread qui essuie la vaisselle est bloqué dans l’état </a:t>
            </a:r>
            <a:r>
              <a:rPr lang="fr-FR" err="1"/>
              <a:t>wait</a:t>
            </a:r>
            <a:r>
              <a:rPr lang="fr-FR"/>
              <a:t>().</a:t>
            </a:r>
          </a:p>
          <a:p>
            <a:r>
              <a:rPr lang="fr-FR"/>
              <a:t>Dans la pratique, cela ne se produit que très rarement. En fait, l’émission de l’appel </a:t>
            </a:r>
            <a:r>
              <a:rPr lang="fr-FR" err="1"/>
              <a:t>wait</a:t>
            </a:r>
            <a:r>
              <a:rPr lang="fr-FR"/>
              <a:t>() renvoie d’abord l’indicateur de verrouillage à l’objet.</a:t>
            </a:r>
          </a:p>
          <a:p>
            <a:r>
              <a:rPr lang="fr-FR"/>
              <a:t>Nonobstant, afin d’éviter toute déconvenue, l’appel </a:t>
            </a:r>
            <a:r>
              <a:rPr lang="fr-FR" err="1"/>
              <a:t>notify</a:t>
            </a:r>
            <a:r>
              <a:rPr lang="fr-FR"/>
              <a:t>() rend le thread inactif et le déplace tout simplement de la file d’attente vers la liste de l’indicateur de verrouillage. Dans ce cas, il ne peut poursuivre son activité tant qu’il n’a pas récupéré l’indicateur de verrouillage.</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80</a:t>
            </a:fld>
            <a:endParaRPr lang="fr-F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a:t>Cycle de vie d'un processus léger</a:t>
            </a:r>
            <a:br>
              <a:rPr lang="fr-FR" b="1"/>
            </a:br>
            <a:endParaRPr lang="fr-FR"/>
          </a:p>
        </p:txBody>
      </p:sp>
      <p:sp>
        <p:nvSpPr>
          <p:cNvPr id="3" name="Espace réservé du contenu 2"/>
          <p:cNvSpPr>
            <a:spLocks noGrp="1"/>
          </p:cNvSpPr>
          <p:nvPr>
            <p:ph idx="1"/>
          </p:nvPr>
        </p:nvSpPr>
        <p:spPr/>
        <p:txBody>
          <a:bodyPr>
            <a:normAutofit/>
          </a:bodyPr>
          <a:lstStyle/>
          <a:p>
            <a:r>
              <a:rPr lang="fr-FR"/>
              <a:t>Un processus léger possède différents états gérés par le système :</a:t>
            </a:r>
          </a:p>
          <a:p>
            <a:pPr lvl="1"/>
            <a:r>
              <a:rPr lang="fr-FR"/>
              <a:t>état </a:t>
            </a:r>
            <a:r>
              <a:rPr lang="fr-FR" i="1"/>
              <a:t>prêt</a:t>
            </a:r>
            <a:r>
              <a:rPr lang="fr-FR"/>
              <a:t> : le processus est prêt à être exécuté,</a:t>
            </a:r>
          </a:p>
          <a:p>
            <a:pPr lvl="1"/>
            <a:r>
              <a:rPr lang="fr-FR"/>
              <a:t>état </a:t>
            </a:r>
            <a:r>
              <a:rPr lang="fr-FR" i="1"/>
              <a:t>suspendu</a:t>
            </a:r>
            <a:r>
              <a:rPr lang="fr-FR"/>
              <a:t> : le processus est suspendu (attente d'une ressource),</a:t>
            </a:r>
          </a:p>
          <a:p>
            <a:pPr lvl="1"/>
            <a:r>
              <a:rPr lang="fr-FR"/>
              <a:t>état </a:t>
            </a:r>
            <a:r>
              <a:rPr lang="fr-FR" i="1"/>
              <a:t>exécution</a:t>
            </a:r>
            <a:r>
              <a:rPr lang="fr-FR"/>
              <a:t> : le processus est en cours d'exécution,</a:t>
            </a:r>
          </a:p>
          <a:p>
            <a:pPr lvl="1"/>
            <a:r>
              <a:rPr lang="fr-FR"/>
              <a:t>état </a:t>
            </a:r>
            <a:r>
              <a:rPr lang="fr-FR" i="1"/>
              <a:t>terminé</a:t>
            </a:r>
            <a:r>
              <a:rPr lang="fr-FR"/>
              <a:t> : le processus a achevé son exécution ou a été interrompu.</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81</a:t>
            </a:fld>
            <a:endParaRPr lang="fr-F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err="1"/>
              <a:t>InterruptedException</a:t>
            </a:r>
            <a:br>
              <a:rPr lang="fr-FR" b="1"/>
            </a:br>
            <a:endParaRPr lang="fr-FR"/>
          </a:p>
        </p:txBody>
      </p:sp>
      <p:sp>
        <p:nvSpPr>
          <p:cNvPr id="3" name="Espace réservé du contenu 2"/>
          <p:cNvSpPr>
            <a:spLocks noGrp="1"/>
          </p:cNvSpPr>
          <p:nvPr>
            <p:ph idx="1"/>
          </p:nvPr>
        </p:nvSpPr>
        <p:spPr/>
        <p:txBody>
          <a:bodyPr>
            <a:normAutofit fontScale="92500"/>
          </a:bodyPr>
          <a:lstStyle/>
          <a:p>
            <a:r>
              <a:rPr lang="fr-FR"/>
              <a:t>Cette classe d'exception est lancée par les méthodes de la classe Thread et celle de la classe Object demandant la suspension pour un temps indéterminé du processus léger courant (attente en général).</a:t>
            </a:r>
          </a:p>
          <a:p>
            <a:r>
              <a:rPr lang="fr-FR"/>
              <a:t>Cette exception est lancée quand le processus léger en attente est interrompu. Capturer cette exception permet d'interrompre l'attente, et libérer des ressources pour terminer proprement.</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82</a:t>
            </a:fld>
            <a:endParaRPr lang="fr-F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Tout d'abord, il est très simple pour un thread d'attendre que tel autre thread soit terminé : la méthode </a:t>
            </a:r>
            <a:r>
              <a:rPr lang="fr-FR" i="1" err="1"/>
              <a:t>join</a:t>
            </a:r>
            <a:r>
              <a:rPr lang="fr-FR" i="1"/>
              <a:t>()</a:t>
            </a:r>
            <a:r>
              <a:rPr lang="fr-FR"/>
              <a:t> de la classe </a:t>
            </a:r>
            <a:r>
              <a:rPr lang="fr-FR" i="1"/>
              <a:t>Thread</a:t>
            </a:r>
            <a:r>
              <a:rPr lang="fr-FR"/>
              <a:t> bloque jusqu'à ce que le thread termine. Ainsi, </a:t>
            </a:r>
            <a:r>
              <a:rPr lang="fr-FR" i="1"/>
              <a:t>T1.</a:t>
            </a:r>
            <a:r>
              <a:rPr lang="fr-FR" i="1" err="1"/>
              <a:t>join</a:t>
            </a:r>
            <a:r>
              <a:rPr lang="fr-FR" i="1"/>
              <a:t>()</a:t>
            </a:r>
            <a:r>
              <a:rPr lang="fr-FR"/>
              <a:t> permet d'attendre la fin de </a:t>
            </a:r>
            <a:r>
              <a:rPr lang="fr-FR" i="1"/>
              <a:t>T1</a:t>
            </a:r>
            <a:r>
              <a:rPr lang="fr-FR"/>
              <a:t>. </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83</a:t>
            </a:fld>
            <a:endParaRPr lang="fr-F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en-US" err="1">
                <a:solidFill>
                  <a:schemeClr val="bg1"/>
                </a:solidFill>
              </a:rPr>
              <a:t>Runnable</a:t>
            </a:r>
            <a:r>
              <a:rPr lang="en-US">
                <a:solidFill>
                  <a:schemeClr val="bg1"/>
                </a:solidFill>
              </a:rPr>
              <a:t> </a:t>
            </a:r>
            <a:r>
              <a:rPr lang="en-US" err="1">
                <a:solidFill>
                  <a:schemeClr val="bg1"/>
                </a:solidFill>
              </a:rPr>
              <a:t>runnable</a:t>
            </a:r>
            <a:r>
              <a:rPr lang="en-US">
                <a:solidFill>
                  <a:schemeClr val="bg1"/>
                </a:solidFill>
              </a:rPr>
              <a:t> = ...; </a:t>
            </a:r>
          </a:p>
          <a:p>
            <a:pPr>
              <a:buNone/>
            </a:pPr>
            <a:r>
              <a:rPr lang="en-US">
                <a:solidFill>
                  <a:schemeClr val="bg1"/>
                </a:solidFill>
              </a:rPr>
              <a:t>Thread t = new Thread(</a:t>
            </a:r>
            <a:r>
              <a:rPr lang="en-US" err="1">
                <a:solidFill>
                  <a:schemeClr val="bg1"/>
                </a:solidFill>
              </a:rPr>
              <a:t>runnable</a:t>
            </a:r>
            <a:r>
              <a:rPr lang="en-US">
                <a:solidFill>
                  <a:schemeClr val="bg1"/>
                </a:solidFill>
              </a:rPr>
              <a:t>); </a:t>
            </a:r>
            <a:r>
              <a:rPr lang="en-US" err="1">
                <a:solidFill>
                  <a:schemeClr val="bg1"/>
                </a:solidFill>
              </a:rPr>
              <a:t>t.start</a:t>
            </a:r>
            <a:r>
              <a:rPr lang="en-US">
                <a:solidFill>
                  <a:schemeClr val="bg1"/>
                </a:solidFill>
              </a:rPr>
              <a:t>(); </a:t>
            </a:r>
          </a:p>
          <a:p>
            <a:pPr>
              <a:buNone/>
            </a:pPr>
            <a:r>
              <a:rPr lang="en-US" err="1">
                <a:solidFill>
                  <a:schemeClr val="bg1"/>
                </a:solidFill>
              </a:rPr>
              <a:t>t.join</a:t>
            </a:r>
            <a:r>
              <a:rPr lang="en-US">
                <a:solidFill>
                  <a:schemeClr val="bg1"/>
                </a:solidFill>
              </a:rPr>
              <a:t>(); </a:t>
            </a:r>
          </a:p>
          <a:p>
            <a:pPr>
              <a:buNone/>
            </a:pPr>
            <a:r>
              <a:rPr lang="en-US">
                <a:solidFill>
                  <a:schemeClr val="bg1"/>
                </a:solidFill>
              </a:rPr>
              <a:t>String value = </a:t>
            </a:r>
            <a:r>
              <a:rPr lang="en-US" err="1">
                <a:solidFill>
                  <a:schemeClr val="bg1"/>
                </a:solidFill>
              </a:rPr>
              <a:t>someMethodtoGetSavedValue</a:t>
            </a:r>
            <a:r>
              <a:rPr lang="en-US">
                <a:solidFill>
                  <a:schemeClr val="bg1"/>
                </a:solidFill>
              </a:rPr>
              <a:t>()</a:t>
            </a:r>
            <a:endParaRPr lang="fr-FR">
              <a:solidFill>
                <a:schemeClr val="bg1"/>
              </a:solidFill>
            </a:endParaRP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84</a:t>
            </a:fld>
            <a:endParaRPr lang="fr-F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6"/>
            <a:ext cx="8229600" cy="6097642"/>
          </a:xfrm>
        </p:spPr>
        <p:txBody>
          <a:bodyPr>
            <a:normAutofit lnSpcReduction="10000"/>
          </a:bodyPr>
          <a:lstStyle/>
          <a:p>
            <a:pPr>
              <a:buNone/>
            </a:pPr>
            <a:r>
              <a:rPr lang="fr-FR" sz="2400">
                <a:solidFill>
                  <a:schemeClr val="bg1"/>
                </a:solidFill>
              </a:rPr>
              <a:t>public class </a:t>
            </a:r>
            <a:r>
              <a:rPr lang="fr-FR" sz="2400" err="1">
                <a:solidFill>
                  <a:schemeClr val="bg1"/>
                </a:solidFill>
              </a:rPr>
              <a:t>exempleConcurrent</a:t>
            </a:r>
            <a:r>
              <a:rPr lang="fr-FR" sz="2400">
                <a:solidFill>
                  <a:schemeClr val="bg1"/>
                </a:solidFill>
              </a:rPr>
              <a:t> </a:t>
            </a:r>
            <a:r>
              <a:rPr lang="fr-FR" sz="2400" err="1">
                <a:solidFill>
                  <a:schemeClr val="bg1"/>
                </a:solidFill>
              </a:rPr>
              <a:t>extends</a:t>
            </a:r>
            <a:r>
              <a:rPr lang="fr-FR" sz="2400">
                <a:solidFill>
                  <a:schemeClr val="bg1"/>
                </a:solidFill>
              </a:rPr>
              <a:t> Thread { </a:t>
            </a:r>
          </a:p>
          <a:p>
            <a:pPr>
              <a:buNone/>
            </a:pPr>
            <a:r>
              <a:rPr lang="fr-FR" sz="2400" err="1">
                <a:solidFill>
                  <a:schemeClr val="bg1"/>
                </a:solidFill>
              </a:rPr>
              <a:t>private</a:t>
            </a:r>
            <a:r>
              <a:rPr lang="fr-FR" sz="2400">
                <a:solidFill>
                  <a:schemeClr val="bg1"/>
                </a:solidFill>
              </a:rPr>
              <a:t> </a:t>
            </a:r>
            <a:r>
              <a:rPr lang="fr-FR" sz="2400" err="1">
                <a:solidFill>
                  <a:schemeClr val="bg1"/>
                </a:solidFill>
              </a:rPr>
              <a:t>static</a:t>
            </a:r>
            <a:r>
              <a:rPr lang="fr-FR" sz="2400">
                <a:solidFill>
                  <a:schemeClr val="bg1"/>
                </a:solidFill>
              </a:rPr>
              <a:t> </a:t>
            </a:r>
            <a:r>
              <a:rPr lang="fr-FR" sz="2400" err="1">
                <a:solidFill>
                  <a:schemeClr val="bg1"/>
                </a:solidFill>
              </a:rPr>
              <a:t>int</a:t>
            </a:r>
            <a:r>
              <a:rPr lang="fr-FR" sz="2400">
                <a:solidFill>
                  <a:schemeClr val="bg1"/>
                </a:solidFill>
              </a:rPr>
              <a:t> compte = 0; </a:t>
            </a:r>
          </a:p>
          <a:p>
            <a:pPr>
              <a:buNone/>
            </a:pPr>
            <a:r>
              <a:rPr lang="fr-FR" sz="2400">
                <a:solidFill>
                  <a:schemeClr val="bg1"/>
                </a:solidFill>
              </a:rPr>
              <a:t>public </a:t>
            </a:r>
            <a:r>
              <a:rPr lang="fr-FR" sz="2400" err="1">
                <a:solidFill>
                  <a:schemeClr val="bg1"/>
                </a:solidFill>
              </a:rPr>
              <a:t>void</a:t>
            </a:r>
            <a:r>
              <a:rPr lang="fr-FR" sz="2400">
                <a:solidFill>
                  <a:schemeClr val="bg1"/>
                </a:solidFill>
              </a:rPr>
              <a:t> </a:t>
            </a:r>
            <a:r>
              <a:rPr lang="fr-FR" sz="2400" err="1">
                <a:solidFill>
                  <a:schemeClr val="bg1"/>
                </a:solidFill>
              </a:rPr>
              <a:t>run</a:t>
            </a:r>
            <a:r>
              <a:rPr lang="fr-FR" sz="2400">
                <a:solidFill>
                  <a:schemeClr val="bg1"/>
                </a:solidFill>
              </a:rPr>
              <a:t>() {</a:t>
            </a:r>
          </a:p>
          <a:p>
            <a:pPr>
              <a:buNone/>
            </a:pPr>
            <a:r>
              <a:rPr lang="fr-FR" sz="2400">
                <a:solidFill>
                  <a:schemeClr val="bg1"/>
                </a:solidFill>
              </a:rPr>
              <a:t> </a:t>
            </a:r>
            <a:r>
              <a:rPr lang="fr-FR" sz="2400" err="1">
                <a:solidFill>
                  <a:schemeClr val="bg1"/>
                </a:solidFill>
              </a:rPr>
              <a:t>int</a:t>
            </a:r>
            <a:r>
              <a:rPr lang="fr-FR" sz="2400">
                <a:solidFill>
                  <a:schemeClr val="bg1"/>
                </a:solidFill>
              </a:rPr>
              <a:t> </a:t>
            </a:r>
            <a:r>
              <a:rPr lang="fr-FR" sz="2400" err="1">
                <a:solidFill>
                  <a:schemeClr val="bg1"/>
                </a:solidFill>
              </a:rPr>
              <a:t>tmp</a:t>
            </a:r>
            <a:r>
              <a:rPr lang="fr-FR" sz="2400">
                <a:solidFill>
                  <a:schemeClr val="bg1"/>
                </a:solidFill>
              </a:rPr>
              <a:t> = compte; </a:t>
            </a:r>
          </a:p>
          <a:p>
            <a:pPr>
              <a:buNone/>
            </a:pPr>
            <a:r>
              <a:rPr lang="fr-FR" sz="2400" err="1">
                <a:solidFill>
                  <a:schemeClr val="bg1"/>
                </a:solidFill>
              </a:rPr>
              <a:t>try</a:t>
            </a:r>
            <a:r>
              <a:rPr lang="fr-FR" sz="2400">
                <a:solidFill>
                  <a:schemeClr val="bg1"/>
                </a:solidFill>
              </a:rPr>
              <a:t> { </a:t>
            </a:r>
          </a:p>
          <a:p>
            <a:pPr>
              <a:buNone/>
            </a:pPr>
            <a:r>
              <a:rPr lang="fr-FR" sz="2400" err="1">
                <a:solidFill>
                  <a:schemeClr val="bg1"/>
                </a:solidFill>
              </a:rPr>
              <a:t>Thread.sleep</a:t>
            </a:r>
            <a:r>
              <a:rPr lang="fr-FR" sz="2400">
                <a:solidFill>
                  <a:schemeClr val="bg1"/>
                </a:solidFill>
              </a:rPr>
              <a:t>(1);  } </a:t>
            </a:r>
          </a:p>
          <a:p>
            <a:pPr>
              <a:buNone/>
            </a:pPr>
            <a:r>
              <a:rPr lang="fr-FR" sz="2400">
                <a:solidFill>
                  <a:schemeClr val="bg1"/>
                </a:solidFill>
              </a:rPr>
              <a:t>catch (</a:t>
            </a:r>
            <a:r>
              <a:rPr lang="fr-FR" sz="2400" err="1">
                <a:solidFill>
                  <a:schemeClr val="bg1"/>
                </a:solidFill>
              </a:rPr>
              <a:t>InterruptedException</a:t>
            </a:r>
            <a:r>
              <a:rPr lang="fr-FR" sz="2400">
                <a:solidFill>
                  <a:schemeClr val="bg1"/>
                </a:solidFill>
              </a:rPr>
              <a:t> e) {} </a:t>
            </a:r>
          </a:p>
          <a:p>
            <a:pPr>
              <a:buNone/>
            </a:pPr>
            <a:r>
              <a:rPr lang="fr-FR" sz="2400" err="1">
                <a:solidFill>
                  <a:schemeClr val="bg1"/>
                </a:solidFill>
              </a:rPr>
              <a:t>tmp</a:t>
            </a:r>
            <a:r>
              <a:rPr lang="fr-FR" sz="2400">
                <a:solidFill>
                  <a:schemeClr val="bg1"/>
                </a:solidFill>
              </a:rPr>
              <a:t> = </a:t>
            </a:r>
            <a:r>
              <a:rPr lang="fr-FR" sz="2400" err="1">
                <a:solidFill>
                  <a:schemeClr val="bg1"/>
                </a:solidFill>
              </a:rPr>
              <a:t>tmp</a:t>
            </a:r>
            <a:r>
              <a:rPr lang="fr-FR" sz="2400">
                <a:solidFill>
                  <a:schemeClr val="bg1"/>
                </a:solidFill>
              </a:rPr>
              <a:t> + 1; compte = </a:t>
            </a:r>
            <a:r>
              <a:rPr lang="fr-FR" sz="2400" err="1">
                <a:solidFill>
                  <a:schemeClr val="bg1"/>
                </a:solidFill>
              </a:rPr>
              <a:t>tmp</a:t>
            </a:r>
            <a:r>
              <a:rPr lang="fr-FR" sz="2400">
                <a:solidFill>
                  <a:schemeClr val="bg1"/>
                </a:solidFill>
              </a:rPr>
              <a:t>; </a:t>
            </a:r>
          </a:p>
          <a:p>
            <a:pPr>
              <a:buNone/>
            </a:pPr>
            <a:r>
              <a:rPr lang="fr-FR" sz="2400">
                <a:solidFill>
                  <a:schemeClr val="bg1"/>
                </a:solidFill>
              </a:rPr>
              <a:t>} </a:t>
            </a:r>
          </a:p>
          <a:p>
            <a:pPr>
              <a:buNone/>
            </a:pPr>
            <a:r>
              <a:rPr lang="fr-FR" sz="2400">
                <a:solidFill>
                  <a:schemeClr val="bg1"/>
                </a:solidFill>
              </a:rPr>
              <a:t>public </a:t>
            </a:r>
            <a:r>
              <a:rPr lang="fr-FR" sz="2400" err="1">
                <a:solidFill>
                  <a:schemeClr val="bg1"/>
                </a:solidFill>
              </a:rPr>
              <a:t>static</a:t>
            </a:r>
            <a:r>
              <a:rPr lang="fr-FR" sz="2400">
                <a:solidFill>
                  <a:schemeClr val="bg1"/>
                </a:solidFill>
              </a:rPr>
              <a:t> </a:t>
            </a:r>
            <a:r>
              <a:rPr lang="fr-FR" sz="2400" err="1">
                <a:solidFill>
                  <a:schemeClr val="bg1"/>
                </a:solidFill>
              </a:rPr>
              <a:t>void</a:t>
            </a:r>
            <a:r>
              <a:rPr lang="fr-FR" sz="2400">
                <a:solidFill>
                  <a:schemeClr val="bg1"/>
                </a:solidFill>
              </a:rPr>
              <a:t> main(String </a:t>
            </a:r>
            <a:r>
              <a:rPr lang="fr-FR" sz="2400" err="1">
                <a:solidFill>
                  <a:schemeClr val="bg1"/>
                </a:solidFill>
              </a:rPr>
              <a:t>args</a:t>
            </a:r>
            <a:r>
              <a:rPr lang="fr-FR" sz="2400">
                <a:solidFill>
                  <a:schemeClr val="bg1"/>
                </a:solidFill>
              </a:rPr>
              <a:t>[]) </a:t>
            </a:r>
            <a:r>
              <a:rPr lang="fr-FR" sz="2400" err="1">
                <a:solidFill>
                  <a:schemeClr val="bg1"/>
                </a:solidFill>
              </a:rPr>
              <a:t>throws</a:t>
            </a:r>
            <a:r>
              <a:rPr lang="fr-FR" sz="2400">
                <a:solidFill>
                  <a:schemeClr val="bg1"/>
                </a:solidFill>
              </a:rPr>
              <a:t> </a:t>
            </a:r>
            <a:r>
              <a:rPr lang="fr-FR" sz="2400" err="1">
                <a:solidFill>
                  <a:schemeClr val="bg1"/>
                </a:solidFill>
              </a:rPr>
              <a:t>InterruptedException</a:t>
            </a:r>
            <a:r>
              <a:rPr lang="fr-FR" sz="2400">
                <a:solidFill>
                  <a:schemeClr val="bg1"/>
                </a:solidFill>
              </a:rPr>
              <a:t> { </a:t>
            </a:r>
          </a:p>
          <a:p>
            <a:pPr>
              <a:buNone/>
            </a:pPr>
            <a:r>
              <a:rPr lang="fr-FR" sz="2400">
                <a:solidFill>
                  <a:schemeClr val="bg1"/>
                </a:solidFill>
              </a:rPr>
              <a:t>Thread T1 = new </a:t>
            </a:r>
            <a:r>
              <a:rPr lang="fr-FR" sz="2400" err="1">
                <a:solidFill>
                  <a:schemeClr val="bg1"/>
                </a:solidFill>
              </a:rPr>
              <a:t>exempleConcurrent</a:t>
            </a:r>
            <a:r>
              <a:rPr lang="fr-FR" sz="2400">
                <a:solidFill>
                  <a:schemeClr val="bg1"/>
                </a:solidFill>
              </a:rPr>
              <a:t>(); </a:t>
            </a:r>
          </a:p>
          <a:p>
            <a:pPr>
              <a:buNone/>
            </a:pPr>
            <a:r>
              <a:rPr lang="fr-FR" sz="2400">
                <a:solidFill>
                  <a:schemeClr val="bg1"/>
                </a:solidFill>
              </a:rPr>
              <a:t>Thread T2 = new </a:t>
            </a:r>
            <a:r>
              <a:rPr lang="fr-FR" sz="2400" err="1">
                <a:solidFill>
                  <a:schemeClr val="bg1"/>
                </a:solidFill>
              </a:rPr>
              <a:t>exempleConcurrent</a:t>
            </a:r>
            <a:r>
              <a:rPr lang="fr-FR" sz="2400">
                <a:solidFill>
                  <a:schemeClr val="bg1"/>
                </a:solidFill>
              </a:rPr>
              <a:t>(); </a:t>
            </a:r>
          </a:p>
          <a:p>
            <a:pPr>
              <a:buNone/>
            </a:pPr>
            <a:r>
              <a:rPr lang="fr-FR" sz="2400">
                <a:solidFill>
                  <a:schemeClr val="bg1"/>
                </a:solidFill>
              </a:rPr>
              <a:t>T1.</a:t>
            </a:r>
            <a:r>
              <a:rPr lang="fr-FR" sz="2400" err="1">
                <a:solidFill>
                  <a:schemeClr val="bg1"/>
                </a:solidFill>
              </a:rPr>
              <a:t>start</a:t>
            </a:r>
            <a:r>
              <a:rPr lang="fr-FR" sz="2400">
                <a:solidFill>
                  <a:schemeClr val="bg1"/>
                </a:solidFill>
              </a:rPr>
              <a:t>(); T2.</a:t>
            </a:r>
            <a:r>
              <a:rPr lang="fr-FR" sz="2400" err="1">
                <a:solidFill>
                  <a:schemeClr val="bg1"/>
                </a:solidFill>
              </a:rPr>
              <a:t>start</a:t>
            </a:r>
            <a:r>
              <a:rPr lang="fr-FR" sz="2400">
                <a:solidFill>
                  <a:schemeClr val="bg1"/>
                </a:solidFill>
              </a:rPr>
              <a:t>(); T1.</a:t>
            </a:r>
            <a:r>
              <a:rPr lang="fr-FR" sz="2400" err="1">
                <a:solidFill>
                  <a:schemeClr val="bg1"/>
                </a:solidFill>
              </a:rPr>
              <a:t>join</a:t>
            </a:r>
            <a:r>
              <a:rPr lang="fr-FR" sz="2400">
                <a:solidFill>
                  <a:schemeClr val="bg1"/>
                </a:solidFill>
              </a:rPr>
              <a:t>(); T2.</a:t>
            </a:r>
            <a:r>
              <a:rPr lang="fr-FR" sz="2400" err="1">
                <a:solidFill>
                  <a:schemeClr val="bg1"/>
                </a:solidFill>
              </a:rPr>
              <a:t>join</a:t>
            </a:r>
            <a:r>
              <a:rPr lang="fr-FR" sz="2400">
                <a:solidFill>
                  <a:schemeClr val="bg1"/>
                </a:solidFill>
              </a:rPr>
              <a:t>(); System.out.println( "compteur=" + compte ); }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85</a:t>
            </a:fld>
            <a:endParaRPr lang="fr-F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Executor</a:t>
            </a:r>
            <a:r>
              <a:rPr lang="fr-FR"/>
              <a:t> Service</a:t>
            </a:r>
          </a:p>
        </p:txBody>
      </p:sp>
      <p:sp>
        <p:nvSpPr>
          <p:cNvPr id="3" name="Espace réservé du contenu 2"/>
          <p:cNvSpPr>
            <a:spLocks noGrp="1"/>
          </p:cNvSpPr>
          <p:nvPr>
            <p:ph idx="1"/>
          </p:nvPr>
        </p:nvSpPr>
        <p:spPr/>
        <p:txBody>
          <a:bodyPr/>
          <a:lstStyle/>
          <a:p>
            <a:r>
              <a:rPr lang="fr-FR"/>
              <a:t>On veut pouvoir spécialiser la sémantique de lancement d’un </a:t>
            </a:r>
            <a:r>
              <a:rPr lang="fr-FR" err="1"/>
              <a:t>Runnable</a:t>
            </a:r>
            <a:r>
              <a:rPr lang="fr-FR"/>
              <a:t> dans un thread</a:t>
            </a:r>
          </a:p>
          <a:p>
            <a:r>
              <a:rPr lang="fr-FR"/>
              <a:t>On veut par exemple utiliser un seul thread instantané en bloquant les autres requêtes</a:t>
            </a:r>
          </a:p>
          <a:p>
            <a:r>
              <a:rPr lang="fr-FR"/>
              <a:t>Ou retarder l’exécution d’un Thread</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86</a:t>
            </a:fld>
            <a:endParaRPr lang="fr-F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La classe </a:t>
            </a:r>
            <a:r>
              <a:rPr lang="fr-FR" err="1"/>
              <a:t>Executors</a:t>
            </a:r>
            <a:r>
              <a:rPr lang="fr-FR"/>
              <a:t> est une fabrique d’objets (</a:t>
            </a:r>
            <a:r>
              <a:rPr lang="fr-FR" err="1"/>
              <a:t>Factory</a:t>
            </a:r>
            <a:r>
              <a:rPr lang="fr-FR"/>
              <a:t>) qui permet de créer toutes sortes d’Objets avec des sémantiques différentes</a:t>
            </a:r>
          </a:p>
          <a:p>
            <a:r>
              <a:rPr lang="fr-FR"/>
              <a:t>Exécution des différents appels à la queue leu leu dans un seul thread</a:t>
            </a:r>
          </a:p>
          <a:p>
            <a:r>
              <a:rPr lang="fr-FR" err="1"/>
              <a:t>newSingleThreadExecutor</a:t>
            </a:r>
            <a:r>
              <a:rPr lang="fr-FR"/>
              <a:t>()</a:t>
            </a:r>
          </a:p>
          <a:p>
            <a:endParaRPr lang="fr-F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87</a:t>
            </a:fld>
            <a:endParaRPr lang="fr-F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err="1">
                <a:solidFill>
                  <a:schemeClr val="bg1"/>
                </a:solidFill>
              </a:rPr>
              <a:t>Executors.newSingleThreadExecutor.execute</a:t>
            </a:r>
            <a:r>
              <a:rPr lang="fr-FR">
                <a:solidFill>
                  <a:schemeClr val="bg1"/>
                </a:solidFill>
              </a:rPr>
              <a:t>(</a:t>
            </a:r>
            <a:r>
              <a:rPr lang="fr-FR" err="1">
                <a:solidFill>
                  <a:schemeClr val="bg1"/>
                </a:solidFill>
              </a:rPr>
              <a:t>Runnable</a:t>
            </a:r>
            <a:r>
              <a:rPr lang="fr-FR">
                <a:solidFill>
                  <a:schemeClr val="bg1"/>
                </a:solidFill>
              </a:rP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88</a:t>
            </a:fld>
            <a:endParaRPr lang="fr-F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Exécution retardée : </a:t>
            </a:r>
          </a:p>
          <a:p>
            <a:r>
              <a:rPr lang="fr-FR" err="1"/>
              <a:t>newSingleThreadScheduleExecutor</a:t>
            </a:r>
            <a:r>
              <a:rPr lang="fr-FR"/>
              <a:t>();</a:t>
            </a:r>
          </a:p>
          <a:p>
            <a:r>
              <a:rPr lang="fr-FR"/>
              <a:t>L’exécution ne sera lancée qu’</a:t>
            </a:r>
            <a:r>
              <a:rPr lang="fr-FR" err="1"/>
              <a:t>apès</a:t>
            </a:r>
            <a:r>
              <a:rPr lang="fr-FR"/>
              <a:t> un </a:t>
            </a:r>
            <a:r>
              <a:rPr lang="fr-FR" err="1"/>
              <a:t>délain</a:t>
            </a:r>
            <a:r>
              <a:rPr lang="fr-FR"/>
              <a:t> de 100 ms</a:t>
            </a:r>
          </a:p>
          <a:p>
            <a:r>
              <a:rPr lang="fr-FR" err="1"/>
              <a:t>Executors.newSingleThreadScheduleExecutor</a:t>
            </a:r>
            <a:r>
              <a:rPr lang="fr-FR"/>
              <a:t>().</a:t>
            </a:r>
            <a:r>
              <a:rPr lang="fr-FR" err="1"/>
              <a:t>schedule</a:t>
            </a:r>
            <a:r>
              <a:rPr lang="fr-FR"/>
              <a:t>(</a:t>
            </a:r>
            <a:r>
              <a:rPr lang="fr-FR" err="1"/>
              <a:t>runnable</a:t>
            </a:r>
            <a:r>
              <a:rPr lang="fr-FR"/>
              <a:t>,100,</a:t>
            </a:r>
            <a:r>
              <a:rPr lang="fr-FR" err="1"/>
              <a:t>TimeUnit.MILLISECONDS</a:t>
            </a:r>
            <a:r>
              <a:rPr lang="fr-F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89</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46289CD-F465-43D8-99D3-2CC4C16DAC63}" type="slidenum">
              <a:rPr lang="fr-FR" smtClean="0"/>
              <a:pPr/>
              <a:t>9</a:t>
            </a:fld>
            <a:endParaRPr lang="fr-FR"/>
          </a:p>
        </p:txBody>
      </p:sp>
      <p:sp>
        <p:nvSpPr>
          <p:cNvPr id="5" name="Rectangle 4"/>
          <p:cNvSpPr/>
          <p:nvPr/>
        </p:nvSpPr>
        <p:spPr>
          <a:xfrm>
            <a:off x="251520" y="332656"/>
            <a:ext cx="8496944" cy="6370975"/>
          </a:xfrm>
          <a:prstGeom prst="rect">
            <a:avLst/>
          </a:prstGeom>
        </p:spPr>
        <p:txBody>
          <a:bodyPr wrap="square">
            <a:spAutoFit/>
          </a:bodyPr>
          <a:lstStyle/>
          <a:p>
            <a:r>
              <a:rPr lang="fr-FR" sz="2400"/>
              <a:t>public class Personne </a:t>
            </a:r>
            <a:r>
              <a:rPr lang="fr-FR" sz="2400" err="1"/>
              <a:t>implements</a:t>
            </a:r>
            <a:r>
              <a:rPr lang="fr-FR" sz="2400"/>
              <a:t> java.io.Serializable {  </a:t>
            </a:r>
          </a:p>
          <a:p>
            <a:r>
              <a:rPr lang="fr-FR" sz="2400" err="1"/>
              <a:t>private</a:t>
            </a:r>
            <a:r>
              <a:rPr lang="fr-FR" sz="2400"/>
              <a:t> String nom = ""; </a:t>
            </a:r>
          </a:p>
          <a:p>
            <a:r>
              <a:rPr lang="fr-FR" sz="2400"/>
              <a:t> </a:t>
            </a:r>
            <a:r>
              <a:rPr lang="fr-FR" sz="2400" err="1"/>
              <a:t>private</a:t>
            </a:r>
            <a:r>
              <a:rPr lang="fr-FR" sz="2400"/>
              <a:t> String </a:t>
            </a:r>
            <a:r>
              <a:rPr lang="fr-FR" sz="2400" err="1"/>
              <a:t>prenom</a:t>
            </a:r>
            <a:r>
              <a:rPr lang="fr-FR" sz="2400"/>
              <a:t> = "";  </a:t>
            </a:r>
          </a:p>
          <a:p>
            <a:r>
              <a:rPr lang="fr-FR" sz="2400" err="1"/>
              <a:t>private</a:t>
            </a:r>
            <a:r>
              <a:rPr lang="fr-FR" sz="2400"/>
              <a:t> </a:t>
            </a:r>
            <a:r>
              <a:rPr lang="fr-FR" sz="2400" err="1"/>
              <a:t>int</a:t>
            </a:r>
            <a:r>
              <a:rPr lang="fr-FR" sz="2400"/>
              <a:t> taille = 0;    </a:t>
            </a:r>
          </a:p>
          <a:p>
            <a:endParaRPr lang="fr-FR" sz="2400"/>
          </a:p>
          <a:p>
            <a:r>
              <a:rPr lang="fr-FR" sz="2400"/>
              <a:t>public Personne(String nom, String </a:t>
            </a:r>
            <a:r>
              <a:rPr lang="fr-FR" sz="2400" err="1"/>
              <a:t>prenom</a:t>
            </a:r>
            <a:r>
              <a:rPr lang="fr-FR" sz="2400"/>
              <a:t>, </a:t>
            </a:r>
            <a:r>
              <a:rPr lang="fr-FR" sz="2400" err="1"/>
              <a:t>int</a:t>
            </a:r>
            <a:r>
              <a:rPr lang="fr-FR" sz="2400"/>
              <a:t> taille) {    this.nom = nom;    </a:t>
            </a:r>
            <a:r>
              <a:rPr lang="fr-FR" sz="2400" err="1"/>
              <a:t>this.taille</a:t>
            </a:r>
            <a:r>
              <a:rPr lang="fr-FR" sz="2400"/>
              <a:t> = taille;    </a:t>
            </a:r>
            <a:r>
              <a:rPr lang="fr-FR" sz="2400" err="1"/>
              <a:t>this.prenom</a:t>
            </a:r>
            <a:r>
              <a:rPr lang="fr-FR" sz="2400"/>
              <a:t> = </a:t>
            </a:r>
            <a:r>
              <a:rPr lang="fr-FR" sz="2400" err="1"/>
              <a:t>prenom</a:t>
            </a:r>
            <a:r>
              <a:rPr lang="fr-FR" sz="2400"/>
              <a:t>;  }   </a:t>
            </a:r>
          </a:p>
          <a:p>
            <a:endParaRPr lang="fr-FR" sz="2400"/>
          </a:p>
          <a:p>
            <a:r>
              <a:rPr lang="fr-FR" sz="2400"/>
              <a:t>public String </a:t>
            </a:r>
            <a:r>
              <a:rPr lang="fr-FR" sz="2400" err="1"/>
              <a:t>getNom</a:t>
            </a:r>
            <a:r>
              <a:rPr lang="fr-FR" sz="2400"/>
              <a:t>() {    return nom;  }    </a:t>
            </a:r>
          </a:p>
          <a:p>
            <a:r>
              <a:rPr lang="fr-FR" sz="2400"/>
              <a:t>public </a:t>
            </a:r>
            <a:r>
              <a:rPr lang="fr-FR" sz="2400" err="1"/>
              <a:t>void</a:t>
            </a:r>
            <a:r>
              <a:rPr lang="fr-FR" sz="2400"/>
              <a:t> </a:t>
            </a:r>
            <a:r>
              <a:rPr lang="fr-FR" sz="2400" err="1"/>
              <a:t>setNom</a:t>
            </a:r>
            <a:r>
              <a:rPr lang="fr-FR" sz="2400"/>
              <a:t>(String nom) {    this.nom = nom;  }    </a:t>
            </a:r>
          </a:p>
          <a:p>
            <a:r>
              <a:rPr lang="fr-FR" sz="2400"/>
              <a:t>public </a:t>
            </a:r>
            <a:r>
              <a:rPr lang="fr-FR" sz="2400" err="1"/>
              <a:t>int</a:t>
            </a:r>
            <a:r>
              <a:rPr lang="fr-FR" sz="2400"/>
              <a:t> </a:t>
            </a:r>
            <a:r>
              <a:rPr lang="fr-FR" sz="2400" err="1"/>
              <a:t>getTaille</a:t>
            </a:r>
            <a:r>
              <a:rPr lang="fr-FR" sz="2400"/>
              <a:t>() {    return taille;  }   </a:t>
            </a:r>
          </a:p>
          <a:p>
            <a:r>
              <a:rPr lang="fr-FR" sz="2400"/>
              <a:t>public </a:t>
            </a:r>
            <a:r>
              <a:rPr lang="fr-FR" sz="2400" err="1"/>
              <a:t>void</a:t>
            </a:r>
            <a:r>
              <a:rPr lang="fr-FR" sz="2400"/>
              <a:t> </a:t>
            </a:r>
            <a:r>
              <a:rPr lang="fr-FR" sz="2400" err="1"/>
              <a:t>setTaille</a:t>
            </a:r>
            <a:r>
              <a:rPr lang="fr-FR" sz="2400"/>
              <a:t>(</a:t>
            </a:r>
            <a:r>
              <a:rPr lang="fr-FR" sz="2400" err="1"/>
              <a:t>int</a:t>
            </a:r>
            <a:r>
              <a:rPr lang="fr-FR" sz="2400"/>
              <a:t> taille) {    </a:t>
            </a:r>
            <a:r>
              <a:rPr lang="fr-FR" sz="2400" err="1"/>
              <a:t>this.taille</a:t>
            </a:r>
            <a:r>
              <a:rPr lang="fr-FR" sz="2400"/>
              <a:t> = taille;  }   </a:t>
            </a:r>
          </a:p>
          <a:p>
            <a:r>
              <a:rPr lang="fr-FR" sz="2400"/>
              <a:t> public String </a:t>
            </a:r>
            <a:r>
              <a:rPr lang="fr-FR" sz="2400" err="1"/>
              <a:t>getPrenom</a:t>
            </a:r>
            <a:r>
              <a:rPr lang="fr-FR" sz="2400"/>
              <a:t>() {    return </a:t>
            </a:r>
            <a:r>
              <a:rPr lang="fr-FR" sz="2400" err="1"/>
              <a:t>prenom</a:t>
            </a:r>
            <a:r>
              <a:rPr lang="fr-FR" sz="2400"/>
              <a:t>;  }   </a:t>
            </a:r>
          </a:p>
          <a:p>
            <a:r>
              <a:rPr lang="fr-FR" sz="2400"/>
              <a:t> public </a:t>
            </a:r>
            <a:r>
              <a:rPr lang="fr-FR" sz="2400" err="1"/>
              <a:t>void</a:t>
            </a:r>
            <a:r>
              <a:rPr lang="fr-FR" sz="2400"/>
              <a:t> </a:t>
            </a:r>
            <a:r>
              <a:rPr lang="fr-FR" sz="2400" err="1"/>
              <a:t>setPrenom</a:t>
            </a:r>
            <a:r>
              <a:rPr lang="fr-FR" sz="2400"/>
              <a:t>(String </a:t>
            </a:r>
            <a:r>
              <a:rPr lang="fr-FR" sz="2400" err="1"/>
              <a:t>prenom</a:t>
            </a:r>
            <a:r>
              <a:rPr lang="fr-FR" sz="2400"/>
              <a:t>) {    </a:t>
            </a:r>
            <a:r>
              <a:rPr lang="fr-FR" sz="2400" err="1"/>
              <a:t>this.prenom</a:t>
            </a:r>
            <a:r>
              <a:rPr lang="fr-FR" sz="2400"/>
              <a:t> = </a:t>
            </a:r>
            <a:r>
              <a:rPr lang="fr-FR" sz="2400" err="1"/>
              <a:t>prenom</a:t>
            </a:r>
            <a:r>
              <a:rPr lang="fr-FR" sz="2400"/>
              <a:t>;  }</a:t>
            </a:r>
          </a:p>
          <a:p>
            <a:r>
              <a:rPr lang="fr-FR" sz="2400"/>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Il existe bien d’autres sémantiques à approfondis</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90</a:t>
            </a:fld>
            <a:endParaRPr lang="fr-F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Utilisation des Futurs</a:t>
            </a:r>
          </a:p>
        </p:txBody>
      </p:sp>
      <p:sp>
        <p:nvSpPr>
          <p:cNvPr id="3" name="Espace réservé du contenu 2"/>
          <p:cNvSpPr>
            <a:spLocks noGrp="1"/>
          </p:cNvSpPr>
          <p:nvPr>
            <p:ph idx="1"/>
          </p:nvPr>
        </p:nvSpPr>
        <p:spPr/>
        <p:txBody>
          <a:bodyPr>
            <a:normAutofit fontScale="92500" lnSpcReduction="10000"/>
          </a:bodyPr>
          <a:lstStyle/>
          <a:p>
            <a:r>
              <a:rPr lang="fr-FR"/>
              <a:t>Programmation asynchrone</a:t>
            </a:r>
          </a:p>
          <a:p>
            <a:r>
              <a:rPr lang="fr-FR"/>
              <a:t>Java  5 introduit un mécanisme fondamental pour la programmation asynchrone</a:t>
            </a:r>
          </a:p>
          <a:p>
            <a:r>
              <a:rPr lang="fr-FR"/>
              <a:t>Il existe un équivalent en .Net sous le nom de </a:t>
            </a:r>
            <a:r>
              <a:rPr lang="fr-FR" err="1"/>
              <a:t>delegate</a:t>
            </a:r>
            <a:endParaRPr lang="fr-FR"/>
          </a:p>
          <a:p>
            <a:r>
              <a:rPr lang="fr-FR"/>
              <a:t>Imaginons que pour des raisons de performance l’on veuille lancer un calcul important en tâche de fond et continuer à travailler tant que l’on a pas besoin du résultat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91</a:t>
            </a:fld>
            <a:endParaRPr lang="fr-F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Si on écrit :</a:t>
            </a:r>
          </a:p>
          <a:p>
            <a:r>
              <a:rPr lang="fr-FR" err="1"/>
              <a:t>resultat</a:t>
            </a:r>
            <a:r>
              <a:rPr lang="fr-FR"/>
              <a:t> = calcul();</a:t>
            </a:r>
          </a:p>
          <a:p>
            <a:r>
              <a:rPr lang="fr-FR"/>
              <a:t>On sera bloqué en attente du résultat. On peut imaginer lancer un thread mais comment être averti de la fin du Thread et renvoyer le résultat ?</a:t>
            </a:r>
          </a:p>
          <a:p>
            <a:r>
              <a:rPr lang="fr-FR"/>
              <a:t>En effet </a:t>
            </a:r>
            <a:r>
              <a:rPr lang="fr-FR" err="1"/>
              <a:t>run</a:t>
            </a:r>
            <a:r>
              <a:rPr lang="fr-FR"/>
              <a:t>() de retourne rien !  </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92</a:t>
            </a:fld>
            <a:endParaRPr lang="fr-F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a:t>new Thread(){public </a:t>
            </a:r>
            <a:r>
              <a:rPr lang="fr-FR" err="1"/>
              <a:t>void</a:t>
            </a:r>
            <a:r>
              <a:rPr lang="fr-FR"/>
              <a:t> </a:t>
            </a:r>
            <a:r>
              <a:rPr lang="fr-FR" err="1"/>
              <a:t>run</a:t>
            </a:r>
            <a:r>
              <a:rPr lang="fr-FR"/>
              <a:t>(){calcul();}}</a:t>
            </a:r>
          </a:p>
          <a:p>
            <a:r>
              <a:rPr lang="fr-FR"/>
              <a:t>Au lieu de </a:t>
            </a:r>
            <a:r>
              <a:rPr lang="fr-FR" err="1"/>
              <a:t>Runnable</a:t>
            </a:r>
            <a:r>
              <a:rPr lang="fr-FR"/>
              <a:t> on peut utiliser l’Interface </a:t>
            </a:r>
            <a:r>
              <a:rPr lang="fr-FR" err="1"/>
              <a:t>Callable</a:t>
            </a:r>
            <a:r>
              <a:rPr lang="fr-FR"/>
              <a:t> &lt;T&gt;qui retourne un résultat de type T.</a:t>
            </a:r>
          </a:p>
          <a:p>
            <a:r>
              <a:rPr lang="fr-FR"/>
              <a:t>Ci-dessous la variable calculateur est de type </a:t>
            </a:r>
            <a:r>
              <a:rPr lang="fr-FR" err="1"/>
              <a:t>Callable</a:t>
            </a:r>
            <a:r>
              <a:rPr lang="fr-FR"/>
              <a:t>&lt;String&gt; et renvoie un String en </a:t>
            </a:r>
            <a:r>
              <a:rPr lang="fr-FR" err="1"/>
              <a:t>resultat</a:t>
            </a:r>
            <a:r>
              <a:rPr lang="fr-FR"/>
              <a:t> de call(). </a:t>
            </a:r>
          </a:p>
          <a:p>
            <a:r>
              <a:rPr lang="fr-FR"/>
              <a:t>On peut imaginer que la méthode call fait appel à un simple calcul</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93</a:t>
            </a:fld>
            <a:endParaRPr lang="fr-F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a:t>class </a:t>
            </a:r>
            <a:r>
              <a:rPr lang="fr-FR" err="1"/>
              <a:t>Async</a:t>
            </a:r>
            <a:r>
              <a:rPr lang="fr-FR"/>
              <a:t> </a:t>
            </a:r>
            <a:r>
              <a:rPr lang="fr-FR" err="1"/>
              <a:t>implements</a:t>
            </a:r>
            <a:r>
              <a:rPr lang="fr-FR"/>
              <a:t> </a:t>
            </a:r>
            <a:r>
              <a:rPr lang="fr-FR" err="1"/>
              <a:t>Callable</a:t>
            </a:r>
            <a:r>
              <a:rPr lang="fr-FR"/>
              <a:t>&lt;String&gt;{</a:t>
            </a:r>
          </a:p>
          <a:p>
            <a:pPr>
              <a:buNone/>
            </a:pPr>
            <a:r>
              <a:rPr lang="fr-FR"/>
              <a:t>public String call(){</a:t>
            </a:r>
          </a:p>
          <a:p>
            <a:pPr>
              <a:buNone/>
            </a:pPr>
            <a:r>
              <a:rPr lang="fr-FR"/>
              <a:t>return calcul(); </a:t>
            </a:r>
          </a:p>
          <a:p>
            <a:pPr>
              <a:buNone/>
            </a:pPr>
            <a:r>
              <a:rPr lang="fr-FR"/>
              <a:t>} </a:t>
            </a:r>
          </a:p>
          <a:p>
            <a:pPr>
              <a:buNone/>
            </a:pPr>
            <a:r>
              <a:rPr lang="fr-FR"/>
              <a:t>public String calcul(){return </a:t>
            </a:r>
            <a:r>
              <a:rPr lang="fr-FR" err="1"/>
              <a:t>success</a:t>
            </a:r>
            <a:r>
              <a:rPr lang="fr-FR"/>
              <a:t>;}</a:t>
            </a:r>
          </a:p>
          <a:p>
            <a:pPr>
              <a:buNone/>
            </a:pPr>
            <a:r>
              <a:rPr lang="fr-FR"/>
              <a:t>}</a:t>
            </a:r>
          </a:p>
          <a:p>
            <a:pPr>
              <a:buNone/>
            </a:pPr>
            <a:r>
              <a:rPr lang="fr-FR"/>
              <a:t>…</a:t>
            </a:r>
          </a:p>
          <a:p>
            <a:pPr>
              <a:buNone/>
            </a:pPr>
            <a:r>
              <a:rPr lang="fr-FR"/>
              <a:t>String </a:t>
            </a:r>
            <a:r>
              <a:rPr lang="fr-FR" err="1"/>
              <a:t>resultat</a:t>
            </a:r>
            <a:r>
              <a:rPr lang="fr-FR"/>
              <a:t> = </a:t>
            </a:r>
            <a:r>
              <a:rPr lang="fr-FR" err="1"/>
              <a:t>calculator.call</a:t>
            </a:r>
            <a:r>
              <a:rPr lang="fr-FR"/>
              <a:t>();</a:t>
            </a:r>
          </a:p>
        </p:txBody>
      </p:sp>
      <p:sp>
        <p:nvSpPr>
          <p:cNvPr id="4" name="Espace réservé du numéro de diapositive 3"/>
          <p:cNvSpPr>
            <a:spLocks noGrp="1"/>
          </p:cNvSpPr>
          <p:nvPr>
            <p:ph type="sldNum" sz="quarter" idx="12"/>
          </p:nvPr>
        </p:nvSpPr>
        <p:spPr/>
        <p:txBody>
          <a:bodyPr/>
          <a:lstStyle/>
          <a:p>
            <a:fld id="{F46289CD-F465-43D8-99D3-2CC4C16DAC63}" type="slidenum">
              <a:rPr lang="fr-FR" smtClean="0"/>
              <a:pPr/>
              <a:t>94</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2CCB52FB2DB04DA15BC8B78DF1C8E6" ma:contentTypeVersion="2" ma:contentTypeDescription="Create a new document." ma:contentTypeScope="" ma:versionID="f8b8255c6642e44b7a81c8c197be5770">
  <xsd:schema xmlns:xsd="http://www.w3.org/2001/XMLSchema" xmlns:xs="http://www.w3.org/2001/XMLSchema" xmlns:p="http://schemas.microsoft.com/office/2006/metadata/properties" xmlns:ns2="d7ff8109-b1b4-47bd-ae15-2f92906b1e4b" targetNamespace="http://schemas.microsoft.com/office/2006/metadata/properties" ma:root="true" ma:fieldsID="7caaa3e21fa8fe20e58a99ecdad79667" ns2:_="">
    <xsd:import namespace="d7ff8109-b1b4-47bd-ae15-2f92906b1e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ff8109-b1b4-47bd-ae15-2f92906b1e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CB6878-7C46-4340-B5DF-1B47664B1CB4}"/>
</file>

<file path=customXml/itemProps2.xml><?xml version="1.0" encoding="utf-8"?>
<ds:datastoreItem xmlns:ds="http://schemas.openxmlformats.org/officeDocument/2006/customXml" ds:itemID="{DA4EADD1-00C4-4198-83F1-13458A49FEFB}">
  <ds:schemaRefs>
    <ds:schemaRef ds:uri="http://schemas.microsoft.com/sharepoint/v3/contenttype/forms"/>
  </ds:schemaRefs>
</ds:datastoreItem>
</file>

<file path=customXml/itemProps3.xml><?xml version="1.0" encoding="utf-8"?>
<ds:datastoreItem xmlns:ds="http://schemas.openxmlformats.org/officeDocument/2006/customXml" ds:itemID="{F50D8BDB-781D-4A3A-98DF-E9B43ED0D83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Verve</Template>
  <Application>Microsoft Office PowerPoint</Application>
  <PresentationFormat>On-screen Show (4:3)</PresentationFormat>
  <Slides>94</Slides>
  <Notes>0</Notes>
  <HiddenSlides>0</HiddenSlide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Verve</vt:lpstr>
      <vt:lpstr>Chapitre 3 : Serialisation&amp;Thread</vt:lpstr>
      <vt:lpstr>La Sérialisation</vt:lpstr>
      <vt:lpstr>La Sérialisation</vt:lpstr>
      <vt:lpstr>La Sérialisation</vt:lpstr>
      <vt:lpstr>Elément à Connaitre</vt:lpstr>
      <vt:lpstr>Une interface</vt:lpstr>
      <vt:lpstr>Sérialisation d’un Objet</vt:lpstr>
      <vt:lpstr>Sérialisation d’un Objet</vt:lpstr>
      <vt:lpstr>PowerPoint Presentation</vt:lpstr>
      <vt:lpstr>La classe ObjectOutputStream</vt:lpstr>
      <vt:lpstr>PowerPoint Presentation</vt:lpstr>
      <vt:lpstr>PowerPoint Presentation</vt:lpstr>
      <vt:lpstr>La classe ObjectInputStream </vt:lpstr>
      <vt:lpstr>PowerPoint Presentation</vt:lpstr>
      <vt:lpstr>Résultat</vt:lpstr>
      <vt:lpstr>Ecriture d’un Objet</vt:lpstr>
      <vt:lpstr>PowerPoint Presentation</vt:lpstr>
      <vt:lpstr>Objets Non Sérializables</vt:lpstr>
      <vt:lpstr>Remarques</vt:lpstr>
      <vt:lpstr>Graphes d’Objets</vt:lpstr>
      <vt:lpstr>Graphes d’Objets</vt:lpstr>
      <vt:lpstr>Autres </vt:lpstr>
      <vt:lpstr>PowerPoint Presentation</vt:lpstr>
      <vt:lpstr>Les Threads</vt:lpstr>
      <vt:lpstr>Les Threads…</vt:lpstr>
      <vt:lpstr>Processus</vt:lpstr>
      <vt:lpstr>Processus</vt:lpstr>
      <vt:lpstr>Processus</vt:lpstr>
      <vt:lpstr>Les Threads</vt:lpstr>
      <vt:lpstr>PowerPoint Presentation</vt:lpstr>
      <vt:lpstr>PowerPoint Presentation</vt:lpstr>
      <vt:lpstr>PowerPoint Presentation</vt:lpstr>
      <vt:lpstr>PowerPoint Presentation</vt:lpstr>
      <vt:lpstr>Création d’un Thread</vt:lpstr>
      <vt:lpstr>PowerPoint Presentation</vt:lpstr>
      <vt:lpstr>PowerPoint Presentation</vt:lpstr>
      <vt:lpstr>PowerPoint Presentation</vt:lpstr>
      <vt:lpstr>PowerPoint Presentation</vt:lpstr>
      <vt:lpstr>PowerPoint Presentation</vt:lpstr>
      <vt:lpstr>Deuxième Méthodes</vt:lpstr>
      <vt:lpstr>PowerPoint Presentation</vt:lpstr>
      <vt:lpstr>PowerPoint Presentation</vt:lpstr>
      <vt:lpstr>PowerPoint Presentation</vt:lpstr>
      <vt:lpstr>PowerPoint Presentation</vt:lpstr>
      <vt:lpstr>Cycle de vie d’un Thread</vt:lpstr>
      <vt:lpstr>PowerPoint Presentation</vt:lpstr>
      <vt:lpstr>Accès Concurrent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vt:lpstr>
      <vt:lpstr>Intéractions de Thread wait, notify</vt:lpstr>
      <vt:lpstr>Problème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Cycle de vie d'un processus léger </vt:lpstr>
      <vt:lpstr>InterruptedException </vt:lpstr>
      <vt:lpstr>PowerPoint Presentation</vt:lpstr>
      <vt:lpstr>PowerPoint Presentation</vt:lpstr>
      <vt:lpstr>PowerPoint Presentation</vt:lpstr>
      <vt:lpstr>Executor Service</vt:lpstr>
      <vt:lpstr>PowerPoint Presentation</vt:lpstr>
      <vt:lpstr>PowerPoint Presentation</vt:lpstr>
      <vt:lpstr>PowerPoint Presentation</vt:lpstr>
      <vt:lpstr>PowerPoint Presentation</vt:lpstr>
      <vt:lpstr>Utilisation des Futurs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Réparties</dc:title>
  <dc:creator>sony-vaio</dc:creator>
  <cp:revision>1</cp:revision>
  <dcterms:created xsi:type="dcterms:W3CDTF">2012-02-17T18:47:17Z</dcterms:created>
  <dcterms:modified xsi:type="dcterms:W3CDTF">2020-04-02T12:21:00Z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0x0101004E2CCB52FB2DB04DA15BC8B78DF1C8E6</vt:lpwstr>
  </property>
</Properties>
</file>