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7" r:id="rId5"/>
    <p:sldId id="264" r:id="rId6"/>
    <p:sldId id="269" r:id="rId7"/>
    <p:sldId id="275" r:id="rId8"/>
    <p:sldId id="268" r:id="rId9"/>
    <p:sldId id="272" r:id="rId10"/>
    <p:sldId id="271" r:id="rId11"/>
    <p:sldId id="273" r:id="rId12"/>
    <p:sldId id="276" r:id="rId13"/>
    <p:sldId id="259" r:id="rId14"/>
    <p:sldId id="266" r:id="rId15"/>
    <p:sldId id="263" r:id="rId16"/>
    <p:sldId id="279" r:id="rId17"/>
    <p:sldId id="278" r:id="rId18"/>
    <p:sldId id="281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8F9ACB-68F1-4BD0-9F90-39C290FE0C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836BFCC-7921-4B25-B75D-4203B2D609A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¿Qué creéis que es lo que hacen los ordenadores cuando uno da doble clic en un programa? ¿Qué está pasando por debajo?</a:t>
          </a:r>
          <a:endParaRPr lang="en-US" dirty="0"/>
        </a:p>
      </dgm:t>
    </dgm:pt>
    <dgm:pt modelId="{C900275C-7311-4718-AA42-5E1A23339650}" type="parTrans" cxnId="{A64F76DC-90DC-4ACD-813E-A9FD25CAD658}">
      <dgm:prSet/>
      <dgm:spPr/>
      <dgm:t>
        <a:bodyPr/>
        <a:lstStyle/>
        <a:p>
          <a:endParaRPr lang="en-US"/>
        </a:p>
      </dgm:t>
    </dgm:pt>
    <dgm:pt modelId="{99472FE8-6DD3-47A8-B95D-93D1687EC38E}" type="sibTrans" cxnId="{A64F76DC-90DC-4ACD-813E-A9FD25CAD658}">
      <dgm:prSet/>
      <dgm:spPr/>
      <dgm:t>
        <a:bodyPr/>
        <a:lstStyle/>
        <a:p>
          <a:endParaRPr lang="en-US"/>
        </a:p>
      </dgm:t>
    </dgm:pt>
    <dgm:pt modelId="{CCD3D530-1F95-482B-9499-A36C780946D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¿Quién se encarga de todo eso?</a:t>
          </a:r>
          <a:endParaRPr lang="en-US"/>
        </a:p>
      </dgm:t>
    </dgm:pt>
    <dgm:pt modelId="{BB0B7AC9-F599-4795-BAE2-222871A9ABA8}" type="parTrans" cxnId="{F85B8B62-9400-44B6-937A-870554F046A0}">
      <dgm:prSet/>
      <dgm:spPr/>
      <dgm:t>
        <a:bodyPr/>
        <a:lstStyle/>
        <a:p>
          <a:endParaRPr lang="en-US"/>
        </a:p>
      </dgm:t>
    </dgm:pt>
    <dgm:pt modelId="{0E932086-89A4-4F78-8EEB-9A00353C2051}" type="sibTrans" cxnId="{F85B8B62-9400-44B6-937A-870554F046A0}">
      <dgm:prSet/>
      <dgm:spPr/>
      <dgm:t>
        <a:bodyPr/>
        <a:lstStyle/>
        <a:p>
          <a:endParaRPr lang="en-US"/>
        </a:p>
      </dgm:t>
    </dgm:pt>
    <dgm:pt modelId="{4EB64E18-2C9C-4FC6-A207-FA128305B86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¿Cómo se consigue que podamos hacer varias cosas a la vez en un ordenador?</a:t>
          </a:r>
          <a:endParaRPr lang="en-US" dirty="0"/>
        </a:p>
      </dgm:t>
    </dgm:pt>
    <dgm:pt modelId="{CC36D1BD-6B36-4AE3-A79D-91E199883640}" type="parTrans" cxnId="{B56F5B7D-0B0F-45F5-9B6B-197791807992}">
      <dgm:prSet/>
      <dgm:spPr/>
      <dgm:t>
        <a:bodyPr/>
        <a:lstStyle/>
        <a:p>
          <a:endParaRPr lang="en-US"/>
        </a:p>
      </dgm:t>
    </dgm:pt>
    <dgm:pt modelId="{4BCCB49E-A6C6-43C6-B55F-2F8AC5B9A7B1}" type="sibTrans" cxnId="{B56F5B7D-0B0F-45F5-9B6B-197791807992}">
      <dgm:prSet/>
      <dgm:spPr/>
      <dgm:t>
        <a:bodyPr/>
        <a:lstStyle/>
        <a:p>
          <a:endParaRPr lang="en-US"/>
        </a:p>
      </dgm:t>
    </dgm:pt>
    <dgm:pt modelId="{0EE4DE29-3D49-4F57-B3FB-FFA8F64473D1}" type="pres">
      <dgm:prSet presAssocID="{D48F9ACB-68F1-4BD0-9F90-39C290FE0C26}" presName="root" presStyleCnt="0">
        <dgm:presLayoutVars>
          <dgm:dir/>
          <dgm:resizeHandles val="exact"/>
        </dgm:presLayoutVars>
      </dgm:prSet>
      <dgm:spPr/>
    </dgm:pt>
    <dgm:pt modelId="{D7B5035B-48D6-4B08-AB68-2400EE8D7F85}" type="pres">
      <dgm:prSet presAssocID="{0836BFCC-7921-4B25-B75D-4203B2D609A9}" presName="compNode" presStyleCnt="0"/>
      <dgm:spPr/>
    </dgm:pt>
    <dgm:pt modelId="{6AD77546-B869-4CEC-9B27-8B871DEC5334}" type="pres">
      <dgm:prSet presAssocID="{0836BFCC-7921-4B25-B75D-4203B2D609A9}" presName="bgRect" presStyleLbl="bgShp" presStyleIdx="0" presStyleCnt="3"/>
      <dgm:spPr/>
    </dgm:pt>
    <dgm:pt modelId="{6AFDDF7C-43B6-4C1F-B9BA-C1FDCD74E2F5}" type="pres">
      <dgm:prSet presAssocID="{0836BFCC-7921-4B25-B75D-4203B2D609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AAB278FC-D785-46D2-8E80-2AF631AD4ADB}" type="pres">
      <dgm:prSet presAssocID="{0836BFCC-7921-4B25-B75D-4203B2D609A9}" presName="spaceRect" presStyleCnt="0"/>
      <dgm:spPr/>
    </dgm:pt>
    <dgm:pt modelId="{60F27277-2A13-45F2-B252-D6A04CECAD13}" type="pres">
      <dgm:prSet presAssocID="{0836BFCC-7921-4B25-B75D-4203B2D609A9}" presName="parTx" presStyleLbl="revTx" presStyleIdx="0" presStyleCnt="3">
        <dgm:presLayoutVars>
          <dgm:chMax val="0"/>
          <dgm:chPref val="0"/>
        </dgm:presLayoutVars>
      </dgm:prSet>
      <dgm:spPr/>
    </dgm:pt>
    <dgm:pt modelId="{62AB4485-FCDD-4B7D-8331-DB42F0B60D75}" type="pres">
      <dgm:prSet presAssocID="{99472FE8-6DD3-47A8-B95D-93D1687EC38E}" presName="sibTrans" presStyleCnt="0"/>
      <dgm:spPr/>
    </dgm:pt>
    <dgm:pt modelId="{62014E4B-A749-4BF6-BB14-EE5A6C97EE98}" type="pres">
      <dgm:prSet presAssocID="{CCD3D530-1F95-482B-9499-A36C780946D5}" presName="compNode" presStyleCnt="0"/>
      <dgm:spPr/>
    </dgm:pt>
    <dgm:pt modelId="{AAEC151D-43D9-4D91-A81F-D2B7B8581BA7}" type="pres">
      <dgm:prSet presAssocID="{CCD3D530-1F95-482B-9499-A36C780946D5}" presName="bgRect" presStyleLbl="bgShp" presStyleIdx="1" presStyleCnt="3"/>
      <dgm:spPr/>
    </dgm:pt>
    <dgm:pt modelId="{9E9B94BF-A19A-4EB9-9C9A-BF144B1F3F27}" type="pres">
      <dgm:prSet presAssocID="{CCD3D530-1F95-482B-9499-A36C780946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D063EEDD-39E1-43BE-A740-CBC714D4D6A2}" type="pres">
      <dgm:prSet presAssocID="{CCD3D530-1F95-482B-9499-A36C780946D5}" presName="spaceRect" presStyleCnt="0"/>
      <dgm:spPr/>
    </dgm:pt>
    <dgm:pt modelId="{43091960-8715-4973-85A9-D5BA1BA89FB3}" type="pres">
      <dgm:prSet presAssocID="{CCD3D530-1F95-482B-9499-A36C780946D5}" presName="parTx" presStyleLbl="revTx" presStyleIdx="1" presStyleCnt="3">
        <dgm:presLayoutVars>
          <dgm:chMax val="0"/>
          <dgm:chPref val="0"/>
        </dgm:presLayoutVars>
      </dgm:prSet>
      <dgm:spPr/>
    </dgm:pt>
    <dgm:pt modelId="{00B60445-D31B-4EF1-8F8E-D30AED5DADBE}" type="pres">
      <dgm:prSet presAssocID="{0E932086-89A4-4F78-8EEB-9A00353C2051}" presName="sibTrans" presStyleCnt="0"/>
      <dgm:spPr/>
    </dgm:pt>
    <dgm:pt modelId="{559103CA-BD60-486E-997E-ADFA77F7B1B6}" type="pres">
      <dgm:prSet presAssocID="{4EB64E18-2C9C-4FC6-A207-FA128305B862}" presName="compNode" presStyleCnt="0"/>
      <dgm:spPr/>
    </dgm:pt>
    <dgm:pt modelId="{619C2ACF-81C7-4016-A51E-A78D22BFB460}" type="pres">
      <dgm:prSet presAssocID="{4EB64E18-2C9C-4FC6-A207-FA128305B862}" presName="bgRect" presStyleLbl="bgShp" presStyleIdx="2" presStyleCnt="3"/>
      <dgm:spPr/>
    </dgm:pt>
    <dgm:pt modelId="{B358136A-B3B5-4E7A-9347-6D80001D29D8}" type="pres">
      <dgm:prSet presAssocID="{4EB64E18-2C9C-4FC6-A207-FA128305B8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67F83411-C226-4EA4-8490-AA8242357AE2}" type="pres">
      <dgm:prSet presAssocID="{4EB64E18-2C9C-4FC6-A207-FA128305B862}" presName="spaceRect" presStyleCnt="0"/>
      <dgm:spPr/>
    </dgm:pt>
    <dgm:pt modelId="{B27C17C6-6982-48AA-B6AB-922A3E4B19B4}" type="pres">
      <dgm:prSet presAssocID="{4EB64E18-2C9C-4FC6-A207-FA128305B8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492110B-0064-48BE-A2AF-24FFC3BBD77E}" type="presOf" srcId="{0836BFCC-7921-4B25-B75D-4203B2D609A9}" destId="{60F27277-2A13-45F2-B252-D6A04CECAD13}" srcOrd="0" destOrd="0" presId="urn:microsoft.com/office/officeart/2018/2/layout/IconVerticalSolidList"/>
    <dgm:cxn modelId="{F85B8B62-9400-44B6-937A-870554F046A0}" srcId="{D48F9ACB-68F1-4BD0-9F90-39C290FE0C26}" destId="{CCD3D530-1F95-482B-9499-A36C780946D5}" srcOrd="1" destOrd="0" parTransId="{BB0B7AC9-F599-4795-BAE2-222871A9ABA8}" sibTransId="{0E932086-89A4-4F78-8EEB-9A00353C2051}"/>
    <dgm:cxn modelId="{2E251969-F083-43FF-B4C3-DE2F3C99655A}" type="presOf" srcId="{CCD3D530-1F95-482B-9499-A36C780946D5}" destId="{43091960-8715-4973-85A9-D5BA1BA89FB3}" srcOrd="0" destOrd="0" presId="urn:microsoft.com/office/officeart/2018/2/layout/IconVerticalSolidList"/>
    <dgm:cxn modelId="{BE9D0D72-71E1-4BC0-BF2B-88521889B0FD}" type="presOf" srcId="{D48F9ACB-68F1-4BD0-9F90-39C290FE0C26}" destId="{0EE4DE29-3D49-4F57-B3FB-FFA8F64473D1}" srcOrd="0" destOrd="0" presId="urn:microsoft.com/office/officeart/2018/2/layout/IconVerticalSolidList"/>
    <dgm:cxn modelId="{B56F5B7D-0B0F-45F5-9B6B-197791807992}" srcId="{D48F9ACB-68F1-4BD0-9F90-39C290FE0C26}" destId="{4EB64E18-2C9C-4FC6-A207-FA128305B862}" srcOrd="2" destOrd="0" parTransId="{CC36D1BD-6B36-4AE3-A79D-91E199883640}" sibTransId="{4BCCB49E-A6C6-43C6-B55F-2F8AC5B9A7B1}"/>
    <dgm:cxn modelId="{D46C69AE-3DD8-4F4E-9F04-9B6224E8D26D}" type="presOf" srcId="{4EB64E18-2C9C-4FC6-A207-FA128305B862}" destId="{B27C17C6-6982-48AA-B6AB-922A3E4B19B4}" srcOrd="0" destOrd="0" presId="urn:microsoft.com/office/officeart/2018/2/layout/IconVerticalSolidList"/>
    <dgm:cxn modelId="{A64F76DC-90DC-4ACD-813E-A9FD25CAD658}" srcId="{D48F9ACB-68F1-4BD0-9F90-39C290FE0C26}" destId="{0836BFCC-7921-4B25-B75D-4203B2D609A9}" srcOrd="0" destOrd="0" parTransId="{C900275C-7311-4718-AA42-5E1A23339650}" sibTransId="{99472FE8-6DD3-47A8-B95D-93D1687EC38E}"/>
    <dgm:cxn modelId="{AE3EB4EA-1631-4BB3-9FE2-9840AE5310A7}" type="presParOf" srcId="{0EE4DE29-3D49-4F57-B3FB-FFA8F64473D1}" destId="{D7B5035B-48D6-4B08-AB68-2400EE8D7F85}" srcOrd="0" destOrd="0" presId="urn:microsoft.com/office/officeart/2018/2/layout/IconVerticalSolidList"/>
    <dgm:cxn modelId="{68D394EF-C733-4C1D-ABD0-C131BAF2A003}" type="presParOf" srcId="{D7B5035B-48D6-4B08-AB68-2400EE8D7F85}" destId="{6AD77546-B869-4CEC-9B27-8B871DEC5334}" srcOrd="0" destOrd="0" presId="urn:microsoft.com/office/officeart/2018/2/layout/IconVerticalSolidList"/>
    <dgm:cxn modelId="{7928FD85-0F6B-4DA0-A719-88C08F133EB2}" type="presParOf" srcId="{D7B5035B-48D6-4B08-AB68-2400EE8D7F85}" destId="{6AFDDF7C-43B6-4C1F-B9BA-C1FDCD74E2F5}" srcOrd="1" destOrd="0" presId="urn:microsoft.com/office/officeart/2018/2/layout/IconVerticalSolidList"/>
    <dgm:cxn modelId="{CCDFE58D-921D-4487-BC3C-7571F4043E40}" type="presParOf" srcId="{D7B5035B-48D6-4B08-AB68-2400EE8D7F85}" destId="{AAB278FC-D785-46D2-8E80-2AF631AD4ADB}" srcOrd="2" destOrd="0" presId="urn:microsoft.com/office/officeart/2018/2/layout/IconVerticalSolidList"/>
    <dgm:cxn modelId="{0C777B23-A46E-450A-9E6D-C51BC773027F}" type="presParOf" srcId="{D7B5035B-48D6-4B08-AB68-2400EE8D7F85}" destId="{60F27277-2A13-45F2-B252-D6A04CECAD13}" srcOrd="3" destOrd="0" presId="urn:microsoft.com/office/officeart/2018/2/layout/IconVerticalSolidList"/>
    <dgm:cxn modelId="{4D81C5C4-07AA-4DC0-8478-82E4DB7AAAC7}" type="presParOf" srcId="{0EE4DE29-3D49-4F57-B3FB-FFA8F64473D1}" destId="{62AB4485-FCDD-4B7D-8331-DB42F0B60D75}" srcOrd="1" destOrd="0" presId="urn:microsoft.com/office/officeart/2018/2/layout/IconVerticalSolidList"/>
    <dgm:cxn modelId="{0B9A0539-9AD5-4F8D-B433-57234E73D963}" type="presParOf" srcId="{0EE4DE29-3D49-4F57-B3FB-FFA8F64473D1}" destId="{62014E4B-A749-4BF6-BB14-EE5A6C97EE98}" srcOrd="2" destOrd="0" presId="urn:microsoft.com/office/officeart/2018/2/layout/IconVerticalSolidList"/>
    <dgm:cxn modelId="{133F459E-4A1C-4458-9A31-9BB87F35DBA5}" type="presParOf" srcId="{62014E4B-A749-4BF6-BB14-EE5A6C97EE98}" destId="{AAEC151D-43D9-4D91-A81F-D2B7B8581BA7}" srcOrd="0" destOrd="0" presId="urn:microsoft.com/office/officeart/2018/2/layout/IconVerticalSolidList"/>
    <dgm:cxn modelId="{0BBF62F5-7B74-4264-B00A-9EB7AD8D4726}" type="presParOf" srcId="{62014E4B-A749-4BF6-BB14-EE5A6C97EE98}" destId="{9E9B94BF-A19A-4EB9-9C9A-BF144B1F3F27}" srcOrd="1" destOrd="0" presId="urn:microsoft.com/office/officeart/2018/2/layout/IconVerticalSolidList"/>
    <dgm:cxn modelId="{DD28D780-61AD-4B3B-94A4-63B257DD3964}" type="presParOf" srcId="{62014E4B-A749-4BF6-BB14-EE5A6C97EE98}" destId="{D063EEDD-39E1-43BE-A740-CBC714D4D6A2}" srcOrd="2" destOrd="0" presId="urn:microsoft.com/office/officeart/2018/2/layout/IconVerticalSolidList"/>
    <dgm:cxn modelId="{9DEECDEC-AB37-4914-B095-AC50BC82031D}" type="presParOf" srcId="{62014E4B-A749-4BF6-BB14-EE5A6C97EE98}" destId="{43091960-8715-4973-85A9-D5BA1BA89FB3}" srcOrd="3" destOrd="0" presId="urn:microsoft.com/office/officeart/2018/2/layout/IconVerticalSolidList"/>
    <dgm:cxn modelId="{6165557C-0C36-4DD5-8AC9-23872A431787}" type="presParOf" srcId="{0EE4DE29-3D49-4F57-B3FB-FFA8F64473D1}" destId="{00B60445-D31B-4EF1-8F8E-D30AED5DADBE}" srcOrd="3" destOrd="0" presId="urn:microsoft.com/office/officeart/2018/2/layout/IconVerticalSolidList"/>
    <dgm:cxn modelId="{8C77A191-1363-480A-AEF1-0FCF78AB97E7}" type="presParOf" srcId="{0EE4DE29-3D49-4F57-B3FB-FFA8F64473D1}" destId="{559103CA-BD60-486E-997E-ADFA77F7B1B6}" srcOrd="4" destOrd="0" presId="urn:microsoft.com/office/officeart/2018/2/layout/IconVerticalSolidList"/>
    <dgm:cxn modelId="{8960E458-EE77-4BE2-B384-6A4C9E94BE14}" type="presParOf" srcId="{559103CA-BD60-486E-997E-ADFA77F7B1B6}" destId="{619C2ACF-81C7-4016-A51E-A78D22BFB460}" srcOrd="0" destOrd="0" presId="urn:microsoft.com/office/officeart/2018/2/layout/IconVerticalSolidList"/>
    <dgm:cxn modelId="{0889DF90-C261-46D2-A9FD-BF57752CE23E}" type="presParOf" srcId="{559103CA-BD60-486E-997E-ADFA77F7B1B6}" destId="{B358136A-B3B5-4E7A-9347-6D80001D29D8}" srcOrd="1" destOrd="0" presId="urn:microsoft.com/office/officeart/2018/2/layout/IconVerticalSolidList"/>
    <dgm:cxn modelId="{9181BB07-9094-4934-9578-73B51B2B5B62}" type="presParOf" srcId="{559103CA-BD60-486E-997E-ADFA77F7B1B6}" destId="{67F83411-C226-4EA4-8490-AA8242357AE2}" srcOrd="2" destOrd="0" presId="urn:microsoft.com/office/officeart/2018/2/layout/IconVerticalSolidList"/>
    <dgm:cxn modelId="{996CBE68-224C-4C95-8428-1DA98FA44494}" type="presParOf" srcId="{559103CA-BD60-486E-997E-ADFA77F7B1B6}" destId="{B27C17C6-6982-48AA-B6AB-922A3E4B19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8F9ACB-68F1-4BD0-9F90-39C290FE0C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836BFCC-7921-4B25-B75D-4203B2D609A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Aplicación</a:t>
          </a:r>
          <a:endParaRPr lang="en-US" dirty="0"/>
        </a:p>
      </dgm:t>
    </dgm:pt>
    <dgm:pt modelId="{C900275C-7311-4718-AA42-5E1A23339650}" type="parTrans" cxnId="{A64F76DC-90DC-4ACD-813E-A9FD25CAD658}">
      <dgm:prSet/>
      <dgm:spPr/>
      <dgm:t>
        <a:bodyPr/>
        <a:lstStyle/>
        <a:p>
          <a:endParaRPr lang="en-US"/>
        </a:p>
      </dgm:t>
    </dgm:pt>
    <dgm:pt modelId="{99472FE8-6DD3-47A8-B95D-93D1687EC38E}" type="sibTrans" cxnId="{A64F76DC-90DC-4ACD-813E-A9FD25CAD658}">
      <dgm:prSet/>
      <dgm:spPr/>
      <dgm:t>
        <a:bodyPr/>
        <a:lstStyle/>
        <a:p>
          <a:endParaRPr lang="en-US"/>
        </a:p>
      </dgm:t>
    </dgm:pt>
    <dgm:pt modelId="{CCD3D530-1F95-482B-9499-A36C780946D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Ejecutable</a:t>
          </a:r>
          <a:endParaRPr lang="en-US" dirty="0"/>
        </a:p>
      </dgm:t>
    </dgm:pt>
    <dgm:pt modelId="{BB0B7AC9-F599-4795-BAE2-222871A9ABA8}" type="parTrans" cxnId="{F85B8B62-9400-44B6-937A-870554F046A0}">
      <dgm:prSet/>
      <dgm:spPr/>
      <dgm:t>
        <a:bodyPr/>
        <a:lstStyle/>
        <a:p>
          <a:endParaRPr lang="en-US"/>
        </a:p>
      </dgm:t>
    </dgm:pt>
    <dgm:pt modelId="{0E932086-89A4-4F78-8EEB-9A00353C2051}" type="sibTrans" cxnId="{F85B8B62-9400-44B6-937A-870554F046A0}">
      <dgm:prSet/>
      <dgm:spPr/>
      <dgm:t>
        <a:bodyPr/>
        <a:lstStyle/>
        <a:p>
          <a:endParaRPr lang="en-US"/>
        </a:p>
      </dgm:t>
    </dgm:pt>
    <dgm:pt modelId="{4EB64E18-2C9C-4FC6-A207-FA128305B86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Proceso</a:t>
          </a:r>
          <a:endParaRPr lang="en-US" dirty="0"/>
        </a:p>
      </dgm:t>
    </dgm:pt>
    <dgm:pt modelId="{CC36D1BD-6B36-4AE3-A79D-91E199883640}" type="parTrans" cxnId="{B56F5B7D-0B0F-45F5-9B6B-197791807992}">
      <dgm:prSet/>
      <dgm:spPr/>
      <dgm:t>
        <a:bodyPr/>
        <a:lstStyle/>
        <a:p>
          <a:endParaRPr lang="en-US"/>
        </a:p>
      </dgm:t>
    </dgm:pt>
    <dgm:pt modelId="{4BCCB49E-A6C6-43C6-B55F-2F8AC5B9A7B1}" type="sibTrans" cxnId="{B56F5B7D-0B0F-45F5-9B6B-197791807992}">
      <dgm:prSet/>
      <dgm:spPr/>
      <dgm:t>
        <a:bodyPr/>
        <a:lstStyle/>
        <a:p>
          <a:endParaRPr lang="en-US"/>
        </a:p>
      </dgm:t>
    </dgm:pt>
    <dgm:pt modelId="{0EE4DE29-3D49-4F57-B3FB-FFA8F64473D1}" type="pres">
      <dgm:prSet presAssocID="{D48F9ACB-68F1-4BD0-9F90-39C290FE0C26}" presName="root" presStyleCnt="0">
        <dgm:presLayoutVars>
          <dgm:dir/>
          <dgm:resizeHandles val="exact"/>
        </dgm:presLayoutVars>
      </dgm:prSet>
      <dgm:spPr/>
    </dgm:pt>
    <dgm:pt modelId="{D7B5035B-48D6-4B08-AB68-2400EE8D7F85}" type="pres">
      <dgm:prSet presAssocID="{0836BFCC-7921-4B25-B75D-4203B2D609A9}" presName="compNode" presStyleCnt="0"/>
      <dgm:spPr/>
    </dgm:pt>
    <dgm:pt modelId="{6AD77546-B869-4CEC-9B27-8B871DEC5334}" type="pres">
      <dgm:prSet presAssocID="{0836BFCC-7921-4B25-B75D-4203B2D609A9}" presName="bgRect" presStyleLbl="bgShp" presStyleIdx="0" presStyleCnt="3"/>
      <dgm:spPr/>
    </dgm:pt>
    <dgm:pt modelId="{6AFDDF7C-43B6-4C1F-B9BA-C1FDCD74E2F5}" type="pres">
      <dgm:prSet presAssocID="{0836BFCC-7921-4B25-B75D-4203B2D609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AAB278FC-D785-46D2-8E80-2AF631AD4ADB}" type="pres">
      <dgm:prSet presAssocID="{0836BFCC-7921-4B25-B75D-4203B2D609A9}" presName="spaceRect" presStyleCnt="0"/>
      <dgm:spPr/>
    </dgm:pt>
    <dgm:pt modelId="{60F27277-2A13-45F2-B252-D6A04CECAD13}" type="pres">
      <dgm:prSet presAssocID="{0836BFCC-7921-4B25-B75D-4203B2D609A9}" presName="parTx" presStyleLbl="revTx" presStyleIdx="0" presStyleCnt="3">
        <dgm:presLayoutVars>
          <dgm:chMax val="0"/>
          <dgm:chPref val="0"/>
        </dgm:presLayoutVars>
      </dgm:prSet>
      <dgm:spPr/>
    </dgm:pt>
    <dgm:pt modelId="{62AB4485-FCDD-4B7D-8331-DB42F0B60D75}" type="pres">
      <dgm:prSet presAssocID="{99472FE8-6DD3-47A8-B95D-93D1687EC38E}" presName="sibTrans" presStyleCnt="0"/>
      <dgm:spPr/>
    </dgm:pt>
    <dgm:pt modelId="{62014E4B-A749-4BF6-BB14-EE5A6C97EE98}" type="pres">
      <dgm:prSet presAssocID="{CCD3D530-1F95-482B-9499-A36C780946D5}" presName="compNode" presStyleCnt="0"/>
      <dgm:spPr/>
    </dgm:pt>
    <dgm:pt modelId="{AAEC151D-43D9-4D91-A81F-D2B7B8581BA7}" type="pres">
      <dgm:prSet presAssocID="{CCD3D530-1F95-482B-9499-A36C780946D5}" presName="bgRect" presStyleLbl="bgShp" presStyleIdx="1" presStyleCnt="3"/>
      <dgm:spPr/>
    </dgm:pt>
    <dgm:pt modelId="{9E9B94BF-A19A-4EB9-9C9A-BF144B1F3F27}" type="pres">
      <dgm:prSet presAssocID="{CCD3D530-1F95-482B-9499-A36C780946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gamino con relleno sólido"/>
        </a:ext>
      </dgm:extLst>
    </dgm:pt>
    <dgm:pt modelId="{D063EEDD-39E1-43BE-A740-CBC714D4D6A2}" type="pres">
      <dgm:prSet presAssocID="{CCD3D530-1F95-482B-9499-A36C780946D5}" presName="spaceRect" presStyleCnt="0"/>
      <dgm:spPr/>
    </dgm:pt>
    <dgm:pt modelId="{43091960-8715-4973-85A9-D5BA1BA89FB3}" type="pres">
      <dgm:prSet presAssocID="{CCD3D530-1F95-482B-9499-A36C780946D5}" presName="parTx" presStyleLbl="revTx" presStyleIdx="1" presStyleCnt="3">
        <dgm:presLayoutVars>
          <dgm:chMax val="0"/>
          <dgm:chPref val="0"/>
        </dgm:presLayoutVars>
      </dgm:prSet>
      <dgm:spPr/>
    </dgm:pt>
    <dgm:pt modelId="{00B60445-D31B-4EF1-8F8E-D30AED5DADBE}" type="pres">
      <dgm:prSet presAssocID="{0E932086-89A4-4F78-8EEB-9A00353C2051}" presName="sibTrans" presStyleCnt="0"/>
      <dgm:spPr/>
    </dgm:pt>
    <dgm:pt modelId="{559103CA-BD60-486E-997E-ADFA77F7B1B6}" type="pres">
      <dgm:prSet presAssocID="{4EB64E18-2C9C-4FC6-A207-FA128305B862}" presName="compNode" presStyleCnt="0"/>
      <dgm:spPr/>
    </dgm:pt>
    <dgm:pt modelId="{619C2ACF-81C7-4016-A51E-A78D22BFB460}" type="pres">
      <dgm:prSet presAssocID="{4EB64E18-2C9C-4FC6-A207-FA128305B862}" presName="bgRect" presStyleLbl="bgShp" presStyleIdx="2" presStyleCnt="3"/>
      <dgm:spPr/>
    </dgm:pt>
    <dgm:pt modelId="{B358136A-B3B5-4E7A-9347-6D80001D29D8}" type="pres">
      <dgm:prSet presAssocID="{4EB64E18-2C9C-4FC6-A207-FA128305B8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67F83411-C226-4EA4-8490-AA8242357AE2}" type="pres">
      <dgm:prSet presAssocID="{4EB64E18-2C9C-4FC6-A207-FA128305B862}" presName="spaceRect" presStyleCnt="0"/>
      <dgm:spPr/>
    </dgm:pt>
    <dgm:pt modelId="{B27C17C6-6982-48AA-B6AB-922A3E4B19B4}" type="pres">
      <dgm:prSet presAssocID="{4EB64E18-2C9C-4FC6-A207-FA128305B8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492110B-0064-48BE-A2AF-24FFC3BBD77E}" type="presOf" srcId="{0836BFCC-7921-4B25-B75D-4203B2D609A9}" destId="{60F27277-2A13-45F2-B252-D6A04CECAD13}" srcOrd="0" destOrd="0" presId="urn:microsoft.com/office/officeart/2018/2/layout/IconVerticalSolidList"/>
    <dgm:cxn modelId="{F85B8B62-9400-44B6-937A-870554F046A0}" srcId="{D48F9ACB-68F1-4BD0-9F90-39C290FE0C26}" destId="{CCD3D530-1F95-482B-9499-A36C780946D5}" srcOrd="1" destOrd="0" parTransId="{BB0B7AC9-F599-4795-BAE2-222871A9ABA8}" sibTransId="{0E932086-89A4-4F78-8EEB-9A00353C2051}"/>
    <dgm:cxn modelId="{2E251969-F083-43FF-B4C3-DE2F3C99655A}" type="presOf" srcId="{CCD3D530-1F95-482B-9499-A36C780946D5}" destId="{43091960-8715-4973-85A9-D5BA1BA89FB3}" srcOrd="0" destOrd="0" presId="urn:microsoft.com/office/officeart/2018/2/layout/IconVerticalSolidList"/>
    <dgm:cxn modelId="{BE9D0D72-71E1-4BC0-BF2B-88521889B0FD}" type="presOf" srcId="{D48F9ACB-68F1-4BD0-9F90-39C290FE0C26}" destId="{0EE4DE29-3D49-4F57-B3FB-FFA8F64473D1}" srcOrd="0" destOrd="0" presId="urn:microsoft.com/office/officeart/2018/2/layout/IconVerticalSolidList"/>
    <dgm:cxn modelId="{B56F5B7D-0B0F-45F5-9B6B-197791807992}" srcId="{D48F9ACB-68F1-4BD0-9F90-39C290FE0C26}" destId="{4EB64E18-2C9C-4FC6-A207-FA128305B862}" srcOrd="2" destOrd="0" parTransId="{CC36D1BD-6B36-4AE3-A79D-91E199883640}" sibTransId="{4BCCB49E-A6C6-43C6-B55F-2F8AC5B9A7B1}"/>
    <dgm:cxn modelId="{D46C69AE-3DD8-4F4E-9F04-9B6224E8D26D}" type="presOf" srcId="{4EB64E18-2C9C-4FC6-A207-FA128305B862}" destId="{B27C17C6-6982-48AA-B6AB-922A3E4B19B4}" srcOrd="0" destOrd="0" presId="urn:microsoft.com/office/officeart/2018/2/layout/IconVerticalSolidList"/>
    <dgm:cxn modelId="{A64F76DC-90DC-4ACD-813E-A9FD25CAD658}" srcId="{D48F9ACB-68F1-4BD0-9F90-39C290FE0C26}" destId="{0836BFCC-7921-4B25-B75D-4203B2D609A9}" srcOrd="0" destOrd="0" parTransId="{C900275C-7311-4718-AA42-5E1A23339650}" sibTransId="{99472FE8-6DD3-47A8-B95D-93D1687EC38E}"/>
    <dgm:cxn modelId="{AE3EB4EA-1631-4BB3-9FE2-9840AE5310A7}" type="presParOf" srcId="{0EE4DE29-3D49-4F57-B3FB-FFA8F64473D1}" destId="{D7B5035B-48D6-4B08-AB68-2400EE8D7F85}" srcOrd="0" destOrd="0" presId="urn:microsoft.com/office/officeart/2018/2/layout/IconVerticalSolidList"/>
    <dgm:cxn modelId="{68D394EF-C733-4C1D-ABD0-C131BAF2A003}" type="presParOf" srcId="{D7B5035B-48D6-4B08-AB68-2400EE8D7F85}" destId="{6AD77546-B869-4CEC-9B27-8B871DEC5334}" srcOrd="0" destOrd="0" presId="urn:microsoft.com/office/officeart/2018/2/layout/IconVerticalSolidList"/>
    <dgm:cxn modelId="{7928FD85-0F6B-4DA0-A719-88C08F133EB2}" type="presParOf" srcId="{D7B5035B-48D6-4B08-AB68-2400EE8D7F85}" destId="{6AFDDF7C-43B6-4C1F-B9BA-C1FDCD74E2F5}" srcOrd="1" destOrd="0" presId="urn:microsoft.com/office/officeart/2018/2/layout/IconVerticalSolidList"/>
    <dgm:cxn modelId="{CCDFE58D-921D-4487-BC3C-7571F4043E40}" type="presParOf" srcId="{D7B5035B-48D6-4B08-AB68-2400EE8D7F85}" destId="{AAB278FC-D785-46D2-8E80-2AF631AD4ADB}" srcOrd="2" destOrd="0" presId="urn:microsoft.com/office/officeart/2018/2/layout/IconVerticalSolidList"/>
    <dgm:cxn modelId="{0C777B23-A46E-450A-9E6D-C51BC773027F}" type="presParOf" srcId="{D7B5035B-48D6-4B08-AB68-2400EE8D7F85}" destId="{60F27277-2A13-45F2-B252-D6A04CECAD13}" srcOrd="3" destOrd="0" presId="urn:microsoft.com/office/officeart/2018/2/layout/IconVerticalSolidList"/>
    <dgm:cxn modelId="{4D81C5C4-07AA-4DC0-8478-82E4DB7AAAC7}" type="presParOf" srcId="{0EE4DE29-3D49-4F57-B3FB-FFA8F64473D1}" destId="{62AB4485-FCDD-4B7D-8331-DB42F0B60D75}" srcOrd="1" destOrd="0" presId="urn:microsoft.com/office/officeart/2018/2/layout/IconVerticalSolidList"/>
    <dgm:cxn modelId="{0B9A0539-9AD5-4F8D-B433-57234E73D963}" type="presParOf" srcId="{0EE4DE29-3D49-4F57-B3FB-FFA8F64473D1}" destId="{62014E4B-A749-4BF6-BB14-EE5A6C97EE98}" srcOrd="2" destOrd="0" presId="urn:microsoft.com/office/officeart/2018/2/layout/IconVerticalSolidList"/>
    <dgm:cxn modelId="{133F459E-4A1C-4458-9A31-9BB87F35DBA5}" type="presParOf" srcId="{62014E4B-A749-4BF6-BB14-EE5A6C97EE98}" destId="{AAEC151D-43D9-4D91-A81F-D2B7B8581BA7}" srcOrd="0" destOrd="0" presId="urn:microsoft.com/office/officeart/2018/2/layout/IconVerticalSolidList"/>
    <dgm:cxn modelId="{0BBF62F5-7B74-4264-B00A-9EB7AD8D4726}" type="presParOf" srcId="{62014E4B-A749-4BF6-BB14-EE5A6C97EE98}" destId="{9E9B94BF-A19A-4EB9-9C9A-BF144B1F3F27}" srcOrd="1" destOrd="0" presId="urn:microsoft.com/office/officeart/2018/2/layout/IconVerticalSolidList"/>
    <dgm:cxn modelId="{DD28D780-61AD-4B3B-94A4-63B257DD3964}" type="presParOf" srcId="{62014E4B-A749-4BF6-BB14-EE5A6C97EE98}" destId="{D063EEDD-39E1-43BE-A740-CBC714D4D6A2}" srcOrd="2" destOrd="0" presId="urn:microsoft.com/office/officeart/2018/2/layout/IconVerticalSolidList"/>
    <dgm:cxn modelId="{9DEECDEC-AB37-4914-B095-AC50BC82031D}" type="presParOf" srcId="{62014E4B-A749-4BF6-BB14-EE5A6C97EE98}" destId="{43091960-8715-4973-85A9-D5BA1BA89FB3}" srcOrd="3" destOrd="0" presId="urn:microsoft.com/office/officeart/2018/2/layout/IconVerticalSolidList"/>
    <dgm:cxn modelId="{6165557C-0C36-4DD5-8AC9-23872A431787}" type="presParOf" srcId="{0EE4DE29-3D49-4F57-B3FB-FFA8F64473D1}" destId="{00B60445-D31B-4EF1-8F8E-D30AED5DADBE}" srcOrd="3" destOrd="0" presId="urn:microsoft.com/office/officeart/2018/2/layout/IconVerticalSolidList"/>
    <dgm:cxn modelId="{8C77A191-1363-480A-AEF1-0FCF78AB97E7}" type="presParOf" srcId="{0EE4DE29-3D49-4F57-B3FB-FFA8F64473D1}" destId="{559103CA-BD60-486E-997E-ADFA77F7B1B6}" srcOrd="4" destOrd="0" presId="urn:microsoft.com/office/officeart/2018/2/layout/IconVerticalSolidList"/>
    <dgm:cxn modelId="{8960E458-EE77-4BE2-B384-6A4C9E94BE14}" type="presParOf" srcId="{559103CA-BD60-486E-997E-ADFA77F7B1B6}" destId="{619C2ACF-81C7-4016-A51E-A78D22BFB460}" srcOrd="0" destOrd="0" presId="urn:microsoft.com/office/officeart/2018/2/layout/IconVerticalSolidList"/>
    <dgm:cxn modelId="{0889DF90-C261-46D2-A9FD-BF57752CE23E}" type="presParOf" srcId="{559103CA-BD60-486E-997E-ADFA77F7B1B6}" destId="{B358136A-B3B5-4E7A-9347-6D80001D29D8}" srcOrd="1" destOrd="0" presId="urn:microsoft.com/office/officeart/2018/2/layout/IconVerticalSolidList"/>
    <dgm:cxn modelId="{9181BB07-9094-4934-9578-73B51B2B5B62}" type="presParOf" srcId="{559103CA-BD60-486E-997E-ADFA77F7B1B6}" destId="{67F83411-C226-4EA4-8490-AA8242357AE2}" srcOrd="2" destOrd="0" presId="urn:microsoft.com/office/officeart/2018/2/layout/IconVerticalSolidList"/>
    <dgm:cxn modelId="{996CBE68-224C-4C95-8428-1DA98FA44494}" type="presParOf" srcId="{559103CA-BD60-486E-997E-ADFA77F7B1B6}" destId="{B27C17C6-6982-48AA-B6AB-922A3E4B19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77546-B869-4CEC-9B27-8B871DEC5334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DDF7C-43B6-4C1F-B9BA-C1FDCD74E2F5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27277-2A13-45F2-B252-D6A04CECAD13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¿Qué creéis que es lo que hacen los ordenadores cuando uno da doble clic en un programa? ¿Qué está pasando por debajo?</a:t>
          </a:r>
          <a:endParaRPr lang="en-US" sz="1900" kern="1200" dirty="0"/>
        </a:p>
      </dsp:txBody>
      <dsp:txXfrm>
        <a:off x="1816103" y="671"/>
        <a:ext cx="4447536" cy="1572384"/>
      </dsp:txXfrm>
    </dsp:sp>
    <dsp:sp modelId="{AAEC151D-43D9-4D91-A81F-D2B7B8581BA7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B94BF-A19A-4EB9-9C9A-BF144B1F3F27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91960-8715-4973-85A9-D5BA1BA89FB3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¿Quién se encarga de todo eso?</a:t>
          </a:r>
          <a:endParaRPr lang="en-US" sz="1900" kern="1200"/>
        </a:p>
      </dsp:txBody>
      <dsp:txXfrm>
        <a:off x="1816103" y="1966151"/>
        <a:ext cx="4447536" cy="1572384"/>
      </dsp:txXfrm>
    </dsp:sp>
    <dsp:sp modelId="{619C2ACF-81C7-4016-A51E-A78D22BFB460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8136A-B3B5-4E7A-9347-6D80001D29D8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C17C6-6982-48AA-B6AB-922A3E4B19B4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¿Cómo se consigue que podamos hacer varias cosas a la vez en un ordenador?</a:t>
          </a:r>
          <a:endParaRPr lang="en-US" sz="1900" kern="1200" dirty="0"/>
        </a:p>
      </dsp:txBody>
      <dsp:txXfrm>
        <a:off x="1816103" y="3931632"/>
        <a:ext cx="4447536" cy="1572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77546-B869-4CEC-9B27-8B871DEC5334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DDF7C-43B6-4C1F-B9BA-C1FDCD74E2F5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27277-2A13-45F2-B252-D6A04CECAD13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Aplicación</a:t>
          </a:r>
          <a:endParaRPr lang="en-US" sz="2500" kern="1200" dirty="0"/>
        </a:p>
      </dsp:txBody>
      <dsp:txXfrm>
        <a:off x="1816103" y="671"/>
        <a:ext cx="4447536" cy="1572384"/>
      </dsp:txXfrm>
    </dsp:sp>
    <dsp:sp modelId="{AAEC151D-43D9-4D91-A81F-D2B7B8581BA7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B94BF-A19A-4EB9-9C9A-BF144B1F3F27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91960-8715-4973-85A9-D5BA1BA89FB3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Ejecutable</a:t>
          </a:r>
          <a:endParaRPr lang="en-US" sz="2500" kern="1200" dirty="0"/>
        </a:p>
      </dsp:txBody>
      <dsp:txXfrm>
        <a:off x="1816103" y="1966151"/>
        <a:ext cx="4447536" cy="1572384"/>
      </dsp:txXfrm>
    </dsp:sp>
    <dsp:sp modelId="{619C2ACF-81C7-4016-A51E-A78D22BFB460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8136A-B3B5-4E7A-9347-6D80001D29D8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C17C6-6982-48AA-B6AB-922A3E4B19B4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Proceso</a:t>
          </a:r>
          <a:endParaRPr lang="en-US" sz="2500" kern="1200" dirty="0"/>
        </a:p>
      </dsp:txBody>
      <dsp:txXfrm>
        <a:off x="1816103" y="3931632"/>
        <a:ext cx="4447536" cy="1572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AF232-8648-4F56-B68D-959552543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4311E-513B-4B4A-A6CA-DEC411004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EEB66-3D0E-43B9-969A-FB035788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0B34-21EB-48C1-B7BE-FE8A433EE164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EE3EA7-0460-4CD1-9F11-B056684B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477549-2C0E-4145-88CB-93C6A46D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F60C-162F-45A4-9F87-C7ED8093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12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B8595-1756-45F1-8580-1D0A0E1D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EA2CEE-3CBB-4783-B58A-0D3C20126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096D1-FD5A-4440-907A-002123DA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0B34-21EB-48C1-B7BE-FE8A433EE164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82D6B-5F84-4BEF-8BFA-1E14E329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17266C-AC08-4E4C-A157-83BAFF92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F60C-162F-45A4-9F87-C7ED8093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21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8F5214-E52A-4F7A-B1AC-2249EB98E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6DA9AB-B3E4-453D-97A4-8A357E78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184384-2DE1-4547-8C97-DE320460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0B34-21EB-48C1-B7BE-FE8A433EE164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8BD699-4A66-4B3C-BFCF-4D1414043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CA1CEF-E5F7-4751-9C6D-EAB17E01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F60C-162F-45A4-9F87-C7ED8093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648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3EF17-6527-4706-BFF0-4D6624BF6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3080C8-8295-4911-BF25-C3BF09B73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144C62-90F2-4283-B404-4ADE5C94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0B34-21EB-48C1-B7BE-FE8A433EE164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E3FE92-9E6B-4BFC-96D1-C759DF9E7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95219-E826-486E-9E29-0EB7D46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F60C-162F-45A4-9F87-C7ED8093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03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C14CE-0B99-4A55-A0D2-2A77CC3A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733737-5984-4B8B-8AFE-48EAA27B9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943911-7873-42A6-AE79-877073FE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0B34-21EB-48C1-B7BE-FE8A433EE164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5A17E8-8B2E-41E2-9427-531C3222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1E2F46-CC1F-4BA9-89C5-EBBB9A71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F60C-162F-45A4-9F87-C7ED8093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683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96012-A5E4-4ABA-BF52-ACE615FA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F9E33F-93C6-45DC-8188-3184D5C33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A18C20-3915-4364-ABDA-DD84DEBFD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D17ACF-CC85-476E-99D7-1B031E96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0B34-21EB-48C1-B7BE-FE8A433EE164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FD9D6C-FB0D-4B7D-AF3C-FEEE05CD0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6C255-C823-4C08-873A-5815AE19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F60C-162F-45A4-9F87-C7ED8093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64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ED801-1992-41AB-AC44-D290290DD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65879E-59C4-4FDA-A86D-EE1B83FBA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E94A25-4634-4520-9469-C921D6669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C1B07F-2BBF-49BB-9D22-447E5201C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028CD0-48D5-4F6D-93B9-F40FF9917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C0F7C1-9761-4AD1-9FC1-200BC6F6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0B34-21EB-48C1-B7BE-FE8A433EE164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3E618F-7476-453C-924C-8EA46F35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285B7C-5B1D-4721-A0F9-3F2B9B88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F60C-162F-45A4-9F87-C7ED8093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5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C82AA-7EB2-4D81-B4C8-076D1926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47FDD8-05F8-4B73-A48F-E3DE0237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0B34-21EB-48C1-B7BE-FE8A433EE164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D0CEED-8613-47CF-8A03-21431BF0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22F9C9-E3A4-4BBE-B68C-8D347812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F60C-162F-45A4-9F87-C7ED8093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64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D106B0-3946-4443-B755-3AAA8A46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0B34-21EB-48C1-B7BE-FE8A433EE164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9F1D98-05FE-4413-A173-36ECFC98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DEBD07-22F9-467F-A238-087B8F1D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F60C-162F-45A4-9F87-C7ED8093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9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DD4B5-D882-4966-AB6A-A43119FB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91DE0-CCF6-4015-B741-B56706F88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93EE10-7DDB-41E2-9235-F70539FD0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68BE88-6B18-4CE7-9F45-71FC58B5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0B34-21EB-48C1-B7BE-FE8A433EE164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55C4F0-3864-4A75-8B39-FE348814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85CD87-12C4-4BFC-8DC2-113EF53C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F60C-162F-45A4-9F87-C7ED8093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11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19BA4-3374-4DE8-A15F-0B9AE15B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BAC1AA-9126-4AA1-92A9-0BDA4BA29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47A737-580A-4B61-A8D7-0F321A85A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EBDE14-638A-48D4-8022-C5A857DE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0B34-21EB-48C1-B7BE-FE8A433EE164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EFFEDE-E9E0-49BE-8C04-2D5BEF72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1EAE00-7D56-43BF-8C92-7304D6F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0F60C-162F-45A4-9F87-C7ED8093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128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E772AC-6642-45C8-839D-41F0450C0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9C7EE7-6CAA-4836-9E5E-FE242E45C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06D9A2-84A6-42A5-A599-C73CF6446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D0B34-21EB-48C1-B7BE-FE8A433EE164}" type="datetimeFigureOut">
              <a:rPr lang="es-ES" smtClean="0"/>
              <a:t>13/09/2023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A3B09F-A9D2-4770-9863-D2A44E347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46DDAF-0994-4316-93F2-985D81FB3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0F60C-162F-45A4-9F87-C7ED8093D5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016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C42AE7-083E-46B3-83B7-9EA7BD09F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080808"/>
                </a:solidFill>
              </a:rPr>
              <a:t>2º DAM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88C566-263A-4B3E-9C84-3EDF6302D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ES" sz="3600" dirty="0">
                <a:solidFill>
                  <a:srgbClr val="080808"/>
                </a:solidFill>
              </a:rPr>
              <a:t>Programación de Servicios y Procesos</a:t>
            </a:r>
            <a:br>
              <a:rPr lang="es-ES" sz="3600" dirty="0">
                <a:solidFill>
                  <a:srgbClr val="080808"/>
                </a:solidFill>
              </a:rPr>
            </a:br>
            <a:r>
              <a:rPr lang="es-ES" sz="3600" dirty="0">
                <a:solidFill>
                  <a:srgbClr val="080808"/>
                </a:solidFill>
              </a:rPr>
              <a:t>UT1. Introducción a la programación concurrente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1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EA8BF-AC34-4D10-BDA3-3A3007E1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94173"/>
          </a:xfrm>
        </p:spPr>
        <p:txBody>
          <a:bodyPr>
            <a:normAutofit/>
          </a:bodyPr>
          <a:lstStyle/>
          <a:p>
            <a:r>
              <a:rPr lang="es-ES" sz="3600" b="1" u="sng" dirty="0"/>
              <a:t>Ventajas e inconvenientes de cada una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A1E7A-1131-493D-8FB5-8EC609B3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62322"/>
            <a:ext cx="10905066" cy="4962593"/>
          </a:xfrm>
        </p:spPr>
        <p:txBody>
          <a:bodyPr>
            <a:normAutofit/>
          </a:bodyPr>
          <a:lstStyle/>
          <a:p>
            <a:r>
              <a:rPr lang="es-ES" sz="3200" b="1" dirty="0"/>
              <a:t>Paralela</a:t>
            </a:r>
          </a:p>
          <a:p>
            <a:pPr lvl="1"/>
            <a:r>
              <a:rPr lang="es-ES" sz="2800" b="1" dirty="0">
                <a:sym typeface="Wingdings" panose="05000000000000000000" pitchFamily="2" charset="2"/>
              </a:rPr>
              <a:t>Ventajas:</a:t>
            </a:r>
            <a:r>
              <a:rPr lang="es-ES" sz="2800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s-ES" sz="2400" dirty="0">
                <a:sym typeface="Wingdings" panose="05000000000000000000" pitchFamily="2" charset="2"/>
              </a:rPr>
              <a:t>Ejecución simultánea</a:t>
            </a:r>
          </a:p>
          <a:p>
            <a:pPr lvl="2"/>
            <a:r>
              <a:rPr lang="es-ES" sz="2400" dirty="0">
                <a:sym typeface="Wingdings" panose="05000000000000000000" pitchFamily="2" charset="2"/>
              </a:rPr>
              <a:t>Disminuye tiempo total de ejecución de una aplicación</a:t>
            </a:r>
          </a:p>
          <a:p>
            <a:pPr lvl="2"/>
            <a:r>
              <a:rPr lang="es-ES" sz="2400" dirty="0">
                <a:sym typeface="Wingdings" panose="05000000000000000000" pitchFamily="2" charset="2"/>
              </a:rPr>
              <a:t>Resolución de problemas complejos y grandes dimensiones</a:t>
            </a:r>
          </a:p>
          <a:p>
            <a:pPr lvl="1"/>
            <a:r>
              <a:rPr lang="es-ES" sz="2800" b="1" dirty="0">
                <a:sym typeface="Wingdings" panose="05000000000000000000" pitchFamily="2" charset="2"/>
              </a:rPr>
              <a:t>Inconvenientes</a:t>
            </a:r>
            <a:r>
              <a:rPr lang="es-ES" sz="2800" dirty="0">
                <a:sym typeface="Wingdings" panose="05000000000000000000" pitchFamily="2" charset="2"/>
              </a:rPr>
              <a:t>: </a:t>
            </a:r>
          </a:p>
          <a:p>
            <a:pPr lvl="2"/>
            <a:r>
              <a:rPr lang="es-ES" sz="2400" dirty="0">
                <a:sym typeface="Wingdings" panose="05000000000000000000" pitchFamily="2" charset="2"/>
              </a:rPr>
              <a:t>Más difícil de desarrollar</a:t>
            </a:r>
          </a:p>
          <a:p>
            <a:pPr lvl="2"/>
            <a:r>
              <a:rPr lang="es-ES" sz="2400" dirty="0">
                <a:sym typeface="Wingdings" panose="05000000000000000000" pitchFamily="2" charset="2"/>
              </a:rPr>
              <a:t>Más consumo de energía</a:t>
            </a:r>
          </a:p>
          <a:p>
            <a:pPr lvl="2"/>
            <a:r>
              <a:rPr lang="es-ES" sz="2400" dirty="0">
                <a:sym typeface="Wingdings" panose="05000000000000000000" pitchFamily="2" charset="2"/>
              </a:rPr>
              <a:t>Comunicación y sincronización entre las subtareas</a:t>
            </a:r>
          </a:p>
          <a:p>
            <a:pPr lvl="2"/>
            <a:endParaRPr lang="es-ES" sz="2400" dirty="0">
              <a:sym typeface="Wingdings" panose="05000000000000000000" pitchFamily="2" charset="2"/>
            </a:endParaRPr>
          </a:p>
          <a:p>
            <a:endParaRPr lang="es-ES" sz="3600" dirty="0"/>
          </a:p>
          <a:p>
            <a:pPr lvl="2"/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marL="457200" lvl="1" indent="0">
              <a:buNone/>
            </a:pPr>
            <a:endParaRPr lang="es-ES" sz="1600" dirty="0"/>
          </a:p>
          <a:p>
            <a:endParaRPr lang="es-E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EA8BF-AC34-4D10-BDA3-3A3007E1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94173"/>
          </a:xfrm>
        </p:spPr>
        <p:txBody>
          <a:bodyPr>
            <a:normAutofit/>
          </a:bodyPr>
          <a:lstStyle/>
          <a:p>
            <a:r>
              <a:rPr lang="es-ES" sz="3600" b="1" u="sng" dirty="0"/>
              <a:t>Ventajas e inconvenientes de cada una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A1E7A-1131-493D-8FB5-8EC609B3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62322"/>
            <a:ext cx="10905066" cy="4962593"/>
          </a:xfrm>
        </p:spPr>
        <p:txBody>
          <a:bodyPr>
            <a:normAutofit/>
          </a:bodyPr>
          <a:lstStyle/>
          <a:p>
            <a:r>
              <a:rPr lang="es-ES" sz="3200" b="1" dirty="0"/>
              <a:t>Distribuida</a:t>
            </a:r>
          </a:p>
          <a:p>
            <a:pPr lvl="1"/>
            <a:r>
              <a:rPr lang="es-ES" sz="2800" b="1" dirty="0">
                <a:sym typeface="Wingdings" panose="05000000000000000000" pitchFamily="2" charset="2"/>
              </a:rPr>
              <a:t>Ventajas:</a:t>
            </a:r>
            <a:r>
              <a:rPr lang="es-ES" sz="2800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s-ES" sz="2400" dirty="0">
                <a:sym typeface="Wingdings" panose="05000000000000000000" pitchFamily="2" charset="2"/>
              </a:rPr>
              <a:t>Se pueden compartir recursos y datos</a:t>
            </a:r>
          </a:p>
          <a:p>
            <a:pPr lvl="2"/>
            <a:r>
              <a:rPr lang="es-ES" sz="2400" dirty="0">
                <a:sym typeface="Wingdings" panose="05000000000000000000" pitchFamily="2" charset="2"/>
              </a:rPr>
              <a:t>Capacidad de crecimiento incremental</a:t>
            </a:r>
          </a:p>
          <a:p>
            <a:pPr lvl="2"/>
            <a:r>
              <a:rPr lang="es-ES" sz="2400" dirty="0">
                <a:sym typeface="Wingdings" panose="05000000000000000000" pitchFamily="2" charset="2"/>
              </a:rPr>
              <a:t>Mayor flexibilidad al distribuir la carga entre varios ordenadores</a:t>
            </a:r>
          </a:p>
          <a:p>
            <a:pPr lvl="2"/>
            <a:r>
              <a:rPr lang="es-ES" sz="2400" dirty="0">
                <a:sym typeface="Wingdings" panose="05000000000000000000" pitchFamily="2" charset="2"/>
              </a:rPr>
              <a:t>Alta disponibilidad</a:t>
            </a:r>
          </a:p>
          <a:p>
            <a:pPr lvl="1"/>
            <a:r>
              <a:rPr lang="es-ES" sz="2800" b="1" dirty="0">
                <a:sym typeface="Wingdings" panose="05000000000000000000" pitchFamily="2" charset="2"/>
              </a:rPr>
              <a:t>Inconvenientes</a:t>
            </a:r>
            <a:r>
              <a:rPr lang="es-ES" sz="2800" dirty="0">
                <a:sym typeface="Wingdings" panose="05000000000000000000" pitchFamily="2" charset="2"/>
              </a:rPr>
              <a:t>: </a:t>
            </a:r>
          </a:p>
          <a:p>
            <a:pPr lvl="2"/>
            <a:r>
              <a:rPr lang="es-ES" sz="2400" dirty="0">
                <a:sym typeface="Wingdings" panose="05000000000000000000" pitchFamily="2" charset="2"/>
              </a:rPr>
              <a:t>Aumento de la complejidad</a:t>
            </a:r>
          </a:p>
          <a:p>
            <a:pPr lvl="2"/>
            <a:r>
              <a:rPr lang="es-ES" sz="2400" dirty="0">
                <a:sym typeface="Wingdings" panose="05000000000000000000" pitchFamily="2" charset="2"/>
              </a:rPr>
              <a:t>Problemas en las redes de comunicación</a:t>
            </a:r>
          </a:p>
          <a:p>
            <a:pPr lvl="2"/>
            <a:r>
              <a:rPr lang="es-ES" sz="2400" dirty="0">
                <a:sym typeface="Wingdings" panose="05000000000000000000" pitchFamily="2" charset="2"/>
              </a:rPr>
              <a:t>Ataques DDOS (</a:t>
            </a:r>
            <a:r>
              <a:rPr lang="es-ES" sz="2400" dirty="0" err="1">
                <a:sym typeface="Wingdings" panose="05000000000000000000" pitchFamily="2" charset="2"/>
              </a:rPr>
              <a:t>Distributed</a:t>
            </a:r>
            <a:r>
              <a:rPr lang="es-ES" sz="2400" dirty="0">
                <a:sym typeface="Wingdings" panose="05000000000000000000" pitchFamily="2" charset="2"/>
              </a:rPr>
              <a:t> </a:t>
            </a:r>
            <a:r>
              <a:rPr lang="es-ES" sz="2400" dirty="0" err="1">
                <a:sym typeface="Wingdings" panose="05000000000000000000" pitchFamily="2" charset="2"/>
              </a:rPr>
              <a:t>Denial</a:t>
            </a:r>
            <a:r>
              <a:rPr lang="es-ES" sz="2400" dirty="0">
                <a:sym typeface="Wingdings" panose="05000000000000000000" pitchFamily="2" charset="2"/>
              </a:rPr>
              <a:t> </a:t>
            </a:r>
            <a:r>
              <a:rPr lang="es-ES" sz="2400" dirty="0" err="1">
                <a:sym typeface="Wingdings" panose="05000000000000000000" pitchFamily="2" charset="2"/>
              </a:rPr>
              <a:t>Of</a:t>
            </a:r>
            <a:r>
              <a:rPr lang="es-ES" sz="2400" dirty="0">
                <a:sym typeface="Wingdings" panose="05000000000000000000" pitchFamily="2" charset="2"/>
              </a:rPr>
              <a:t> </a:t>
            </a:r>
            <a:r>
              <a:rPr lang="es-ES" sz="2400" dirty="0" err="1">
                <a:sym typeface="Wingdings" panose="05000000000000000000" pitchFamily="2" charset="2"/>
              </a:rPr>
              <a:t>Service</a:t>
            </a:r>
            <a:r>
              <a:rPr lang="es-ES" sz="2400" dirty="0">
                <a:sym typeface="Wingdings" panose="05000000000000000000" pitchFamily="2" charset="2"/>
              </a:rPr>
              <a:t>)</a:t>
            </a:r>
          </a:p>
          <a:p>
            <a:pPr lvl="2"/>
            <a:endParaRPr lang="es-ES" sz="2400" dirty="0">
              <a:sym typeface="Wingdings" panose="05000000000000000000" pitchFamily="2" charset="2"/>
            </a:endParaRPr>
          </a:p>
          <a:p>
            <a:endParaRPr lang="es-ES" sz="3600" dirty="0"/>
          </a:p>
          <a:p>
            <a:pPr lvl="2"/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marL="457200" lvl="1" indent="0">
              <a:buNone/>
            </a:pPr>
            <a:endParaRPr lang="es-ES" sz="1600" dirty="0"/>
          </a:p>
          <a:p>
            <a:endParaRPr lang="es-E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4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EA8BF-AC34-4D10-BDA3-3A3007E1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94173"/>
          </a:xfrm>
        </p:spPr>
        <p:txBody>
          <a:bodyPr>
            <a:normAutofit/>
          </a:bodyPr>
          <a:lstStyle/>
          <a:p>
            <a:r>
              <a:rPr lang="es-ES" sz="3600" b="1" u="sng" dirty="0"/>
              <a:t>STOP. Repaso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A1E7A-1131-493D-8FB5-8EC609B3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62322"/>
            <a:ext cx="10905066" cy="4962593"/>
          </a:xfrm>
        </p:spPr>
        <p:txBody>
          <a:bodyPr>
            <a:normAutofit/>
          </a:bodyPr>
          <a:lstStyle/>
          <a:p>
            <a:r>
              <a:rPr lang="es-ES" sz="2400" dirty="0"/>
              <a:t>Concurrente, paralela, distribuida…</a:t>
            </a:r>
            <a:endParaRPr lang="es-ES" sz="1600" dirty="0"/>
          </a:p>
          <a:p>
            <a:pPr lvl="1"/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marL="457200" lvl="1" indent="0">
              <a:buNone/>
            </a:pPr>
            <a:endParaRPr lang="es-ES" sz="1600" dirty="0"/>
          </a:p>
          <a:p>
            <a:endParaRPr lang="es-E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0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EA8BF-AC34-4D10-BDA3-3A3007E1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94173"/>
          </a:xfrm>
        </p:spPr>
        <p:txBody>
          <a:bodyPr>
            <a:normAutofit/>
          </a:bodyPr>
          <a:lstStyle/>
          <a:p>
            <a:r>
              <a:rPr lang="es-ES" sz="3600" b="1" u="sng" dirty="0"/>
              <a:t>Estados de un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A1E7A-1131-493D-8FB5-8EC609B3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62322"/>
            <a:ext cx="10905066" cy="4962593"/>
          </a:xfrm>
        </p:spPr>
        <p:txBody>
          <a:bodyPr>
            <a:normAutofit/>
          </a:bodyPr>
          <a:lstStyle/>
          <a:p>
            <a:r>
              <a:rPr lang="es-ES" sz="2000" dirty="0"/>
              <a:t>Un proceso puede quedarse esperando por la salida de otro…</a:t>
            </a:r>
          </a:p>
          <a:p>
            <a:r>
              <a:rPr lang="es-ES" sz="2000" dirty="0"/>
              <a:t>O también puede quedarse bloqueado porque su tiempo de CPU ha expirado…</a:t>
            </a:r>
          </a:p>
          <a:p>
            <a:r>
              <a:rPr lang="es-ES" sz="2000" dirty="0"/>
              <a:t>Por eso, los procesos pasan por distintos </a:t>
            </a:r>
            <a:r>
              <a:rPr lang="es-ES" sz="2000" b="1" dirty="0"/>
              <a:t>estados</a:t>
            </a:r>
          </a:p>
          <a:p>
            <a:pPr lvl="1"/>
            <a:r>
              <a:rPr lang="es-ES" sz="1600" u="sng" dirty="0"/>
              <a:t>Nuevo:</a:t>
            </a:r>
            <a:r>
              <a:rPr lang="es-ES" sz="1600" dirty="0"/>
              <a:t> el proceso está siendo creado a partir del ejecutable</a:t>
            </a:r>
          </a:p>
          <a:p>
            <a:pPr lvl="1"/>
            <a:r>
              <a:rPr lang="es-ES" sz="1600" u="sng" dirty="0"/>
              <a:t>En Ejecución</a:t>
            </a:r>
            <a:r>
              <a:rPr lang="es-ES" sz="1600" dirty="0"/>
              <a:t>: el proceso está ejecutándose</a:t>
            </a:r>
          </a:p>
          <a:p>
            <a:pPr lvl="1"/>
            <a:r>
              <a:rPr lang="es-ES" sz="1600" u="sng" dirty="0"/>
              <a:t>Bloqueado</a:t>
            </a:r>
            <a:r>
              <a:rPr lang="es-ES" sz="1600" dirty="0"/>
              <a:t>: se queda esperando a que pase un evento (respuesta de E/S, por ejemplo)</a:t>
            </a:r>
          </a:p>
          <a:p>
            <a:pPr lvl="1"/>
            <a:r>
              <a:rPr lang="es-ES" sz="1600" u="sng" dirty="0"/>
              <a:t>Listo</a:t>
            </a:r>
            <a:r>
              <a:rPr lang="es-ES" sz="1600" dirty="0"/>
              <a:t>: el proceso no se encuentra en ejecución, pero está listo para ejecutar</a:t>
            </a:r>
          </a:p>
          <a:p>
            <a:pPr lvl="1"/>
            <a:r>
              <a:rPr lang="es-ES" sz="1600" u="sng" dirty="0"/>
              <a:t>Suspendido</a:t>
            </a:r>
            <a:r>
              <a:rPr lang="es-ES" sz="1600" dirty="0"/>
              <a:t>: llevado a la memoria virtual para liberar la RAM</a:t>
            </a:r>
          </a:p>
          <a:p>
            <a:pPr lvl="1"/>
            <a:r>
              <a:rPr lang="es-ES" sz="1600" u="sng" dirty="0"/>
              <a:t>Terminado</a:t>
            </a:r>
            <a:r>
              <a:rPr lang="es-ES" sz="1600" dirty="0"/>
              <a:t>: ha finalizado y no necesita más CPU</a:t>
            </a:r>
          </a:p>
          <a:p>
            <a:pPr lvl="1"/>
            <a:endParaRPr lang="es-ES" sz="1600" dirty="0"/>
          </a:p>
          <a:p>
            <a:endParaRPr lang="es-ES" sz="2000" dirty="0"/>
          </a:p>
          <a:p>
            <a:endParaRPr lang="es-ES" sz="2000" dirty="0"/>
          </a:p>
          <a:p>
            <a:pPr marL="457200" lvl="1" indent="0">
              <a:buNone/>
            </a:pPr>
            <a:endParaRPr lang="es-ES" sz="1600" dirty="0"/>
          </a:p>
          <a:p>
            <a:endParaRPr lang="es-E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1917D6E-7B98-4590-9DAB-A8E9F4D9C15E}"/>
              </a:ext>
            </a:extLst>
          </p:cNvPr>
          <p:cNvSpPr/>
          <p:nvPr/>
        </p:nvSpPr>
        <p:spPr>
          <a:xfrm>
            <a:off x="7399316" y="5507254"/>
            <a:ext cx="2450078" cy="8946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En Ejecución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AE5E3ED-7E42-485E-A230-BEBA7D0BA987}"/>
              </a:ext>
            </a:extLst>
          </p:cNvPr>
          <p:cNvSpPr/>
          <p:nvPr/>
        </p:nvSpPr>
        <p:spPr>
          <a:xfrm>
            <a:off x="2896986" y="5436941"/>
            <a:ext cx="1859171" cy="8946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Listo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26F1F93-1150-4AC0-B750-5C80D504078A}"/>
              </a:ext>
            </a:extLst>
          </p:cNvPr>
          <p:cNvSpPr/>
          <p:nvPr/>
        </p:nvSpPr>
        <p:spPr>
          <a:xfrm>
            <a:off x="5102431" y="3706853"/>
            <a:ext cx="2003763" cy="8946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Bloqueado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477636C9-79D7-4288-BDFC-EC74C07A97F6}"/>
              </a:ext>
            </a:extLst>
          </p:cNvPr>
          <p:cNvCxnSpPr>
            <a:cxnSpLocks/>
            <a:stCxn id="15" idx="7"/>
            <a:endCxn id="11" idx="1"/>
          </p:cNvCxnSpPr>
          <p:nvPr/>
        </p:nvCxnSpPr>
        <p:spPr>
          <a:xfrm>
            <a:off x="4483888" y="5567959"/>
            <a:ext cx="3274234" cy="703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427E56B-DD61-4FC1-BB25-08C543E5EA62}"/>
              </a:ext>
            </a:extLst>
          </p:cNvPr>
          <p:cNvCxnSpPr>
            <a:cxnSpLocks/>
            <a:stCxn id="11" idx="0"/>
            <a:endCxn id="17" idx="6"/>
          </p:cNvCxnSpPr>
          <p:nvPr/>
        </p:nvCxnSpPr>
        <p:spPr>
          <a:xfrm flipH="1" flipV="1">
            <a:off x="7106194" y="4154175"/>
            <a:ext cx="1518161" cy="135307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49159453-5A91-4DB6-BDA9-1781AAED397E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3826572" y="4154175"/>
            <a:ext cx="1275859" cy="128276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67B0984-1C18-4DA3-89DD-0EE878A339DD}"/>
              </a:ext>
            </a:extLst>
          </p:cNvPr>
          <p:cNvCxnSpPr>
            <a:cxnSpLocks/>
            <a:stCxn id="11" idx="3"/>
            <a:endCxn id="15" idx="5"/>
          </p:cNvCxnSpPr>
          <p:nvPr/>
        </p:nvCxnSpPr>
        <p:spPr>
          <a:xfrm flipH="1" flipV="1">
            <a:off x="4483888" y="6200567"/>
            <a:ext cx="3274234" cy="703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3F03FE8-5917-48AB-B9DF-72D6B1F0990C}"/>
              </a:ext>
            </a:extLst>
          </p:cNvPr>
          <p:cNvSpPr txBox="1"/>
          <p:nvPr/>
        </p:nvSpPr>
        <p:spPr>
          <a:xfrm>
            <a:off x="5102431" y="6481278"/>
            <a:ext cx="318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(Esquema resumido de estados)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89170B3-727A-4024-BEA4-21AA93374941}"/>
              </a:ext>
            </a:extLst>
          </p:cNvPr>
          <p:cNvCxnSpPr>
            <a:cxnSpLocks/>
            <a:stCxn id="11" idx="7"/>
            <a:endCxn id="28" idx="4"/>
          </p:cNvCxnSpPr>
          <p:nvPr/>
        </p:nvCxnSpPr>
        <p:spPr>
          <a:xfrm flipV="1">
            <a:off x="9490588" y="4608100"/>
            <a:ext cx="609749" cy="103017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1E4712EF-DF17-470D-B940-1790E3CEA65A}"/>
              </a:ext>
            </a:extLst>
          </p:cNvPr>
          <p:cNvSpPr/>
          <p:nvPr/>
        </p:nvSpPr>
        <p:spPr>
          <a:xfrm>
            <a:off x="8875298" y="3713456"/>
            <a:ext cx="2450078" cy="89464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Terminado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FBADCB-E48D-4F42-B920-AEBEE8870363}"/>
              </a:ext>
            </a:extLst>
          </p:cNvPr>
          <p:cNvSpPr txBox="1"/>
          <p:nvPr/>
        </p:nvSpPr>
        <p:spPr>
          <a:xfrm>
            <a:off x="5394960" y="5251269"/>
            <a:ext cx="169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Planificación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2B88E1A-40C4-40AD-946E-83A6B1C3EC43}"/>
              </a:ext>
            </a:extLst>
          </p:cNvPr>
          <p:cNvSpPr txBox="1"/>
          <p:nvPr/>
        </p:nvSpPr>
        <p:spPr>
          <a:xfrm>
            <a:off x="5357768" y="5900954"/>
            <a:ext cx="169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Interrupción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CCD78F8-036D-40CC-BDE6-557ACD9A4D61}"/>
              </a:ext>
            </a:extLst>
          </p:cNvPr>
          <p:cNvSpPr txBox="1"/>
          <p:nvPr/>
        </p:nvSpPr>
        <p:spPr>
          <a:xfrm>
            <a:off x="7534747" y="4326594"/>
            <a:ext cx="750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E/S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8EFAE7B-A11F-40FA-8B0E-A31624282937}"/>
              </a:ext>
            </a:extLst>
          </p:cNvPr>
          <p:cNvSpPr txBox="1"/>
          <p:nvPr/>
        </p:nvSpPr>
        <p:spPr>
          <a:xfrm>
            <a:off x="9742072" y="5187570"/>
            <a:ext cx="1525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Excepción / finalización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6100F8B-C43F-44C5-B730-C109DEB2640E}"/>
              </a:ext>
            </a:extLst>
          </p:cNvPr>
          <p:cNvSpPr txBox="1"/>
          <p:nvPr/>
        </p:nvSpPr>
        <p:spPr>
          <a:xfrm>
            <a:off x="3017823" y="4734874"/>
            <a:ext cx="152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Ocurre evento</a:t>
            </a:r>
          </a:p>
        </p:txBody>
      </p:sp>
    </p:spTree>
    <p:extLst>
      <p:ext uri="{BB962C8B-B14F-4D97-AF65-F5344CB8AC3E}">
        <p14:creationId xmlns:p14="http://schemas.microsoft.com/office/powerpoint/2010/main" val="153032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EA8BF-AC34-4D10-BDA3-3A3007E1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94173"/>
          </a:xfrm>
        </p:spPr>
        <p:txBody>
          <a:bodyPr>
            <a:normAutofit/>
          </a:bodyPr>
          <a:lstStyle/>
          <a:p>
            <a:r>
              <a:rPr lang="es-ES" sz="3600" b="1" u="sng" dirty="0"/>
              <a:t>Información que guarda el S.O. sobre el 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A1E7A-1131-493D-8FB5-8EC609B3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17543"/>
            <a:ext cx="10905066" cy="5496766"/>
          </a:xfrm>
        </p:spPr>
        <p:txBody>
          <a:bodyPr>
            <a:normAutofit/>
          </a:bodyPr>
          <a:lstStyle/>
          <a:p>
            <a:r>
              <a:rPr lang="es-ES" sz="2600" dirty="0"/>
              <a:t>Si el S.O. se encarga de quitar y poner procesos en la CPU, para ello hay que contar con el </a:t>
            </a:r>
            <a:r>
              <a:rPr lang="es-ES" sz="2600" b="1" dirty="0"/>
              <a:t>BCP</a:t>
            </a:r>
          </a:p>
          <a:p>
            <a:r>
              <a:rPr lang="es-ES" sz="2600" dirty="0"/>
              <a:t>BCP (Bloque de control de Proceso)</a:t>
            </a:r>
          </a:p>
          <a:p>
            <a:pPr lvl="1"/>
            <a:r>
              <a:rPr lang="es-ES" sz="1900" dirty="0"/>
              <a:t>ID proceso</a:t>
            </a:r>
          </a:p>
          <a:p>
            <a:pPr lvl="1"/>
            <a:r>
              <a:rPr lang="es-ES" sz="1900" dirty="0"/>
              <a:t>Estado del proceso</a:t>
            </a:r>
          </a:p>
          <a:p>
            <a:pPr lvl="1"/>
            <a:r>
              <a:rPr lang="es-ES" sz="1900" dirty="0"/>
              <a:t>Contador de programa</a:t>
            </a:r>
          </a:p>
          <a:p>
            <a:pPr lvl="1"/>
            <a:r>
              <a:rPr lang="es-ES" sz="1900" dirty="0"/>
              <a:t>Información sobre </a:t>
            </a:r>
          </a:p>
          <a:p>
            <a:pPr lvl="2"/>
            <a:r>
              <a:rPr lang="es-ES" sz="1500" dirty="0"/>
              <a:t>registros de CPU</a:t>
            </a:r>
          </a:p>
          <a:p>
            <a:pPr lvl="2"/>
            <a:r>
              <a:rPr lang="es-ES" sz="1500" dirty="0"/>
              <a:t>Planificación de CPU</a:t>
            </a:r>
          </a:p>
          <a:p>
            <a:pPr lvl="2"/>
            <a:r>
              <a:rPr lang="es-ES" sz="1500" dirty="0"/>
              <a:t>Gestión de memoria</a:t>
            </a:r>
          </a:p>
          <a:p>
            <a:pPr lvl="2"/>
            <a:r>
              <a:rPr lang="es-ES" sz="1500" dirty="0"/>
              <a:t>Cantidad de tiempo de CPU y  tiempo real consumido</a:t>
            </a:r>
          </a:p>
          <a:p>
            <a:pPr lvl="2"/>
            <a:r>
              <a:rPr lang="es-ES" sz="1500" dirty="0"/>
              <a:t>Lista de elementos de E/S asignados</a:t>
            </a:r>
          </a:p>
          <a:p>
            <a:r>
              <a:rPr lang="es-ES" sz="2400" dirty="0"/>
              <a:t>Cada vez que un proceso se expulsa y se introduce otro se realiza un </a:t>
            </a:r>
            <a:r>
              <a:rPr lang="es-ES" sz="2400" b="1" dirty="0"/>
              <a:t>cambio de contexto</a:t>
            </a:r>
          </a:p>
          <a:p>
            <a:pPr lvl="1"/>
            <a:r>
              <a:rPr lang="es-ES" sz="2000" dirty="0"/>
              <a:t>Se considera </a:t>
            </a:r>
            <a:r>
              <a:rPr lang="es-ES" sz="2000" b="1" dirty="0"/>
              <a:t>tiempo perdido</a:t>
            </a:r>
            <a:r>
              <a:rPr lang="es-ES" sz="2000" dirty="0"/>
              <a:t> (no se hace trabajo útil) y depende de la arquitectura del procesador</a:t>
            </a:r>
          </a:p>
          <a:p>
            <a:endParaRPr lang="es-ES" sz="2400" dirty="0"/>
          </a:p>
          <a:p>
            <a:endParaRPr lang="es-E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9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EA8BF-AC34-4D10-BDA3-3A3007E1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94173"/>
          </a:xfrm>
        </p:spPr>
        <p:txBody>
          <a:bodyPr>
            <a:normAutofit/>
          </a:bodyPr>
          <a:lstStyle/>
          <a:p>
            <a:r>
              <a:rPr lang="es-ES" sz="3600" b="1" u="sng" dirty="0"/>
              <a:t>¿Cómo se decide qué proceso ejecuta y cuál no?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A1E7A-1131-493D-8FB5-8EC609B3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15907"/>
            <a:ext cx="10905066" cy="5703170"/>
          </a:xfrm>
        </p:spPr>
        <p:txBody>
          <a:bodyPr>
            <a:normAutofit/>
          </a:bodyPr>
          <a:lstStyle/>
          <a:p>
            <a:r>
              <a:rPr lang="es-ES" sz="2400" dirty="0"/>
              <a:t>El S.O. utiliza el </a:t>
            </a:r>
            <a:r>
              <a:rPr lang="es-ES" sz="2400" b="1" dirty="0"/>
              <a:t>cargador </a:t>
            </a:r>
            <a:r>
              <a:rPr lang="es-ES" sz="2400" dirty="0"/>
              <a:t>y el </a:t>
            </a:r>
            <a:r>
              <a:rPr lang="es-ES" sz="2400" b="1" dirty="0"/>
              <a:t>planificador </a:t>
            </a:r>
            <a:r>
              <a:rPr lang="es-ES" sz="2400" dirty="0"/>
              <a:t>para ello.</a:t>
            </a:r>
          </a:p>
          <a:p>
            <a:r>
              <a:rPr lang="es-ES" sz="2400" dirty="0"/>
              <a:t>El cargador es el encargado de crear los procesos. Cuando se inicia un proceso el cargador realiza las siguientes tareas:</a:t>
            </a:r>
          </a:p>
          <a:p>
            <a:pPr lvl="1"/>
            <a:r>
              <a:rPr lang="es-ES" sz="1800" dirty="0"/>
              <a:t>Carga el proceso en memoria principal</a:t>
            </a:r>
          </a:p>
          <a:p>
            <a:pPr lvl="1"/>
            <a:r>
              <a:rPr lang="es-ES" sz="1800" dirty="0"/>
              <a:t>Crea el </a:t>
            </a:r>
            <a:r>
              <a:rPr lang="es-ES" sz="1800" b="1" dirty="0"/>
              <a:t>BCP </a:t>
            </a:r>
            <a:r>
              <a:rPr lang="es-ES" sz="1800" dirty="0"/>
              <a:t>(¿recuerdas?)</a:t>
            </a:r>
          </a:p>
          <a:p>
            <a:r>
              <a:rPr lang="es-ES" sz="2400" dirty="0"/>
              <a:t>El planificador se encarga de decidir qué proceso se ejecuta y cuánto tiempo se ejecuta. Los algoritmos más importantes son:</a:t>
            </a:r>
          </a:p>
          <a:p>
            <a:pPr lvl="1"/>
            <a:r>
              <a:rPr lang="es-ES" sz="2000" b="1" dirty="0"/>
              <a:t>Round </a:t>
            </a:r>
            <a:r>
              <a:rPr lang="es-ES" sz="2000" b="1" dirty="0" err="1"/>
              <a:t>robin</a:t>
            </a:r>
            <a:r>
              <a:rPr lang="es-ES" sz="2000" dirty="0"/>
              <a:t>: cada proceso tiene un </a:t>
            </a:r>
            <a:r>
              <a:rPr lang="es-ES" sz="2000" i="1" dirty="0"/>
              <a:t>quantum </a:t>
            </a:r>
            <a:r>
              <a:rPr lang="es-ES" sz="2000" dirty="0"/>
              <a:t>o tiempo de proceso</a:t>
            </a:r>
            <a:r>
              <a:rPr lang="es-ES" sz="1800" dirty="0"/>
              <a:t>. </a:t>
            </a:r>
            <a:r>
              <a:rPr lang="es-ES" sz="2000" dirty="0"/>
              <a:t>Si no le ha dado tiempo a terminar y el </a:t>
            </a:r>
            <a:r>
              <a:rPr lang="es-ES" sz="2000" i="1" dirty="0"/>
              <a:t>quantum</a:t>
            </a:r>
            <a:r>
              <a:rPr lang="es-ES" sz="2000" dirty="0"/>
              <a:t> se acaba, se le echa de la CPU, y se coloca al final de la cola de procesos listos. Se espera su siguiente turno.</a:t>
            </a:r>
          </a:p>
          <a:p>
            <a:pPr lvl="1"/>
            <a:r>
              <a:rPr lang="es-ES" sz="2000" b="1" dirty="0"/>
              <a:t>Por prioridad</a:t>
            </a:r>
            <a:r>
              <a:rPr lang="es-ES" sz="2000" dirty="0"/>
              <a:t>: si un proceso está ejecutando, y entra otro de mayor prioridad, se le sustituye.</a:t>
            </a:r>
          </a:p>
          <a:p>
            <a:pPr lvl="1"/>
            <a:r>
              <a:rPr lang="es-ES" sz="2000" b="1" dirty="0"/>
              <a:t>Múltiples colas</a:t>
            </a:r>
            <a:r>
              <a:rPr lang="es-ES" sz="2000" dirty="0"/>
              <a:t>: combinación entre los anteriores, es lo que se suele usar. Se usan distintas colas round-</a:t>
            </a:r>
            <a:r>
              <a:rPr lang="es-ES" sz="2000" dirty="0" err="1"/>
              <a:t>robin</a:t>
            </a:r>
            <a:r>
              <a:rPr lang="es-ES" sz="2000" dirty="0"/>
              <a:t> por prioridad.</a:t>
            </a:r>
          </a:p>
          <a:p>
            <a:pPr lvl="1"/>
            <a:endParaRPr lang="es-ES" sz="2000" b="1" dirty="0"/>
          </a:p>
          <a:p>
            <a:pPr lvl="1"/>
            <a:endParaRPr lang="es-ES" sz="1600" dirty="0"/>
          </a:p>
          <a:p>
            <a:pPr lvl="1"/>
            <a:endParaRPr lang="es-ES" sz="1600" dirty="0"/>
          </a:p>
          <a:p>
            <a:endParaRPr lang="es-ES" sz="2000" dirty="0"/>
          </a:p>
          <a:p>
            <a:endParaRPr lang="es-ES" sz="2000" dirty="0"/>
          </a:p>
          <a:p>
            <a:pPr marL="457200" lvl="1" indent="0">
              <a:buNone/>
            </a:pPr>
            <a:endParaRPr lang="es-ES" sz="1600" dirty="0"/>
          </a:p>
          <a:p>
            <a:endParaRPr lang="es-E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75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EA8BF-AC34-4D10-BDA3-3A3007E1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94173"/>
          </a:xfrm>
        </p:spPr>
        <p:txBody>
          <a:bodyPr>
            <a:normAutofit/>
          </a:bodyPr>
          <a:lstStyle/>
          <a:p>
            <a:r>
              <a:rPr lang="es-ES" sz="3600" b="1" u="sng" dirty="0"/>
              <a:t>¿Cómo se decide qué proceso ejecuta y cuál no?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A1E7A-1131-493D-8FB5-8EC609B3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01" y="1018294"/>
            <a:ext cx="10905066" cy="5703170"/>
          </a:xfrm>
        </p:spPr>
        <p:txBody>
          <a:bodyPr>
            <a:normAutofit/>
          </a:bodyPr>
          <a:lstStyle/>
          <a:p>
            <a:r>
              <a:rPr lang="es-ES" sz="2400" dirty="0"/>
              <a:t>Round </a:t>
            </a:r>
            <a:r>
              <a:rPr lang="es-ES" sz="2400" dirty="0" err="1"/>
              <a:t>robin</a:t>
            </a:r>
            <a:r>
              <a:rPr lang="es-ES" sz="2400" dirty="0"/>
              <a:t>:</a:t>
            </a:r>
            <a:endParaRPr lang="es-ES" sz="2000" dirty="0"/>
          </a:p>
          <a:p>
            <a:pPr lvl="1"/>
            <a:endParaRPr lang="es-ES" sz="1600" dirty="0"/>
          </a:p>
          <a:p>
            <a:pPr lvl="1"/>
            <a:endParaRPr lang="es-ES" sz="1600" dirty="0"/>
          </a:p>
          <a:p>
            <a:endParaRPr lang="es-ES" sz="2000" dirty="0"/>
          </a:p>
          <a:p>
            <a:endParaRPr lang="es-ES" sz="2000" dirty="0"/>
          </a:p>
          <a:p>
            <a:pPr marL="457200" lvl="1" indent="0">
              <a:buNone/>
            </a:pPr>
            <a:endParaRPr lang="es-ES" sz="1600" dirty="0"/>
          </a:p>
          <a:p>
            <a:endParaRPr lang="es-E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Program for Round Robin scheduling | Set 1 - GeeksforGeeks">
            <a:extLst>
              <a:ext uri="{FF2B5EF4-FFF2-40B4-BE49-F238E27FC236}">
                <a16:creationId xmlns:a16="http://schemas.microsoft.com/office/drawing/2014/main" id="{838607B8-B996-42C9-B876-292046251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675" y="1645791"/>
            <a:ext cx="654367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13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EA8BF-AC34-4D10-BDA3-3A3007E1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94173"/>
          </a:xfrm>
        </p:spPr>
        <p:txBody>
          <a:bodyPr>
            <a:normAutofit/>
          </a:bodyPr>
          <a:lstStyle/>
          <a:p>
            <a:r>
              <a:rPr lang="es-ES" sz="3600" b="1" u="sng" dirty="0"/>
              <a:t>¿Cómo se decide qué proceso ejecuta y cuál no?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A1E7A-1131-493D-8FB5-8EC609B3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15907"/>
            <a:ext cx="10905066" cy="5703170"/>
          </a:xfrm>
        </p:spPr>
        <p:txBody>
          <a:bodyPr>
            <a:normAutofit/>
          </a:bodyPr>
          <a:lstStyle/>
          <a:p>
            <a:endParaRPr lang="es-ES" sz="3600" dirty="0"/>
          </a:p>
          <a:p>
            <a:r>
              <a:rPr lang="es-ES" sz="3600" dirty="0"/>
              <a:t>Los objetivos que se persiguen:</a:t>
            </a:r>
          </a:p>
          <a:p>
            <a:pPr lvl="1"/>
            <a:r>
              <a:rPr lang="es-ES" b="1" dirty="0"/>
              <a:t>Equidad</a:t>
            </a:r>
            <a:r>
              <a:rPr lang="es-ES" dirty="0"/>
              <a:t>: todos los procesos tienen que tener opción a ejecutarse</a:t>
            </a:r>
          </a:p>
          <a:p>
            <a:pPr lvl="1"/>
            <a:r>
              <a:rPr lang="es-ES" b="1" dirty="0"/>
              <a:t>Eficacia</a:t>
            </a:r>
            <a:r>
              <a:rPr lang="es-ES" dirty="0"/>
              <a:t>: conseguir que el procesador esté ocupado el 100% del tiempo</a:t>
            </a:r>
          </a:p>
          <a:p>
            <a:pPr lvl="1"/>
            <a:r>
              <a:rPr lang="es-ES" b="1" dirty="0"/>
              <a:t>Tiempo de respuesta</a:t>
            </a:r>
            <a:r>
              <a:rPr lang="es-ES" dirty="0"/>
              <a:t>: minimizar el tiempo de respuesta al usuario</a:t>
            </a:r>
          </a:p>
          <a:p>
            <a:pPr lvl="1"/>
            <a:r>
              <a:rPr lang="es-ES" b="1" dirty="0"/>
              <a:t>Rendimiento</a:t>
            </a:r>
            <a:r>
              <a:rPr lang="es-ES" dirty="0"/>
              <a:t>: maximizar el número de tareas procesadas por hora</a:t>
            </a:r>
          </a:p>
          <a:p>
            <a:pPr lvl="1"/>
            <a:endParaRPr lang="es-ES" sz="1600" dirty="0"/>
          </a:p>
          <a:p>
            <a:pPr lvl="1"/>
            <a:endParaRPr lang="es-ES" sz="1600" dirty="0"/>
          </a:p>
          <a:p>
            <a:pPr lvl="1"/>
            <a:endParaRPr lang="es-ES" sz="1600" dirty="0"/>
          </a:p>
          <a:p>
            <a:endParaRPr lang="es-ES" sz="2000" dirty="0"/>
          </a:p>
          <a:p>
            <a:endParaRPr lang="es-ES" sz="2000" dirty="0"/>
          </a:p>
          <a:p>
            <a:pPr marL="457200" lvl="1" indent="0">
              <a:buNone/>
            </a:pPr>
            <a:endParaRPr lang="es-ES" sz="1600" dirty="0"/>
          </a:p>
          <a:p>
            <a:endParaRPr lang="es-E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EA8BF-AC34-4D10-BDA3-3A3007E1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94173"/>
          </a:xfrm>
        </p:spPr>
        <p:txBody>
          <a:bodyPr>
            <a:normAutofit/>
          </a:bodyPr>
          <a:lstStyle/>
          <a:p>
            <a:r>
              <a:rPr lang="es-ES" sz="3600" b="1" u="sng" dirty="0"/>
              <a:t>STOP. Repaso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A1E7A-1131-493D-8FB5-8EC609B3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62322"/>
            <a:ext cx="10905066" cy="4962593"/>
          </a:xfrm>
        </p:spPr>
        <p:txBody>
          <a:bodyPr>
            <a:normAutofit/>
          </a:bodyPr>
          <a:lstStyle/>
          <a:p>
            <a:r>
              <a:rPr lang="es-ES" sz="2400" dirty="0"/>
              <a:t>Estados de un proceso, BCP, planificación de procesos…</a:t>
            </a:r>
            <a:endParaRPr lang="es-ES" sz="1600" dirty="0"/>
          </a:p>
          <a:p>
            <a:pPr lvl="1"/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marL="457200" lvl="1" indent="0">
              <a:buNone/>
            </a:pPr>
            <a:endParaRPr lang="es-ES" sz="1600" dirty="0"/>
          </a:p>
          <a:p>
            <a:endParaRPr lang="es-E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4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B5C66-DB90-4D31-9C63-FA3E04F1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5100">
                <a:solidFill>
                  <a:schemeClr val="bg1"/>
                </a:solidFill>
              </a:rPr>
              <a:t>Introducción-Debate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87A8854-5646-47AE-A50E-2E609D07E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20644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403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1B5C66-DB90-4D31-9C63-FA3E04F1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ES" sz="5100">
                <a:solidFill>
                  <a:schemeClr val="bg1"/>
                </a:solidFill>
              </a:rPr>
              <a:t>Introducción-Debate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87A8854-5646-47AE-A50E-2E609D07E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19447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390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EA8BF-AC34-4D10-BDA3-3A3007E1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94173"/>
          </a:xfrm>
        </p:spPr>
        <p:txBody>
          <a:bodyPr>
            <a:normAutofit/>
          </a:bodyPr>
          <a:lstStyle/>
          <a:p>
            <a:r>
              <a:rPr lang="es-ES" sz="3600" b="1" u="sng" dirty="0"/>
              <a:t>Procesos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A1E7A-1131-493D-8FB5-8EC609B3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62322"/>
            <a:ext cx="10905066" cy="5252531"/>
          </a:xfrm>
        </p:spPr>
        <p:txBody>
          <a:bodyPr>
            <a:normAutofit/>
          </a:bodyPr>
          <a:lstStyle/>
          <a:p>
            <a:r>
              <a:rPr lang="es-ES" sz="2000" dirty="0"/>
              <a:t>¿Qué es un proceso?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i="1" dirty="0">
                <a:sym typeface="Wingdings" panose="05000000000000000000" pitchFamily="2" charset="2"/>
              </a:rPr>
              <a:t>Programa en ejecución</a:t>
            </a:r>
            <a:endParaRPr lang="es-ES" sz="2000" i="1" dirty="0"/>
          </a:p>
          <a:p>
            <a:r>
              <a:rPr lang="es-ES" sz="2000" dirty="0"/>
              <a:t>Digamos que para el proceso es la instanciación de un programa, cuando ya tiene datos con los que trabajar y “vida”.</a:t>
            </a:r>
          </a:p>
          <a:p>
            <a:r>
              <a:rPr lang="es-ES" sz="2000" dirty="0"/>
              <a:t>Un </a:t>
            </a:r>
            <a:r>
              <a:rPr lang="es-ES" sz="2000" u="sng" dirty="0"/>
              <a:t>programa</a:t>
            </a:r>
            <a:r>
              <a:rPr lang="es-ES" sz="2000" dirty="0"/>
              <a:t> al ponerse en ejecución puede dar lugar a </a:t>
            </a:r>
            <a:r>
              <a:rPr lang="es-ES" sz="2000" u="sng" dirty="0"/>
              <a:t>más de un proceso</a:t>
            </a:r>
          </a:p>
          <a:p>
            <a:pPr lvl="1"/>
            <a:r>
              <a:rPr lang="es-ES" sz="1600" dirty="0"/>
              <a:t>Por </a:t>
            </a:r>
            <a:r>
              <a:rPr lang="es-ES" sz="1600" dirty="0" err="1"/>
              <a:t>ej</a:t>
            </a:r>
            <a:r>
              <a:rPr lang="es-ES" sz="1600" dirty="0"/>
              <a:t>: navegador Web Chrome. El navegador abre distintos procesos para cada </a:t>
            </a:r>
            <a:r>
              <a:rPr lang="es-ES" sz="1600" dirty="0" err="1"/>
              <a:t>tab</a:t>
            </a:r>
            <a:r>
              <a:rPr lang="es-ES" sz="1600" dirty="0"/>
              <a:t>, </a:t>
            </a:r>
            <a:r>
              <a:rPr lang="es-ES" sz="1600" dirty="0" err="1"/>
              <a:t>renderizador</a:t>
            </a:r>
            <a:r>
              <a:rPr lang="es-ES" sz="1600" dirty="0"/>
              <a:t> o extensión que uses.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marL="457200" lvl="1" indent="0">
              <a:buNone/>
            </a:pPr>
            <a:endParaRPr lang="es-ES" sz="1600" dirty="0"/>
          </a:p>
          <a:p>
            <a:endParaRPr lang="es-E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79DF47-47D2-436B-8A13-47840EBE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247" y="2899053"/>
            <a:ext cx="4442332" cy="388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9B95223-FB13-469E-A2E5-C000968151CE}"/>
              </a:ext>
            </a:extLst>
          </p:cNvPr>
          <p:cNvSpPr txBox="1"/>
          <p:nvPr/>
        </p:nvSpPr>
        <p:spPr>
          <a:xfrm>
            <a:off x="7641050" y="3235311"/>
            <a:ext cx="340940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Elementos de un proceso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Código ejecutable (instrucciones)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Datos necesarios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Pila del programa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Contador de programa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Etc..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04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EA8BF-AC34-4D10-BDA3-3A3007E1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94173"/>
          </a:xfrm>
        </p:spPr>
        <p:txBody>
          <a:bodyPr>
            <a:normAutofit/>
          </a:bodyPr>
          <a:lstStyle/>
          <a:p>
            <a:r>
              <a:rPr lang="es-ES" sz="3600" b="1" u="sng" dirty="0"/>
              <a:t>Programación concurrente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A1E7A-1131-493D-8FB5-8EC609B3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62322"/>
            <a:ext cx="10905066" cy="496259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Actualmente se pueden tener en ejecución al mismo tiempo múltiples tareas interactivas en:</a:t>
            </a:r>
          </a:p>
          <a:p>
            <a:pPr lvl="1"/>
            <a:r>
              <a:rPr lang="es-ES" sz="2000" u="sng" dirty="0"/>
              <a:t>Un único</a:t>
            </a:r>
            <a:r>
              <a:rPr lang="es-ES" sz="2000" dirty="0"/>
              <a:t> procesador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u="sng" dirty="0"/>
              <a:t>multiprogramación</a:t>
            </a:r>
            <a:endParaRPr lang="es-ES" sz="2000" dirty="0"/>
          </a:p>
          <a:p>
            <a:pPr lvl="2"/>
            <a:r>
              <a:rPr lang="es-ES" sz="1800" dirty="0"/>
              <a:t>Si solamente existe un único procesador, sólo un proceso puede estar ejecutándose cada vez.</a:t>
            </a:r>
          </a:p>
          <a:p>
            <a:pPr lvl="2"/>
            <a:r>
              <a:rPr lang="es-ES" sz="1800" dirty="0"/>
              <a:t>El S.O. se encarga de estar cambiando el proceso en ejecución después de un período de tiempo creando al usuario la percepción de que se ejecutan varios procesos a la vez </a:t>
            </a:r>
            <a:r>
              <a:rPr lang="es-ES" sz="1800" dirty="0">
                <a:sym typeface="Wingdings" panose="05000000000000000000" pitchFamily="2" charset="2"/>
              </a:rPr>
              <a:t> </a:t>
            </a:r>
            <a:r>
              <a:rPr lang="es-ES" sz="1800" b="1" dirty="0">
                <a:sym typeface="Wingdings" panose="05000000000000000000" pitchFamily="2" charset="2"/>
              </a:rPr>
              <a:t>programación concurrente</a:t>
            </a:r>
            <a:endParaRPr lang="es-ES" sz="1800" b="1" dirty="0"/>
          </a:p>
          <a:p>
            <a:pPr lvl="2"/>
            <a:r>
              <a:rPr lang="es-ES" sz="1800" dirty="0"/>
              <a:t>Esto no mejora el tiempo de ejecución global de los programas, ya que se ejecutan intercambiando unos por otros en el procesador. </a:t>
            </a:r>
          </a:p>
          <a:p>
            <a:pPr lvl="1"/>
            <a:r>
              <a:rPr lang="es-ES" sz="2000" u="sng" dirty="0"/>
              <a:t>Varios núcleos </a:t>
            </a:r>
            <a:r>
              <a:rPr lang="es-ES" sz="2000" dirty="0"/>
              <a:t>en un mismo procesador o </a:t>
            </a:r>
            <a:r>
              <a:rPr lang="es-ES" sz="2000" u="sng" dirty="0"/>
              <a:t>varios</a:t>
            </a:r>
            <a:r>
              <a:rPr lang="es-ES" sz="2000" dirty="0"/>
              <a:t> procesadores </a:t>
            </a:r>
            <a:r>
              <a:rPr lang="es-ES" sz="2000" dirty="0">
                <a:sym typeface="Wingdings" panose="05000000000000000000" pitchFamily="2" charset="2"/>
              </a:rPr>
              <a:t> </a:t>
            </a:r>
            <a:r>
              <a:rPr lang="es-ES" sz="2000" b="1" u="sng" dirty="0"/>
              <a:t>multitarea o multiproceso</a:t>
            </a:r>
            <a:endParaRPr lang="es-ES" sz="2000" dirty="0"/>
          </a:p>
          <a:p>
            <a:pPr lvl="2"/>
            <a:r>
              <a:rPr lang="es-ES" sz="1800" dirty="0"/>
              <a:t>Cada núcleo podría estar ejecutando una instrucción al mismo tiempo</a:t>
            </a:r>
          </a:p>
          <a:p>
            <a:pPr lvl="2"/>
            <a:r>
              <a:rPr lang="es-ES" sz="1800" dirty="0"/>
              <a:t>Cada núcleo tiene sus propios registros</a:t>
            </a:r>
          </a:p>
          <a:p>
            <a:pPr lvl="2"/>
            <a:r>
              <a:rPr lang="es-ES" sz="1800" dirty="0"/>
              <a:t>Es el S.O. el que se encarga de planificar los trabajos que se ejecutan en cada núcleo y cambiar unos por otros para generar esa multitarea.</a:t>
            </a:r>
          </a:p>
          <a:p>
            <a:pPr lvl="2"/>
            <a:r>
              <a:rPr lang="es-ES" sz="1800" dirty="0"/>
              <a:t>Como todos los </a:t>
            </a:r>
            <a:r>
              <a:rPr lang="es-ES" sz="1800" dirty="0" err="1"/>
              <a:t>cores</a:t>
            </a:r>
            <a:r>
              <a:rPr lang="es-ES" sz="1800" dirty="0"/>
              <a:t> comparten la misma memoria, se puede alcanzar una </a:t>
            </a:r>
            <a:r>
              <a:rPr lang="es-ES" sz="1800" b="1" dirty="0"/>
              <a:t>programación paralela</a:t>
            </a:r>
            <a:r>
              <a:rPr lang="es-ES" sz="1800" dirty="0"/>
              <a:t>.</a:t>
            </a:r>
          </a:p>
          <a:p>
            <a:pPr lvl="2"/>
            <a:r>
              <a:rPr lang="es-ES" sz="1800" dirty="0"/>
              <a:t>Mejora el rendimiento de un programa, ya que distribuye sus instrucciones para ejecutar varias a la vez en cada núcleo</a:t>
            </a:r>
          </a:p>
          <a:p>
            <a:pPr lvl="2"/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marL="457200" lvl="1" indent="0">
              <a:buNone/>
            </a:pPr>
            <a:endParaRPr lang="es-ES" sz="1600" dirty="0"/>
          </a:p>
          <a:p>
            <a:endParaRPr lang="es-E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CDE918B-B8EB-4EDC-BD3B-B952F6F0D802}"/>
              </a:ext>
            </a:extLst>
          </p:cNvPr>
          <p:cNvSpPr txBox="1"/>
          <p:nvPr/>
        </p:nvSpPr>
        <p:spPr>
          <a:xfrm>
            <a:off x="2325189" y="6024915"/>
            <a:ext cx="772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MULTIPROCESO ≠ MULTIPROGRAMACIÓN</a:t>
            </a:r>
          </a:p>
        </p:txBody>
      </p:sp>
    </p:spTree>
    <p:extLst>
      <p:ext uri="{BB962C8B-B14F-4D97-AF65-F5344CB8AC3E}">
        <p14:creationId xmlns:p14="http://schemas.microsoft.com/office/powerpoint/2010/main" val="196732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EA8BF-AC34-4D10-BDA3-3A3007E1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94173"/>
          </a:xfrm>
        </p:spPr>
        <p:txBody>
          <a:bodyPr>
            <a:normAutofit/>
          </a:bodyPr>
          <a:lstStyle/>
          <a:p>
            <a:r>
              <a:rPr lang="es-ES" sz="3600" b="1" u="sng" dirty="0"/>
              <a:t>Programación concurrente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A1E7A-1131-493D-8FB5-8EC609B3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62322"/>
            <a:ext cx="10905066" cy="4962593"/>
          </a:xfrm>
        </p:spPr>
        <p:txBody>
          <a:bodyPr>
            <a:normAutofit/>
          </a:bodyPr>
          <a:lstStyle/>
          <a:p>
            <a:r>
              <a:rPr lang="es-ES" dirty="0"/>
              <a:t>Actualmente se pueden tener en ejecución al mismo tiempo múltiples tareas interactivas en:</a:t>
            </a:r>
          </a:p>
          <a:p>
            <a:pPr lvl="1"/>
            <a:r>
              <a:rPr lang="es-ES" u="sng" dirty="0"/>
              <a:t>Varios ordenadores distribuidos</a:t>
            </a:r>
            <a:r>
              <a:rPr lang="es-ES" dirty="0"/>
              <a:t> en red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u="sng" dirty="0"/>
              <a:t>programación distribuida</a:t>
            </a:r>
            <a:endParaRPr lang="es-ES" dirty="0"/>
          </a:p>
          <a:p>
            <a:pPr lvl="2"/>
            <a:r>
              <a:rPr lang="es-ES" dirty="0"/>
              <a:t>Cada ordenador dispone de su propia memoria y sus propios procesadores.</a:t>
            </a:r>
          </a:p>
          <a:p>
            <a:pPr lvl="2"/>
            <a:r>
              <a:rPr lang="es-ES" dirty="0"/>
              <a:t>Útil para distribuir la carga de una tarea muy compleja en procesamiento entre varios ordenadores</a:t>
            </a:r>
          </a:p>
          <a:p>
            <a:pPr lvl="2"/>
            <a:r>
              <a:rPr lang="es-ES" dirty="0"/>
              <a:t>Se consigue una gran mejora en el tiempo de ejecución de programas distribuidos</a:t>
            </a:r>
          </a:p>
          <a:p>
            <a:pPr lvl="2"/>
            <a:r>
              <a:rPr lang="es-ES" dirty="0"/>
              <a:t>La contra es que hay que implementar mecanismos de comunicación más complejos y costosos a través de la red </a:t>
            </a:r>
          </a:p>
          <a:p>
            <a:pPr lvl="2"/>
            <a:r>
              <a:rPr lang="es-ES" dirty="0"/>
              <a:t>Ejemplo: programa SETI, </a:t>
            </a:r>
            <a:r>
              <a:rPr lang="es-ES" dirty="0" err="1"/>
              <a:t>cloud</a:t>
            </a:r>
            <a:r>
              <a:rPr lang="es-ES" dirty="0"/>
              <a:t> </a:t>
            </a:r>
            <a:r>
              <a:rPr lang="es-ES" dirty="0" err="1"/>
              <a:t>computing</a:t>
            </a:r>
            <a:r>
              <a:rPr lang="es-ES" dirty="0"/>
              <a:t>…</a:t>
            </a:r>
          </a:p>
          <a:p>
            <a:pPr lvl="2"/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marL="457200" lvl="1" indent="0">
              <a:buNone/>
            </a:pPr>
            <a:endParaRPr lang="es-ES" sz="1600" dirty="0"/>
          </a:p>
          <a:p>
            <a:endParaRPr lang="es-E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6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EA8BF-AC34-4D10-BDA3-3A3007E1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94173"/>
          </a:xfrm>
        </p:spPr>
        <p:txBody>
          <a:bodyPr>
            <a:normAutofit/>
          </a:bodyPr>
          <a:lstStyle/>
          <a:p>
            <a:r>
              <a:rPr lang="es-ES" sz="3600" b="1" u="sng" dirty="0"/>
              <a:t>STOP. Repaso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A1E7A-1131-493D-8FB5-8EC609B3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62322"/>
            <a:ext cx="10905066" cy="4962593"/>
          </a:xfrm>
        </p:spPr>
        <p:txBody>
          <a:bodyPr>
            <a:normAutofit/>
          </a:bodyPr>
          <a:lstStyle/>
          <a:p>
            <a:r>
              <a:rPr lang="es-ES" sz="2400" dirty="0"/>
              <a:t>Programa, ejecutable, proceso, multiprogramación, multiproceso….</a:t>
            </a:r>
          </a:p>
          <a:p>
            <a:pPr lvl="2"/>
            <a:endParaRPr lang="es-ES" sz="1600" dirty="0"/>
          </a:p>
          <a:p>
            <a:pPr lvl="1"/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marL="457200" lvl="1" indent="0">
              <a:buNone/>
            </a:pPr>
            <a:endParaRPr lang="es-ES" sz="1600" dirty="0"/>
          </a:p>
          <a:p>
            <a:endParaRPr lang="es-E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7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EA8BF-AC34-4D10-BDA3-3A3007E1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94173"/>
          </a:xfrm>
        </p:spPr>
        <p:txBody>
          <a:bodyPr>
            <a:normAutofit/>
          </a:bodyPr>
          <a:lstStyle/>
          <a:p>
            <a:r>
              <a:rPr lang="es-ES" sz="3600" b="1" u="sng" dirty="0"/>
              <a:t>Programación concurrente, paralela y distribuida. Resumen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A1E7A-1131-493D-8FB5-8EC609B3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62322"/>
            <a:ext cx="10905066" cy="4962593"/>
          </a:xfrm>
        </p:spPr>
        <p:txBody>
          <a:bodyPr>
            <a:normAutofit/>
          </a:bodyPr>
          <a:lstStyle/>
          <a:p>
            <a:r>
              <a:rPr lang="es-ES" sz="3600" b="1" dirty="0"/>
              <a:t>Concurrente</a:t>
            </a:r>
            <a:r>
              <a:rPr lang="es-ES" sz="3600" dirty="0"/>
              <a:t> (solapamiento, intercalado) </a:t>
            </a:r>
            <a:r>
              <a:rPr lang="es-ES" sz="3600" dirty="0">
                <a:sym typeface="Wingdings" panose="05000000000000000000" pitchFamily="2" charset="2"/>
              </a:rPr>
              <a:t> la primera instrucción de uno se ejecuta después de la primera y última de otro. Se suele llevar a cabo en un único procesador o núcleo.</a:t>
            </a:r>
          </a:p>
          <a:p>
            <a:r>
              <a:rPr lang="es-ES" sz="3600" b="1" dirty="0">
                <a:sym typeface="Wingdings" panose="05000000000000000000" pitchFamily="2" charset="2"/>
              </a:rPr>
              <a:t>Paralela</a:t>
            </a:r>
            <a:r>
              <a:rPr lang="es-ES" sz="3600" dirty="0">
                <a:sym typeface="Wingdings" panose="05000000000000000000" pitchFamily="2" charset="2"/>
              </a:rPr>
              <a:t> (ejecución simultánea)  acelera la resolución de problemas utilizando varios procesadores o núcleos</a:t>
            </a:r>
          </a:p>
          <a:p>
            <a:r>
              <a:rPr lang="es-ES" sz="3600" b="1" dirty="0">
                <a:sym typeface="Wingdings" panose="05000000000000000000" pitchFamily="2" charset="2"/>
              </a:rPr>
              <a:t>Distribuida</a:t>
            </a:r>
            <a:r>
              <a:rPr lang="es-ES" sz="3600" dirty="0">
                <a:sym typeface="Wingdings" panose="05000000000000000000" pitchFamily="2" charset="2"/>
              </a:rPr>
              <a:t> (repartida)  los sistemas independientes están distribuidos en una red de ordenadores-procesadores</a:t>
            </a:r>
          </a:p>
          <a:p>
            <a:endParaRPr lang="es-ES" sz="3600" dirty="0">
              <a:sym typeface="Wingdings" panose="05000000000000000000" pitchFamily="2" charset="2"/>
            </a:endParaRPr>
          </a:p>
          <a:p>
            <a:endParaRPr lang="es-ES" sz="3600" dirty="0"/>
          </a:p>
          <a:p>
            <a:pPr lvl="2"/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marL="457200" lvl="1" indent="0">
              <a:buNone/>
            </a:pPr>
            <a:endParaRPr lang="es-ES" sz="1600" dirty="0"/>
          </a:p>
          <a:p>
            <a:endParaRPr lang="es-E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4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EEA8BF-AC34-4D10-BDA3-3A3007E1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94173"/>
          </a:xfrm>
        </p:spPr>
        <p:txBody>
          <a:bodyPr>
            <a:normAutofit/>
          </a:bodyPr>
          <a:lstStyle/>
          <a:p>
            <a:r>
              <a:rPr lang="es-ES" sz="3600" b="1" u="sng" dirty="0"/>
              <a:t>Ventajas e inconvenientes de cada una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FA1E7A-1131-493D-8FB5-8EC609B3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062322"/>
            <a:ext cx="10905066" cy="4962593"/>
          </a:xfrm>
        </p:spPr>
        <p:txBody>
          <a:bodyPr>
            <a:normAutofit/>
          </a:bodyPr>
          <a:lstStyle/>
          <a:p>
            <a:r>
              <a:rPr lang="es-ES" sz="3200" b="1" dirty="0"/>
              <a:t>Concurrente</a:t>
            </a:r>
          </a:p>
          <a:p>
            <a:pPr lvl="1"/>
            <a:r>
              <a:rPr lang="es-ES" sz="2800" b="1" dirty="0">
                <a:sym typeface="Wingdings" panose="05000000000000000000" pitchFamily="2" charset="2"/>
              </a:rPr>
              <a:t>Ventajas:</a:t>
            </a:r>
            <a:r>
              <a:rPr lang="es-ES" sz="2800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s-ES" sz="2400" dirty="0">
                <a:sym typeface="Wingdings" panose="05000000000000000000" pitchFamily="2" charset="2"/>
              </a:rPr>
              <a:t>Mejor aprovechamiento de la CPU (un proceso aprovecha la CPU mientras otro está esperando una operación de E/S)</a:t>
            </a:r>
          </a:p>
          <a:p>
            <a:pPr lvl="2"/>
            <a:r>
              <a:rPr lang="es-ES" sz="2400" dirty="0">
                <a:sym typeface="Wingdings" panose="05000000000000000000" pitchFamily="2" charset="2"/>
              </a:rPr>
              <a:t>Solución a problemas de naturaleza concurrente: aplicaciones basadas en GUI,  SGBD, tecnologías Web…</a:t>
            </a:r>
          </a:p>
          <a:p>
            <a:pPr lvl="1"/>
            <a:r>
              <a:rPr lang="es-ES" sz="2800" b="1" dirty="0">
                <a:sym typeface="Wingdings" panose="05000000000000000000" pitchFamily="2" charset="2"/>
              </a:rPr>
              <a:t>Inconvenientes</a:t>
            </a:r>
            <a:r>
              <a:rPr lang="es-ES" sz="2800" dirty="0">
                <a:sym typeface="Wingdings" panose="05000000000000000000" pitchFamily="2" charset="2"/>
              </a:rPr>
              <a:t>: </a:t>
            </a:r>
          </a:p>
          <a:p>
            <a:pPr lvl="2"/>
            <a:r>
              <a:rPr lang="es-ES" sz="2400" u="sng" dirty="0">
                <a:sym typeface="Wingdings" panose="05000000000000000000" pitchFamily="2" charset="2"/>
              </a:rPr>
              <a:t>Exclusión mutua </a:t>
            </a:r>
            <a:r>
              <a:rPr lang="es-ES" sz="2400" dirty="0">
                <a:sym typeface="Wingdings" panose="05000000000000000000" pitchFamily="2" charset="2"/>
              </a:rPr>
              <a:t>(</a:t>
            </a:r>
            <a:r>
              <a:rPr lang="es-ES" sz="2400" i="1" dirty="0">
                <a:sym typeface="Wingdings" panose="05000000000000000000" pitchFamily="2" charset="2"/>
              </a:rPr>
              <a:t>¿qué diríais que es?</a:t>
            </a:r>
            <a:r>
              <a:rPr lang="es-ES" sz="2400" dirty="0">
                <a:sym typeface="Wingdings" panose="05000000000000000000" pitchFamily="2" charset="2"/>
              </a:rPr>
              <a:t>): varios procesos acceden a la misma variable compartida para actualizarla. Surge la figura de la </a:t>
            </a:r>
            <a:r>
              <a:rPr lang="es-ES" sz="2400" u="sng" dirty="0">
                <a:sym typeface="Wingdings" panose="05000000000000000000" pitchFamily="2" charset="2"/>
              </a:rPr>
              <a:t>región crítica</a:t>
            </a:r>
            <a:r>
              <a:rPr lang="es-ES" sz="2400" dirty="0">
                <a:sym typeface="Wingdings" panose="05000000000000000000" pitchFamily="2" charset="2"/>
              </a:rPr>
              <a:t>.  </a:t>
            </a:r>
          </a:p>
          <a:p>
            <a:pPr lvl="2"/>
            <a:r>
              <a:rPr lang="es-ES" sz="2400" u="sng" dirty="0">
                <a:sym typeface="Wingdings" panose="05000000000000000000" pitchFamily="2" charset="2"/>
              </a:rPr>
              <a:t>Condición de sincronización</a:t>
            </a:r>
            <a:r>
              <a:rPr lang="es-ES" sz="2400" dirty="0">
                <a:sym typeface="Wingdings" panose="05000000000000000000" pitchFamily="2" charset="2"/>
              </a:rPr>
              <a:t>: necesidad de coordinar los procesos con el fin de sincronizar sus actividades. Bloqueos de procesos a la espera de eventos para desbloquearlos.</a:t>
            </a:r>
          </a:p>
          <a:p>
            <a:pPr lvl="2"/>
            <a:endParaRPr lang="es-ES" sz="2400" dirty="0">
              <a:sym typeface="Wingdings" panose="05000000000000000000" pitchFamily="2" charset="2"/>
            </a:endParaRPr>
          </a:p>
          <a:p>
            <a:endParaRPr lang="es-ES" sz="3600" dirty="0"/>
          </a:p>
          <a:p>
            <a:pPr lvl="2"/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marL="457200" lvl="1" indent="0">
              <a:buNone/>
            </a:pPr>
            <a:endParaRPr lang="es-ES" sz="1600" dirty="0"/>
          </a:p>
          <a:p>
            <a:endParaRPr lang="es-E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97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1253</Words>
  <Application>Microsoft Office PowerPoint</Application>
  <PresentationFormat>Panorámica</PresentationFormat>
  <Paragraphs>203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Programación de Servicios y Procesos UT1. Introducción a la programación concurrente</vt:lpstr>
      <vt:lpstr>Introducción-Debate</vt:lpstr>
      <vt:lpstr>Introducción-Debate</vt:lpstr>
      <vt:lpstr>Procesos</vt:lpstr>
      <vt:lpstr>Programación concurrente</vt:lpstr>
      <vt:lpstr>Programación concurrente</vt:lpstr>
      <vt:lpstr>STOP. Repaso</vt:lpstr>
      <vt:lpstr>Programación concurrente, paralela y distribuida. Resumen</vt:lpstr>
      <vt:lpstr>Ventajas e inconvenientes de cada una</vt:lpstr>
      <vt:lpstr>Ventajas e inconvenientes de cada una</vt:lpstr>
      <vt:lpstr>Ventajas e inconvenientes de cada una</vt:lpstr>
      <vt:lpstr>STOP. Repaso</vt:lpstr>
      <vt:lpstr>Estados de un proceso</vt:lpstr>
      <vt:lpstr>Información que guarda el S.O. sobre el proceso</vt:lpstr>
      <vt:lpstr>¿Cómo se decide qué proceso ejecuta y cuál no?</vt:lpstr>
      <vt:lpstr>¿Cómo se decide qué proceso ejecuta y cuál no?</vt:lpstr>
      <vt:lpstr>¿Cómo se decide qué proceso ejecuta y cuál no?</vt:lpstr>
      <vt:lpstr>STOP. Repaso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de Servicios y Procesos</dc:title>
  <dc:creator>Diana González</dc:creator>
  <cp:lastModifiedBy>diego.digionantonio@gmail.com</cp:lastModifiedBy>
  <cp:revision>24</cp:revision>
  <dcterms:created xsi:type="dcterms:W3CDTF">2021-09-06T10:23:14Z</dcterms:created>
  <dcterms:modified xsi:type="dcterms:W3CDTF">2023-09-13T08:31:23Z</dcterms:modified>
</cp:coreProperties>
</file>