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0" name="Shape 180"/>
          <p:cNvSpPr/>
          <p:nvPr>
            <p:ph type="sldImg"/>
          </p:nvPr>
        </p:nvSpPr>
        <p:spPr>
          <a:xfrm>
            <a:off x="1143000" y="685800"/>
            <a:ext cx="4572000" cy="3429000"/>
          </a:xfrm>
          <a:prstGeom prst="rect">
            <a:avLst/>
          </a:prstGeom>
        </p:spPr>
        <p:txBody>
          <a:bodyPr/>
          <a:lstStyle/>
          <a:p>
            <a:pPr/>
          </a:p>
        </p:txBody>
      </p:sp>
      <p:sp>
        <p:nvSpPr>
          <p:cNvPr id="181" name="Shape 18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Image"/>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Image"/>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Imag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Image"/>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SLIDE-GRADIENT-1">
    <p:bg>
      <p:bgPr>
        <a:gradFill flip="none" rotWithShape="1">
          <a:gsLst>
            <a:gs pos="0">
              <a:srgbClr val="8F2585"/>
            </a:gs>
            <a:gs pos="100000">
              <a:srgbClr val="F26D26"/>
            </a:gs>
          </a:gsLst>
          <a:lin ang="10800000" scaled="0"/>
        </a:gradFill>
      </p:bgPr>
    </p:bg>
    <p:spTree>
      <p:nvGrpSpPr>
        <p:cNvPr id="1" name=""/>
        <p:cNvGrpSpPr/>
        <p:nvPr/>
      </p:nvGrpSpPr>
      <p:grpSpPr>
        <a:xfrm>
          <a:off x="0" y="0"/>
          <a:ext cx="0" cy="0"/>
          <a:chOff x="0" y="0"/>
          <a:chExt cx="0" cy="0"/>
        </a:xfrm>
      </p:grpSpPr>
      <p:pic>
        <p:nvPicPr>
          <p:cNvPr id="149" name="Picture 8" descr="Picture 8"/>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50" name="Body Level One…"/>
          <p:cNvSpPr txBox="1"/>
          <p:nvPr>
            <p:ph type="body" sz="quarter" idx="1" hasCustomPrompt="1"/>
          </p:nvPr>
        </p:nvSpPr>
        <p:spPr>
          <a:xfrm>
            <a:off x="1371600" y="11830050"/>
            <a:ext cx="6934200" cy="590550"/>
          </a:xfrm>
          <a:prstGeom prst="rect">
            <a:avLst/>
          </a:prstGeom>
        </p:spPr>
        <p:txBody>
          <a:bodyPr lIns="0" tIns="0" rIns="0" bIns="0"/>
          <a:lstStyle>
            <a:lvl1pPr marL="0" indent="0" defTabSz="1828800">
              <a:spcBef>
                <a:spcPts val="2000"/>
              </a:spcBef>
              <a:buSzTx/>
              <a:buNone/>
              <a:defRPr sz="4000">
                <a:solidFill>
                  <a:srgbClr val="FFFFFF"/>
                </a:solidFill>
                <a:latin typeface="Open Sans"/>
                <a:ea typeface="Open Sans"/>
                <a:cs typeface="Open Sans"/>
                <a:sym typeface="Open Sans"/>
              </a:defRPr>
            </a:lvl1pPr>
            <a:lvl2pPr marL="838200" indent="-381000" defTabSz="1828800">
              <a:spcBef>
                <a:spcPts val="2000"/>
              </a:spcBef>
              <a:buSzPct val="100000"/>
              <a:defRPr sz="4000">
                <a:solidFill>
                  <a:srgbClr val="FFFFFF"/>
                </a:solidFill>
                <a:latin typeface="Open Sans"/>
                <a:ea typeface="Open Sans"/>
                <a:cs typeface="Open Sans"/>
                <a:sym typeface="Open Sans"/>
              </a:defRPr>
            </a:lvl2pPr>
            <a:lvl3pPr marL="1371600" indent="-457200" defTabSz="1828800">
              <a:spcBef>
                <a:spcPts val="2000"/>
              </a:spcBef>
              <a:buSzPct val="100000"/>
              <a:defRPr sz="4000">
                <a:solidFill>
                  <a:srgbClr val="FFFFFF"/>
                </a:solidFill>
                <a:latin typeface="Open Sans"/>
                <a:ea typeface="Open Sans"/>
                <a:cs typeface="Open Sans"/>
                <a:sym typeface="Open Sans"/>
              </a:defRPr>
            </a:lvl3pPr>
            <a:lvl4pPr marL="1879600" indent="-508000" defTabSz="1828800">
              <a:spcBef>
                <a:spcPts val="2000"/>
              </a:spcBef>
              <a:buSzPct val="100000"/>
              <a:defRPr sz="4000">
                <a:solidFill>
                  <a:srgbClr val="FFFFFF"/>
                </a:solidFill>
                <a:latin typeface="Open Sans"/>
                <a:ea typeface="Open Sans"/>
                <a:cs typeface="Open Sans"/>
                <a:sym typeface="Open Sans"/>
              </a:defRPr>
            </a:lvl4pPr>
            <a:lvl5pPr marL="2336800" indent="-508000" defTabSz="1828800">
              <a:spcBef>
                <a:spcPts val="2000"/>
              </a:spcBef>
              <a:buSzPct val="100000"/>
              <a:defRPr sz="4000">
                <a:solidFill>
                  <a:srgbClr val="FFFFFF"/>
                </a:solidFill>
                <a:latin typeface="Open Sans"/>
                <a:ea typeface="Open Sans"/>
                <a:cs typeface="Open Sans"/>
                <a:sym typeface="Open Sans"/>
              </a:defRPr>
            </a:lvl5pPr>
          </a:lstStyle>
          <a:p>
            <a:pPr/>
            <a:r>
              <a:t>by Speaker</a:t>
            </a:r>
          </a:p>
          <a:p>
            <a:pPr lvl="1"/>
            <a:r>
              <a:t/>
            </a:r>
          </a:p>
          <a:p>
            <a:pPr lvl="2"/>
            <a:r>
              <a:t/>
            </a:r>
          </a:p>
          <a:p>
            <a:pPr lvl="3"/>
            <a:r>
              <a:t/>
            </a:r>
          </a:p>
          <a:p>
            <a:pPr lvl="4"/>
            <a:r>
              <a:t/>
            </a:r>
          </a:p>
        </p:txBody>
      </p:sp>
      <p:pic>
        <p:nvPicPr>
          <p:cNvPr id="151" name="Picture 7" descr="Picture 7"/>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52" name="TITLETO BE CAPITALIZED"/>
          <p:cNvSpPr txBox="1"/>
          <p:nvPr>
            <p:ph type="title" hasCustomPrompt="1"/>
          </p:nvPr>
        </p:nvSpPr>
        <p:spPr>
          <a:xfrm>
            <a:off x="-416616" y="349855"/>
            <a:ext cx="24781567" cy="13366144"/>
          </a:xfrm>
          <a:prstGeom prst="rect">
            <a:avLst/>
          </a:prstGeom>
        </p:spPr>
        <p:txBody>
          <a:bodyPr lIns="91439" tIns="91439" rIns="91439" bIns="91439"/>
          <a:lstStyle>
            <a:lvl1pPr defTabSz="1828800">
              <a:lnSpc>
                <a:spcPts val="22000"/>
              </a:lnSpc>
              <a:defRPr b="0" spc="0" sz="30000">
                <a:solidFill>
                  <a:srgbClr val="FFFFFF"/>
                </a:solidFill>
                <a:latin typeface="Proxima Nova Extrabold"/>
                <a:ea typeface="Proxima Nova Extrabold"/>
                <a:cs typeface="Proxima Nova Extrabold"/>
                <a:sym typeface="Proxima Nova Extrabold"/>
              </a:defRPr>
            </a:lvl1pPr>
          </a:lstStyle>
          <a:p>
            <a:pPr/>
            <a:r>
              <a:t>TITLETO BE CAPITALIZED</a:t>
            </a:r>
          </a:p>
        </p:txBody>
      </p:sp>
      <p:sp>
        <p:nvSpPr>
          <p:cNvPr id="153"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sz="2400">
                <a:solidFill>
                  <a:srgbClr val="FFFFFF"/>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R ICONS">
    <p:bg>
      <p:bgPr>
        <a:gradFill flip="none" rotWithShape="1">
          <a:gsLst>
            <a:gs pos="0">
              <a:srgbClr val="8F2585"/>
            </a:gs>
            <a:gs pos="100000">
              <a:srgbClr val="F26D26"/>
            </a:gs>
          </a:gsLst>
          <a:lin ang="10800000" scaled="0"/>
        </a:gradFill>
      </p:bgPr>
    </p:bg>
    <p:spTree>
      <p:nvGrpSpPr>
        <p:cNvPr id="1" name=""/>
        <p:cNvGrpSpPr/>
        <p:nvPr/>
      </p:nvGrpSpPr>
      <p:grpSpPr>
        <a:xfrm>
          <a:off x="0" y="0"/>
          <a:ext cx="0" cy="0"/>
          <a:chOff x="0" y="0"/>
          <a:chExt cx="0" cy="0"/>
        </a:xfrm>
      </p:grpSpPr>
      <p:pic>
        <p:nvPicPr>
          <p:cNvPr id="160" name="Picture 8" descr="Picture 8"/>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61" name="TITLE TO BE CAPITALIZED"/>
          <p:cNvSpPr txBox="1"/>
          <p:nvPr>
            <p:ph type="title" hasCustomPrompt="1"/>
          </p:nvPr>
        </p:nvSpPr>
        <p:spPr>
          <a:xfrm>
            <a:off x="1371600" y="1371602"/>
            <a:ext cx="21640800" cy="1371601"/>
          </a:xfrm>
          <a:prstGeom prst="rect">
            <a:avLst/>
          </a:prstGeom>
        </p:spPr>
        <p:txBody>
          <a:bodyPr lIns="0" tIns="0" rIns="0" bIns="0"/>
          <a:lstStyle>
            <a:lvl1pPr defTabSz="1828800">
              <a:lnSpc>
                <a:spcPct val="90000"/>
              </a:lnSpc>
              <a:defRPr b="0" spc="0" sz="8800">
                <a:solidFill>
                  <a:srgbClr val="FFFFFF"/>
                </a:solidFill>
                <a:latin typeface="Proxima Nova Extrabold"/>
                <a:ea typeface="Proxima Nova Extrabold"/>
                <a:cs typeface="Proxima Nova Extrabold"/>
                <a:sym typeface="Proxima Nova Extrabold"/>
              </a:defRPr>
            </a:lvl1pPr>
          </a:lstStyle>
          <a:p>
            <a:pPr/>
            <a:r>
              <a:t>TITLE TO BE CAPITALIZED</a:t>
            </a:r>
          </a:p>
        </p:txBody>
      </p:sp>
      <p:sp>
        <p:nvSpPr>
          <p:cNvPr id="162" name="Body Level One…"/>
          <p:cNvSpPr txBox="1"/>
          <p:nvPr>
            <p:ph type="body" idx="1" hasCustomPrompt="1"/>
          </p:nvPr>
        </p:nvSpPr>
        <p:spPr>
          <a:xfrm>
            <a:off x="1371600" y="4114800"/>
            <a:ext cx="21640800" cy="6858000"/>
          </a:xfrm>
          <a:prstGeom prst="rect">
            <a:avLst/>
          </a:prstGeom>
        </p:spPr>
        <p:txBody>
          <a:bodyPr lIns="0" tIns="0" rIns="0" bIns="0"/>
          <a:lstStyle>
            <a:lvl1pPr marL="0" indent="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1pPr>
            <a:lvl2pPr marL="0" indent="4572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2pPr>
            <a:lvl3pPr marL="0" indent="9144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3pPr>
            <a:lvl4pPr marL="0" indent="13716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4pPr>
            <a:lvl5pPr marL="0" indent="18288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5pPr>
          </a:lstStyle>
          <a:p>
            <a:pPr/>
            <a:r>
              <a:t>Click to edit the text </a:t>
            </a:r>
          </a:p>
          <a:p>
            <a:pPr lvl="1"/>
            <a:r>
              <a:t/>
            </a:r>
          </a:p>
          <a:p>
            <a:pPr lvl="2"/>
            <a:r>
              <a:t/>
            </a:r>
          </a:p>
          <a:p>
            <a:pPr lvl="3"/>
            <a:r>
              <a:t/>
            </a:r>
          </a:p>
          <a:p>
            <a:pPr lvl="4"/>
            <a:r>
              <a:t/>
            </a:r>
          </a:p>
        </p:txBody>
      </p:sp>
      <p:sp>
        <p:nvSpPr>
          <p:cNvPr id="163"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sz="2400">
                <a:solidFill>
                  <a:srgbClr val="FFFFFF"/>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EXT-ONE-COLUMN-LIGHT">
    <p:bg>
      <p:bgPr>
        <a:solidFill>
          <a:srgbClr val="000000"/>
        </a:solidFill>
      </p:bgPr>
    </p:bg>
    <p:spTree>
      <p:nvGrpSpPr>
        <p:cNvPr id="1" name=""/>
        <p:cNvGrpSpPr/>
        <p:nvPr/>
      </p:nvGrpSpPr>
      <p:grpSpPr>
        <a:xfrm>
          <a:off x="0" y="0"/>
          <a:ext cx="0" cy="0"/>
          <a:chOff x="0" y="0"/>
          <a:chExt cx="0" cy="0"/>
        </a:xfrm>
      </p:grpSpPr>
      <p:pic>
        <p:nvPicPr>
          <p:cNvPr id="170" name="Picture 8" descr="Picture 8"/>
          <p:cNvPicPr>
            <a:picLocks noChangeAspect="1"/>
          </p:cNvPicPr>
          <p:nvPr/>
        </p:nvPicPr>
        <p:blipFill>
          <a:blip r:embed="rId2">
            <a:extLst/>
          </a:blip>
          <a:stretch>
            <a:fillRect/>
          </a:stretch>
        </p:blipFill>
        <p:spPr>
          <a:xfrm>
            <a:off x="19918289" y="11813455"/>
            <a:ext cx="3094111" cy="530943"/>
          </a:xfrm>
          <a:prstGeom prst="rect">
            <a:avLst/>
          </a:prstGeom>
          <a:ln w="12700">
            <a:miter lim="400000"/>
          </a:ln>
        </p:spPr>
      </p:pic>
      <p:sp>
        <p:nvSpPr>
          <p:cNvPr id="171" name="TITLE TO BE CAPITALIZED"/>
          <p:cNvSpPr txBox="1"/>
          <p:nvPr>
            <p:ph type="title" hasCustomPrompt="1"/>
          </p:nvPr>
        </p:nvSpPr>
        <p:spPr>
          <a:xfrm>
            <a:off x="1371600" y="1371602"/>
            <a:ext cx="21640800" cy="1371601"/>
          </a:xfrm>
          <a:prstGeom prst="rect">
            <a:avLst/>
          </a:prstGeom>
        </p:spPr>
        <p:txBody>
          <a:bodyPr lIns="0" tIns="0" rIns="0" bIns="0"/>
          <a:lstStyle>
            <a:lvl1pPr defTabSz="1828800">
              <a:lnSpc>
                <a:spcPct val="90000"/>
              </a:lnSpc>
              <a:defRPr b="0" spc="0" sz="8800">
                <a:solidFill>
                  <a:srgbClr val="FFFFFF"/>
                </a:solidFill>
                <a:latin typeface="Proxima Nova Extrabold"/>
                <a:ea typeface="Proxima Nova Extrabold"/>
                <a:cs typeface="Proxima Nova Extrabold"/>
                <a:sym typeface="Proxima Nova Extrabold"/>
              </a:defRPr>
            </a:lvl1pPr>
          </a:lstStyle>
          <a:p>
            <a:pPr/>
            <a:r>
              <a:t>TITLE TO BE CAPITALIZED</a:t>
            </a:r>
          </a:p>
        </p:txBody>
      </p:sp>
      <p:sp>
        <p:nvSpPr>
          <p:cNvPr id="172" name="Body Level One…"/>
          <p:cNvSpPr txBox="1"/>
          <p:nvPr>
            <p:ph type="body" idx="1" hasCustomPrompt="1"/>
          </p:nvPr>
        </p:nvSpPr>
        <p:spPr>
          <a:xfrm>
            <a:off x="1371600" y="4114800"/>
            <a:ext cx="21640800" cy="6858000"/>
          </a:xfrm>
          <a:prstGeom prst="rect">
            <a:avLst/>
          </a:prstGeom>
        </p:spPr>
        <p:txBody>
          <a:bodyPr lIns="0" tIns="0" rIns="0" bIns="0"/>
          <a:lstStyle>
            <a:lvl1pPr marL="0" indent="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1pPr>
            <a:lvl2pPr marL="0" indent="4572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2pPr>
            <a:lvl3pPr marL="0" indent="9144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3pPr>
            <a:lvl4pPr marL="0" indent="13716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4pPr>
            <a:lvl5pPr marL="0" indent="1828800" defTabSz="1828800">
              <a:lnSpc>
                <a:spcPct val="100000"/>
              </a:lnSpc>
              <a:spcBef>
                <a:spcPts val="2000"/>
              </a:spcBef>
              <a:buSzTx/>
              <a:buNone/>
              <a:defRPr sz="4000">
                <a:solidFill>
                  <a:srgbClr val="FFFFFF"/>
                </a:solidFill>
                <a:latin typeface="Open Sans Regular"/>
                <a:ea typeface="Open Sans Regular"/>
                <a:cs typeface="Open Sans Regular"/>
                <a:sym typeface="Open Sans Regular"/>
              </a:defRPr>
            </a:lvl5pPr>
          </a:lstStyle>
          <a:p>
            <a:pPr/>
            <a:r>
              <a:t>Click to edit the text </a:t>
            </a:r>
          </a:p>
          <a:p>
            <a:pPr lvl="1"/>
            <a:r>
              <a:t/>
            </a:r>
          </a:p>
          <a:p>
            <a:pPr lvl="2"/>
            <a:r>
              <a:t/>
            </a:r>
          </a:p>
          <a:p>
            <a:pPr lvl="3"/>
            <a:r>
              <a:t/>
            </a:r>
          </a:p>
          <a:p>
            <a:pPr lvl="4"/>
            <a:r>
              <a:t/>
            </a:r>
          </a:p>
        </p:txBody>
      </p:sp>
      <p:sp>
        <p:nvSpPr>
          <p:cNvPr id="173" name="TextBox 13"/>
          <p:cNvSpPr txBox="1"/>
          <p:nvPr/>
        </p:nvSpPr>
        <p:spPr>
          <a:xfrm>
            <a:off x="19065239" y="473616"/>
            <a:ext cx="4060373" cy="513080"/>
          </a:xfrm>
          <a:prstGeom prst="rect">
            <a:avLst/>
          </a:prstGeom>
          <a:ln w="12700">
            <a:miter lim="400000"/>
          </a:ln>
          <a:extLst>
            <a:ext uri="{C572A759-6A51-4108-AA02-DFA0A04FC94B}">
              <ma14:wrappingTextBoxFlag xmlns:ma14="http://schemas.microsoft.com/office/mac/drawingml/2011/main" val="1"/>
            </a:ext>
          </a:extLst>
        </p:spPr>
        <p:txBody>
          <a:bodyPr tIns="91439" bIns="91439">
            <a:spAutoFit/>
          </a:bodyPr>
          <a:lstStyle>
            <a:lvl1pPr algn="r" defTabSz="1828800">
              <a:defRPr sz="2200">
                <a:solidFill>
                  <a:srgbClr val="000000"/>
                </a:solidFill>
                <a:latin typeface="Open Sans Regular"/>
                <a:ea typeface="Open Sans Regular"/>
                <a:cs typeface="Open Sans Regular"/>
                <a:sym typeface="Open Sans Regular"/>
              </a:defRPr>
            </a:lvl1pPr>
          </a:lstStyle>
          <a:p>
            <a:pPr/>
            <a:r>
              <a:t>SoftServe Confidential</a:t>
            </a:r>
          </a:p>
        </p:txBody>
      </p:sp>
      <p:sp>
        <p:nvSpPr>
          <p:cNvPr id="174"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sz="2400">
                <a:solidFill>
                  <a:srgbClr val="FFFFFF"/>
                </a:solidFill>
                <a:latin typeface="Open Sans"/>
                <a:ea typeface="Open Sans"/>
                <a:cs typeface="Open Sans"/>
                <a:sym typeface="Open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0.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7.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7.png"/><Relationship Id="rId3"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ext Placeholder 3"/>
          <p:cNvSpPr txBox="1"/>
          <p:nvPr>
            <p:ph type="body" sz="quarter" idx="1"/>
          </p:nvPr>
        </p:nvSpPr>
        <p:spPr>
          <a:prstGeom prst="rect">
            <a:avLst/>
          </a:prstGeom>
        </p:spPr>
        <p:txBody>
          <a:bodyPr/>
          <a:lstStyle>
            <a:lvl1pPr defTabSz="1737360">
              <a:spcBef>
                <a:spcPts val="1900"/>
              </a:spcBef>
              <a:defRPr sz="3800"/>
            </a:lvl1pPr>
          </a:lstStyle>
          <a:p>
            <a:pPr/>
            <a:r>
              <a:t>by Sofiia Matsyhin</a:t>
            </a:r>
          </a:p>
        </p:txBody>
      </p:sp>
      <p:sp>
        <p:nvSpPr>
          <p:cNvPr id="184" name="Title 1"/>
          <p:cNvSpPr txBox="1"/>
          <p:nvPr>
            <p:ph type="title"/>
          </p:nvPr>
        </p:nvSpPr>
        <p:spPr>
          <a:xfrm>
            <a:off x="4000108" y="4222245"/>
            <a:ext cx="24781567" cy="5271510"/>
          </a:xfrm>
          <a:prstGeom prst="rect">
            <a:avLst/>
          </a:prstGeom>
        </p:spPr>
        <p:txBody>
          <a:bodyPr/>
          <a:lstStyle>
            <a:lvl1pPr defTabSz="1591055">
              <a:lnSpc>
                <a:spcPts val="19100"/>
              </a:lnSpc>
              <a:defRPr sz="26100"/>
            </a:lvl1pPr>
          </a:lstStyle>
          <a:p>
            <a:pPr/>
            <a:r>
              <a:t>TypeScript</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Title 3"/>
          <p:cNvSpPr txBox="1"/>
          <p:nvPr>
            <p:ph type="title"/>
          </p:nvPr>
        </p:nvSpPr>
        <p:spPr>
          <a:xfrm>
            <a:off x="1371600" y="635481"/>
            <a:ext cx="21640801" cy="1371601"/>
          </a:xfrm>
          <a:prstGeom prst="rect">
            <a:avLst/>
          </a:prstGeom>
        </p:spPr>
        <p:txBody>
          <a:bodyPr/>
          <a:lstStyle/>
          <a:p>
            <a:pPr/>
            <a:r>
              <a:t>Interface</a:t>
            </a:r>
          </a:p>
        </p:txBody>
      </p:sp>
      <p:sp>
        <p:nvSpPr>
          <p:cNvPr id="214" name="Text Placeholder 4"/>
          <p:cNvSpPr txBox="1"/>
          <p:nvPr>
            <p:ph type="body" sz="half" idx="1"/>
          </p:nvPr>
        </p:nvSpPr>
        <p:spPr>
          <a:xfrm>
            <a:off x="1003539" y="2642558"/>
            <a:ext cx="21640801" cy="3199143"/>
          </a:xfrm>
          <a:prstGeom prst="rect">
            <a:avLst/>
          </a:prstGeom>
        </p:spPr>
        <p:txBody>
          <a:bodyPr/>
          <a:lstStyle/>
          <a:p>
            <a:pPr/>
            <a:r>
              <a:t>One of TypeScript’s core principles is that type checking focuses on the shape that values have. This is sometimes called “duck typing” or “structural subtyping”. In TypeScript, interfaces fill the role of naming these types, and are a powerful way of defining contracts within your code as well as contracts with code outside of your project.</a:t>
            </a:r>
          </a:p>
        </p:txBody>
      </p:sp>
      <p:pic>
        <p:nvPicPr>
          <p:cNvPr id="215" name="Screen Shot 2020-09-13 at 21.55.32.png" descr="Screen Shot 2020-09-13 at 21.55.32.png"/>
          <p:cNvPicPr>
            <a:picLocks noChangeAspect="1"/>
          </p:cNvPicPr>
          <p:nvPr/>
        </p:nvPicPr>
        <p:blipFill>
          <a:blip r:embed="rId2">
            <a:extLst/>
          </a:blip>
          <a:stretch>
            <a:fillRect/>
          </a:stretch>
        </p:blipFill>
        <p:spPr>
          <a:xfrm>
            <a:off x="3530136" y="5626312"/>
            <a:ext cx="15537057" cy="742671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Not all properties of an interface may be required. Some exist under certain conditions or may not be there at all. These optional properties are popular when creating patterns like “option bags” where you pass an object to a function that only has a cou"/>
          <p:cNvSpPr txBox="1"/>
          <p:nvPr/>
        </p:nvSpPr>
        <p:spPr>
          <a:xfrm>
            <a:off x="1453761" y="1638405"/>
            <a:ext cx="21476479" cy="295529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5100">
                <a:solidFill>
                  <a:srgbClr val="FFFFFF"/>
                </a:solidFill>
              </a:defRPr>
            </a:lvl1pPr>
          </a:lstStyle>
          <a:p>
            <a:pPr/>
            <a:r>
              <a:t>Not all properties of an interface may be required. Some exist under certain conditions or may not be there at all. These optional properties are popular when creating patterns like “option bags” where you pass an object to a function that only has a couple of properties filled in.</a:t>
            </a:r>
          </a:p>
        </p:txBody>
      </p:sp>
      <p:pic>
        <p:nvPicPr>
          <p:cNvPr id="218" name="Screen Shot 2020-09-13 at 22.06.38.png" descr="Screen Shot 2020-09-13 at 22.06.38.png"/>
          <p:cNvPicPr>
            <a:picLocks noChangeAspect="1"/>
          </p:cNvPicPr>
          <p:nvPr/>
        </p:nvPicPr>
        <p:blipFill>
          <a:blip r:embed="rId2">
            <a:extLst/>
          </a:blip>
          <a:stretch>
            <a:fillRect/>
          </a:stretch>
        </p:blipFill>
        <p:spPr>
          <a:xfrm>
            <a:off x="3502624" y="4888841"/>
            <a:ext cx="16161008" cy="8443673"/>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itle 3"/>
          <p:cNvSpPr txBox="1"/>
          <p:nvPr>
            <p:ph type="title"/>
          </p:nvPr>
        </p:nvSpPr>
        <p:spPr>
          <a:prstGeom prst="rect">
            <a:avLst/>
          </a:prstGeom>
        </p:spPr>
        <p:txBody>
          <a:bodyPr/>
          <a:lstStyle>
            <a:lvl1pPr defTabSz="1877520">
              <a:lnSpc>
                <a:spcPct val="80000"/>
              </a:lnSpc>
              <a:defRPr b="1" spc="-178" sz="8932">
                <a:latin typeface="+mn-lt"/>
                <a:ea typeface="+mn-ea"/>
                <a:cs typeface="+mn-cs"/>
                <a:sym typeface="Helvetica Neue"/>
              </a:defRPr>
            </a:lvl1pPr>
          </a:lstStyle>
          <a:p>
            <a:pPr/>
            <a:r>
              <a:t>Functions</a:t>
            </a:r>
          </a:p>
        </p:txBody>
      </p:sp>
      <p:sp>
        <p:nvSpPr>
          <p:cNvPr id="221" name="We can add types to each of the parameters and then to the function itself to add a return type. TypeScript can figure the return type out by looking at the return statements, so we can also optionally leave this off in many cases."/>
          <p:cNvSpPr txBox="1"/>
          <p:nvPr/>
        </p:nvSpPr>
        <p:spPr>
          <a:xfrm>
            <a:off x="490851" y="3451307"/>
            <a:ext cx="24369675" cy="21148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ct val="90000"/>
              </a:lnSpc>
              <a:spcBef>
                <a:spcPts val="4500"/>
              </a:spcBef>
              <a:defRPr sz="4800">
                <a:solidFill>
                  <a:srgbClr val="FFFFFF"/>
                </a:solidFill>
              </a:defRPr>
            </a:lvl1pPr>
          </a:lstStyle>
          <a:p>
            <a:pPr/>
            <a:r>
              <a:t>We can add types to each of the parameters and then to the function itself to add a return type. TypeScript can figure the return type out by looking at the return statements, so we can also optionally leave this off in many cases.</a:t>
            </a:r>
          </a:p>
        </p:txBody>
      </p:sp>
      <p:pic>
        <p:nvPicPr>
          <p:cNvPr id="222" name="Screen Shot 2020-09-13 at 22.11.52.png" descr="Screen Shot 2020-09-13 at 22.11.52.png"/>
          <p:cNvPicPr>
            <a:picLocks noChangeAspect="1"/>
          </p:cNvPicPr>
          <p:nvPr/>
        </p:nvPicPr>
        <p:blipFill>
          <a:blip r:embed="rId2">
            <a:extLst/>
          </a:blip>
          <a:stretch>
            <a:fillRect/>
          </a:stretch>
        </p:blipFill>
        <p:spPr>
          <a:xfrm>
            <a:off x="1529331" y="6073175"/>
            <a:ext cx="14456109" cy="519703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Text Placeholder 4"/>
          <p:cNvSpPr txBox="1"/>
          <p:nvPr>
            <p:ph type="body" sz="quarter" idx="1"/>
          </p:nvPr>
        </p:nvSpPr>
        <p:spPr>
          <a:xfrm>
            <a:off x="1371599" y="3792747"/>
            <a:ext cx="21640801" cy="2856063"/>
          </a:xfrm>
          <a:prstGeom prst="rect">
            <a:avLst/>
          </a:prstGeom>
        </p:spPr>
        <p:txBody>
          <a:bodyPr/>
          <a:lstStyle>
            <a:lvl1pPr defTabSz="2438338">
              <a:lnSpc>
                <a:spcPct val="90000"/>
              </a:lnSpc>
              <a:spcBef>
                <a:spcPts val="4500"/>
              </a:spcBef>
              <a:defRPr sz="4800">
                <a:latin typeface="+mn-lt"/>
                <a:ea typeface="+mn-ea"/>
                <a:cs typeface="+mn-cs"/>
                <a:sym typeface="Helvetica Neue"/>
              </a:defRPr>
            </a:lvl1pPr>
          </a:lstStyle>
          <a:p>
            <a:pPr/>
            <a:r>
              <a:t>Similar to languages like Java, void is used where there is no data. For example, if a function does not return any value then you can specify void as return type.</a:t>
            </a:r>
          </a:p>
        </p:txBody>
      </p:sp>
      <p:sp>
        <p:nvSpPr>
          <p:cNvPr id="225" name="Void"/>
          <p:cNvSpPr txBox="1"/>
          <p:nvPr/>
        </p:nvSpPr>
        <p:spPr>
          <a:xfrm>
            <a:off x="2116347" y="1927911"/>
            <a:ext cx="2019491" cy="1205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7300">
                <a:solidFill>
                  <a:srgbClr val="FFFFFF"/>
                </a:solidFill>
              </a:defRPr>
            </a:lvl1pPr>
          </a:lstStyle>
          <a:p>
            <a:pPr/>
            <a:r>
              <a:t>Void</a:t>
            </a:r>
          </a:p>
        </p:txBody>
      </p:sp>
      <p:pic>
        <p:nvPicPr>
          <p:cNvPr id="226" name="Screen Shot 2020-09-13 at 23.59.49.png" descr="Screen Shot 2020-09-13 at 23.59.49.png"/>
          <p:cNvPicPr>
            <a:picLocks noChangeAspect="1"/>
          </p:cNvPicPr>
          <p:nvPr/>
        </p:nvPicPr>
        <p:blipFill>
          <a:blip r:embed="rId2">
            <a:extLst/>
          </a:blip>
          <a:stretch>
            <a:fillRect/>
          </a:stretch>
        </p:blipFill>
        <p:spPr>
          <a:xfrm>
            <a:off x="2146958" y="7605802"/>
            <a:ext cx="12552107" cy="419959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itle 3"/>
          <p:cNvSpPr txBox="1"/>
          <p:nvPr>
            <p:ph type="title"/>
          </p:nvPr>
        </p:nvSpPr>
        <p:spPr>
          <a:xfrm>
            <a:off x="1187569" y="727496"/>
            <a:ext cx="21640801" cy="1371601"/>
          </a:xfrm>
          <a:prstGeom prst="rect">
            <a:avLst/>
          </a:prstGeom>
        </p:spPr>
        <p:txBody>
          <a:bodyPr/>
          <a:lstStyle/>
          <a:p>
            <a:pPr/>
            <a:r>
              <a:t>Classes</a:t>
            </a:r>
          </a:p>
        </p:txBody>
      </p:sp>
      <p:sp>
        <p:nvSpPr>
          <p:cNvPr id="229" name="Like others programming languages, TypeScript supports access modifiers at the class level. TypeScript supports three access modifiers - public, private, and protected.…"/>
          <p:cNvSpPr txBox="1"/>
          <p:nvPr/>
        </p:nvSpPr>
        <p:spPr>
          <a:xfrm>
            <a:off x="687716" y="2397694"/>
            <a:ext cx="23537654" cy="107302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ct val="90000"/>
              </a:lnSpc>
              <a:spcBef>
                <a:spcPts val="4500"/>
              </a:spcBef>
              <a:defRPr sz="4800">
                <a:solidFill>
                  <a:srgbClr val="FFFFFF"/>
                </a:solidFill>
              </a:defRPr>
            </a:pPr>
            <a:r>
              <a:t>Like others programming languages, TypeScript supports access modifiers at the class level. TypeScript supports three access modifiers - public, private, and protected.</a:t>
            </a:r>
          </a:p>
          <a:p>
            <a:pPr marL="1092200" indent="-952500" algn="l">
              <a:lnSpc>
                <a:spcPct val="90000"/>
              </a:lnSpc>
              <a:spcBef>
                <a:spcPts val="4500"/>
              </a:spcBef>
              <a:buClr>
                <a:srgbClr val="161616"/>
              </a:buClr>
              <a:buSzPct val="100000"/>
              <a:buFont typeface="Arial"/>
              <a:buChar char="•"/>
              <a:defRPr sz="4800">
                <a:solidFill>
                  <a:srgbClr val="FFFFFF"/>
                </a:solidFill>
              </a:defRPr>
            </a:pPr>
            <a:r>
              <a:rPr b="1"/>
              <a:t>Public</a:t>
            </a:r>
            <a:r>
              <a:t> - By default, members (properties and methods) of TypeScript class are public - so you don’t need to prefix members with the public keyword. Public members are accessible everywhere without restrictions</a:t>
            </a:r>
            <a:br/>
            <a:endParaRPr sz="2000"/>
          </a:p>
          <a:p>
            <a:pPr marL="1092200" indent="-952500" algn="l">
              <a:lnSpc>
                <a:spcPct val="90000"/>
              </a:lnSpc>
              <a:spcBef>
                <a:spcPts val="4500"/>
              </a:spcBef>
              <a:buClr>
                <a:srgbClr val="161616"/>
              </a:buClr>
              <a:buSzPct val="100000"/>
              <a:buFont typeface="Arial"/>
              <a:buChar char="•"/>
              <a:defRPr sz="4800">
                <a:solidFill>
                  <a:srgbClr val="FFFFFF"/>
                </a:solidFill>
              </a:defRPr>
            </a:pPr>
            <a:r>
              <a:rPr b="1"/>
              <a:t>Private</a:t>
            </a:r>
            <a:r>
              <a:t> - A private member cannot be accessed outside of its containing class. Private members can be accessed only within the class.</a:t>
            </a:r>
            <a:br/>
            <a:endParaRPr sz="2000"/>
          </a:p>
          <a:p>
            <a:pPr marL="1092200" indent="-952500" algn="l">
              <a:lnSpc>
                <a:spcPct val="90000"/>
              </a:lnSpc>
              <a:spcBef>
                <a:spcPts val="4500"/>
              </a:spcBef>
              <a:buClr>
                <a:srgbClr val="161616"/>
              </a:buClr>
              <a:buSzPct val="100000"/>
              <a:buFont typeface="Arial"/>
              <a:buChar char="•"/>
              <a:defRPr sz="4800">
                <a:solidFill>
                  <a:srgbClr val="FFFFFF"/>
                </a:solidFill>
              </a:defRPr>
            </a:pPr>
            <a:r>
              <a:rPr b="1"/>
              <a:t>Protected</a:t>
            </a:r>
            <a:r>
              <a:t> - A protected member cannot be accessed outside of its containing class. Protected members can be accessed only within the class and by the instance of its sub/child class.</a:t>
            </a:r>
            <a:br/>
            <a:endParaRPr sz="2000"/>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1" name="Screen Shot 2020-09-14 at 00.13.43.png" descr="Screen Shot 2020-09-14 at 00.13.43.png"/>
          <p:cNvPicPr>
            <a:picLocks noChangeAspect="1"/>
          </p:cNvPicPr>
          <p:nvPr/>
        </p:nvPicPr>
        <p:blipFill>
          <a:blip r:embed="rId2">
            <a:extLst/>
          </a:blip>
          <a:stretch>
            <a:fillRect/>
          </a:stretch>
        </p:blipFill>
        <p:spPr>
          <a:xfrm>
            <a:off x="12955989" y="6302553"/>
            <a:ext cx="11061083" cy="5186836"/>
          </a:xfrm>
          <a:prstGeom prst="rect">
            <a:avLst/>
          </a:prstGeom>
          <a:ln w="12700">
            <a:miter lim="400000"/>
          </a:ln>
        </p:spPr>
      </p:pic>
      <p:pic>
        <p:nvPicPr>
          <p:cNvPr id="232" name="Screen Shot 2020-09-14 at 00.15.36.png" descr="Screen Shot 2020-09-14 at 00.15.36.png"/>
          <p:cNvPicPr>
            <a:picLocks noChangeAspect="1"/>
          </p:cNvPicPr>
          <p:nvPr/>
        </p:nvPicPr>
        <p:blipFill>
          <a:blip r:embed="rId3">
            <a:extLst/>
          </a:blip>
          <a:stretch>
            <a:fillRect/>
          </a:stretch>
        </p:blipFill>
        <p:spPr>
          <a:xfrm>
            <a:off x="12905656" y="1531503"/>
            <a:ext cx="11161750" cy="4446984"/>
          </a:xfrm>
          <a:prstGeom prst="rect">
            <a:avLst/>
          </a:prstGeom>
          <a:ln w="12700">
            <a:miter lim="400000"/>
          </a:ln>
        </p:spPr>
      </p:pic>
      <p:pic>
        <p:nvPicPr>
          <p:cNvPr id="233" name="Screen Shot 2020-09-14 at 00.32.29.png" descr="Screen Shot 2020-09-14 at 00.32.29.png"/>
          <p:cNvPicPr>
            <a:picLocks noChangeAspect="1"/>
          </p:cNvPicPr>
          <p:nvPr/>
        </p:nvPicPr>
        <p:blipFill>
          <a:blip r:embed="rId4">
            <a:extLst/>
          </a:blip>
          <a:stretch>
            <a:fillRect/>
          </a:stretch>
        </p:blipFill>
        <p:spPr>
          <a:xfrm>
            <a:off x="293957" y="1625240"/>
            <a:ext cx="12409162" cy="968354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5" name="pasted-image.png" descr="pasted-image.png"/>
          <p:cNvPicPr>
            <a:picLocks noChangeAspect="1"/>
          </p:cNvPicPr>
          <p:nvPr/>
        </p:nvPicPr>
        <p:blipFill>
          <a:blip r:embed="rId2">
            <a:extLst/>
          </a:blip>
          <a:stretch>
            <a:fillRect/>
          </a:stretch>
        </p:blipFill>
        <p:spPr>
          <a:xfrm>
            <a:off x="0" y="0"/>
            <a:ext cx="24384000" cy="13716000"/>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itle 3"/>
          <p:cNvSpPr txBox="1"/>
          <p:nvPr>
            <p:ph type="title"/>
          </p:nvPr>
        </p:nvSpPr>
        <p:spPr>
          <a:prstGeom prst="rect">
            <a:avLst/>
          </a:prstGeom>
        </p:spPr>
        <p:txBody>
          <a:bodyPr/>
          <a:lstStyle/>
          <a:p>
            <a:pPr/>
            <a:r>
              <a:t>What is TypeScript?</a:t>
            </a:r>
          </a:p>
        </p:txBody>
      </p:sp>
      <p:sp>
        <p:nvSpPr>
          <p:cNvPr id="187" name="TypeScript is an open-source programming language developed and maintained by Microsoft. It is a strict syntactical superset of JavaScript and adds optional static typing to the language. TypeScript is designed for development of large applications and t"/>
          <p:cNvSpPr txBox="1"/>
          <p:nvPr/>
        </p:nvSpPr>
        <p:spPr>
          <a:xfrm>
            <a:off x="1415211" y="4548378"/>
            <a:ext cx="20892242" cy="553939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5600">
                <a:solidFill>
                  <a:srgbClr val="FFFFFF"/>
                </a:solidFill>
              </a:defRPr>
            </a:lvl1pPr>
          </a:lstStyle>
          <a:p>
            <a:pPr/>
            <a:r>
              <a:t>TypeScript is an open-source programming language developed and maintained by Microsoft. It is a strict syntactical superset of JavaScript and adds optional static typing to the language. TypeScript is designed for development of large applications and transcompiles to JavaScript. As TypeScript is a superset of JavaScript, existing JavaScript programs are also valid TypeScript programs.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3"/>
          <p:cNvSpPr txBox="1"/>
          <p:nvPr>
            <p:ph type="title"/>
          </p:nvPr>
        </p:nvSpPr>
        <p:spPr>
          <a:xfrm>
            <a:off x="4592128" y="1233579"/>
            <a:ext cx="21640801" cy="1371601"/>
          </a:xfrm>
          <a:prstGeom prst="rect">
            <a:avLst/>
          </a:prstGeom>
        </p:spPr>
        <p:txBody>
          <a:bodyPr/>
          <a:lstStyle/>
          <a:p>
            <a:pPr/>
            <a:r>
              <a:t>How to install TypeScript?</a:t>
            </a:r>
          </a:p>
        </p:txBody>
      </p:sp>
      <p:sp>
        <p:nvSpPr>
          <p:cNvPr id="190" name="You will need a copy of Node.js as an environment to run the package. Then you use a dependency manager like npm, yarn or pnpm to download TypeScript into your project."/>
          <p:cNvSpPr txBox="1"/>
          <p:nvPr/>
        </p:nvSpPr>
        <p:spPr>
          <a:xfrm>
            <a:off x="1584127" y="3702289"/>
            <a:ext cx="10362997" cy="69555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200">
                <a:solidFill>
                  <a:srgbClr val="FFFFFF"/>
                </a:solidFill>
              </a:defRPr>
            </a:lvl1pPr>
          </a:lstStyle>
          <a:p>
            <a:pPr/>
            <a:r>
              <a:t>You will need a copy of Node.js as an environment to run the package. Then you use a dependency manager like npm, yarn or pnpm to download TypeScript into your project.</a:t>
            </a:r>
          </a:p>
        </p:txBody>
      </p:sp>
      <p:pic>
        <p:nvPicPr>
          <p:cNvPr id="191" name="Screen Shot 2020-09-13 at 19.38.06.png" descr="Screen Shot 2020-09-13 at 19.38.06.png"/>
          <p:cNvPicPr>
            <a:picLocks noChangeAspect="1"/>
          </p:cNvPicPr>
          <p:nvPr/>
        </p:nvPicPr>
        <p:blipFill>
          <a:blip r:embed="rId2">
            <a:extLst/>
          </a:blip>
          <a:stretch>
            <a:fillRect/>
          </a:stretch>
        </p:blipFill>
        <p:spPr>
          <a:xfrm>
            <a:off x="13516809" y="6186046"/>
            <a:ext cx="9990559" cy="134390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3"/>
          <p:cNvSpPr txBox="1"/>
          <p:nvPr>
            <p:ph type="title"/>
          </p:nvPr>
        </p:nvSpPr>
        <p:spPr>
          <a:xfrm>
            <a:off x="3849896" y="5650303"/>
            <a:ext cx="25603561" cy="6419851"/>
          </a:xfrm>
          <a:prstGeom prst="rect">
            <a:avLst/>
          </a:prstGeom>
        </p:spPr>
        <p:txBody>
          <a:bodyPr/>
          <a:lstStyle>
            <a:lvl1pPr defTabSz="2438338">
              <a:lnSpc>
                <a:spcPct val="80000"/>
              </a:lnSpc>
              <a:defRPr b="1" spc="-272" sz="13600">
                <a:latin typeface="+mn-lt"/>
                <a:ea typeface="+mn-ea"/>
                <a:cs typeface="+mn-cs"/>
                <a:sym typeface="Helvetica Neue"/>
              </a:defRPr>
            </a:lvl1pPr>
          </a:lstStyle>
          <a:p>
            <a:pPr/>
            <a:r>
              <a:t>TypeScript features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Title 3"/>
          <p:cNvSpPr txBox="1"/>
          <p:nvPr>
            <p:ph type="title"/>
          </p:nvPr>
        </p:nvSpPr>
        <p:spPr>
          <a:xfrm>
            <a:off x="8732807" y="1509624"/>
            <a:ext cx="21640801" cy="1371601"/>
          </a:xfrm>
          <a:prstGeom prst="rect">
            <a:avLst/>
          </a:prstGeom>
        </p:spPr>
        <p:txBody>
          <a:bodyPr/>
          <a:lstStyle/>
          <a:p>
            <a:pPr/>
            <a:r>
              <a:t>Static Types</a:t>
            </a:r>
          </a:p>
        </p:txBody>
      </p:sp>
      <p:sp>
        <p:nvSpPr>
          <p:cNvPr id="196" name="For programs to be useful, we need to be able to work with some of the simplest units of data: numbers, strings, structures, boolean values, and the like. In TypeScript, we support the same types as you would expect in JavaScript, with an extra enumerati"/>
          <p:cNvSpPr txBox="1"/>
          <p:nvPr/>
        </p:nvSpPr>
        <p:spPr>
          <a:xfrm>
            <a:off x="786016" y="4267309"/>
            <a:ext cx="23180028" cy="435324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lnSpc>
                <a:spcPct val="90000"/>
              </a:lnSpc>
              <a:spcBef>
                <a:spcPts val="4500"/>
              </a:spcBef>
              <a:defRPr sz="6100">
                <a:solidFill>
                  <a:srgbClr val="FFFFFF"/>
                </a:solidFill>
              </a:defRPr>
            </a:lvl1pPr>
          </a:lstStyle>
          <a:p>
            <a:pPr/>
            <a:r>
              <a:t>For programs to be useful, we need to be able to work with some of the simplest units of data: numbers, strings, structures, boolean values, and the like. In TypeScript, we support the same types as you would expect in JavaScript, with an extra enumeration type thrown in to help things along.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ext Placeholder 4"/>
          <p:cNvSpPr txBox="1"/>
          <p:nvPr>
            <p:ph type="body" idx="1"/>
          </p:nvPr>
        </p:nvSpPr>
        <p:spPr>
          <a:xfrm>
            <a:off x="1371600" y="1124309"/>
            <a:ext cx="21640801" cy="6858001"/>
          </a:xfrm>
          <a:prstGeom prst="rect">
            <a:avLst/>
          </a:prstGeom>
        </p:spPr>
        <p:txBody>
          <a:bodyPr/>
          <a:lstStyle/>
          <a:p>
            <a:pPr marL="609600" indent="-609600" defTabSz="2438338">
              <a:lnSpc>
                <a:spcPct val="90000"/>
              </a:lnSpc>
              <a:spcBef>
                <a:spcPts val="4500"/>
              </a:spcBef>
              <a:buSzPct val="123000"/>
              <a:buChar char="•"/>
              <a:defRPr sz="4800">
                <a:latin typeface="+mn-lt"/>
                <a:ea typeface="+mn-ea"/>
                <a:cs typeface="+mn-cs"/>
                <a:sym typeface="Helvetica Neue"/>
              </a:defRPr>
            </a:pPr>
            <a:r>
              <a:t>Boolean </a:t>
            </a:r>
          </a:p>
          <a:p>
            <a:pPr defTabSz="2438338">
              <a:lnSpc>
                <a:spcPct val="90000"/>
              </a:lnSpc>
              <a:spcBef>
                <a:spcPts val="4500"/>
              </a:spcBef>
              <a:defRPr sz="4800">
                <a:solidFill>
                  <a:srgbClr val="000000"/>
                </a:solidFill>
                <a:latin typeface="+mn-lt"/>
                <a:ea typeface="+mn-ea"/>
                <a:cs typeface="+mn-cs"/>
                <a:sym typeface="Helvetica Neue"/>
              </a:defRPr>
            </a:pPr>
            <a:r>
              <a:rPr>
                <a:solidFill>
                  <a:srgbClr val="FFFFFF"/>
                </a:solidFill>
              </a:rPr>
              <a:t>The most basic datatype is the simple true/false value, which JavaScript and TypeScript call a </a:t>
            </a:r>
            <a:r>
              <a:rPr>
                <a:solidFill>
                  <a:srgbClr val="FFFFFF"/>
                </a:solidFill>
                <a:latin typeface="Courier"/>
                <a:ea typeface="Courier"/>
                <a:cs typeface="Courier"/>
                <a:sym typeface="Courier"/>
              </a:rPr>
              <a:t>boolean</a:t>
            </a:r>
            <a:r>
              <a:rPr>
                <a:solidFill>
                  <a:srgbClr val="FFFFFF"/>
                </a:solidFill>
              </a:rPr>
              <a:t> value.</a:t>
            </a:r>
          </a:p>
        </p:txBody>
      </p:sp>
      <p:pic>
        <p:nvPicPr>
          <p:cNvPr id="199" name="Screen Shot 2020-09-13 at 20.37.11.png" descr="Screen Shot 2020-09-13 at 20.37.11.png"/>
          <p:cNvPicPr>
            <a:picLocks noChangeAspect="1"/>
          </p:cNvPicPr>
          <p:nvPr/>
        </p:nvPicPr>
        <p:blipFill>
          <a:blip r:embed="rId2">
            <a:extLst/>
          </a:blip>
          <a:stretch>
            <a:fillRect/>
          </a:stretch>
        </p:blipFill>
        <p:spPr>
          <a:xfrm>
            <a:off x="1541372" y="4512513"/>
            <a:ext cx="7018911" cy="1021410"/>
          </a:xfrm>
          <a:prstGeom prst="rect">
            <a:avLst/>
          </a:prstGeom>
          <a:ln w="12700">
            <a:miter lim="400000"/>
          </a:ln>
        </p:spPr>
      </p:pic>
      <p:sp>
        <p:nvSpPr>
          <p:cNvPr id="200" name="Number…"/>
          <p:cNvSpPr txBox="1"/>
          <p:nvPr/>
        </p:nvSpPr>
        <p:spPr>
          <a:xfrm>
            <a:off x="1196196" y="6069581"/>
            <a:ext cx="21352335" cy="4699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600" indent="-609600" algn="l">
              <a:lnSpc>
                <a:spcPct val="90000"/>
              </a:lnSpc>
              <a:spcBef>
                <a:spcPts val="4500"/>
              </a:spcBef>
              <a:buSzPct val="123000"/>
              <a:buChar char="•"/>
              <a:defRPr sz="4800">
                <a:solidFill>
                  <a:srgbClr val="FFFFFF"/>
                </a:solidFill>
              </a:defRPr>
            </a:pPr>
            <a:r>
              <a:t>Number</a:t>
            </a:r>
          </a:p>
          <a:p>
            <a:pPr algn="l">
              <a:lnSpc>
                <a:spcPct val="90000"/>
              </a:lnSpc>
              <a:spcBef>
                <a:spcPts val="4500"/>
              </a:spcBef>
              <a:defRPr sz="4800">
                <a:solidFill>
                  <a:srgbClr val="FFFFFF"/>
                </a:solidFill>
              </a:defRPr>
            </a:pPr>
            <a:r>
              <a:t>As in JavaScript, all numbers in TypeScript are either floating point values or BigIntegers. These floating point numbers get the type </a:t>
            </a:r>
            <a:r>
              <a:rPr>
                <a:latin typeface="Courier"/>
                <a:ea typeface="Courier"/>
                <a:cs typeface="Courier"/>
                <a:sym typeface="Courier"/>
              </a:rPr>
              <a:t>number</a:t>
            </a:r>
            <a:r>
              <a:t>, while BigIntegers get the type </a:t>
            </a:r>
            <a:r>
              <a:rPr>
                <a:latin typeface="Courier"/>
                <a:ea typeface="Courier"/>
                <a:cs typeface="Courier"/>
                <a:sym typeface="Courier"/>
              </a:rPr>
              <a:t>bigint</a:t>
            </a:r>
            <a:r>
              <a:t>. In addition to hexadecimal and decimal literals, TypeScript also supports binary and octal literals introduced in ECMAScript 2015.</a:t>
            </a:r>
          </a:p>
        </p:txBody>
      </p:sp>
      <p:pic>
        <p:nvPicPr>
          <p:cNvPr id="201" name="Screen Shot 2020-09-13 at 20.39.55.png" descr="Screen Shot 2020-09-13 at 20.39.55.png"/>
          <p:cNvPicPr>
            <a:picLocks noChangeAspect="1"/>
          </p:cNvPicPr>
          <p:nvPr/>
        </p:nvPicPr>
        <p:blipFill>
          <a:blip r:embed="rId3">
            <a:extLst/>
          </a:blip>
          <a:stretch>
            <a:fillRect/>
          </a:stretch>
        </p:blipFill>
        <p:spPr>
          <a:xfrm>
            <a:off x="1334844" y="11619423"/>
            <a:ext cx="6511816" cy="91900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ext Placeholder 4"/>
          <p:cNvSpPr txBox="1"/>
          <p:nvPr>
            <p:ph type="body" idx="1"/>
          </p:nvPr>
        </p:nvSpPr>
        <p:spPr>
          <a:xfrm>
            <a:off x="1371600" y="1714140"/>
            <a:ext cx="21640800" cy="9258660"/>
          </a:xfrm>
          <a:prstGeom prst="rect">
            <a:avLst/>
          </a:prstGeom>
        </p:spPr>
        <p:txBody>
          <a:bodyPr/>
          <a:lstStyle/>
          <a:p>
            <a:pPr marL="609600" indent="-609600" defTabSz="2438338">
              <a:lnSpc>
                <a:spcPct val="90000"/>
              </a:lnSpc>
              <a:spcBef>
                <a:spcPts val="4500"/>
              </a:spcBef>
              <a:buSzPct val="123000"/>
              <a:buChar char="•"/>
              <a:defRPr sz="4800">
                <a:latin typeface="+mn-lt"/>
                <a:ea typeface="+mn-ea"/>
                <a:cs typeface="+mn-cs"/>
                <a:sym typeface="Helvetica Neue"/>
              </a:defRPr>
            </a:pPr>
            <a:r>
              <a:t>String</a:t>
            </a:r>
          </a:p>
          <a:p>
            <a:pPr defTabSz="2438338">
              <a:lnSpc>
                <a:spcPct val="90000"/>
              </a:lnSpc>
              <a:spcBef>
                <a:spcPts val="4500"/>
              </a:spcBef>
              <a:defRPr sz="4800">
                <a:latin typeface="+mn-lt"/>
                <a:ea typeface="+mn-ea"/>
                <a:cs typeface="+mn-cs"/>
                <a:sym typeface="Helvetica Neue"/>
              </a:defRPr>
            </a:pPr>
            <a:r>
              <a:t>TypeScript also uses double quotes (</a:t>
            </a:r>
            <a:r>
              <a:rPr>
                <a:latin typeface="Courier"/>
                <a:ea typeface="Courier"/>
                <a:cs typeface="Courier"/>
                <a:sym typeface="Courier"/>
              </a:rPr>
              <a:t>"</a:t>
            </a:r>
            <a:r>
              <a:t>) or single quotes (</a:t>
            </a:r>
            <a:r>
              <a:rPr>
                <a:latin typeface="Courier"/>
                <a:ea typeface="Courier"/>
                <a:cs typeface="Courier"/>
                <a:sym typeface="Courier"/>
              </a:rPr>
              <a:t>'</a:t>
            </a:r>
            <a:r>
              <a:t>) to surround string data.</a:t>
            </a:r>
          </a:p>
          <a:p>
            <a:pPr defTabSz="2438338">
              <a:lnSpc>
                <a:spcPct val="90000"/>
              </a:lnSpc>
              <a:spcBef>
                <a:spcPts val="4500"/>
              </a:spcBef>
              <a:defRPr sz="4800">
                <a:latin typeface="+mn-lt"/>
                <a:ea typeface="+mn-ea"/>
                <a:cs typeface="+mn-cs"/>
                <a:sym typeface="Helvetica Neue"/>
              </a:defRPr>
            </a:pPr>
            <a:r>
              <a:t>You can also use </a:t>
            </a:r>
            <a:r>
              <a:rPr i="1"/>
              <a:t>template strings</a:t>
            </a:r>
            <a:r>
              <a:t>, which can span multiple lines and have embedded expressions. These strings are surrounded by the backtick/backquote (</a:t>
            </a:r>
            <a:r>
              <a:rPr>
                <a:latin typeface="Courier"/>
                <a:ea typeface="Courier"/>
                <a:cs typeface="Courier"/>
                <a:sym typeface="Courier"/>
              </a:rPr>
              <a:t>`</a:t>
            </a:r>
            <a:r>
              <a:t>) character, and embedded expressions are of the form </a:t>
            </a:r>
            <a:r>
              <a:rPr>
                <a:latin typeface="Courier"/>
                <a:ea typeface="Courier"/>
                <a:cs typeface="Courier"/>
                <a:sym typeface="Courier"/>
              </a:rPr>
              <a:t>${ expr }</a:t>
            </a:r>
            <a:r>
              <a:t>.</a:t>
            </a:r>
          </a:p>
        </p:txBody>
      </p:sp>
      <p:pic>
        <p:nvPicPr>
          <p:cNvPr id="204" name="Screen Shot 2020-09-13 at 20.46.44.png" descr="Screen Shot 2020-09-13 at 20.46.44.png"/>
          <p:cNvPicPr>
            <a:picLocks noChangeAspect="1"/>
          </p:cNvPicPr>
          <p:nvPr/>
        </p:nvPicPr>
        <p:blipFill>
          <a:blip r:embed="rId2">
            <a:extLst/>
          </a:blip>
          <a:stretch>
            <a:fillRect/>
          </a:stretch>
        </p:blipFill>
        <p:spPr>
          <a:xfrm>
            <a:off x="1527893" y="8119673"/>
            <a:ext cx="13362226" cy="3306677"/>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Text Placeholder 4"/>
          <p:cNvSpPr txBox="1"/>
          <p:nvPr>
            <p:ph type="body" idx="1"/>
          </p:nvPr>
        </p:nvSpPr>
        <p:spPr>
          <a:xfrm>
            <a:off x="1003539" y="802256"/>
            <a:ext cx="21640801" cy="6858001"/>
          </a:xfrm>
          <a:prstGeom prst="rect">
            <a:avLst/>
          </a:prstGeom>
        </p:spPr>
        <p:txBody>
          <a:bodyPr/>
          <a:lstStyle/>
          <a:p>
            <a:pPr marL="508000" indent="-508000">
              <a:buSzPct val="123000"/>
              <a:buChar char="•"/>
              <a:defRPr sz="4800"/>
            </a:pPr>
            <a:r>
              <a:t>Array</a:t>
            </a:r>
          </a:p>
          <a:p>
            <a:pPr>
              <a:defRPr sz="4800"/>
            </a:pPr>
            <a:r>
              <a:t>Array types can be written in one of two ways. In the first, you use the type of the elements followed by </a:t>
            </a:r>
            <a:r>
              <a:t>[]</a:t>
            </a:r>
            <a:r>
              <a:t> to denote an array of that element type.</a:t>
            </a:r>
          </a:p>
        </p:txBody>
      </p:sp>
      <p:pic>
        <p:nvPicPr>
          <p:cNvPr id="207" name="Screen Shot 2020-09-13 at 20.50.04.png" descr="Screen Shot 2020-09-13 at 20.50.04.png"/>
          <p:cNvPicPr>
            <a:picLocks noChangeAspect="1"/>
          </p:cNvPicPr>
          <p:nvPr/>
        </p:nvPicPr>
        <p:blipFill>
          <a:blip r:embed="rId2">
            <a:extLst/>
          </a:blip>
          <a:stretch>
            <a:fillRect/>
          </a:stretch>
        </p:blipFill>
        <p:spPr>
          <a:xfrm>
            <a:off x="999415" y="3840340"/>
            <a:ext cx="11817532" cy="4038903"/>
          </a:xfrm>
          <a:prstGeom prst="rect">
            <a:avLst/>
          </a:prstGeom>
          <a:ln w="12700">
            <a:miter lim="400000"/>
          </a:ln>
        </p:spPr>
      </p:pic>
      <p:pic>
        <p:nvPicPr>
          <p:cNvPr id="208" name="Screen Shot 2020-09-13 at 22.24.34.png" descr="Screen Shot 2020-09-13 at 22.24.34.png"/>
          <p:cNvPicPr>
            <a:picLocks noChangeAspect="1"/>
          </p:cNvPicPr>
          <p:nvPr/>
        </p:nvPicPr>
        <p:blipFill>
          <a:blip r:embed="rId3">
            <a:extLst/>
          </a:blip>
          <a:stretch>
            <a:fillRect/>
          </a:stretch>
        </p:blipFill>
        <p:spPr>
          <a:xfrm>
            <a:off x="984549" y="8269257"/>
            <a:ext cx="15343637" cy="421495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Any…"/>
          <p:cNvSpPr txBox="1"/>
          <p:nvPr/>
        </p:nvSpPr>
        <p:spPr>
          <a:xfrm>
            <a:off x="1122361" y="1342711"/>
            <a:ext cx="22139276" cy="467578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609600" indent="-609600" algn="l">
              <a:lnSpc>
                <a:spcPct val="90000"/>
              </a:lnSpc>
              <a:spcBef>
                <a:spcPts val="4500"/>
              </a:spcBef>
              <a:buSzPct val="123000"/>
              <a:buChar char="•"/>
              <a:defRPr sz="4800">
                <a:solidFill>
                  <a:srgbClr val="FFFFFF"/>
                </a:solidFill>
              </a:defRPr>
            </a:pPr>
            <a:r>
              <a:t>Any</a:t>
            </a:r>
          </a:p>
          <a:p>
            <a:pPr algn="l">
              <a:lnSpc>
                <a:spcPct val="90000"/>
              </a:lnSpc>
              <a:spcBef>
                <a:spcPts val="4500"/>
              </a:spcBef>
              <a:defRPr sz="4800">
                <a:solidFill>
                  <a:srgbClr val="FFFFFF"/>
                </a:solidFill>
              </a:defRPr>
            </a:pPr>
            <a:r>
              <a:t>In some situations, not all type information is available or its declaration would take an inappropriate amount of effort. These may occur for values from code that has been written without TypeScript or a 3rd party library. In these cases, we might want to opt-out of type checking. To do so, we label these values with the </a:t>
            </a:r>
            <a:r>
              <a:rPr>
                <a:latin typeface="Courier"/>
                <a:ea typeface="Courier"/>
                <a:cs typeface="Courier"/>
                <a:sym typeface="Courier"/>
              </a:rPr>
              <a:t>any</a:t>
            </a:r>
            <a:r>
              <a:t> type:</a:t>
            </a:r>
          </a:p>
        </p:txBody>
      </p:sp>
      <p:pic>
        <p:nvPicPr>
          <p:cNvPr id="211" name="Screen Shot 2020-09-14 at 01.28.12.png" descr="Screen Shot 2020-09-14 at 01.28.12.png"/>
          <p:cNvPicPr>
            <a:picLocks noChangeAspect="1"/>
          </p:cNvPicPr>
          <p:nvPr/>
        </p:nvPicPr>
        <p:blipFill>
          <a:blip r:embed="rId2">
            <a:extLst/>
          </a:blip>
          <a:stretch>
            <a:fillRect/>
          </a:stretch>
        </p:blipFill>
        <p:spPr>
          <a:xfrm>
            <a:off x="8043681" y="8471585"/>
            <a:ext cx="9232749" cy="113264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