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8289" y="11813455"/>
            <a:ext cx="3094111" cy="53094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Body Level One…"/>
          <p:cNvSpPr txBox="1"/>
          <p:nvPr>
            <p:ph type="body" sz="quarter" idx="1" hasCustomPrompt="1"/>
          </p:nvPr>
        </p:nvSpPr>
        <p:spPr>
          <a:xfrm>
            <a:off x="1371600" y="11830050"/>
            <a:ext cx="6934200" cy="590550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38200" indent="-381000" defTabSz="1828800">
              <a:spcBef>
                <a:spcPts val="2000"/>
              </a:spcBef>
              <a:buSzPct val="100000"/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indent="-457200" defTabSz="1828800">
              <a:spcBef>
                <a:spcPts val="2000"/>
              </a:spcBef>
              <a:buSzPct val="100000"/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79600" indent="-508000" defTabSz="1828800">
              <a:spcBef>
                <a:spcPts val="2000"/>
              </a:spcBef>
              <a:buSzPct val="100000"/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336800" indent="-508000" defTabSz="1828800">
              <a:spcBef>
                <a:spcPts val="2000"/>
              </a:spcBef>
              <a:buSzPct val="100000"/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by Speaker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8289" y="11813455"/>
            <a:ext cx="3094111" cy="53094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ITLETO BE CAPITALIZED"/>
          <p:cNvSpPr txBox="1"/>
          <p:nvPr>
            <p:ph type="title" hasCustomPrompt="1"/>
          </p:nvPr>
        </p:nvSpPr>
        <p:spPr>
          <a:xfrm>
            <a:off x="-416616" y="349855"/>
            <a:ext cx="24781567" cy="13366144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ts val="22000"/>
              </a:lnSpc>
              <a:defRPr b="0" spc="0" sz="30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TITLETO BE CAPITALIZED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R ICONS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8289" y="11813455"/>
            <a:ext cx="3094111" cy="53094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ITLE TO BE CAPITALIZED"/>
          <p:cNvSpPr txBox="1"/>
          <p:nvPr>
            <p:ph type="title" hasCustomPrompt="1"/>
          </p:nvPr>
        </p:nvSpPr>
        <p:spPr>
          <a:xfrm>
            <a:off x="1371600" y="1371602"/>
            <a:ext cx="21640800" cy="1371601"/>
          </a:xfrm>
          <a:prstGeom prst="rect">
            <a:avLst/>
          </a:prstGeom>
        </p:spPr>
        <p:txBody>
          <a:bodyPr lIns="0" tIns="0" rIns="0" bIns="0"/>
          <a:lstStyle>
            <a:lvl1pPr defTabSz="1828800">
              <a:lnSpc>
                <a:spcPct val="90000"/>
              </a:lnSpc>
              <a:defRPr b="0" spc="0" sz="8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TITLE TO BE CAPITALIZED</a:t>
            </a:r>
          </a:p>
        </p:txBody>
      </p:sp>
      <p:sp>
        <p:nvSpPr>
          <p:cNvPr id="162" name="Body Level One…"/>
          <p:cNvSpPr txBox="1"/>
          <p:nvPr>
            <p:ph type="body" idx="1" hasCustomPrompt="1"/>
          </p:nvPr>
        </p:nvSpPr>
        <p:spPr>
          <a:xfrm>
            <a:off x="1371600" y="4114800"/>
            <a:ext cx="21640800" cy="6858000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0" indent="4572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0" indent="9144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0" indent="13716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0" indent="18288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Click to edit the text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-ONE-COLUMN-LIGH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8289" y="11813455"/>
            <a:ext cx="3094111" cy="53094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TO BE CAPITALIZED"/>
          <p:cNvSpPr txBox="1"/>
          <p:nvPr>
            <p:ph type="title" hasCustomPrompt="1"/>
          </p:nvPr>
        </p:nvSpPr>
        <p:spPr>
          <a:xfrm>
            <a:off x="1371600" y="1371602"/>
            <a:ext cx="21640800" cy="1371601"/>
          </a:xfrm>
          <a:prstGeom prst="rect">
            <a:avLst/>
          </a:prstGeom>
        </p:spPr>
        <p:txBody>
          <a:bodyPr lIns="0" tIns="0" rIns="0" bIns="0"/>
          <a:lstStyle>
            <a:lvl1pPr defTabSz="1828800">
              <a:lnSpc>
                <a:spcPct val="90000"/>
              </a:lnSpc>
              <a:defRPr b="0" spc="0" sz="8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TITLE TO BE CAPITALIZED</a:t>
            </a:r>
          </a:p>
        </p:txBody>
      </p:sp>
      <p:sp>
        <p:nvSpPr>
          <p:cNvPr id="172" name="Body Level One…"/>
          <p:cNvSpPr txBox="1"/>
          <p:nvPr>
            <p:ph type="body" idx="1" hasCustomPrompt="1"/>
          </p:nvPr>
        </p:nvSpPr>
        <p:spPr>
          <a:xfrm>
            <a:off x="1371600" y="4114800"/>
            <a:ext cx="21640800" cy="6858000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0" indent="4572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0" indent="9144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0" indent="13716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0" indent="18288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4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Click to edit the text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3" name="TextBox 13"/>
          <p:cNvSpPr txBox="1"/>
          <p:nvPr/>
        </p:nvSpPr>
        <p:spPr>
          <a:xfrm>
            <a:off x="19065239" y="473616"/>
            <a:ext cx="4060373" cy="513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defRPr sz="2200">
                <a:solidFill>
                  <a:srgbClr val="000000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SoftServe Confidential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-SIDETEXT-PROCESS-GRADIENT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8289" y="11813455"/>
            <a:ext cx="3094111" cy="530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Body Level One…"/>
          <p:cNvSpPr txBox="1"/>
          <p:nvPr>
            <p:ph type="body" sz="quarter" idx="1" hasCustomPrompt="1"/>
          </p:nvPr>
        </p:nvSpPr>
        <p:spPr>
          <a:xfrm>
            <a:off x="1371600" y="4114800"/>
            <a:ext cx="3962400" cy="1371603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0" indent="4572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0" indent="9144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0" indent="13716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0" indent="182880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</a:lstStyle>
          <a:p>
            <a:pPr/>
            <a:r>
              <a:t>Click to edit the text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3" name="Text Placeholder 6"/>
          <p:cNvSpPr/>
          <p:nvPr>
            <p:ph type="body" sz="quarter" idx="21" hasCustomPrompt="1"/>
          </p:nvPr>
        </p:nvSpPr>
        <p:spPr>
          <a:xfrm>
            <a:off x="5791200" y="4114800"/>
            <a:ext cx="3962400" cy="1371603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Click to edit the text </a:t>
            </a:r>
          </a:p>
        </p:txBody>
      </p:sp>
      <p:sp>
        <p:nvSpPr>
          <p:cNvPr id="184" name="Text Placeholder 6"/>
          <p:cNvSpPr/>
          <p:nvPr>
            <p:ph type="body" sz="quarter" idx="22" hasCustomPrompt="1"/>
          </p:nvPr>
        </p:nvSpPr>
        <p:spPr>
          <a:xfrm>
            <a:off x="10210800" y="4114801"/>
            <a:ext cx="3962400" cy="1371601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Click to edit the text </a:t>
            </a:r>
          </a:p>
        </p:txBody>
      </p:sp>
      <p:sp>
        <p:nvSpPr>
          <p:cNvPr id="185" name="Text Placeholder 6"/>
          <p:cNvSpPr/>
          <p:nvPr>
            <p:ph type="body" sz="quarter" idx="23" hasCustomPrompt="1"/>
          </p:nvPr>
        </p:nvSpPr>
        <p:spPr>
          <a:xfrm>
            <a:off x="14630400" y="4114800"/>
            <a:ext cx="3962400" cy="1371603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Click to edit the text </a:t>
            </a:r>
          </a:p>
        </p:txBody>
      </p:sp>
      <p:sp>
        <p:nvSpPr>
          <p:cNvPr id="186" name="Text Placeholder 6"/>
          <p:cNvSpPr/>
          <p:nvPr>
            <p:ph type="body" sz="quarter" idx="24" hasCustomPrompt="1"/>
          </p:nvPr>
        </p:nvSpPr>
        <p:spPr>
          <a:xfrm>
            <a:off x="19050000" y="4114801"/>
            <a:ext cx="3962400" cy="1371601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10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Click to edit the text </a:t>
            </a:r>
          </a:p>
        </p:txBody>
      </p:sp>
      <p:sp>
        <p:nvSpPr>
          <p:cNvPr id="187" name="TITLE TO BE CAPITALIZED"/>
          <p:cNvSpPr txBox="1"/>
          <p:nvPr>
            <p:ph type="title" hasCustomPrompt="1"/>
          </p:nvPr>
        </p:nvSpPr>
        <p:spPr>
          <a:xfrm>
            <a:off x="1371600" y="1371602"/>
            <a:ext cx="21640800" cy="1371601"/>
          </a:xfrm>
          <a:prstGeom prst="rect">
            <a:avLst/>
          </a:prstGeom>
        </p:spPr>
        <p:txBody>
          <a:bodyPr lIns="0" tIns="0" rIns="0" bIns="0"/>
          <a:lstStyle>
            <a:lvl1pPr defTabSz="1828800">
              <a:lnSpc>
                <a:spcPct val="90000"/>
              </a:lnSpc>
              <a:defRPr b="0" spc="0" sz="8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TITLE TO BE CAPITALIZED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jslint.com/" TargetMode="External"/><Relationship Id="rId3" Type="http://schemas.openxmlformats.org/officeDocument/2006/relationships/hyperlink" Target="http://jshint.com/" TargetMode="External"/><Relationship Id="rId4" Type="http://schemas.openxmlformats.org/officeDocument/2006/relationships/hyperlink" Target="https://eslint.org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www.jslint.com/" TargetMode="External"/><Relationship Id="rId3" Type="http://schemas.openxmlformats.org/officeDocument/2006/relationships/hyperlink" Target="http://jshint.com/" TargetMode="External"/><Relationship Id="rId4" Type="http://schemas.openxmlformats.org/officeDocument/2006/relationships/hyperlink" Target="http://eslint.org/demo/" TargetMode="External"/><Relationship Id="rId5" Type="http://schemas.openxmlformats.org/officeDocument/2006/relationships/hyperlink" Target="http://gruntjs.com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airbnb/javascript" TargetMode="External"/><Relationship Id="rId3" Type="http://schemas.openxmlformats.org/officeDocument/2006/relationships/hyperlink" Target="https://google.github.io/styleguide/jsguide.html" TargetMode="External"/><Relationship Id="rId4" Type="http://schemas.openxmlformats.org/officeDocument/2006/relationships/hyperlink" Target="https://www.w3schools.com/js/js_conventions.asp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737360">
              <a:spcBef>
                <a:spcPts val="1900"/>
              </a:spcBef>
              <a:defRPr sz="3800"/>
            </a:lvl1pPr>
          </a:lstStyle>
          <a:p>
            <a:pPr/>
            <a:r>
              <a:t>by Sofiia Matsyhin</a:t>
            </a:r>
          </a:p>
        </p:txBody>
      </p:sp>
      <p:sp>
        <p:nvSpPr>
          <p:cNvPr id="198" name="Title 1"/>
          <p:cNvSpPr txBox="1"/>
          <p:nvPr>
            <p:ph type="title"/>
          </p:nvPr>
        </p:nvSpPr>
        <p:spPr>
          <a:xfrm>
            <a:off x="74807" y="1239099"/>
            <a:ext cx="24781568" cy="7250673"/>
          </a:xfrm>
          <a:prstGeom prst="rect">
            <a:avLst/>
          </a:prstGeom>
        </p:spPr>
        <p:txBody>
          <a:bodyPr/>
          <a:lstStyle/>
          <a:p>
            <a:pPr defTabSz="2438338">
              <a:lnSpc>
                <a:spcPct val="80000"/>
              </a:lnSpc>
              <a:defRPr b="1" spc="-232" sz="11600">
                <a:latin typeface="+mn-lt"/>
                <a:ea typeface="+mn-ea"/>
                <a:cs typeface="+mn-cs"/>
                <a:sym typeface="Helvetica Neue"/>
              </a:defRPr>
            </a:pPr>
            <a:r>
              <a:t>            </a:t>
            </a:r>
          </a:p>
          <a:p>
            <a:pPr defTabSz="2438338">
              <a:lnSpc>
                <a:spcPct val="80000"/>
              </a:lnSpc>
              <a:defRPr b="1" spc="-232" sz="116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ctr" defTabSz="2438338">
              <a:lnSpc>
                <a:spcPct val="80000"/>
              </a:lnSpc>
              <a:defRPr b="1" spc="-232" sz="11600">
                <a:latin typeface="+mn-lt"/>
                <a:ea typeface="+mn-ea"/>
                <a:cs typeface="+mn-cs"/>
                <a:sym typeface="Helvetica Neue"/>
              </a:defRPr>
            </a:pPr>
            <a:r>
              <a:t>JavaScript Code Convention,       </a:t>
            </a:r>
          </a:p>
          <a:p>
            <a:pPr algn="ctr" defTabSz="2438338">
              <a:lnSpc>
                <a:spcPct val="80000"/>
              </a:lnSpc>
              <a:defRPr b="1" spc="-232" sz="11600">
                <a:latin typeface="+mn-lt"/>
                <a:ea typeface="+mn-ea"/>
                <a:cs typeface="+mn-cs"/>
                <a:sym typeface="Helvetica Neue"/>
              </a:defRPr>
            </a:pPr>
            <a:r>
              <a:t>Linters: JSLint, JSHint, ESLint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inting Tools"/>
          <p:cNvSpPr txBox="1"/>
          <p:nvPr/>
        </p:nvSpPr>
        <p:spPr>
          <a:xfrm>
            <a:off x="7867726" y="503623"/>
            <a:ext cx="8648548" cy="3290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FFFFFF"/>
                </a:solidFill>
              </a:defRPr>
            </a:lvl1pPr>
          </a:lstStyle>
          <a:p>
            <a:pPr/>
            <a:r>
              <a:t>Linting Tools</a:t>
            </a:r>
          </a:p>
        </p:txBody>
      </p:sp>
      <p:sp>
        <p:nvSpPr>
          <p:cNvPr id="239" name="The three most popular JS linters are:…"/>
          <p:cNvSpPr txBox="1"/>
          <p:nvPr/>
        </p:nvSpPr>
        <p:spPr>
          <a:xfrm>
            <a:off x="1332051" y="3376581"/>
            <a:ext cx="21719898" cy="766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The three most popular JS linters are: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JSLint</a:t>
            </a:r>
            <a:r>
              <a:t>. Highly opinionated and based on Douglas Crockford’s </a:t>
            </a:r>
            <a:r>
              <a:rPr i="1"/>
              <a:t>Javascript: The Good Parts</a:t>
            </a:r>
            <a:r>
              <a:t>, it does not allow for much configuration.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JSHint</a:t>
            </a:r>
            <a:r>
              <a:t>. Comes loaded with sensible defaults, but allows for a lot more configuration than JSLint.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rPr u="sng">
                <a:hlinkClick r:id="rId4" invalidUrl="" action="" tgtFrame="" tooltip="" history="1" highlightClick="0" endSnd="0"/>
              </a:rPr>
              <a:t>ESLint</a:t>
            </a:r>
            <a:r>
              <a:t>. An extremely configurable linter that also supports JSX </a:t>
            </a:r>
            <a:r>
              <a:rPr i="1"/>
              <a:t>and</a:t>
            </a:r>
            <a:r>
              <a:t> can autoformat scripts to match your preferred code formatting style.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inters detect common programming errors and ensure that certain best practices are followed. Using them allows you to avoid some of JavaScript's confusing language features.…"/>
          <p:cNvSpPr txBox="1"/>
          <p:nvPr>
            <p:ph type="body" idx="1"/>
          </p:nvPr>
        </p:nvSpPr>
        <p:spPr>
          <a:xfrm>
            <a:off x="1371599" y="4150241"/>
            <a:ext cx="21640801" cy="7054450"/>
          </a:xfrm>
          <a:prstGeom prst="rect">
            <a:avLst/>
          </a:prstGeom>
        </p:spPr>
        <p:txBody>
          <a:bodyPr/>
          <a:lstStyle/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Linters detect common programming errors and ensure that certain best practices are followed. Using them allows you to avoid some of JavaScript's confusing language features.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As a result, linted code is likely to contain fewer bugs.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Detecting these simple errors before a manual code review also makes reviewing the code more effective since the reviewer can focus on more complex issues.</a:t>
            </a:r>
          </a:p>
        </p:txBody>
      </p:sp>
      <p:sp>
        <p:nvSpPr>
          <p:cNvPr id="242" name="Benefits of linting JavaScript code"/>
          <p:cNvSpPr txBox="1"/>
          <p:nvPr/>
        </p:nvSpPr>
        <p:spPr>
          <a:xfrm>
            <a:off x="621055" y="676104"/>
            <a:ext cx="23141890" cy="3290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FFFFFF"/>
                </a:solidFill>
              </a:defRPr>
            </a:lvl1pPr>
          </a:lstStyle>
          <a:p>
            <a:pPr/>
            <a:r>
              <a:t>Benefits of linting JavaScript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How Linters work"/>
          <p:cNvSpPr txBox="1"/>
          <p:nvPr>
            <p:ph type="title"/>
          </p:nvPr>
        </p:nvSpPr>
        <p:spPr>
          <a:xfrm>
            <a:off x="6439786" y="396818"/>
            <a:ext cx="21640801" cy="2877327"/>
          </a:xfrm>
          <a:prstGeom prst="rect">
            <a:avLst/>
          </a:prstGeom>
        </p:spPr>
        <p:txBody>
          <a:bodyPr/>
          <a:lstStyle>
            <a:lvl1pPr defTabSz="2170121">
              <a:lnSpc>
                <a:spcPct val="80000"/>
              </a:lnSpc>
              <a:defRPr b="1" spc="-206" sz="1032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Linters work</a:t>
            </a:r>
          </a:p>
        </p:txBody>
      </p:sp>
      <p:sp>
        <p:nvSpPr>
          <p:cNvPr id="245" name="JavaScript linters parse and inspect source code, and then analyze the code's syntax and structure.…"/>
          <p:cNvSpPr txBox="1"/>
          <p:nvPr/>
        </p:nvSpPr>
        <p:spPr>
          <a:xfrm>
            <a:off x="2268143" y="3761270"/>
            <a:ext cx="20978114" cy="6193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900">
                <a:solidFill>
                  <a:srgbClr val="FFFFFF"/>
                </a:solidFill>
              </a:defRPr>
            </a:pPr>
            <a:r>
              <a:t>JavaScript linters parse and inspect source code, and then analyze the code's syntax and structure.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5900">
                <a:solidFill>
                  <a:srgbClr val="FFFFFF"/>
                </a:solidFill>
              </a:defRPr>
            </a:pPr>
            <a:r>
              <a:t>If any code violates the rules defined by the linter a warning is shown. The warning explains what part of the code might lead to unexpected behavior and why.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etting up linting for your project"/>
          <p:cNvSpPr txBox="1"/>
          <p:nvPr/>
        </p:nvSpPr>
        <p:spPr>
          <a:xfrm>
            <a:off x="1069644" y="716274"/>
            <a:ext cx="22244712" cy="3290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FFFFFF"/>
                </a:solidFill>
              </a:defRPr>
            </a:lvl1pPr>
          </a:lstStyle>
          <a:p>
            <a:pPr/>
            <a:r>
              <a:t>Setting up linting for your project</a:t>
            </a:r>
          </a:p>
        </p:txBody>
      </p:sp>
      <p:sp>
        <p:nvSpPr>
          <p:cNvPr id="248" name="The easiest way to lint a bit of code is by using the online versions of JSLint, JSHint or ESLint. You can just paste your source code and the tools will lint the code for you.…"/>
          <p:cNvSpPr txBox="1"/>
          <p:nvPr/>
        </p:nvSpPr>
        <p:spPr>
          <a:xfrm>
            <a:off x="131826" y="3922633"/>
            <a:ext cx="24120349" cy="587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The easiest way to lint a bit of code is by using the online versions of </a:t>
            </a:r>
            <a:r>
              <a:rPr u="sng">
                <a:hlinkClick r:id="rId2" invalidUrl="" action="" tgtFrame="" tooltip="" history="1" highlightClick="0" endSnd="0"/>
              </a:rPr>
              <a:t>JSLint</a:t>
            </a:r>
            <a:r>
              <a:t>, </a:t>
            </a:r>
            <a:r>
              <a:rPr u="sng">
                <a:hlinkClick r:id="rId3" invalidUrl="" action="" tgtFrame="" tooltip="" history="1" highlightClick="0" endSnd="0"/>
              </a:rPr>
              <a:t>JSHint</a:t>
            </a:r>
            <a:r>
              <a:t> or </a:t>
            </a:r>
            <a:r>
              <a:rPr u="sng">
                <a:hlinkClick r:id="rId4" invalidUrl="" action="" tgtFrame="" tooltip="" history="1" highlightClick="0" endSnd="0"/>
              </a:rPr>
              <a:t>ESLint</a:t>
            </a:r>
            <a:r>
              <a:t>. You can just paste your source code and the tools will lint the code for you.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However, this isn't convenient for anything but very small projects. For larger projects, you want to regularly and automatically lint all JavaScript files in the project.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The best way to achieve that is using a task runner like </a:t>
            </a:r>
            <a:r>
              <a:rPr u="sng">
                <a:hlinkClick r:id="rId5" invalidUrl="" action="" tgtFrame="" tooltip="" history="1" highlightClick="0" endSnd="0"/>
              </a:rPr>
              <a:t>Grunt</a:t>
            </a:r>
            <a:r>
              <a:t> or Gulp. You can set them up to run the linter every time you make a change to your source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LINKS</a:t>
            </a:r>
          </a:p>
        </p:txBody>
      </p:sp>
      <p:sp>
        <p:nvSpPr>
          <p:cNvPr id="251" name="Tex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https://github.com/airbnb/javascript</a:t>
            </a: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https://google.github.io/styleguide/jsguide.html</a:t>
            </a: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https://www.w3schools.com/js/js_conventions.asp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3"/>
          <p:cNvSpPr txBox="1"/>
          <p:nvPr>
            <p:ph type="title"/>
          </p:nvPr>
        </p:nvSpPr>
        <p:spPr>
          <a:xfrm>
            <a:off x="6473051" y="732486"/>
            <a:ext cx="21640801" cy="1371601"/>
          </a:xfrm>
          <a:prstGeom prst="rect">
            <a:avLst/>
          </a:prstGeom>
        </p:spPr>
        <p:txBody>
          <a:bodyPr/>
          <a:lstStyle>
            <a:lvl1pPr defTabSz="975335">
              <a:lnSpc>
                <a:spcPct val="80000"/>
              </a:lnSpc>
              <a:defRPr b="1" spc="-129" sz="64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JavaScript Coding Conventions</a:t>
            </a:r>
          </a:p>
        </p:txBody>
      </p:sp>
      <p:sp>
        <p:nvSpPr>
          <p:cNvPr id="201" name="Text Placeholder 4"/>
          <p:cNvSpPr txBox="1"/>
          <p:nvPr>
            <p:ph type="body" sz="half" idx="1"/>
          </p:nvPr>
        </p:nvSpPr>
        <p:spPr>
          <a:xfrm>
            <a:off x="833373" y="3089217"/>
            <a:ext cx="11490917" cy="9883787"/>
          </a:xfrm>
          <a:prstGeom prst="rect">
            <a:avLst/>
          </a:prstGeom>
        </p:spPr>
        <p:txBody>
          <a:bodyPr/>
          <a:lstStyle/>
          <a:p>
            <a:pPr defTabSz="1072869">
              <a:lnSpc>
                <a:spcPct val="90000"/>
              </a:lnSpc>
              <a:spcBef>
                <a:spcPts val="1900"/>
              </a:spcBef>
              <a:defRPr sz="4400">
                <a:latin typeface="+mn-lt"/>
                <a:ea typeface="+mn-ea"/>
                <a:cs typeface="+mn-cs"/>
                <a:sym typeface="Helvetica Neue"/>
              </a:defRPr>
            </a:pPr>
            <a:r>
              <a:t>Coding conventions are style guidelines for programming. They typically cover:</a:t>
            </a:r>
          </a:p>
          <a:p>
            <a:pPr lvl="1" marL="827024" indent="-558800" defTabSz="1072869">
              <a:lnSpc>
                <a:spcPct val="90000"/>
              </a:lnSpc>
              <a:spcBef>
                <a:spcPts val="1900"/>
              </a:spcBef>
              <a:buSzPct val="123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pPr>
            <a:r>
              <a:t>Naming and declaration rules for variables and functions.</a:t>
            </a:r>
          </a:p>
          <a:p>
            <a:pPr lvl="1" marL="827024" indent="-558800" defTabSz="1072869">
              <a:lnSpc>
                <a:spcPct val="90000"/>
              </a:lnSpc>
              <a:spcBef>
                <a:spcPts val="1900"/>
              </a:spcBef>
              <a:buSzPct val="123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pPr>
            <a:r>
              <a:t>Rules for the use of white space, indentation, and comments.</a:t>
            </a:r>
          </a:p>
          <a:p>
            <a:pPr lvl="1" marL="827024" indent="-558800" defTabSz="1072869">
              <a:lnSpc>
                <a:spcPct val="90000"/>
              </a:lnSpc>
              <a:spcBef>
                <a:spcPts val="1900"/>
              </a:spcBef>
              <a:buSzPct val="123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pPr>
            <a:r>
              <a:t>Programming practices and principles</a:t>
            </a:r>
          </a:p>
          <a:p>
            <a:pPr lvl="1" indent="201168" defTabSz="1072869">
              <a:lnSpc>
                <a:spcPct val="90000"/>
              </a:lnSpc>
              <a:spcBef>
                <a:spcPts val="1900"/>
              </a:spcBef>
              <a:defRPr sz="4400">
                <a:latin typeface="+mn-lt"/>
                <a:ea typeface="+mn-ea"/>
                <a:cs typeface="+mn-cs"/>
                <a:sym typeface="Helvetica Neue"/>
              </a:defRPr>
            </a:pPr>
            <a:r>
              <a:t>Coding conventions </a:t>
            </a:r>
            <a:r>
              <a:rPr b="1"/>
              <a:t>secure quality</a:t>
            </a:r>
            <a:r>
              <a:t>:</a:t>
            </a:r>
          </a:p>
          <a:p>
            <a:pPr lvl="1" marL="827024" indent="-558800" defTabSz="1072869">
              <a:lnSpc>
                <a:spcPct val="90000"/>
              </a:lnSpc>
              <a:spcBef>
                <a:spcPts val="1900"/>
              </a:spcBef>
              <a:buSzPct val="123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pPr>
            <a:r>
              <a:t>Improves code readability</a:t>
            </a:r>
          </a:p>
          <a:p>
            <a:pPr lvl="1" marL="827024" indent="-558800" defTabSz="1072869">
              <a:lnSpc>
                <a:spcPct val="90000"/>
              </a:lnSpc>
              <a:spcBef>
                <a:spcPts val="1900"/>
              </a:spcBef>
              <a:buSzPct val="123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pPr>
            <a:r>
              <a:t>Make code maintenance easier</a:t>
            </a:r>
          </a:p>
          <a:p>
            <a:pPr lvl="1" marL="827024" indent="-558800" defTabSz="1072869">
              <a:lnSpc>
                <a:spcPct val="90000"/>
              </a:lnSpc>
              <a:spcBef>
                <a:spcPts val="1900"/>
              </a:spcBef>
              <a:buSzPct val="123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pPr>
            <a:r>
              <a:t>Coding conventions can be documented rules for teams to follow, or just be your individual coding practice.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9561" y="5505946"/>
            <a:ext cx="10708302" cy="4400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Variable Names"/>
          <p:cNvSpPr txBox="1"/>
          <p:nvPr>
            <p:ph type="title"/>
          </p:nvPr>
        </p:nvSpPr>
        <p:spPr>
          <a:xfrm>
            <a:off x="6794204" y="591881"/>
            <a:ext cx="21640801" cy="3055089"/>
          </a:xfrm>
          <a:prstGeom prst="rect">
            <a:avLst/>
          </a:prstGeom>
        </p:spPr>
        <p:txBody>
          <a:bodyPr/>
          <a:lstStyle>
            <a:lvl1pPr defTabSz="2218888">
              <a:lnSpc>
                <a:spcPct val="80000"/>
              </a:lnSpc>
              <a:defRPr b="1" spc="-222" sz="1110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Variable Names</a:t>
            </a:r>
          </a:p>
        </p:txBody>
      </p:sp>
      <p:sp>
        <p:nvSpPr>
          <p:cNvPr id="205" name="Use camelCase for identifier names (variables and functions).…"/>
          <p:cNvSpPr txBox="1"/>
          <p:nvPr>
            <p:ph type="body" sz="half" idx="1"/>
          </p:nvPr>
        </p:nvSpPr>
        <p:spPr>
          <a:xfrm>
            <a:off x="981739" y="3335079"/>
            <a:ext cx="13566286" cy="8328284"/>
          </a:xfrm>
          <a:prstGeom prst="rect">
            <a:avLst/>
          </a:prstGeom>
        </p:spPr>
        <p:txBody>
          <a:bodyPr/>
          <a:lstStyle/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Use </a:t>
            </a:r>
            <a:r>
              <a:rPr b="1"/>
              <a:t>camelCase</a:t>
            </a:r>
            <a:r>
              <a:t> for identifier names (variables and functions).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All names start with a </a:t>
            </a:r>
            <a:r>
              <a:rPr b="1"/>
              <a:t>letter</a:t>
            </a:r>
            <a:r>
              <a:t>.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There is a widespread practice to use constants as aliases for difficult-to-remember values that are known prior to execution.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Such constants are named using capital letters and underscores.</a:t>
            </a:r>
          </a:p>
        </p:txBody>
      </p:sp>
      <p:pic>
        <p:nvPicPr>
          <p:cNvPr id="206" name="Screen Shot 2020-08-20 at 17.17.44.png" descr="Screen Shot 2020-08-20 at 17.17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6262" y="3823539"/>
            <a:ext cx="9863195" cy="2701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reen Shot 2020-08-20 at 17.18.18.png" descr="Screen Shot 2020-08-20 at 17.18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53996" y="7612860"/>
            <a:ext cx="10307727" cy="3112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Naming Conventions"/>
          <p:cNvSpPr txBox="1"/>
          <p:nvPr>
            <p:ph type="title"/>
          </p:nvPr>
        </p:nvSpPr>
        <p:spPr>
          <a:xfrm>
            <a:off x="8547815" y="294587"/>
            <a:ext cx="8992487" cy="3332394"/>
          </a:xfrm>
          <a:prstGeom prst="rect">
            <a:avLst/>
          </a:prstGeom>
        </p:spPr>
        <p:txBody>
          <a:bodyPr/>
          <a:lstStyle>
            <a:lvl1pPr defTabSz="2267655">
              <a:lnSpc>
                <a:spcPct val="80000"/>
              </a:lnSpc>
              <a:defRPr b="1" spc="-146" sz="7347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Naming Conventions</a:t>
            </a:r>
          </a:p>
        </p:txBody>
      </p:sp>
      <p:sp>
        <p:nvSpPr>
          <p:cNvPr id="210" name="Avoid single letter names. Be descriptive with your naming.…"/>
          <p:cNvSpPr txBox="1"/>
          <p:nvPr>
            <p:ph type="body" sz="quarter" idx="1"/>
          </p:nvPr>
        </p:nvSpPr>
        <p:spPr>
          <a:xfrm>
            <a:off x="379227" y="3098694"/>
            <a:ext cx="5704286" cy="10295999"/>
          </a:xfrm>
          <a:prstGeom prst="rect">
            <a:avLst/>
          </a:prstGeom>
        </p:spPr>
        <p:txBody>
          <a:bodyPr/>
          <a:lstStyle/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Avoid single letter names. Be descriptive with your naming.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t>Use PascalCase only when naming constructors or classes</a:t>
            </a:r>
          </a:p>
          <a:p>
            <a:pPr defTabSz="2438338">
              <a:lnSpc>
                <a:spcPct val="90000"/>
              </a:lnSpc>
              <a:spcBef>
                <a:spcPts val="4500"/>
              </a:spcBef>
              <a:defRPr sz="4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pic>
        <p:nvPicPr>
          <p:cNvPr id="211" name="Screen Shot 2020-08-20 at 18.10.34.png" descr="Screen Shot 2020-08-20 at 18.1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0491" y="1818335"/>
            <a:ext cx="4916208" cy="5151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20-08-20 at 18.11.37.png" descr="Screen Shot 2020-08-20 at 18.11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3431" y="7487541"/>
            <a:ext cx="5290328" cy="3624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20-08-20 at 18.13.49.png" descr="Screen Shot 2020-08-20 at 18.13.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55729" y="5819491"/>
            <a:ext cx="7406701" cy="411483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Do not use trailing or leading underscores."/>
          <p:cNvSpPr txBox="1"/>
          <p:nvPr/>
        </p:nvSpPr>
        <p:spPr>
          <a:xfrm>
            <a:off x="15924441" y="2557154"/>
            <a:ext cx="7269276" cy="3911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Do not use trailing or leading underscores.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3"/>
          <p:cNvSpPr txBox="1"/>
          <p:nvPr>
            <p:ph type="title"/>
          </p:nvPr>
        </p:nvSpPr>
        <p:spPr>
          <a:xfrm>
            <a:off x="7830317" y="213381"/>
            <a:ext cx="21640801" cy="1371601"/>
          </a:xfrm>
          <a:prstGeom prst="rect">
            <a:avLst/>
          </a:prstGeom>
        </p:spPr>
        <p:txBody>
          <a:bodyPr/>
          <a:lstStyle/>
          <a:p>
            <a:pPr/>
            <a:r>
              <a:t>Use let or const </a:t>
            </a:r>
          </a:p>
        </p:txBody>
      </p:sp>
      <p:sp>
        <p:nvSpPr>
          <p:cNvPr id="217" name="Text Placeholder 4"/>
          <p:cNvSpPr txBox="1"/>
          <p:nvPr>
            <p:ph type="body" sz="quarter" idx="1"/>
          </p:nvPr>
        </p:nvSpPr>
        <p:spPr>
          <a:xfrm>
            <a:off x="716367" y="1872643"/>
            <a:ext cx="11224940" cy="3741991"/>
          </a:xfrm>
          <a:prstGeom prst="rect">
            <a:avLst/>
          </a:prstGeom>
        </p:spPr>
        <p:txBody>
          <a:bodyPr/>
          <a:lstStyle/>
          <a:p>
            <a:pPr defTabSz="1926287">
              <a:lnSpc>
                <a:spcPct val="90000"/>
              </a:lnSpc>
              <a:spcBef>
                <a:spcPts val="3500"/>
              </a:spcBef>
              <a:defRPr sz="4661">
                <a:latin typeface="+mn-lt"/>
                <a:ea typeface="+mn-ea"/>
                <a:cs typeface="+mn-cs"/>
                <a:sym typeface="Helvetica Neue"/>
              </a:defRPr>
            </a:pPr>
            <a:r>
              <a:t>Use const for all of your references, avoid using var.</a:t>
            </a:r>
          </a:p>
          <a:p>
            <a:pPr defTabSz="1926287">
              <a:lnSpc>
                <a:spcPct val="90000"/>
              </a:lnSpc>
              <a:spcBef>
                <a:spcPts val="3500"/>
              </a:spcBef>
              <a:defRPr sz="4661"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chemeClr val="accent4">
                    <a:hueOff val="348544"/>
                    <a:lumOff val="7139"/>
                  </a:schemeClr>
                </a:solidFill>
              </a:rPr>
              <a:t>Why?</a:t>
            </a:r>
            <a:r>
              <a:t> </a:t>
            </a:r>
            <a:r>
              <a:rPr>
                <a:solidFill>
                  <a:schemeClr val="accent4">
                    <a:hueOff val="348544"/>
                    <a:lumOff val="7139"/>
                  </a:schemeClr>
                </a:solidFill>
              </a:rPr>
              <a:t>This ensures that you can’t reassign your references, which can lead to bugs and difficult to comprehend code.</a:t>
            </a:r>
          </a:p>
        </p:txBody>
      </p:sp>
      <p:pic>
        <p:nvPicPr>
          <p:cNvPr id="218" name="Screen Shot 2020-08-20 at 16.52.26.png" descr="Screen Shot 2020-08-20 at 16.52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9738" y="1945746"/>
            <a:ext cx="8667941" cy="252815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If you must reassign references, use let instead of var.…"/>
          <p:cNvSpPr txBox="1"/>
          <p:nvPr/>
        </p:nvSpPr>
        <p:spPr>
          <a:xfrm>
            <a:off x="509573" y="6207689"/>
            <a:ext cx="11638528" cy="3352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If you must reassign references, use 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let</a:t>
            </a:r>
            <a:r>
              <a:t> instead of 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var</a:t>
            </a:r>
            <a:r>
              <a:t>.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chemeClr val="accent4">
                    <a:hueOff val="348544"/>
                    <a:lumOff val="7139"/>
                  </a:schemeClr>
                </a:solidFill>
              </a:defRPr>
            </a:pPr>
            <a:r>
              <a:t>Why? Let is block-scoped rather than function-scoped like var.</a:t>
            </a:r>
          </a:p>
        </p:txBody>
      </p:sp>
      <p:pic>
        <p:nvPicPr>
          <p:cNvPr id="220" name="Screen Shot 2020-08-20 at 16.55.57.png" descr="Screen Shot 2020-08-20 at 16.55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34855" y="4834660"/>
            <a:ext cx="5828610" cy="382397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Note that both let and const are block-scoped."/>
          <p:cNvSpPr txBox="1"/>
          <p:nvPr/>
        </p:nvSpPr>
        <p:spPr>
          <a:xfrm>
            <a:off x="559537" y="10600482"/>
            <a:ext cx="1287444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Note that both let and const are block-scoped.</a:t>
            </a:r>
          </a:p>
        </p:txBody>
      </p:sp>
      <p:pic>
        <p:nvPicPr>
          <p:cNvPr id="222" name="Screen Shot 2020-08-20 at 17.01.03.png" descr="Screen Shot 2020-08-20 at 17.01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38632" y="8891933"/>
            <a:ext cx="9066340" cy="2691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3"/>
          <p:cNvSpPr txBox="1"/>
          <p:nvPr>
            <p:ph type="title"/>
          </p:nvPr>
        </p:nvSpPr>
        <p:spPr>
          <a:xfrm>
            <a:off x="9029880" y="733648"/>
            <a:ext cx="6324240" cy="3149509"/>
          </a:xfrm>
          <a:prstGeom prst="rect">
            <a:avLst/>
          </a:prstGeom>
        </p:spPr>
        <p:txBody>
          <a:bodyPr/>
          <a:lstStyle>
            <a:lvl1pPr defTabSz="1853137">
              <a:lnSpc>
                <a:spcPct val="80000"/>
              </a:lnSpc>
              <a:defRPr b="1" spc="-182" sz="912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Whitespace</a:t>
            </a:r>
          </a:p>
        </p:txBody>
      </p:sp>
      <p:sp>
        <p:nvSpPr>
          <p:cNvPr id="225" name="Text Placeholder 4"/>
          <p:cNvSpPr txBox="1"/>
          <p:nvPr>
            <p:ph type="body" idx="1"/>
          </p:nvPr>
        </p:nvSpPr>
        <p:spPr>
          <a:xfrm>
            <a:off x="910855" y="2613837"/>
            <a:ext cx="15097071" cy="9829302"/>
          </a:xfrm>
          <a:prstGeom prst="rect">
            <a:avLst/>
          </a:prstGeom>
        </p:spPr>
        <p:txBody>
          <a:bodyPr/>
          <a:lstStyle/>
          <a:p>
            <a:pPr defTabSz="1926287">
              <a:lnSpc>
                <a:spcPct val="90000"/>
              </a:lnSpc>
              <a:spcBef>
                <a:spcPts val="3500"/>
              </a:spcBef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Spaces Around Operators:</a:t>
            </a:r>
          </a:p>
          <a:p>
            <a:pPr marL="481584" indent="-481584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Always put spaces around operators ( = + - * / ), and after commas</a:t>
            </a:r>
          </a:p>
          <a:p>
            <a:pPr marL="481584" indent="-481584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Always use 2 spaces for indentation of code blocks:</a:t>
            </a:r>
          </a:p>
          <a:p>
            <a:pPr defTabSz="1926287">
              <a:lnSpc>
                <a:spcPct val="90000"/>
              </a:lnSpc>
              <a:spcBef>
                <a:spcPts val="3500"/>
              </a:spcBef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BUT!</a:t>
            </a:r>
          </a:p>
          <a:p>
            <a:pPr marL="481584" indent="-481584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Do not pad your blocks with blank lines</a:t>
            </a:r>
          </a:p>
          <a:p>
            <a:pPr marL="481584" indent="-481584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Do not use multiple blank lines to pad your code.Do not add spaces inside parentheses</a:t>
            </a:r>
          </a:p>
          <a:p>
            <a:pPr marL="481584" indent="-481584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Do not add spaces inside brackets</a:t>
            </a:r>
          </a:p>
          <a:p>
            <a:pPr marL="481584" indent="-481584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Avoid having lines of code that are longer than 80 characters.</a:t>
            </a:r>
          </a:p>
          <a:p>
            <a:pPr marL="481584" indent="-481584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Avoid spaces before commas and require a space after commas</a:t>
            </a:r>
          </a:p>
          <a:p>
            <a:pPr marL="481584" indent="-481584" defTabSz="1926287">
              <a:lnSpc>
                <a:spcPct val="90000"/>
              </a:lnSpc>
              <a:spcBef>
                <a:spcPts val="3500"/>
              </a:spcBef>
              <a:buSzPct val="123000"/>
              <a:buChar char="•"/>
              <a:defRPr sz="3792">
                <a:latin typeface="+mn-lt"/>
                <a:ea typeface="+mn-ea"/>
                <a:cs typeface="+mn-cs"/>
                <a:sym typeface="Helvetica Neue"/>
              </a:defRPr>
            </a:pPr>
            <a:r>
              <a:t>Avoid spaces between functions and their invocations</a:t>
            </a:r>
          </a:p>
        </p:txBody>
      </p:sp>
      <p:pic>
        <p:nvPicPr>
          <p:cNvPr id="226" name="Screen Shot 2020-08-20 at 17.55.36.png" descr="Screen Shot 2020-08-20 at 17.55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0219" y="2074290"/>
            <a:ext cx="6778362" cy="1582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20-08-20 at 17.56.38.png" descr="Screen Shot 2020-08-20 at 17.56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56767" y="3899799"/>
            <a:ext cx="7370568" cy="1582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20-08-20 at 18.06.12.png" descr="Screen Shot 2020-08-20 at 18.06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76178" y="5725309"/>
            <a:ext cx="3667496" cy="6352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eneral rules for object definitions:…"/>
          <p:cNvSpPr txBox="1"/>
          <p:nvPr/>
        </p:nvSpPr>
        <p:spPr>
          <a:xfrm>
            <a:off x="999111" y="3547145"/>
            <a:ext cx="18754040" cy="93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General rules for object definitions: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t>Place the opening bracket on the same line as the object name.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t>Use colon plus one space between each property and its value.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t>Use quotes around string values, not around numeric values.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t>Do not add a comma after the last property-value pair.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t>Place the closing bracket on a new line, without leading spaces.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FFFFFF"/>
                </a:solidFill>
              </a:defRPr>
            </a:pPr>
            <a:r>
              <a:t>Always end an object definition with a semicolon.</a:t>
            </a:r>
          </a:p>
        </p:txBody>
      </p:sp>
      <p:sp>
        <p:nvSpPr>
          <p:cNvPr id="231" name="Title 7"/>
          <p:cNvSpPr txBox="1"/>
          <p:nvPr/>
        </p:nvSpPr>
        <p:spPr>
          <a:xfrm>
            <a:off x="8436837" y="733648"/>
            <a:ext cx="24905191" cy="2614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 defTabSz="1828754">
              <a:lnSpc>
                <a:spcPct val="80000"/>
              </a:lnSpc>
              <a:defRPr b="1" spc="-187" sz="9375">
                <a:solidFill>
                  <a:srgbClr val="FFFFFF"/>
                </a:solidFill>
              </a:defRPr>
            </a:lvl1pPr>
          </a:lstStyle>
          <a:p>
            <a:pPr/>
            <a:r>
              <a:t>Object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3"/>
          <p:cNvSpPr txBox="1"/>
          <p:nvPr>
            <p:ph type="title"/>
          </p:nvPr>
        </p:nvSpPr>
        <p:spPr>
          <a:xfrm>
            <a:off x="4703134" y="5022113"/>
            <a:ext cx="21640801" cy="6487135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80000"/>
              </a:lnSpc>
              <a:defRPr b="1" spc="-284" sz="14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JavaScript Linters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 Placeholder 4"/>
          <p:cNvSpPr txBox="1"/>
          <p:nvPr>
            <p:ph type="body" idx="1"/>
          </p:nvPr>
        </p:nvSpPr>
        <p:spPr>
          <a:xfrm>
            <a:off x="1371600" y="4292009"/>
            <a:ext cx="21640801" cy="6858001"/>
          </a:xfrm>
          <a:prstGeom prst="rect">
            <a:avLst/>
          </a:prstGeom>
        </p:spPr>
        <p:txBody>
          <a:bodyPr/>
          <a:lstStyle/>
          <a:p>
            <a:pPr defTabSz="2365188">
              <a:lnSpc>
                <a:spcPct val="90000"/>
              </a:lnSpc>
              <a:spcBef>
                <a:spcPts val="4300"/>
              </a:spcBef>
              <a:defRPr sz="4656">
                <a:latin typeface="+mn-lt"/>
                <a:ea typeface="+mn-ea"/>
                <a:cs typeface="+mn-cs"/>
                <a:sym typeface="Helvetica Neue"/>
              </a:defRPr>
            </a:pPr>
            <a:r>
              <a:t>JavaScript linters are tools that you can use to help you debug your code.</a:t>
            </a:r>
          </a:p>
          <a:p>
            <a:pPr defTabSz="2365188">
              <a:lnSpc>
                <a:spcPct val="90000"/>
              </a:lnSpc>
              <a:spcBef>
                <a:spcPts val="4300"/>
              </a:spcBef>
              <a:defRPr sz="4656">
                <a:latin typeface="+mn-lt"/>
                <a:ea typeface="+mn-ea"/>
                <a:cs typeface="+mn-cs"/>
                <a:sym typeface="Helvetica Neue"/>
              </a:defRPr>
            </a:pPr>
            <a:r>
              <a:t>They scan your scripts for common issues and errors, and give you back a report with line numbers that you can use to fix things.</a:t>
            </a:r>
          </a:p>
          <a:p>
            <a:pPr defTabSz="2365188">
              <a:lnSpc>
                <a:spcPct val="90000"/>
              </a:lnSpc>
              <a:spcBef>
                <a:spcPts val="4300"/>
              </a:spcBef>
              <a:defRPr sz="4656">
                <a:latin typeface="+mn-lt"/>
                <a:ea typeface="+mn-ea"/>
                <a:cs typeface="+mn-cs"/>
                <a:sym typeface="Helvetica Neue"/>
              </a:defRPr>
            </a:pPr>
            <a:r>
              <a:t>In addition to actual bugs and errors, they also check for subjective, stylistic preferences as well. Did you include a space between the function name and parentheses? Did you use single or double quotes around strings? Things like that.</a:t>
            </a:r>
          </a:p>
        </p:txBody>
      </p:sp>
      <p:sp>
        <p:nvSpPr>
          <p:cNvPr id="236" name="What are JavaScript linters?"/>
          <p:cNvSpPr txBox="1"/>
          <p:nvPr/>
        </p:nvSpPr>
        <p:spPr>
          <a:xfrm>
            <a:off x="2684271" y="893483"/>
            <a:ext cx="19015457" cy="3290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FFFFFF"/>
                </a:solidFill>
              </a:defRPr>
            </a:lvl1pPr>
          </a:lstStyle>
          <a:p>
            <a:pPr/>
            <a:r>
              <a:t>What are JavaScript linters?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