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0" name="Shape 180"/>
          <p:cNvSpPr/>
          <p:nvPr>
            <p:ph type="sldImg"/>
          </p:nvPr>
        </p:nvSpPr>
        <p:spPr>
          <a:xfrm>
            <a:off x="1143000" y="685800"/>
            <a:ext cx="4572000" cy="3429000"/>
          </a:xfrm>
          <a:prstGeom prst="rect">
            <a:avLst/>
          </a:prstGeom>
        </p:spPr>
        <p:txBody>
          <a:bodyPr/>
          <a:lstStyle/>
          <a:p>
            <a:pPr/>
          </a:p>
        </p:txBody>
      </p:sp>
      <p:sp>
        <p:nvSpPr>
          <p:cNvPr id="181" name="Shape 18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SLIDE-GRADIENT-1">
    <p:bg>
      <p:bgPr>
        <a:gradFill flip="none" rotWithShape="1">
          <a:gsLst>
            <a:gs pos="0">
              <a:srgbClr val="8F2585"/>
            </a:gs>
            <a:gs pos="100000">
              <a:srgbClr val="F26D26"/>
            </a:gs>
          </a:gsLst>
          <a:lin ang="10800000" scaled="0"/>
        </a:gradFill>
      </p:bgPr>
    </p:bg>
    <p:spTree>
      <p:nvGrpSpPr>
        <p:cNvPr id="1" name=""/>
        <p:cNvGrpSpPr/>
        <p:nvPr/>
      </p:nvGrpSpPr>
      <p:grpSpPr>
        <a:xfrm>
          <a:off x="0" y="0"/>
          <a:ext cx="0" cy="0"/>
          <a:chOff x="0" y="0"/>
          <a:chExt cx="0" cy="0"/>
        </a:xfrm>
      </p:grpSpPr>
      <p:pic>
        <p:nvPicPr>
          <p:cNvPr id="149" name="Picture 8" descr="Picture 8"/>
          <p:cNvPicPr>
            <a:picLocks noChangeAspect="1"/>
          </p:cNvPicPr>
          <p:nvPr/>
        </p:nvPicPr>
        <p:blipFill>
          <a:blip r:embed="rId2">
            <a:extLst/>
          </a:blip>
          <a:stretch>
            <a:fillRect/>
          </a:stretch>
        </p:blipFill>
        <p:spPr>
          <a:xfrm>
            <a:off x="19918289" y="11813455"/>
            <a:ext cx="3094111" cy="530943"/>
          </a:xfrm>
          <a:prstGeom prst="rect">
            <a:avLst/>
          </a:prstGeom>
          <a:ln w="12700">
            <a:miter lim="400000"/>
          </a:ln>
        </p:spPr>
      </p:pic>
      <p:sp>
        <p:nvSpPr>
          <p:cNvPr id="150" name="Body Level One…"/>
          <p:cNvSpPr txBox="1"/>
          <p:nvPr>
            <p:ph type="body" sz="quarter" idx="1" hasCustomPrompt="1"/>
          </p:nvPr>
        </p:nvSpPr>
        <p:spPr>
          <a:xfrm>
            <a:off x="1371600" y="11830050"/>
            <a:ext cx="6934200" cy="590550"/>
          </a:xfrm>
          <a:prstGeom prst="rect">
            <a:avLst/>
          </a:prstGeom>
        </p:spPr>
        <p:txBody>
          <a:bodyPr lIns="0" tIns="0" rIns="0" bIns="0"/>
          <a:lstStyle>
            <a:lvl1pPr marL="0" indent="0" defTabSz="1828800">
              <a:spcBef>
                <a:spcPts val="2000"/>
              </a:spcBef>
              <a:buSzTx/>
              <a:buNone/>
              <a:defRPr sz="4000">
                <a:solidFill>
                  <a:srgbClr val="FFFFFF"/>
                </a:solidFill>
                <a:latin typeface="Open Sans"/>
                <a:ea typeface="Open Sans"/>
                <a:cs typeface="Open Sans"/>
                <a:sym typeface="Open Sans"/>
              </a:defRPr>
            </a:lvl1pPr>
            <a:lvl2pPr marL="838200" indent="-381000" defTabSz="1828800">
              <a:spcBef>
                <a:spcPts val="2000"/>
              </a:spcBef>
              <a:buSzPct val="100000"/>
              <a:defRPr sz="4000">
                <a:solidFill>
                  <a:srgbClr val="FFFFFF"/>
                </a:solidFill>
                <a:latin typeface="Open Sans"/>
                <a:ea typeface="Open Sans"/>
                <a:cs typeface="Open Sans"/>
                <a:sym typeface="Open Sans"/>
              </a:defRPr>
            </a:lvl2pPr>
            <a:lvl3pPr marL="1371600" indent="-457200" defTabSz="1828800">
              <a:spcBef>
                <a:spcPts val="2000"/>
              </a:spcBef>
              <a:buSzPct val="100000"/>
              <a:defRPr sz="4000">
                <a:solidFill>
                  <a:srgbClr val="FFFFFF"/>
                </a:solidFill>
                <a:latin typeface="Open Sans"/>
                <a:ea typeface="Open Sans"/>
                <a:cs typeface="Open Sans"/>
                <a:sym typeface="Open Sans"/>
              </a:defRPr>
            </a:lvl3pPr>
            <a:lvl4pPr marL="1879600" indent="-508000" defTabSz="1828800">
              <a:spcBef>
                <a:spcPts val="2000"/>
              </a:spcBef>
              <a:buSzPct val="100000"/>
              <a:defRPr sz="4000">
                <a:solidFill>
                  <a:srgbClr val="FFFFFF"/>
                </a:solidFill>
                <a:latin typeface="Open Sans"/>
                <a:ea typeface="Open Sans"/>
                <a:cs typeface="Open Sans"/>
                <a:sym typeface="Open Sans"/>
              </a:defRPr>
            </a:lvl4pPr>
            <a:lvl5pPr marL="2336800" indent="-508000" defTabSz="1828800">
              <a:spcBef>
                <a:spcPts val="2000"/>
              </a:spcBef>
              <a:buSzPct val="100000"/>
              <a:defRPr sz="4000">
                <a:solidFill>
                  <a:srgbClr val="FFFFFF"/>
                </a:solidFill>
                <a:latin typeface="Open Sans"/>
                <a:ea typeface="Open Sans"/>
                <a:cs typeface="Open Sans"/>
                <a:sym typeface="Open Sans"/>
              </a:defRPr>
            </a:lvl5pPr>
          </a:lstStyle>
          <a:p>
            <a:pPr/>
            <a:r>
              <a:t>by Speaker</a:t>
            </a:r>
          </a:p>
          <a:p>
            <a:pPr lvl="1"/>
            <a:r>
              <a:t/>
            </a:r>
          </a:p>
          <a:p>
            <a:pPr lvl="2"/>
            <a:r>
              <a:t/>
            </a:r>
          </a:p>
          <a:p>
            <a:pPr lvl="3"/>
            <a:r>
              <a:t/>
            </a:r>
          </a:p>
          <a:p>
            <a:pPr lvl="4"/>
            <a:r>
              <a:t/>
            </a:r>
          </a:p>
        </p:txBody>
      </p:sp>
      <p:pic>
        <p:nvPicPr>
          <p:cNvPr id="151" name="Picture 7" descr="Picture 7"/>
          <p:cNvPicPr>
            <a:picLocks noChangeAspect="1"/>
          </p:cNvPicPr>
          <p:nvPr/>
        </p:nvPicPr>
        <p:blipFill>
          <a:blip r:embed="rId2">
            <a:extLst/>
          </a:blip>
          <a:stretch>
            <a:fillRect/>
          </a:stretch>
        </p:blipFill>
        <p:spPr>
          <a:xfrm>
            <a:off x="19918289" y="11813455"/>
            <a:ext cx="3094111" cy="530943"/>
          </a:xfrm>
          <a:prstGeom prst="rect">
            <a:avLst/>
          </a:prstGeom>
          <a:ln w="12700">
            <a:miter lim="400000"/>
          </a:ln>
        </p:spPr>
      </p:pic>
      <p:sp>
        <p:nvSpPr>
          <p:cNvPr id="152" name="TITLETO BE CAPITALIZED"/>
          <p:cNvSpPr txBox="1"/>
          <p:nvPr>
            <p:ph type="title" hasCustomPrompt="1"/>
          </p:nvPr>
        </p:nvSpPr>
        <p:spPr>
          <a:xfrm>
            <a:off x="-416616" y="349855"/>
            <a:ext cx="24781567" cy="13366144"/>
          </a:xfrm>
          <a:prstGeom prst="rect">
            <a:avLst/>
          </a:prstGeom>
        </p:spPr>
        <p:txBody>
          <a:bodyPr lIns="91439" tIns="91439" rIns="91439" bIns="91439"/>
          <a:lstStyle>
            <a:lvl1pPr defTabSz="1828800">
              <a:lnSpc>
                <a:spcPts val="22000"/>
              </a:lnSpc>
              <a:defRPr b="0" spc="0" sz="30000">
                <a:solidFill>
                  <a:srgbClr val="FFFFFF"/>
                </a:solidFill>
                <a:latin typeface="Proxima Nova Extrabold"/>
                <a:ea typeface="Proxima Nova Extrabold"/>
                <a:cs typeface="Proxima Nova Extrabold"/>
                <a:sym typeface="Proxima Nova Extrabold"/>
              </a:defRPr>
            </a:lvl1pPr>
          </a:lstStyle>
          <a:p>
            <a:pPr/>
            <a:r>
              <a:t>TITLETO BE CAPITALIZED</a:t>
            </a:r>
          </a:p>
        </p:txBody>
      </p:sp>
      <p:sp>
        <p:nvSpPr>
          <p:cNvPr id="153" name="Slide Number"/>
          <p:cNvSpPr txBox="1"/>
          <p:nvPr>
            <p:ph type="sldNum" sz="quarter" idx="2"/>
          </p:nvPr>
        </p:nvSpPr>
        <p:spPr>
          <a:xfrm>
            <a:off x="11785600" y="12344400"/>
            <a:ext cx="5689600" cy="736601"/>
          </a:xfrm>
          <a:prstGeom prst="rect">
            <a:avLst/>
          </a:prstGeom>
        </p:spPr>
        <p:txBody>
          <a:bodyPr lIns="91439" tIns="91439" rIns="91439" bIns="91439" anchor="ctr"/>
          <a:lstStyle>
            <a:lvl1pPr algn="r" defTabSz="1828800">
              <a:defRPr sz="2400">
                <a:solidFill>
                  <a:srgbClr val="FFFFFF"/>
                </a:solidFill>
                <a:latin typeface="Open Sans"/>
                <a:ea typeface="Open Sans"/>
                <a:cs typeface="Open Sans"/>
                <a:sym typeface="Open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R ICONS">
    <p:bg>
      <p:bgPr>
        <a:gradFill flip="none" rotWithShape="1">
          <a:gsLst>
            <a:gs pos="0">
              <a:srgbClr val="8F2585"/>
            </a:gs>
            <a:gs pos="100000">
              <a:srgbClr val="F26D26"/>
            </a:gs>
          </a:gsLst>
          <a:lin ang="10800000" scaled="0"/>
        </a:gradFill>
      </p:bgPr>
    </p:bg>
    <p:spTree>
      <p:nvGrpSpPr>
        <p:cNvPr id="1" name=""/>
        <p:cNvGrpSpPr/>
        <p:nvPr/>
      </p:nvGrpSpPr>
      <p:grpSpPr>
        <a:xfrm>
          <a:off x="0" y="0"/>
          <a:ext cx="0" cy="0"/>
          <a:chOff x="0" y="0"/>
          <a:chExt cx="0" cy="0"/>
        </a:xfrm>
      </p:grpSpPr>
      <p:pic>
        <p:nvPicPr>
          <p:cNvPr id="160" name="Picture 8" descr="Picture 8"/>
          <p:cNvPicPr>
            <a:picLocks noChangeAspect="1"/>
          </p:cNvPicPr>
          <p:nvPr/>
        </p:nvPicPr>
        <p:blipFill>
          <a:blip r:embed="rId2">
            <a:extLst/>
          </a:blip>
          <a:stretch>
            <a:fillRect/>
          </a:stretch>
        </p:blipFill>
        <p:spPr>
          <a:xfrm>
            <a:off x="19918289" y="11813455"/>
            <a:ext cx="3094111" cy="530943"/>
          </a:xfrm>
          <a:prstGeom prst="rect">
            <a:avLst/>
          </a:prstGeom>
          <a:ln w="12700">
            <a:miter lim="400000"/>
          </a:ln>
        </p:spPr>
      </p:pic>
      <p:sp>
        <p:nvSpPr>
          <p:cNvPr id="161" name="TITLE TO BE CAPITALIZED"/>
          <p:cNvSpPr txBox="1"/>
          <p:nvPr>
            <p:ph type="title" hasCustomPrompt="1"/>
          </p:nvPr>
        </p:nvSpPr>
        <p:spPr>
          <a:xfrm>
            <a:off x="1371600" y="1371602"/>
            <a:ext cx="21640800" cy="1371601"/>
          </a:xfrm>
          <a:prstGeom prst="rect">
            <a:avLst/>
          </a:prstGeom>
        </p:spPr>
        <p:txBody>
          <a:bodyPr lIns="0" tIns="0" rIns="0" bIns="0"/>
          <a:lstStyle>
            <a:lvl1pPr defTabSz="1828800">
              <a:lnSpc>
                <a:spcPct val="90000"/>
              </a:lnSpc>
              <a:defRPr b="0" spc="0" sz="8800">
                <a:solidFill>
                  <a:srgbClr val="FFFFFF"/>
                </a:solidFill>
                <a:latin typeface="Proxima Nova Extrabold"/>
                <a:ea typeface="Proxima Nova Extrabold"/>
                <a:cs typeface="Proxima Nova Extrabold"/>
                <a:sym typeface="Proxima Nova Extrabold"/>
              </a:defRPr>
            </a:lvl1pPr>
          </a:lstStyle>
          <a:p>
            <a:pPr/>
            <a:r>
              <a:t>TITLE TO BE CAPITALIZED</a:t>
            </a:r>
          </a:p>
        </p:txBody>
      </p:sp>
      <p:sp>
        <p:nvSpPr>
          <p:cNvPr id="162" name="Body Level One…"/>
          <p:cNvSpPr txBox="1"/>
          <p:nvPr>
            <p:ph type="body" idx="1" hasCustomPrompt="1"/>
          </p:nvPr>
        </p:nvSpPr>
        <p:spPr>
          <a:xfrm>
            <a:off x="1371600" y="4114800"/>
            <a:ext cx="21640800" cy="6858000"/>
          </a:xfrm>
          <a:prstGeom prst="rect">
            <a:avLst/>
          </a:prstGeom>
        </p:spPr>
        <p:txBody>
          <a:bodyPr lIns="0" tIns="0" rIns="0" bIns="0"/>
          <a:lstStyle>
            <a:lvl1pPr marL="0" indent="0" defTabSz="1828800">
              <a:lnSpc>
                <a:spcPct val="100000"/>
              </a:lnSpc>
              <a:spcBef>
                <a:spcPts val="2000"/>
              </a:spcBef>
              <a:buSzTx/>
              <a:buNone/>
              <a:defRPr sz="4000">
                <a:solidFill>
                  <a:srgbClr val="FFFFFF"/>
                </a:solidFill>
                <a:latin typeface="Open Sans Regular"/>
                <a:ea typeface="Open Sans Regular"/>
                <a:cs typeface="Open Sans Regular"/>
                <a:sym typeface="Open Sans Regular"/>
              </a:defRPr>
            </a:lvl1pPr>
            <a:lvl2pPr marL="0" indent="457200" defTabSz="1828800">
              <a:lnSpc>
                <a:spcPct val="100000"/>
              </a:lnSpc>
              <a:spcBef>
                <a:spcPts val="2000"/>
              </a:spcBef>
              <a:buSzTx/>
              <a:buNone/>
              <a:defRPr sz="4000">
                <a:solidFill>
                  <a:srgbClr val="FFFFFF"/>
                </a:solidFill>
                <a:latin typeface="Open Sans Regular"/>
                <a:ea typeface="Open Sans Regular"/>
                <a:cs typeface="Open Sans Regular"/>
                <a:sym typeface="Open Sans Regular"/>
              </a:defRPr>
            </a:lvl2pPr>
            <a:lvl3pPr marL="0" indent="914400" defTabSz="1828800">
              <a:lnSpc>
                <a:spcPct val="100000"/>
              </a:lnSpc>
              <a:spcBef>
                <a:spcPts val="2000"/>
              </a:spcBef>
              <a:buSzTx/>
              <a:buNone/>
              <a:defRPr sz="4000">
                <a:solidFill>
                  <a:srgbClr val="FFFFFF"/>
                </a:solidFill>
                <a:latin typeface="Open Sans Regular"/>
                <a:ea typeface="Open Sans Regular"/>
                <a:cs typeface="Open Sans Regular"/>
                <a:sym typeface="Open Sans Regular"/>
              </a:defRPr>
            </a:lvl3pPr>
            <a:lvl4pPr marL="0" indent="1371600" defTabSz="1828800">
              <a:lnSpc>
                <a:spcPct val="100000"/>
              </a:lnSpc>
              <a:spcBef>
                <a:spcPts val="2000"/>
              </a:spcBef>
              <a:buSzTx/>
              <a:buNone/>
              <a:defRPr sz="4000">
                <a:solidFill>
                  <a:srgbClr val="FFFFFF"/>
                </a:solidFill>
                <a:latin typeface="Open Sans Regular"/>
                <a:ea typeface="Open Sans Regular"/>
                <a:cs typeface="Open Sans Regular"/>
                <a:sym typeface="Open Sans Regular"/>
              </a:defRPr>
            </a:lvl4pPr>
            <a:lvl5pPr marL="0" indent="1828800" defTabSz="1828800">
              <a:lnSpc>
                <a:spcPct val="100000"/>
              </a:lnSpc>
              <a:spcBef>
                <a:spcPts val="2000"/>
              </a:spcBef>
              <a:buSzTx/>
              <a:buNone/>
              <a:defRPr sz="4000">
                <a:solidFill>
                  <a:srgbClr val="FFFFFF"/>
                </a:solidFill>
                <a:latin typeface="Open Sans Regular"/>
                <a:ea typeface="Open Sans Regular"/>
                <a:cs typeface="Open Sans Regular"/>
                <a:sym typeface="Open Sans Regular"/>
              </a:defRPr>
            </a:lvl5pPr>
          </a:lstStyle>
          <a:p>
            <a:pPr/>
            <a:r>
              <a:t>Click to edit the text </a:t>
            </a:r>
          </a:p>
          <a:p>
            <a:pPr lvl="1"/>
            <a:r>
              <a:t/>
            </a:r>
          </a:p>
          <a:p>
            <a:pPr lvl="2"/>
            <a:r>
              <a:t/>
            </a:r>
          </a:p>
          <a:p>
            <a:pPr lvl="3"/>
            <a:r>
              <a:t/>
            </a:r>
          </a:p>
          <a:p>
            <a:pPr lvl="4"/>
            <a:r>
              <a:t/>
            </a:r>
          </a:p>
        </p:txBody>
      </p:sp>
      <p:sp>
        <p:nvSpPr>
          <p:cNvPr id="163" name="Slide Number"/>
          <p:cNvSpPr txBox="1"/>
          <p:nvPr>
            <p:ph type="sldNum" sz="quarter" idx="2"/>
          </p:nvPr>
        </p:nvSpPr>
        <p:spPr>
          <a:xfrm>
            <a:off x="11785600" y="12344400"/>
            <a:ext cx="5689600" cy="736601"/>
          </a:xfrm>
          <a:prstGeom prst="rect">
            <a:avLst/>
          </a:prstGeom>
        </p:spPr>
        <p:txBody>
          <a:bodyPr lIns="91439" tIns="91439" rIns="91439" bIns="91439" anchor="ctr"/>
          <a:lstStyle>
            <a:lvl1pPr algn="r" defTabSz="1828800">
              <a:defRPr sz="2400">
                <a:solidFill>
                  <a:srgbClr val="FFFFFF"/>
                </a:solidFill>
                <a:latin typeface="Open Sans"/>
                <a:ea typeface="Open Sans"/>
                <a:cs typeface="Open Sans"/>
                <a:sym typeface="Open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XT-ONE-COLUMN-LIGHT">
    <p:bg>
      <p:bgPr>
        <a:solidFill>
          <a:srgbClr val="000000"/>
        </a:solidFill>
      </p:bgPr>
    </p:bg>
    <p:spTree>
      <p:nvGrpSpPr>
        <p:cNvPr id="1" name=""/>
        <p:cNvGrpSpPr/>
        <p:nvPr/>
      </p:nvGrpSpPr>
      <p:grpSpPr>
        <a:xfrm>
          <a:off x="0" y="0"/>
          <a:ext cx="0" cy="0"/>
          <a:chOff x="0" y="0"/>
          <a:chExt cx="0" cy="0"/>
        </a:xfrm>
      </p:grpSpPr>
      <p:pic>
        <p:nvPicPr>
          <p:cNvPr id="170" name="Picture 8" descr="Picture 8"/>
          <p:cNvPicPr>
            <a:picLocks noChangeAspect="1"/>
          </p:cNvPicPr>
          <p:nvPr/>
        </p:nvPicPr>
        <p:blipFill>
          <a:blip r:embed="rId2">
            <a:extLst/>
          </a:blip>
          <a:stretch>
            <a:fillRect/>
          </a:stretch>
        </p:blipFill>
        <p:spPr>
          <a:xfrm>
            <a:off x="19918289" y="11813455"/>
            <a:ext cx="3094111" cy="530943"/>
          </a:xfrm>
          <a:prstGeom prst="rect">
            <a:avLst/>
          </a:prstGeom>
          <a:ln w="12700">
            <a:miter lim="400000"/>
          </a:ln>
        </p:spPr>
      </p:pic>
      <p:sp>
        <p:nvSpPr>
          <p:cNvPr id="171" name="TITLE TO BE CAPITALIZED"/>
          <p:cNvSpPr txBox="1"/>
          <p:nvPr>
            <p:ph type="title" hasCustomPrompt="1"/>
          </p:nvPr>
        </p:nvSpPr>
        <p:spPr>
          <a:xfrm>
            <a:off x="1371600" y="1371602"/>
            <a:ext cx="21640800" cy="1371601"/>
          </a:xfrm>
          <a:prstGeom prst="rect">
            <a:avLst/>
          </a:prstGeom>
        </p:spPr>
        <p:txBody>
          <a:bodyPr lIns="0" tIns="0" rIns="0" bIns="0"/>
          <a:lstStyle>
            <a:lvl1pPr defTabSz="1828800">
              <a:lnSpc>
                <a:spcPct val="90000"/>
              </a:lnSpc>
              <a:defRPr b="0" spc="0" sz="8800">
                <a:solidFill>
                  <a:srgbClr val="FFFFFF"/>
                </a:solidFill>
                <a:latin typeface="Proxima Nova Extrabold"/>
                <a:ea typeface="Proxima Nova Extrabold"/>
                <a:cs typeface="Proxima Nova Extrabold"/>
                <a:sym typeface="Proxima Nova Extrabold"/>
              </a:defRPr>
            </a:lvl1pPr>
          </a:lstStyle>
          <a:p>
            <a:pPr/>
            <a:r>
              <a:t>TITLE TO BE CAPITALIZED</a:t>
            </a:r>
          </a:p>
        </p:txBody>
      </p:sp>
      <p:sp>
        <p:nvSpPr>
          <p:cNvPr id="172" name="Body Level One…"/>
          <p:cNvSpPr txBox="1"/>
          <p:nvPr>
            <p:ph type="body" idx="1" hasCustomPrompt="1"/>
          </p:nvPr>
        </p:nvSpPr>
        <p:spPr>
          <a:xfrm>
            <a:off x="1371600" y="4114800"/>
            <a:ext cx="21640800" cy="6858000"/>
          </a:xfrm>
          <a:prstGeom prst="rect">
            <a:avLst/>
          </a:prstGeom>
        </p:spPr>
        <p:txBody>
          <a:bodyPr lIns="0" tIns="0" rIns="0" bIns="0"/>
          <a:lstStyle>
            <a:lvl1pPr marL="0" indent="0" defTabSz="1828800">
              <a:lnSpc>
                <a:spcPct val="100000"/>
              </a:lnSpc>
              <a:spcBef>
                <a:spcPts val="2000"/>
              </a:spcBef>
              <a:buSzTx/>
              <a:buNone/>
              <a:defRPr sz="4000">
                <a:solidFill>
                  <a:srgbClr val="FFFFFF"/>
                </a:solidFill>
                <a:latin typeface="Open Sans Regular"/>
                <a:ea typeface="Open Sans Regular"/>
                <a:cs typeface="Open Sans Regular"/>
                <a:sym typeface="Open Sans Regular"/>
              </a:defRPr>
            </a:lvl1pPr>
            <a:lvl2pPr marL="0" indent="457200" defTabSz="1828800">
              <a:lnSpc>
                <a:spcPct val="100000"/>
              </a:lnSpc>
              <a:spcBef>
                <a:spcPts val="2000"/>
              </a:spcBef>
              <a:buSzTx/>
              <a:buNone/>
              <a:defRPr sz="4000">
                <a:solidFill>
                  <a:srgbClr val="FFFFFF"/>
                </a:solidFill>
                <a:latin typeface="Open Sans Regular"/>
                <a:ea typeface="Open Sans Regular"/>
                <a:cs typeface="Open Sans Regular"/>
                <a:sym typeface="Open Sans Regular"/>
              </a:defRPr>
            </a:lvl2pPr>
            <a:lvl3pPr marL="0" indent="914400" defTabSz="1828800">
              <a:lnSpc>
                <a:spcPct val="100000"/>
              </a:lnSpc>
              <a:spcBef>
                <a:spcPts val="2000"/>
              </a:spcBef>
              <a:buSzTx/>
              <a:buNone/>
              <a:defRPr sz="4000">
                <a:solidFill>
                  <a:srgbClr val="FFFFFF"/>
                </a:solidFill>
                <a:latin typeface="Open Sans Regular"/>
                <a:ea typeface="Open Sans Regular"/>
                <a:cs typeface="Open Sans Regular"/>
                <a:sym typeface="Open Sans Regular"/>
              </a:defRPr>
            </a:lvl3pPr>
            <a:lvl4pPr marL="0" indent="1371600" defTabSz="1828800">
              <a:lnSpc>
                <a:spcPct val="100000"/>
              </a:lnSpc>
              <a:spcBef>
                <a:spcPts val="2000"/>
              </a:spcBef>
              <a:buSzTx/>
              <a:buNone/>
              <a:defRPr sz="4000">
                <a:solidFill>
                  <a:srgbClr val="FFFFFF"/>
                </a:solidFill>
                <a:latin typeface="Open Sans Regular"/>
                <a:ea typeface="Open Sans Regular"/>
                <a:cs typeface="Open Sans Regular"/>
                <a:sym typeface="Open Sans Regular"/>
              </a:defRPr>
            </a:lvl4pPr>
            <a:lvl5pPr marL="0" indent="1828800" defTabSz="1828800">
              <a:lnSpc>
                <a:spcPct val="100000"/>
              </a:lnSpc>
              <a:spcBef>
                <a:spcPts val="2000"/>
              </a:spcBef>
              <a:buSzTx/>
              <a:buNone/>
              <a:defRPr sz="4000">
                <a:solidFill>
                  <a:srgbClr val="FFFFFF"/>
                </a:solidFill>
                <a:latin typeface="Open Sans Regular"/>
                <a:ea typeface="Open Sans Regular"/>
                <a:cs typeface="Open Sans Regular"/>
                <a:sym typeface="Open Sans Regular"/>
              </a:defRPr>
            </a:lvl5pPr>
          </a:lstStyle>
          <a:p>
            <a:pPr/>
            <a:r>
              <a:t>Click to edit the text </a:t>
            </a:r>
          </a:p>
          <a:p>
            <a:pPr lvl="1"/>
            <a:r>
              <a:t/>
            </a:r>
          </a:p>
          <a:p>
            <a:pPr lvl="2"/>
            <a:r>
              <a:t/>
            </a:r>
          </a:p>
          <a:p>
            <a:pPr lvl="3"/>
            <a:r>
              <a:t/>
            </a:r>
          </a:p>
          <a:p>
            <a:pPr lvl="4"/>
            <a:r>
              <a:t/>
            </a:r>
          </a:p>
        </p:txBody>
      </p:sp>
      <p:sp>
        <p:nvSpPr>
          <p:cNvPr id="173" name="TextBox 13"/>
          <p:cNvSpPr txBox="1"/>
          <p:nvPr/>
        </p:nvSpPr>
        <p:spPr>
          <a:xfrm>
            <a:off x="19065239" y="473616"/>
            <a:ext cx="4060373" cy="513080"/>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r" defTabSz="1828800">
              <a:defRPr sz="2200">
                <a:solidFill>
                  <a:srgbClr val="000000"/>
                </a:solidFill>
                <a:latin typeface="Open Sans Regular"/>
                <a:ea typeface="Open Sans Regular"/>
                <a:cs typeface="Open Sans Regular"/>
                <a:sym typeface="Open Sans Regular"/>
              </a:defRPr>
            </a:lvl1pPr>
          </a:lstStyle>
          <a:p>
            <a:pPr/>
            <a:r>
              <a:t>SoftServe Confidential</a:t>
            </a:r>
          </a:p>
        </p:txBody>
      </p:sp>
      <p:sp>
        <p:nvSpPr>
          <p:cNvPr id="174" name="Slide Number"/>
          <p:cNvSpPr txBox="1"/>
          <p:nvPr>
            <p:ph type="sldNum" sz="quarter" idx="2"/>
          </p:nvPr>
        </p:nvSpPr>
        <p:spPr>
          <a:xfrm>
            <a:off x="11785600" y="12344400"/>
            <a:ext cx="5689600" cy="736601"/>
          </a:xfrm>
          <a:prstGeom prst="rect">
            <a:avLst/>
          </a:prstGeom>
        </p:spPr>
        <p:txBody>
          <a:bodyPr lIns="91439" tIns="91439" rIns="91439" bIns="91439" anchor="ctr"/>
          <a:lstStyle>
            <a:lvl1pPr algn="r" defTabSz="1828800">
              <a:defRPr sz="2400">
                <a:solidFill>
                  <a:srgbClr val="FFFFFF"/>
                </a:solidFill>
                <a:latin typeface="Open Sans"/>
                <a:ea typeface="Open Sans"/>
                <a:cs typeface="Open Sans"/>
                <a:sym typeface="Open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en.wikipedia.org/wiki/JavaScript" TargetMode="External"/><Relationship Id="rId3" Type="http://schemas.openxmlformats.org/officeDocument/2006/relationships/hyperlink" Target="https://en.wikipedia.org/wiki/Node.js" TargetMode="External"/><Relationship Id="rId4" Type="http://schemas.openxmlformats.org/officeDocument/2006/relationships/image" Target="../media/image2.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tif"/><Relationship Id="rId3" Type="http://schemas.openxmlformats.org/officeDocument/2006/relationships/image" Target="../media/image4.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s://blog.testlodge.com/what-is-tdd/" TargetMode="External"/><Relationship Id="rId3" Type="http://schemas.openxmlformats.org/officeDocument/2006/relationships/hyperlink" Target="https://blog.testlodge.com/what-is-bdd/" TargetMode="External"/><Relationship Id="rId4" Type="http://schemas.openxmlformats.org/officeDocument/2006/relationships/image" Target="../media/image5.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ext Placeholder 3"/>
          <p:cNvSpPr txBox="1"/>
          <p:nvPr>
            <p:ph type="body" sz="quarter" idx="1"/>
          </p:nvPr>
        </p:nvSpPr>
        <p:spPr>
          <a:prstGeom prst="rect">
            <a:avLst/>
          </a:prstGeom>
        </p:spPr>
        <p:txBody>
          <a:bodyPr/>
          <a:lstStyle>
            <a:lvl1pPr defTabSz="1737360">
              <a:spcBef>
                <a:spcPts val="1900"/>
              </a:spcBef>
              <a:defRPr sz="3800"/>
            </a:lvl1pPr>
          </a:lstStyle>
          <a:p>
            <a:pPr/>
            <a:r>
              <a:t>by Sofiia Matsyhin</a:t>
            </a:r>
          </a:p>
        </p:txBody>
      </p:sp>
      <p:sp>
        <p:nvSpPr>
          <p:cNvPr id="184" name="Title 1"/>
          <p:cNvSpPr txBox="1"/>
          <p:nvPr>
            <p:ph type="title"/>
          </p:nvPr>
        </p:nvSpPr>
        <p:spPr>
          <a:xfrm>
            <a:off x="-603826" y="3485610"/>
            <a:ext cx="24781568" cy="6430535"/>
          </a:xfrm>
          <a:prstGeom prst="rect">
            <a:avLst/>
          </a:prstGeom>
        </p:spPr>
        <p:txBody>
          <a:bodyPr/>
          <a:lstStyle/>
          <a:p>
            <a:pPr algn="ctr" defTabSz="2438338">
              <a:lnSpc>
                <a:spcPct val="80000"/>
              </a:lnSpc>
              <a:defRPr b="1" spc="-254" sz="12700">
                <a:latin typeface="+mn-lt"/>
                <a:ea typeface="+mn-ea"/>
                <a:cs typeface="+mn-cs"/>
                <a:sym typeface="Helvetica Neue"/>
              </a:defRPr>
            </a:pPr>
            <a:r>
              <a:t>JavaScript Unit Testing </a:t>
            </a:r>
          </a:p>
          <a:p>
            <a:pPr algn="ctr" defTabSz="2438338">
              <a:lnSpc>
                <a:spcPct val="80000"/>
              </a:lnSpc>
              <a:defRPr b="1" spc="-254" sz="12700">
                <a:latin typeface="+mn-lt"/>
                <a:ea typeface="+mn-ea"/>
                <a:cs typeface="+mn-cs"/>
                <a:sym typeface="Helvetica Neue"/>
              </a:defRPr>
            </a:pPr>
            <a:r>
              <a:t>part 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Title 3"/>
          <p:cNvSpPr txBox="1"/>
          <p:nvPr>
            <p:ph type="title"/>
          </p:nvPr>
        </p:nvSpPr>
        <p:spPr>
          <a:xfrm>
            <a:off x="8637704" y="4841003"/>
            <a:ext cx="21640801" cy="7282726"/>
          </a:xfrm>
          <a:prstGeom prst="rect">
            <a:avLst/>
          </a:prstGeom>
        </p:spPr>
        <p:txBody>
          <a:bodyPr/>
          <a:lstStyle>
            <a:lvl1pPr>
              <a:defRPr sz="16000"/>
            </a:lvl1pPr>
          </a:lstStyle>
          <a:p>
            <a:pPr/>
            <a:r>
              <a:t>Mocha</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Title 3"/>
          <p:cNvSpPr txBox="1"/>
          <p:nvPr>
            <p:ph type="title"/>
          </p:nvPr>
        </p:nvSpPr>
        <p:spPr>
          <a:prstGeom prst="rect">
            <a:avLst/>
          </a:prstGeom>
        </p:spPr>
        <p:txBody>
          <a:bodyPr/>
          <a:lstStyle/>
          <a:p>
            <a:pPr/>
            <a:r>
              <a:t>What is Mocha?</a:t>
            </a:r>
          </a:p>
        </p:txBody>
      </p:sp>
      <p:sp>
        <p:nvSpPr>
          <p:cNvPr id="215" name="Text Placeholder 4"/>
          <p:cNvSpPr txBox="1"/>
          <p:nvPr>
            <p:ph type="body" sz="half" idx="1"/>
          </p:nvPr>
        </p:nvSpPr>
        <p:spPr>
          <a:xfrm>
            <a:off x="1371600" y="4114799"/>
            <a:ext cx="10557792" cy="6788322"/>
          </a:xfrm>
          <a:prstGeom prst="rect">
            <a:avLst/>
          </a:prstGeom>
        </p:spPr>
        <p:txBody>
          <a:bodyPr/>
          <a:lstStyle/>
          <a:p>
            <a:pPr defTabSz="2438338">
              <a:lnSpc>
                <a:spcPct val="90000"/>
              </a:lnSpc>
              <a:spcBef>
                <a:spcPts val="4500"/>
              </a:spcBef>
              <a:defRPr sz="4800">
                <a:latin typeface="+mn-lt"/>
                <a:ea typeface="+mn-ea"/>
                <a:cs typeface="+mn-cs"/>
                <a:sym typeface="Helvetica Neue"/>
              </a:defRPr>
            </a:pPr>
            <a:r>
              <a:rPr b="1"/>
              <a:t>Mocha</a:t>
            </a:r>
            <a:r>
              <a:t> is a </a:t>
            </a:r>
            <a:r>
              <a:rPr>
                <a:hlinkClick r:id="rId2" invalidUrl="" action="" tgtFrame="" tooltip="" history="1" highlightClick="0" endSnd="0"/>
              </a:rPr>
              <a:t>JavaScript</a:t>
            </a:r>
            <a:r>
              <a:t> test framework for </a:t>
            </a:r>
            <a:r>
              <a:rPr>
                <a:hlinkClick r:id="rId3" invalidUrl="" action="" tgtFrame="" tooltip="" history="1" highlightClick="0" endSnd="0"/>
              </a:rPr>
              <a:t>Node.js</a:t>
            </a:r>
            <a:r>
              <a:t> programs, featuring browser support, asynchronous testing, test coverage reports, and use of any assertion library.</a:t>
            </a:r>
          </a:p>
        </p:txBody>
      </p:sp>
      <p:pic>
        <p:nvPicPr>
          <p:cNvPr id="216" name="Image" descr="Image"/>
          <p:cNvPicPr>
            <a:picLocks noChangeAspect="1"/>
          </p:cNvPicPr>
          <p:nvPr/>
        </p:nvPicPr>
        <p:blipFill>
          <a:blip r:embed="rId4">
            <a:extLst/>
          </a:blip>
          <a:stretch>
            <a:fillRect/>
          </a:stretch>
        </p:blipFill>
        <p:spPr>
          <a:xfrm>
            <a:off x="15587758" y="3020383"/>
            <a:ext cx="7003880" cy="700388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8" name="Screen Shot 2020-09-20 at 01.35.49.png" descr="Screen Shot 2020-09-20 at 01.35.49.png"/>
          <p:cNvPicPr>
            <a:picLocks noChangeAspect="1"/>
          </p:cNvPicPr>
          <p:nvPr/>
        </p:nvPicPr>
        <p:blipFill>
          <a:blip r:embed="rId2">
            <a:extLst/>
          </a:blip>
          <a:stretch>
            <a:fillRect/>
          </a:stretch>
        </p:blipFill>
        <p:spPr>
          <a:xfrm>
            <a:off x="2621215" y="1556517"/>
            <a:ext cx="19141570" cy="988142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Istanbul"/>
          <p:cNvSpPr txBox="1"/>
          <p:nvPr>
            <p:ph type="title"/>
          </p:nvPr>
        </p:nvSpPr>
        <p:spPr>
          <a:prstGeom prst="rect">
            <a:avLst/>
          </a:prstGeom>
        </p:spPr>
        <p:txBody>
          <a:bodyPr/>
          <a:lstStyle/>
          <a:p>
            <a:pPr/>
            <a:r>
              <a:t>Istanbul </a:t>
            </a:r>
          </a:p>
        </p:txBody>
      </p:sp>
      <p:sp>
        <p:nvSpPr>
          <p:cNvPr id="221" name="Istanbul instruments your ES5 and ES2015+ JavaScript code with line counters, so that you can track how well your unit-tests exercise your codebase."/>
          <p:cNvSpPr txBox="1"/>
          <p:nvPr/>
        </p:nvSpPr>
        <p:spPr>
          <a:xfrm>
            <a:off x="157734" y="3512820"/>
            <a:ext cx="24068533" cy="2686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sz="4800">
                <a:solidFill>
                  <a:srgbClr val="FFFFFF"/>
                </a:solidFill>
              </a:defRPr>
            </a:lvl1pPr>
          </a:lstStyle>
          <a:p>
            <a:pPr/>
            <a:r>
              <a:t>Istanbul instruments your ES5 and ES2015+ JavaScript code with line counters, so that you can track how well your unit-tests exercise your codebase.</a:t>
            </a:r>
          </a:p>
        </p:txBody>
      </p:sp>
      <p:pic>
        <p:nvPicPr>
          <p:cNvPr id="222" name="Image" descr="Image"/>
          <p:cNvPicPr>
            <a:picLocks noChangeAspect="1"/>
          </p:cNvPicPr>
          <p:nvPr/>
        </p:nvPicPr>
        <p:blipFill>
          <a:blip r:embed="rId2">
            <a:extLst/>
          </a:blip>
          <a:stretch>
            <a:fillRect/>
          </a:stretch>
        </p:blipFill>
        <p:spPr>
          <a:xfrm>
            <a:off x="12700" y="6974320"/>
            <a:ext cx="24358601" cy="4064001"/>
          </a:xfrm>
          <a:prstGeom prst="rect">
            <a:avLst/>
          </a:prstGeom>
          <a:ln w="12700">
            <a:miter lim="400000"/>
          </a:ln>
        </p:spPr>
      </p:pic>
      <p:pic>
        <p:nvPicPr>
          <p:cNvPr id="223" name="Image" descr="Image"/>
          <p:cNvPicPr>
            <a:picLocks noChangeAspect="1"/>
          </p:cNvPicPr>
          <p:nvPr/>
        </p:nvPicPr>
        <p:blipFill>
          <a:blip r:embed="rId3">
            <a:extLst/>
          </a:blip>
          <a:stretch>
            <a:fillRect/>
          </a:stretch>
        </p:blipFill>
        <p:spPr>
          <a:xfrm>
            <a:off x="6622581" y="1168402"/>
            <a:ext cx="1778001" cy="17780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What’s the Difference Between TDD and BDD?"/>
          <p:cNvSpPr txBox="1"/>
          <p:nvPr/>
        </p:nvSpPr>
        <p:spPr>
          <a:xfrm>
            <a:off x="4141546" y="1216840"/>
            <a:ext cx="16100908" cy="23433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b="1" sz="5700">
                <a:solidFill>
                  <a:srgbClr val="FFFFFF"/>
                </a:solidFill>
              </a:defRPr>
            </a:lvl1pPr>
          </a:lstStyle>
          <a:p>
            <a:pPr/>
            <a:r>
              <a:t>What’s the Difference Between TDD and BDD?</a:t>
            </a:r>
          </a:p>
        </p:txBody>
      </p:sp>
      <p:sp>
        <p:nvSpPr>
          <p:cNvPr id="226" name="In TDD (Test Driven Development), the test is written to check the implementation of functionality, but as the code evolves, tests can give false results. BDD (Behavior Driven Development) is also a test-first approach, but differs by testing the actual "/>
          <p:cNvSpPr txBox="1"/>
          <p:nvPr/>
        </p:nvSpPr>
        <p:spPr>
          <a:xfrm>
            <a:off x="127254" y="2822812"/>
            <a:ext cx="24129493" cy="276808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4500"/>
              </a:spcBef>
              <a:defRPr sz="4800">
                <a:solidFill>
                  <a:srgbClr val="FFFFFF"/>
                </a:solidFill>
              </a:defRPr>
            </a:pPr>
            <a:r>
              <a:t>In </a:t>
            </a:r>
            <a:r>
              <a:rPr>
                <a:hlinkClick r:id="rId2" invalidUrl="" action="" tgtFrame="" tooltip="" history="1" highlightClick="0" endSnd="0"/>
              </a:rPr>
              <a:t>TDD</a:t>
            </a:r>
            <a:r>
              <a:t> (Test Driven Development), the test is written to check the implementation of functionality, but as the code evolves, tests can give false results. </a:t>
            </a:r>
            <a:r>
              <a:rPr>
                <a:hlinkClick r:id="rId3" invalidUrl="" action="" tgtFrame="" tooltip="" history="1" highlightClick="0" endSnd="0"/>
              </a:rPr>
              <a:t>BDD</a:t>
            </a:r>
            <a:r>
              <a:t> (Behavior Driven Development) is also a test-first approach, but differs by testing the actual behavior of the system from the end users perspective.</a:t>
            </a:r>
          </a:p>
        </p:txBody>
      </p:sp>
      <p:sp>
        <p:nvSpPr>
          <p:cNvPr id="227" name="Text"/>
          <p:cNvSpPr txBox="1"/>
          <p:nvPr/>
        </p:nvSpPr>
        <p:spPr>
          <a:xfrm>
            <a:off x="12255499" y="4397407"/>
            <a:ext cx="127001" cy="59295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4200"/>
              </a:lnSpc>
              <a:defRPr sz="1500">
                <a:solidFill>
                  <a:srgbClr val="000000"/>
                </a:solidFill>
                <a:latin typeface="Calibri"/>
                <a:ea typeface="Calibri"/>
                <a:cs typeface="Calibri"/>
                <a:sym typeface="Calibri"/>
              </a:defRPr>
            </a:pPr>
          </a:p>
        </p:txBody>
      </p:sp>
      <p:pic>
        <p:nvPicPr>
          <p:cNvPr id="228" name="Image" descr="Image"/>
          <p:cNvPicPr>
            <a:picLocks noChangeAspect="1"/>
          </p:cNvPicPr>
          <p:nvPr/>
        </p:nvPicPr>
        <p:blipFill>
          <a:blip r:embed="rId4">
            <a:extLst/>
          </a:blip>
          <a:stretch>
            <a:fillRect/>
          </a:stretch>
        </p:blipFill>
        <p:spPr>
          <a:xfrm>
            <a:off x="5393749" y="6068330"/>
            <a:ext cx="13596502" cy="7143475"/>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In BDD, you are looking for the behavior, for example, what will happen to this system under a certain condition. But in TDD you have a test for a method which will assert some conditions, but as the system evolves these tests may give you false results…"/>
          <p:cNvSpPr txBox="1"/>
          <p:nvPr/>
        </p:nvSpPr>
        <p:spPr>
          <a:xfrm>
            <a:off x="302284" y="1728009"/>
            <a:ext cx="23779430" cy="854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09600" indent="-609600" algn="l">
              <a:lnSpc>
                <a:spcPct val="90000"/>
              </a:lnSpc>
              <a:spcBef>
                <a:spcPts val="4500"/>
              </a:spcBef>
              <a:buSzPct val="123000"/>
              <a:buChar char="•"/>
              <a:defRPr sz="5200">
                <a:solidFill>
                  <a:srgbClr val="FFFFFF"/>
                </a:solidFill>
              </a:defRPr>
            </a:pPr>
            <a:r>
              <a:t>In BDD, you are looking for the behavior, for example, what will happen to this system under a certain condition. But in TDD you have a test for a method which will assert some conditions, but as the system evolves these tests may give you false results</a:t>
            </a:r>
          </a:p>
          <a:p>
            <a:pPr marL="609600" indent="-609600" algn="l">
              <a:lnSpc>
                <a:spcPct val="90000"/>
              </a:lnSpc>
              <a:spcBef>
                <a:spcPts val="4500"/>
              </a:spcBef>
              <a:buSzPct val="123000"/>
              <a:buChar char="•"/>
              <a:defRPr sz="5200">
                <a:solidFill>
                  <a:srgbClr val="FFFFFF"/>
                </a:solidFill>
              </a:defRPr>
            </a:pPr>
            <a:r>
              <a:t>Since behavior in BDD is written in simple, descriptive English, your clients will be able to understand the tests and more quickly send their feedback. These more open lines of communication allow you to better incorporate their feedback to improve the tests and design of the software further. In TDD, only skillful programmers can understand the test, which of course, limits communication with the wider audience but this method will deliver code of a higher quality.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2" name="pasted-image.png" descr="pasted-image.pn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itle 3"/>
          <p:cNvSpPr txBox="1"/>
          <p:nvPr>
            <p:ph type="title"/>
          </p:nvPr>
        </p:nvSpPr>
        <p:spPr>
          <a:xfrm>
            <a:off x="8321742" y="5607210"/>
            <a:ext cx="21640801" cy="7873739"/>
          </a:xfrm>
          <a:prstGeom prst="rect">
            <a:avLst/>
          </a:prstGeom>
        </p:spPr>
        <p:txBody>
          <a:bodyPr/>
          <a:lstStyle>
            <a:lvl1pPr defTabSz="2438338">
              <a:lnSpc>
                <a:spcPct val="80000"/>
              </a:lnSpc>
              <a:defRPr b="1" spc="-262" sz="13100">
                <a:latin typeface="+mn-lt"/>
                <a:ea typeface="+mn-ea"/>
                <a:cs typeface="+mn-cs"/>
                <a:sym typeface="Helvetica Neue"/>
              </a:defRPr>
            </a:lvl1pPr>
          </a:lstStyle>
          <a:p>
            <a:pPr/>
            <a:r>
              <a:t>Jasmine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Title 3"/>
          <p:cNvSpPr txBox="1"/>
          <p:nvPr>
            <p:ph type="title"/>
          </p:nvPr>
        </p:nvSpPr>
        <p:spPr>
          <a:prstGeom prst="rect">
            <a:avLst/>
          </a:prstGeom>
        </p:spPr>
        <p:txBody>
          <a:bodyPr/>
          <a:lstStyle/>
          <a:p>
            <a:pPr/>
            <a:r>
              <a:t>What is Jasmine? </a:t>
            </a:r>
          </a:p>
        </p:txBody>
      </p:sp>
      <p:sp>
        <p:nvSpPr>
          <p:cNvPr id="189" name="Text Placeholder 4"/>
          <p:cNvSpPr txBox="1"/>
          <p:nvPr>
            <p:ph type="body" sz="half" idx="1"/>
          </p:nvPr>
        </p:nvSpPr>
        <p:spPr>
          <a:xfrm>
            <a:off x="1324797" y="4582823"/>
            <a:ext cx="13181376" cy="5494975"/>
          </a:xfrm>
          <a:prstGeom prst="rect">
            <a:avLst/>
          </a:prstGeom>
        </p:spPr>
        <p:txBody>
          <a:bodyPr/>
          <a:lstStyle/>
          <a:p>
            <a:pPr defTabSz="2438338">
              <a:lnSpc>
                <a:spcPct val="90000"/>
              </a:lnSpc>
              <a:spcBef>
                <a:spcPts val="4500"/>
              </a:spcBef>
              <a:defRPr sz="5400">
                <a:latin typeface="+mn-lt"/>
                <a:ea typeface="+mn-ea"/>
                <a:cs typeface="+mn-cs"/>
                <a:sym typeface="Helvetica Neue"/>
              </a:defRPr>
            </a:pPr>
            <a:r>
              <a:rPr b="1"/>
              <a:t>Jasmine</a:t>
            </a:r>
            <a:r>
              <a:t> is an open-source testing framework for JavaScript. It aims to run on any JavaScript-enabled platform, to not intrude on the application nor the IDE, and to have easy-to-read syntax.</a:t>
            </a:r>
          </a:p>
        </p:txBody>
      </p:sp>
      <p:pic>
        <p:nvPicPr>
          <p:cNvPr id="190" name="Image" descr="Image"/>
          <p:cNvPicPr>
            <a:picLocks noChangeAspect="1"/>
          </p:cNvPicPr>
          <p:nvPr/>
        </p:nvPicPr>
        <p:blipFill>
          <a:blip r:embed="rId2">
            <a:extLst/>
          </a:blip>
          <a:stretch>
            <a:fillRect/>
          </a:stretch>
        </p:blipFill>
        <p:spPr>
          <a:xfrm>
            <a:off x="15519351" y="2951750"/>
            <a:ext cx="7620001" cy="63119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Jasmine has many features such as:…"/>
          <p:cNvSpPr txBox="1"/>
          <p:nvPr/>
        </p:nvSpPr>
        <p:spPr>
          <a:xfrm>
            <a:off x="155295" y="830488"/>
            <a:ext cx="24073410" cy="1125938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4500"/>
              </a:spcBef>
              <a:defRPr sz="4800">
                <a:solidFill>
                  <a:srgbClr val="FFFFFF"/>
                </a:solidFill>
              </a:defRPr>
            </a:pPr>
            <a:r>
              <a:t>Jasmine has many features such as:</a:t>
            </a:r>
          </a:p>
          <a:p>
            <a:pPr marL="609600" indent="-609600" algn="l">
              <a:lnSpc>
                <a:spcPct val="90000"/>
              </a:lnSpc>
              <a:spcBef>
                <a:spcPts val="4500"/>
              </a:spcBef>
              <a:buSzPct val="123000"/>
              <a:buChar char="•"/>
              <a:defRPr sz="4800">
                <a:solidFill>
                  <a:srgbClr val="FFFFFF"/>
                </a:solidFill>
              </a:defRPr>
            </a:pPr>
            <a:r>
              <a:t>It’s fast and has low overhead and no external dependencies.</a:t>
            </a:r>
          </a:p>
          <a:p>
            <a:pPr marL="609600" indent="-609600" algn="l">
              <a:lnSpc>
                <a:spcPct val="90000"/>
              </a:lnSpc>
              <a:spcBef>
                <a:spcPts val="4500"/>
              </a:spcBef>
              <a:buSzPct val="123000"/>
              <a:buChar char="•"/>
              <a:defRPr sz="4800">
                <a:solidFill>
                  <a:srgbClr val="FFFFFF"/>
                </a:solidFill>
              </a:defRPr>
            </a:pPr>
            <a:r>
              <a:t>It’s a batteries included library and offers everything you need for testing your code.</a:t>
            </a:r>
          </a:p>
          <a:p>
            <a:pPr marL="609600" indent="-609600" algn="l">
              <a:lnSpc>
                <a:spcPct val="90000"/>
              </a:lnSpc>
              <a:spcBef>
                <a:spcPts val="4500"/>
              </a:spcBef>
              <a:buSzPct val="123000"/>
              <a:buChar char="•"/>
              <a:defRPr sz="4800">
                <a:solidFill>
                  <a:srgbClr val="FFFFFF"/>
                </a:solidFill>
              </a:defRPr>
            </a:pPr>
            <a:r>
              <a:t>It’s available both for Node and the browser.</a:t>
            </a:r>
          </a:p>
          <a:p>
            <a:pPr marL="609600" indent="-609600" algn="l">
              <a:lnSpc>
                <a:spcPct val="90000"/>
              </a:lnSpc>
              <a:spcBef>
                <a:spcPts val="4500"/>
              </a:spcBef>
              <a:buSzPct val="123000"/>
              <a:buChar char="•"/>
              <a:defRPr sz="4800">
                <a:solidFill>
                  <a:srgbClr val="FFFFFF"/>
                </a:solidFill>
              </a:defRPr>
            </a:pPr>
            <a:r>
              <a:t>It can be used with other languages like Python and Ruby.</a:t>
            </a:r>
          </a:p>
          <a:p>
            <a:pPr marL="609600" indent="-609600" algn="l">
              <a:lnSpc>
                <a:spcPct val="90000"/>
              </a:lnSpc>
              <a:spcBef>
                <a:spcPts val="4500"/>
              </a:spcBef>
              <a:buSzPct val="123000"/>
              <a:buChar char="•"/>
              <a:defRPr sz="4800">
                <a:solidFill>
                  <a:srgbClr val="FFFFFF"/>
                </a:solidFill>
              </a:defRPr>
            </a:pPr>
            <a:r>
              <a:t>It does not require the DOM.</a:t>
            </a:r>
          </a:p>
          <a:p>
            <a:pPr marL="609600" indent="-609600" algn="l">
              <a:lnSpc>
                <a:spcPct val="90000"/>
              </a:lnSpc>
              <a:spcBef>
                <a:spcPts val="4500"/>
              </a:spcBef>
              <a:buSzPct val="123000"/>
              <a:buChar char="•"/>
              <a:defRPr sz="4800">
                <a:solidFill>
                  <a:srgbClr val="FFFFFF"/>
                </a:solidFill>
              </a:defRPr>
            </a:pPr>
            <a:r>
              <a:t>It provides a clean and easy to understand syntax and also a rich and straightforward API.</a:t>
            </a:r>
          </a:p>
          <a:p>
            <a:pPr marL="609600" indent="-609600" algn="l">
              <a:lnSpc>
                <a:spcPct val="90000"/>
              </a:lnSpc>
              <a:spcBef>
                <a:spcPts val="4500"/>
              </a:spcBef>
              <a:buSzPct val="123000"/>
              <a:buChar char="•"/>
              <a:defRPr sz="4800">
                <a:solidFill>
                  <a:srgbClr val="FFFFFF"/>
                </a:solidFill>
              </a:defRPr>
            </a:pPr>
            <a:r>
              <a:t>We can use natural language to describe the tests and the expected results.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Title 3"/>
          <p:cNvSpPr txBox="1"/>
          <p:nvPr>
            <p:ph type="title"/>
          </p:nvPr>
        </p:nvSpPr>
        <p:spPr>
          <a:xfrm>
            <a:off x="1371600" y="1371602"/>
            <a:ext cx="21640800" cy="2253349"/>
          </a:xfrm>
          <a:prstGeom prst="rect">
            <a:avLst/>
          </a:prstGeom>
        </p:spPr>
        <p:txBody>
          <a:bodyPr/>
          <a:lstStyle>
            <a:lvl1pPr defTabSz="693419">
              <a:lnSpc>
                <a:spcPct val="100000"/>
              </a:lnSpc>
              <a:defRPr b="1" sz="7307">
                <a:latin typeface="+mn-lt"/>
                <a:ea typeface="+mn-ea"/>
                <a:cs typeface="+mn-cs"/>
                <a:sym typeface="Helvetica Neue"/>
              </a:defRPr>
            </a:lvl1pPr>
          </a:lstStyle>
          <a:p>
            <a:pPr/>
            <a:r>
              <a:t>Suites</a:t>
            </a:r>
          </a:p>
        </p:txBody>
      </p:sp>
      <p:sp>
        <p:nvSpPr>
          <p:cNvPr id="195" name="Text Placeholder 4"/>
          <p:cNvSpPr txBox="1"/>
          <p:nvPr>
            <p:ph type="body" sz="half" idx="1"/>
          </p:nvPr>
        </p:nvSpPr>
        <p:spPr>
          <a:xfrm>
            <a:off x="1114187" y="3459567"/>
            <a:ext cx="21640801" cy="3516116"/>
          </a:xfrm>
          <a:prstGeom prst="rect">
            <a:avLst/>
          </a:prstGeom>
        </p:spPr>
        <p:txBody>
          <a:bodyPr/>
          <a:lstStyle>
            <a:lvl1pPr defTabSz="2438338">
              <a:lnSpc>
                <a:spcPct val="90000"/>
              </a:lnSpc>
              <a:spcBef>
                <a:spcPts val="4500"/>
              </a:spcBef>
              <a:defRPr sz="4800">
                <a:latin typeface="+mn-lt"/>
                <a:ea typeface="+mn-ea"/>
                <a:cs typeface="+mn-cs"/>
                <a:sym typeface="Helvetica Neue"/>
              </a:defRPr>
            </a:lvl1pPr>
          </a:lstStyle>
          <a:p>
            <a:pPr/>
            <a:r>
              <a:t>A suite groups a set of specs or test cases. It’s used to test a specific behavior of the JavaScript code that’s usually encapsulated by an object/class or a function. It’s created using the Jasmine global function describe() that takes two parameters, the title of the test suite and a function that implements the actual code of the test suite.</a:t>
            </a:r>
          </a:p>
        </p:txBody>
      </p:sp>
      <p:pic>
        <p:nvPicPr>
          <p:cNvPr id="196" name="Image" descr="Image"/>
          <p:cNvPicPr>
            <a:picLocks noChangeAspect="1"/>
          </p:cNvPicPr>
          <p:nvPr/>
        </p:nvPicPr>
        <p:blipFill>
          <a:blip r:embed="rId2">
            <a:extLst/>
          </a:blip>
          <a:stretch>
            <a:fillRect/>
          </a:stretch>
        </p:blipFill>
        <p:spPr>
          <a:xfrm>
            <a:off x="1093772" y="7179570"/>
            <a:ext cx="10385115" cy="1078974"/>
          </a:xfrm>
          <a:prstGeom prst="rect">
            <a:avLst/>
          </a:prstGeom>
          <a:ln w="12700">
            <a:miter lim="400000"/>
          </a:ln>
        </p:spPr>
      </p:pic>
      <p:sp>
        <p:nvSpPr>
          <p:cNvPr id="197" name="You can temporarily disable a suite using the xdescribe() function. It has the same signature (parameters) as a describe() function which means you can quickly disable your existing suites by simply adding an x to the function. Specs within an xdescribe("/>
          <p:cNvSpPr txBox="1"/>
          <p:nvPr/>
        </p:nvSpPr>
        <p:spPr>
          <a:xfrm>
            <a:off x="901165" y="8912465"/>
            <a:ext cx="22581671" cy="27680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90000"/>
              </a:lnSpc>
              <a:spcBef>
                <a:spcPts val="4500"/>
              </a:spcBef>
              <a:defRPr sz="4800">
                <a:solidFill>
                  <a:srgbClr val="FFFFFF"/>
                </a:solidFill>
              </a:defRPr>
            </a:lvl1pPr>
          </a:lstStyle>
          <a:p>
            <a:pPr/>
            <a:r>
              <a:t>You can temporarily disable a suite using the xdescribe() function. It has the same signature (parameters) as a describe() function which means you can quickly disable your existing suites by simply adding an x to the function. Specs within an xdescribe() function will be marked pending and not executed in the report.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itle 3"/>
          <p:cNvSpPr txBox="1"/>
          <p:nvPr>
            <p:ph type="title"/>
          </p:nvPr>
        </p:nvSpPr>
        <p:spPr>
          <a:xfrm>
            <a:off x="960599" y="487886"/>
            <a:ext cx="21640801" cy="2221721"/>
          </a:xfrm>
          <a:prstGeom prst="rect">
            <a:avLst/>
          </a:prstGeom>
        </p:spPr>
        <p:txBody>
          <a:bodyPr/>
          <a:lstStyle>
            <a:lvl1pPr defTabSz="759459">
              <a:lnSpc>
                <a:spcPct val="100000"/>
              </a:lnSpc>
              <a:defRPr b="1" sz="7176">
                <a:latin typeface="+mn-lt"/>
                <a:ea typeface="+mn-ea"/>
                <a:cs typeface="+mn-cs"/>
                <a:sym typeface="Helvetica Neue"/>
              </a:defRPr>
            </a:lvl1pPr>
          </a:lstStyle>
          <a:p>
            <a:pPr/>
            <a:r>
              <a:t>Specs</a:t>
            </a:r>
          </a:p>
        </p:txBody>
      </p:sp>
      <p:sp>
        <p:nvSpPr>
          <p:cNvPr id="200" name="A spec declares a test case that belongs to a test suite. This is done by calling the Jasmine global function it() which takes two parameters, the title of the spec (which describes the logic we want to test) and a function that implements the actual tes"/>
          <p:cNvSpPr txBox="1"/>
          <p:nvPr/>
        </p:nvSpPr>
        <p:spPr>
          <a:xfrm>
            <a:off x="695617" y="1982175"/>
            <a:ext cx="22992766" cy="52992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4800">
                <a:solidFill>
                  <a:srgbClr val="FFFFFF"/>
                </a:solidFill>
              </a:defRPr>
            </a:pPr>
            <a:r>
              <a:t>A spec declares a test case that belongs to a test suite. This is done by calling the Jasmine global function it() which takes two parameters, the title of the spec (which describes the logic we want to test) and a function that implements the actual test case. </a:t>
            </a:r>
          </a:p>
          <a:p>
            <a:pPr algn="l">
              <a:lnSpc>
                <a:spcPct val="90000"/>
              </a:lnSpc>
              <a:spcBef>
                <a:spcPts val="4500"/>
              </a:spcBef>
              <a:defRPr sz="4800">
                <a:solidFill>
                  <a:srgbClr val="FFFFFF"/>
                </a:solidFill>
              </a:defRPr>
            </a:pPr>
            <a:r>
              <a:t>A spec may contain one or more expectations. Each expectation is simply an assertion that can return either true or false. For the spec to be passed, all expectations belonging to the spec have to be true otherwise the spec fails.</a:t>
            </a:r>
          </a:p>
        </p:txBody>
      </p:sp>
      <p:pic>
        <p:nvPicPr>
          <p:cNvPr id="201" name="Screen Shot 2020-09-19 at 19.54.55.png" descr="Screen Shot 2020-09-19 at 19.54.55.png"/>
          <p:cNvPicPr>
            <a:picLocks noChangeAspect="1"/>
          </p:cNvPicPr>
          <p:nvPr/>
        </p:nvPicPr>
        <p:blipFill>
          <a:blip r:embed="rId2">
            <a:extLst/>
          </a:blip>
          <a:stretch>
            <a:fillRect/>
          </a:stretch>
        </p:blipFill>
        <p:spPr>
          <a:xfrm>
            <a:off x="505647" y="7965498"/>
            <a:ext cx="23372706" cy="316386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Title 3"/>
          <p:cNvSpPr txBox="1"/>
          <p:nvPr>
            <p:ph type="title"/>
          </p:nvPr>
        </p:nvSpPr>
        <p:spPr>
          <a:xfrm>
            <a:off x="1371600" y="1371602"/>
            <a:ext cx="21640800" cy="2705356"/>
          </a:xfrm>
          <a:prstGeom prst="rect">
            <a:avLst/>
          </a:prstGeom>
        </p:spPr>
        <p:txBody>
          <a:bodyPr/>
          <a:lstStyle>
            <a:lvl1pPr defTabSz="825500">
              <a:lnSpc>
                <a:spcPct val="100000"/>
              </a:lnSpc>
              <a:defRPr b="1" sz="7000">
                <a:latin typeface="+mn-lt"/>
                <a:ea typeface="+mn-ea"/>
                <a:cs typeface="+mn-cs"/>
                <a:sym typeface="Helvetica Neue"/>
              </a:defRPr>
            </a:lvl1pPr>
          </a:lstStyle>
          <a:p>
            <a:pPr/>
            <a:r>
              <a:t>Expectations</a:t>
            </a:r>
          </a:p>
        </p:txBody>
      </p:sp>
      <p:sp>
        <p:nvSpPr>
          <p:cNvPr id="204" name="Expectations are created using the expect() function that takes a value called the actual (this can be values, expressions, variables, functions or objects etc.). Expectations compose the spec and are used along with matcher functions (via chaining) to d"/>
          <p:cNvSpPr txBox="1"/>
          <p:nvPr/>
        </p:nvSpPr>
        <p:spPr>
          <a:xfrm>
            <a:off x="1307895" y="2913782"/>
            <a:ext cx="21768210" cy="78884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4800">
                <a:solidFill>
                  <a:srgbClr val="FFFFFF"/>
                </a:solidFill>
              </a:defRPr>
            </a:pPr>
            <a:r>
              <a:t>Expectations are created using the expect() function that takes a value called the </a:t>
            </a:r>
            <a:r>
              <a:rPr b="1"/>
              <a:t>actual</a:t>
            </a:r>
            <a:r>
              <a:t> (this can be values, expressions, variables, functions or objects etc.). Expectations compose the spec and are used along with matcher functions (via chaining) to define what the developer expect from a specific unit of code to perform.</a:t>
            </a:r>
          </a:p>
          <a:p>
            <a:pPr algn="l">
              <a:lnSpc>
                <a:spcPct val="90000"/>
              </a:lnSpc>
              <a:spcBef>
                <a:spcPts val="4500"/>
              </a:spcBef>
              <a:defRPr sz="4800">
                <a:solidFill>
                  <a:srgbClr val="FFFFFF"/>
                </a:solidFill>
              </a:defRPr>
            </a:pPr>
          </a:p>
          <a:p>
            <a:pPr algn="l">
              <a:lnSpc>
                <a:spcPct val="90000"/>
              </a:lnSpc>
              <a:spcBef>
                <a:spcPts val="4500"/>
              </a:spcBef>
              <a:defRPr sz="4800">
                <a:solidFill>
                  <a:srgbClr val="FFFFFF"/>
                </a:solidFill>
              </a:defRPr>
            </a:pPr>
            <a:r>
              <a:t>A matcher function compares between an </a:t>
            </a:r>
            <a:r>
              <a:rPr b="1"/>
              <a:t>actual</a:t>
            </a:r>
            <a:r>
              <a:t> value (passed to the expect() function it's chained with) and an </a:t>
            </a:r>
            <a:r>
              <a:rPr b="1"/>
              <a:t>expected</a:t>
            </a:r>
            <a:r>
              <a:t> value (directly passed as a parameter to the matcher) and returns either </a:t>
            </a:r>
            <a:r>
              <a:rPr b="1"/>
              <a:t>true</a:t>
            </a:r>
            <a:r>
              <a:t> or </a:t>
            </a:r>
            <a:r>
              <a:rPr b="1"/>
              <a:t>false</a:t>
            </a:r>
            <a:r>
              <a:t> which either </a:t>
            </a:r>
            <a:r>
              <a:rPr b="1"/>
              <a:t>passes</a:t>
            </a:r>
            <a:r>
              <a:t> or </a:t>
            </a:r>
            <a:r>
              <a:rPr b="1"/>
              <a:t>fails</a:t>
            </a:r>
            <a:r>
              <a:t> the spec.</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Built-In Matchers"/>
          <p:cNvSpPr txBox="1"/>
          <p:nvPr/>
        </p:nvSpPr>
        <p:spPr>
          <a:xfrm>
            <a:off x="973894" y="1001535"/>
            <a:ext cx="8793422" cy="22348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825500">
              <a:defRPr b="1" sz="7000">
                <a:solidFill>
                  <a:srgbClr val="FFFFFF"/>
                </a:solidFill>
              </a:defRPr>
            </a:lvl1pPr>
          </a:lstStyle>
          <a:p>
            <a:pPr/>
            <a:r>
              <a:t>Built-In Matchers</a:t>
            </a:r>
          </a:p>
        </p:txBody>
      </p:sp>
      <p:sp>
        <p:nvSpPr>
          <p:cNvPr id="207" name="Jasmine provides a rich set of built-in matchers. Let’s see some of the important ones:…"/>
          <p:cNvSpPr txBox="1"/>
          <p:nvPr/>
        </p:nvSpPr>
        <p:spPr>
          <a:xfrm>
            <a:off x="595814" y="3073938"/>
            <a:ext cx="23613772" cy="8408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4500"/>
              </a:spcBef>
              <a:defRPr sz="4800">
                <a:solidFill>
                  <a:srgbClr val="FFFFFF"/>
                </a:solidFill>
              </a:defRPr>
            </a:pPr>
            <a:r>
              <a:t>Jasmine provides a rich set of built-in matchers. Let’s see some of the important ones:</a:t>
            </a:r>
          </a:p>
          <a:p>
            <a:pPr marL="469900" indent="-469900" algn="l">
              <a:lnSpc>
                <a:spcPct val="90000"/>
              </a:lnSpc>
              <a:spcBef>
                <a:spcPts val="4500"/>
              </a:spcBef>
              <a:buSzPct val="123000"/>
              <a:buChar char="•"/>
              <a:defRPr sz="3700">
                <a:solidFill>
                  <a:srgbClr val="FFFFFF"/>
                </a:solidFill>
              </a:defRPr>
            </a:pPr>
            <a:r>
              <a:rPr>
                <a:latin typeface="Courier"/>
                <a:ea typeface="Courier"/>
                <a:cs typeface="Courier"/>
                <a:sym typeface="Courier"/>
              </a:rPr>
              <a:t>toBe()</a:t>
            </a:r>
            <a:r>
              <a:t> for testing for identity,</a:t>
            </a:r>
          </a:p>
          <a:p>
            <a:pPr marL="469900" indent="-469900" algn="l">
              <a:lnSpc>
                <a:spcPct val="90000"/>
              </a:lnSpc>
              <a:spcBef>
                <a:spcPts val="4500"/>
              </a:spcBef>
              <a:buSzPct val="123000"/>
              <a:buChar char="•"/>
              <a:defRPr sz="3700">
                <a:solidFill>
                  <a:srgbClr val="FFFFFF"/>
                </a:solidFill>
              </a:defRPr>
            </a:pPr>
            <a:r>
              <a:rPr>
                <a:latin typeface="Courier"/>
                <a:ea typeface="Courier"/>
                <a:cs typeface="Courier"/>
                <a:sym typeface="Courier"/>
              </a:rPr>
              <a:t>toBeNull()</a:t>
            </a:r>
            <a:r>
              <a:t> for testing for </a:t>
            </a:r>
            <a:r>
              <a:rPr>
                <a:latin typeface="Courier"/>
                <a:ea typeface="Courier"/>
                <a:cs typeface="Courier"/>
                <a:sym typeface="Courier"/>
              </a:rPr>
              <a:t>null</a:t>
            </a:r>
            <a:r>
              <a:t>,</a:t>
            </a:r>
          </a:p>
          <a:p>
            <a:pPr marL="469900" indent="-469900" algn="l">
              <a:lnSpc>
                <a:spcPct val="90000"/>
              </a:lnSpc>
              <a:spcBef>
                <a:spcPts val="4500"/>
              </a:spcBef>
              <a:buSzPct val="123000"/>
              <a:buChar char="•"/>
              <a:defRPr sz="3700">
                <a:solidFill>
                  <a:srgbClr val="FFFFFF"/>
                </a:solidFill>
              </a:defRPr>
            </a:pPr>
            <a:r>
              <a:t>toBeUndefined()/toBeDefined()</a:t>
            </a:r>
            <a:r>
              <a:rPr>
                <a:latin typeface="Helvetica"/>
                <a:ea typeface="Helvetica"/>
                <a:cs typeface="Helvetica"/>
                <a:sym typeface="Helvetica"/>
              </a:rPr>
              <a:t> for testing for </a:t>
            </a:r>
            <a:r>
              <a:t>undefined</a:t>
            </a:r>
            <a:r>
              <a:rPr>
                <a:latin typeface="Helvetica"/>
                <a:ea typeface="Helvetica"/>
                <a:cs typeface="Helvetica"/>
                <a:sym typeface="Helvetica"/>
              </a:rPr>
              <a:t>/not </a:t>
            </a:r>
            <a:r>
              <a:t>undefined</a:t>
            </a:r>
            <a:r>
              <a:rPr>
                <a:latin typeface="Helvetica"/>
                <a:ea typeface="Helvetica"/>
                <a:cs typeface="Helvetica"/>
                <a:sym typeface="Helvetica"/>
              </a:rPr>
              <a:t>,</a:t>
            </a:r>
            <a:endParaRPr>
              <a:latin typeface="Helvetica"/>
              <a:ea typeface="Helvetica"/>
              <a:cs typeface="Helvetica"/>
              <a:sym typeface="Helvetica"/>
            </a:endParaRPr>
          </a:p>
          <a:p>
            <a:pPr marL="469900" indent="-469900" algn="l">
              <a:lnSpc>
                <a:spcPct val="90000"/>
              </a:lnSpc>
              <a:spcBef>
                <a:spcPts val="4500"/>
              </a:spcBef>
              <a:buSzPct val="123000"/>
              <a:buChar char="•"/>
              <a:defRPr sz="3700">
                <a:solidFill>
                  <a:srgbClr val="FFFFFF"/>
                </a:solidFill>
              </a:defRPr>
            </a:pPr>
            <a:r>
              <a:rPr>
                <a:latin typeface="Courier"/>
                <a:ea typeface="Courier"/>
                <a:cs typeface="Courier"/>
                <a:sym typeface="Courier"/>
              </a:rPr>
              <a:t>toBeNaN()</a:t>
            </a:r>
            <a:r>
              <a:t> for testing for NaN (Not A Number)</a:t>
            </a:r>
          </a:p>
          <a:p>
            <a:pPr marL="469900" indent="-469900" algn="l">
              <a:lnSpc>
                <a:spcPct val="90000"/>
              </a:lnSpc>
              <a:spcBef>
                <a:spcPts val="4500"/>
              </a:spcBef>
              <a:buSzPct val="123000"/>
              <a:buChar char="•"/>
              <a:defRPr sz="3700">
                <a:solidFill>
                  <a:srgbClr val="FFFFFF"/>
                </a:solidFill>
              </a:defRPr>
            </a:pPr>
            <a:r>
              <a:rPr>
                <a:latin typeface="Courier"/>
                <a:ea typeface="Courier"/>
                <a:cs typeface="Courier"/>
                <a:sym typeface="Courier"/>
              </a:rPr>
              <a:t>toEqual()</a:t>
            </a:r>
            <a:r>
              <a:t> for testing for equality,</a:t>
            </a:r>
          </a:p>
          <a:p>
            <a:pPr marL="469900" indent="-469900" algn="l">
              <a:lnSpc>
                <a:spcPct val="90000"/>
              </a:lnSpc>
              <a:spcBef>
                <a:spcPts val="4500"/>
              </a:spcBef>
              <a:buSzPct val="123000"/>
              <a:buChar char="•"/>
              <a:defRPr sz="3700">
                <a:solidFill>
                  <a:srgbClr val="FFFFFF"/>
                </a:solidFill>
              </a:defRPr>
            </a:pPr>
            <a:r>
              <a:rPr>
                <a:latin typeface="Courier"/>
                <a:ea typeface="Courier"/>
                <a:cs typeface="Courier"/>
                <a:sym typeface="Courier"/>
              </a:rPr>
              <a:t>toBeFalsy()/toBeTruthy()</a:t>
            </a:r>
            <a:r>
              <a:t> for testing for falseness/truthfulness etc.</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For initializing and cleaning your specs, Jasmine provides two global functions, beforeEach() and afterEach():…"/>
          <p:cNvSpPr txBox="1"/>
          <p:nvPr/>
        </p:nvSpPr>
        <p:spPr>
          <a:xfrm>
            <a:off x="150955" y="3339443"/>
            <a:ext cx="24082090" cy="70371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ct val="90000"/>
              </a:lnSpc>
              <a:spcBef>
                <a:spcPts val="4500"/>
              </a:spcBef>
              <a:defRPr sz="3700">
                <a:solidFill>
                  <a:srgbClr val="FFFFFF"/>
                </a:solidFill>
              </a:defRPr>
            </a:pPr>
            <a:r>
              <a:t>For initializing and cleaning your specs, Jasmine provides two global functions, </a:t>
            </a:r>
            <a:r>
              <a:rPr>
                <a:latin typeface="Courier"/>
                <a:ea typeface="Courier"/>
                <a:cs typeface="Courier"/>
                <a:sym typeface="Courier"/>
              </a:rPr>
              <a:t>beforeEach()</a:t>
            </a:r>
            <a:r>
              <a:t> and </a:t>
            </a:r>
            <a:r>
              <a:rPr>
                <a:latin typeface="Courier"/>
                <a:ea typeface="Courier"/>
                <a:cs typeface="Courier"/>
                <a:sym typeface="Courier"/>
              </a:rPr>
              <a:t>afterEach()</a:t>
            </a:r>
            <a:r>
              <a:t>:</a:t>
            </a:r>
          </a:p>
          <a:p>
            <a:pPr marL="469900" indent="-469900" algn="l">
              <a:lnSpc>
                <a:spcPct val="90000"/>
              </a:lnSpc>
              <a:spcBef>
                <a:spcPts val="4500"/>
              </a:spcBef>
              <a:buSzPct val="123000"/>
              <a:buChar char="•"/>
              <a:defRPr sz="3700">
                <a:solidFill>
                  <a:srgbClr val="FFFFFF"/>
                </a:solidFill>
              </a:defRPr>
            </a:pPr>
            <a:r>
              <a:t>The </a:t>
            </a:r>
            <a:r>
              <a:rPr>
                <a:latin typeface="Courier"/>
                <a:ea typeface="Courier"/>
                <a:cs typeface="Courier"/>
                <a:sym typeface="Courier"/>
              </a:rPr>
              <a:t>beforeEach</a:t>
            </a:r>
            <a:r>
              <a:t> function is called once before each spec in the suite where it is called.</a:t>
            </a:r>
          </a:p>
          <a:p>
            <a:pPr marL="469900" indent="-469900" algn="l">
              <a:lnSpc>
                <a:spcPct val="90000"/>
              </a:lnSpc>
              <a:spcBef>
                <a:spcPts val="4500"/>
              </a:spcBef>
              <a:buSzPct val="123000"/>
              <a:buChar char="•"/>
              <a:defRPr sz="3700">
                <a:solidFill>
                  <a:srgbClr val="FFFFFF"/>
                </a:solidFill>
              </a:defRPr>
            </a:pPr>
            <a:r>
              <a:t>The </a:t>
            </a:r>
            <a:r>
              <a:rPr>
                <a:latin typeface="Courier"/>
                <a:ea typeface="Courier"/>
                <a:cs typeface="Courier"/>
                <a:sym typeface="Courier"/>
              </a:rPr>
              <a:t>afterEach</a:t>
            </a:r>
            <a:r>
              <a:t> function is called once after each spec in the suite where it's called.</a:t>
            </a:r>
          </a:p>
          <a:p>
            <a:pPr algn="l">
              <a:lnSpc>
                <a:spcPct val="90000"/>
              </a:lnSpc>
              <a:spcBef>
                <a:spcPts val="4500"/>
              </a:spcBef>
              <a:defRPr sz="3700">
                <a:solidFill>
                  <a:srgbClr val="FFFFFF"/>
                </a:solidFill>
              </a:defRPr>
            </a:pPr>
            <a:r>
              <a:t>For example, if you need to use any variables in your test suite, you can simply declare them in the start of the </a:t>
            </a:r>
            <a:r>
              <a:rPr>
                <a:latin typeface="Courier"/>
                <a:ea typeface="Courier"/>
                <a:cs typeface="Courier"/>
                <a:sym typeface="Courier"/>
              </a:rPr>
              <a:t>describe()</a:t>
            </a:r>
            <a:r>
              <a:t> function and put any initialization or instantiation code inside a </a:t>
            </a:r>
            <a:r>
              <a:rPr>
                <a:latin typeface="Courier"/>
                <a:ea typeface="Courier"/>
                <a:cs typeface="Courier"/>
                <a:sym typeface="Courier"/>
              </a:rPr>
              <a:t>beforeEach()</a:t>
            </a:r>
            <a:r>
              <a:t> function. Finally, you can use the </a:t>
            </a:r>
            <a:r>
              <a:rPr>
                <a:latin typeface="Courier"/>
                <a:ea typeface="Courier"/>
                <a:cs typeface="Courier"/>
                <a:sym typeface="Courier"/>
              </a:rPr>
              <a:t>afterEach()</a:t>
            </a:r>
            <a:r>
              <a:t> function to reset the variables after each spec so you can have pure unit testing without the need to repeat initialization and cleanup code for each spec.</a:t>
            </a:r>
          </a:p>
        </p:txBody>
      </p:sp>
      <p:sp>
        <p:nvSpPr>
          <p:cNvPr id="210" name="Using beforeEach() and afterEach()"/>
          <p:cNvSpPr txBox="1"/>
          <p:nvPr/>
        </p:nvSpPr>
        <p:spPr>
          <a:xfrm>
            <a:off x="576293" y="1204853"/>
            <a:ext cx="12771121" cy="19590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b="1" sz="6000">
                <a:solidFill>
                  <a:srgbClr val="FFFFFF"/>
                </a:solidFill>
              </a:defRPr>
            </a:lvl1pPr>
          </a:lstStyle>
          <a:p>
            <a:pPr/>
            <a:r>
              <a:t>Using beforeEach() and afterEach()</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