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Old Standard TT"/>
      <p:regular r:id="rId11"/>
      <p:bold r:id="rId12"/>
      <p: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ldStandardTT-regular.fntdata"/><Relationship Id="rId10" Type="http://schemas.openxmlformats.org/officeDocument/2006/relationships/slide" Target="slides/slide5.xml"/><Relationship Id="rId13" Type="http://schemas.openxmlformats.org/officeDocument/2006/relationships/font" Target="fonts/OldStandardTT-italic.fntdata"/><Relationship Id="rId12"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acdd2c37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acdd2c37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acdd2c37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acdd2c37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acdd2c37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acdd2c37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acdd2c37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acdd2c37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Women and The Big Four </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(Well, really only three)</a:t>
            </a:r>
            <a:endParaRPr sz="1800"/>
          </a:p>
        </p:txBody>
      </p:sp>
      <p:pic>
        <p:nvPicPr>
          <p:cNvPr id="61" name="Google Shape;61;p13"/>
          <p:cNvPicPr preferRelativeResize="0"/>
          <p:nvPr/>
        </p:nvPicPr>
        <p:blipFill>
          <a:blip r:embed="rId3">
            <a:alphaModFix/>
          </a:blip>
          <a:stretch>
            <a:fillRect/>
          </a:stretch>
        </p:blipFill>
        <p:spPr>
          <a:xfrm>
            <a:off x="5036475" y="340300"/>
            <a:ext cx="3793025" cy="2367575"/>
          </a:xfrm>
          <a:prstGeom prst="rect">
            <a:avLst/>
          </a:prstGeom>
          <a:noFill/>
          <a:ln>
            <a:noFill/>
          </a:ln>
        </p:spPr>
      </p:pic>
      <p:sp>
        <p:nvSpPr>
          <p:cNvPr id="62" name="Google Shape;62;p13"/>
          <p:cNvSpPr txBox="1"/>
          <p:nvPr>
            <p:ph idx="1" type="subTitle"/>
          </p:nvPr>
        </p:nvSpPr>
        <p:spPr>
          <a:xfrm>
            <a:off x="586700" y="4259364"/>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Sofia Smith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are Maraji?</a:t>
            </a:r>
            <a:endParaRPr/>
          </a:p>
        </p:txBody>
      </p:sp>
      <p:pic>
        <p:nvPicPr>
          <p:cNvPr id="68" name="Google Shape;68;p14"/>
          <p:cNvPicPr preferRelativeResize="0"/>
          <p:nvPr/>
        </p:nvPicPr>
        <p:blipFill>
          <a:blip r:embed="rId3">
            <a:alphaModFix/>
          </a:blip>
          <a:stretch>
            <a:fillRect/>
          </a:stretch>
        </p:blipFill>
        <p:spPr>
          <a:xfrm>
            <a:off x="3799613" y="2645825"/>
            <a:ext cx="5155025" cy="2281250"/>
          </a:xfrm>
          <a:prstGeom prst="rect">
            <a:avLst/>
          </a:prstGeom>
          <a:noFill/>
          <a:ln>
            <a:noFill/>
          </a:ln>
        </p:spPr>
      </p:pic>
      <p:sp>
        <p:nvSpPr>
          <p:cNvPr id="69" name="Google Shape;69;p14"/>
          <p:cNvSpPr txBox="1"/>
          <p:nvPr/>
        </p:nvSpPr>
        <p:spPr>
          <a:xfrm>
            <a:off x="0" y="1299300"/>
            <a:ext cx="5578200" cy="2544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ld Standard TT"/>
              <a:buChar char="●"/>
            </a:pPr>
            <a:r>
              <a:rPr lang="en" sz="1800">
                <a:latin typeface="Old Standard TT"/>
                <a:ea typeface="Old Standard TT"/>
                <a:cs typeface="Old Standard TT"/>
                <a:sym typeface="Old Standard TT"/>
              </a:rPr>
              <a:t>Religious </a:t>
            </a:r>
            <a:r>
              <a:rPr lang="en" sz="1800">
                <a:latin typeface="Old Standard TT"/>
                <a:ea typeface="Old Standard TT"/>
                <a:cs typeface="Old Standard TT"/>
                <a:sym typeface="Old Standard TT"/>
              </a:rPr>
              <a:t>knowledge</a:t>
            </a:r>
            <a:r>
              <a:rPr lang="en" sz="1800">
                <a:latin typeface="Old Standard TT"/>
                <a:ea typeface="Old Standard TT"/>
                <a:cs typeface="Old Standard TT"/>
                <a:sym typeface="Old Standard TT"/>
              </a:rPr>
              <a:t>: Sources of emulation</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sz="1800">
                <a:latin typeface="Old Standard TT"/>
                <a:ea typeface="Old Standard TT"/>
                <a:cs typeface="Old Standard TT"/>
                <a:sym typeface="Old Standard TT"/>
              </a:rPr>
              <a:t>Political power: “Most influential man in Iraq”</a:t>
            </a:r>
            <a:endParaRPr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 sz="1800">
                <a:latin typeface="Old Standard TT"/>
                <a:ea typeface="Old Standard TT"/>
                <a:cs typeface="Old Standard TT"/>
                <a:sym typeface="Old Standard TT"/>
              </a:rPr>
              <a:t>Closet feminists?: Reintegration of ISIS survivors, women’s votes, safety for women at protests</a:t>
            </a:r>
            <a:endParaRPr sz="1800">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222925" y="2970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Scraping</a:t>
            </a:r>
            <a:r>
              <a:rPr lang="en"/>
              <a:t> and the Iraqi Internet </a:t>
            </a:r>
            <a:endParaRPr/>
          </a:p>
        </p:txBody>
      </p:sp>
      <p:pic>
        <p:nvPicPr>
          <p:cNvPr id="75" name="Google Shape;75;p15"/>
          <p:cNvPicPr preferRelativeResize="0"/>
          <p:nvPr/>
        </p:nvPicPr>
        <p:blipFill>
          <a:blip r:embed="rId3">
            <a:alphaModFix/>
          </a:blip>
          <a:stretch>
            <a:fillRect/>
          </a:stretch>
        </p:blipFill>
        <p:spPr>
          <a:xfrm>
            <a:off x="5079393" y="2804875"/>
            <a:ext cx="4064606" cy="1430025"/>
          </a:xfrm>
          <a:prstGeom prst="rect">
            <a:avLst/>
          </a:prstGeom>
          <a:noFill/>
          <a:ln>
            <a:noFill/>
          </a:ln>
        </p:spPr>
      </p:pic>
      <p:pic>
        <p:nvPicPr>
          <p:cNvPr id="76" name="Google Shape;76;p15"/>
          <p:cNvPicPr preferRelativeResize="0"/>
          <p:nvPr/>
        </p:nvPicPr>
        <p:blipFill>
          <a:blip r:embed="rId4">
            <a:alphaModFix/>
          </a:blip>
          <a:stretch>
            <a:fillRect/>
          </a:stretch>
        </p:blipFill>
        <p:spPr>
          <a:xfrm>
            <a:off x="430075" y="2870453"/>
            <a:ext cx="3508724" cy="1430025"/>
          </a:xfrm>
          <a:prstGeom prst="rect">
            <a:avLst/>
          </a:prstGeom>
          <a:noFill/>
          <a:ln>
            <a:noFill/>
          </a:ln>
        </p:spPr>
      </p:pic>
      <p:pic>
        <p:nvPicPr>
          <p:cNvPr id="77" name="Google Shape;77;p15"/>
          <p:cNvPicPr preferRelativeResize="0"/>
          <p:nvPr/>
        </p:nvPicPr>
        <p:blipFill>
          <a:blip r:embed="rId5">
            <a:alphaModFix/>
          </a:blip>
          <a:stretch>
            <a:fillRect/>
          </a:stretch>
        </p:blipFill>
        <p:spPr>
          <a:xfrm>
            <a:off x="597750" y="984250"/>
            <a:ext cx="3157375" cy="1323949"/>
          </a:xfrm>
          <a:prstGeom prst="rect">
            <a:avLst/>
          </a:prstGeom>
          <a:noFill/>
          <a:ln>
            <a:noFill/>
          </a:ln>
        </p:spPr>
      </p:pic>
      <p:pic>
        <p:nvPicPr>
          <p:cNvPr id="78" name="Google Shape;78;p15"/>
          <p:cNvPicPr preferRelativeResize="0"/>
          <p:nvPr/>
        </p:nvPicPr>
        <p:blipFill>
          <a:blip r:embed="rId6">
            <a:alphaModFix/>
          </a:blip>
          <a:stretch>
            <a:fillRect/>
          </a:stretch>
        </p:blipFill>
        <p:spPr>
          <a:xfrm>
            <a:off x="5142175" y="1058499"/>
            <a:ext cx="3755249" cy="1235917"/>
          </a:xfrm>
          <a:prstGeom prst="rect">
            <a:avLst/>
          </a:prstGeom>
          <a:noFill/>
          <a:ln>
            <a:noFill/>
          </a:ln>
        </p:spPr>
      </p:pic>
      <p:sp>
        <p:nvSpPr>
          <p:cNvPr id="79" name="Google Shape;79;p15"/>
          <p:cNvSpPr/>
          <p:nvPr/>
        </p:nvSpPr>
        <p:spPr>
          <a:xfrm>
            <a:off x="4047550" y="1627575"/>
            <a:ext cx="802200" cy="192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2064875" y="2337775"/>
            <a:ext cx="207300" cy="467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4106750" y="3491875"/>
            <a:ext cx="743100" cy="19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Sys.setlocale("LC_CTYPE", "arabic" ) : A Love Story</a:t>
            </a:r>
            <a:endParaRPr sz="2400"/>
          </a:p>
        </p:txBody>
      </p:sp>
      <p:pic>
        <p:nvPicPr>
          <p:cNvPr id="87" name="Google Shape;87;p16"/>
          <p:cNvPicPr preferRelativeResize="0"/>
          <p:nvPr/>
        </p:nvPicPr>
        <p:blipFill>
          <a:blip r:embed="rId3">
            <a:alphaModFix/>
          </a:blip>
          <a:stretch>
            <a:fillRect/>
          </a:stretch>
        </p:blipFill>
        <p:spPr>
          <a:xfrm>
            <a:off x="152400" y="1358575"/>
            <a:ext cx="4267225" cy="2902700"/>
          </a:xfrm>
          <a:prstGeom prst="rect">
            <a:avLst/>
          </a:prstGeom>
          <a:noFill/>
          <a:ln>
            <a:noFill/>
          </a:ln>
        </p:spPr>
      </p:pic>
      <p:pic>
        <p:nvPicPr>
          <p:cNvPr id="88" name="Google Shape;88;p16"/>
          <p:cNvPicPr preferRelativeResize="0"/>
          <p:nvPr/>
        </p:nvPicPr>
        <p:blipFill>
          <a:blip r:embed="rId4">
            <a:alphaModFix/>
          </a:blip>
          <a:stretch>
            <a:fillRect/>
          </a:stretch>
        </p:blipFill>
        <p:spPr>
          <a:xfrm>
            <a:off x="4572000" y="1351525"/>
            <a:ext cx="4419574" cy="29167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Words to Live By, Ayatollah Sistani</a:t>
            </a:r>
            <a:endParaRPr/>
          </a:p>
        </p:txBody>
      </p:sp>
      <p:sp>
        <p:nvSpPr>
          <p:cNvPr id="94" name="Google Shape;94;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en">
                <a:latin typeface="Arial"/>
                <a:ea typeface="Arial"/>
                <a:cs typeface="Arial"/>
                <a:sym typeface="Arial"/>
              </a:rPr>
              <a:t>Question: </a:t>
            </a:r>
            <a:r>
              <a:rPr lang="en">
                <a:latin typeface="Arial"/>
                <a:ea typeface="Arial"/>
                <a:cs typeface="Arial"/>
                <a:sym typeface="Arial"/>
              </a:rPr>
              <a:t>Can I lie to my future husband about my past?</a:t>
            </a:r>
            <a:endParaRPr>
              <a:latin typeface="Arial"/>
              <a:ea typeface="Arial"/>
              <a:cs typeface="Arial"/>
              <a:sym typeface="Arial"/>
            </a:endParaRPr>
          </a:p>
          <a:p>
            <a:pPr indent="0" lvl="0" marL="457200" rtl="0" algn="l">
              <a:lnSpc>
                <a:spcPct val="100000"/>
              </a:lnSpc>
              <a:spcBef>
                <a:spcPts val="0"/>
              </a:spcBef>
              <a:spcAft>
                <a:spcPts val="0"/>
              </a:spcAft>
              <a:buNone/>
            </a:pPr>
            <a:br>
              <a:rPr lang="en">
                <a:latin typeface="Arial"/>
                <a:ea typeface="Arial"/>
                <a:cs typeface="Arial"/>
                <a:sym typeface="Arial"/>
              </a:rPr>
            </a:br>
            <a:r>
              <a:rPr b="1" lang="en">
                <a:latin typeface="Arial"/>
                <a:ea typeface="Arial"/>
                <a:cs typeface="Arial"/>
                <a:sym typeface="Arial"/>
              </a:rPr>
              <a:t>Answer: </a:t>
            </a:r>
            <a:r>
              <a:rPr lang="en">
                <a:latin typeface="Arial"/>
                <a:ea typeface="Arial"/>
                <a:cs typeface="Arial"/>
                <a:sym typeface="Arial"/>
              </a:rPr>
              <a:t>It is not permissible to tell him what is not true, it is not obligatory to inform him about all your past, and one should not expose their sins and secrets to anyone.</a:t>
            </a:r>
            <a:br>
              <a:rPr lang="en">
                <a:latin typeface="Arial"/>
                <a:ea typeface="Arial"/>
                <a:cs typeface="Arial"/>
                <a:sym typeface="Arial"/>
              </a:rPr>
            </a:br>
            <a:endParaRPr>
              <a:latin typeface="Arial"/>
              <a:ea typeface="Arial"/>
              <a:cs typeface="Arial"/>
              <a:sym typeface="Arial"/>
            </a:endParaRPr>
          </a:p>
          <a:p>
            <a:pPr indent="0" lvl="0" marL="0" rtl="0" algn="l">
              <a:lnSpc>
                <a:spcPct val="100000"/>
              </a:lnSpc>
              <a:spcBef>
                <a:spcPts val="0"/>
              </a:spcBef>
              <a:spcAft>
                <a:spcPts val="0"/>
              </a:spcAft>
              <a:buNone/>
            </a:pPr>
            <a:r>
              <a:t/>
            </a:r>
            <a:endParaRPr sz="1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