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0" r:id="rId2"/>
  </p:sldMasterIdLst>
  <p:sldIdLst>
    <p:sldId id="256" r:id="rId3"/>
    <p:sldId id="279" r:id="rId4"/>
    <p:sldId id="281" r:id="rId5"/>
    <p:sldId id="282" r:id="rId6"/>
    <p:sldId id="280" r:id="rId7"/>
    <p:sldId id="283" r:id="rId8"/>
    <p:sldId id="26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076"/>
    <a:srgbClr val="027CD0"/>
    <a:srgbClr val="754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763" autoAdjust="0"/>
  </p:normalViewPr>
  <p:slideViewPr>
    <p:cSldViewPr snapToGrid="0" showGuides="1">
      <p:cViewPr varScale="1">
        <p:scale>
          <a:sx n="112" d="100"/>
          <a:sy n="112" d="100"/>
        </p:scale>
        <p:origin x="300" y="108"/>
      </p:cViewPr>
      <p:guideLst>
        <p:guide orient="horz" pos="2160"/>
        <p:guide pos="3840"/>
        <p:guide pos="7152"/>
        <p:guide pos="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59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8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8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сновн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70343" y="6385392"/>
            <a:ext cx="3722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200" b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7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076D23-AD61-2044-93B4-04847E0560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90"/>
          <a:stretch/>
        </p:blipFill>
        <p:spPr>
          <a:xfrm>
            <a:off x="11376759" y="410971"/>
            <a:ext cx="498719" cy="7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4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03387"/>
            <a:ext cx="3048000" cy="1951264"/>
          </a:xfrm>
          <a:custGeom>
            <a:avLst/>
            <a:gdLst>
              <a:gd name="connsiteX0" fmla="*/ 0 w 3048000"/>
              <a:gd name="connsiteY0" fmla="*/ 0 h 1951264"/>
              <a:gd name="connsiteX1" fmla="*/ 3048000 w 3048000"/>
              <a:gd name="connsiteY1" fmla="*/ 0 h 1951264"/>
              <a:gd name="connsiteX2" fmla="*/ 3048000 w 3048000"/>
              <a:gd name="connsiteY2" fmla="*/ 1951264 h 1951264"/>
              <a:gd name="connsiteX3" fmla="*/ 0 w 3048000"/>
              <a:gd name="connsiteY3" fmla="*/ 1951264 h 19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951264">
                <a:moveTo>
                  <a:pt x="0" y="0"/>
                </a:moveTo>
                <a:lnTo>
                  <a:pt x="3048000" y="0"/>
                </a:lnTo>
                <a:lnTo>
                  <a:pt x="3048000" y="1951264"/>
                </a:lnTo>
                <a:lnTo>
                  <a:pt x="0" y="19512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rgbClr val="154076"/>
                </a:solidFill>
              </a:defRPr>
            </a:lvl1pPr>
          </a:lstStyle>
          <a:p>
            <a:r>
              <a:rPr lang="ru-RU" dirty="0"/>
              <a:t>Вставить изображение</a:t>
            </a:r>
            <a:endParaRPr lang="en-US" dirty="0"/>
          </a:p>
        </p:txBody>
      </p:sp>
      <p:sp>
        <p:nvSpPr>
          <p:cNvPr id="13" name="Freeform 12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3854651"/>
            <a:ext cx="3048000" cy="1951264"/>
          </a:xfrm>
          <a:custGeom>
            <a:avLst/>
            <a:gdLst>
              <a:gd name="connsiteX0" fmla="*/ 0 w 3048000"/>
              <a:gd name="connsiteY0" fmla="*/ 0 h 1951264"/>
              <a:gd name="connsiteX1" fmla="*/ 3048000 w 3048000"/>
              <a:gd name="connsiteY1" fmla="*/ 0 h 1951264"/>
              <a:gd name="connsiteX2" fmla="*/ 3048000 w 3048000"/>
              <a:gd name="connsiteY2" fmla="*/ 1951264 h 1951264"/>
              <a:gd name="connsiteX3" fmla="*/ 0 w 3048000"/>
              <a:gd name="connsiteY3" fmla="*/ 1951264 h 19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951264">
                <a:moveTo>
                  <a:pt x="0" y="0"/>
                </a:moveTo>
                <a:lnTo>
                  <a:pt x="3048000" y="0"/>
                </a:lnTo>
                <a:lnTo>
                  <a:pt x="3048000" y="1951264"/>
                </a:lnTo>
                <a:lnTo>
                  <a:pt x="0" y="19512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rgbClr val="154076"/>
                </a:solidFill>
              </a:defRPr>
            </a:lvl1pPr>
          </a:lstStyle>
          <a:p>
            <a:r>
              <a:rPr lang="ru-RU" dirty="0"/>
              <a:t>Вставить изображение</a:t>
            </a:r>
            <a:endParaRPr lang="en-US" dirty="0"/>
          </a:p>
        </p:txBody>
      </p:sp>
      <p:sp>
        <p:nvSpPr>
          <p:cNvPr id="15" name="Freeform 14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1903387"/>
            <a:ext cx="3048000" cy="1951264"/>
          </a:xfrm>
          <a:custGeom>
            <a:avLst/>
            <a:gdLst>
              <a:gd name="connsiteX0" fmla="*/ 0 w 3048000"/>
              <a:gd name="connsiteY0" fmla="*/ 0 h 1951264"/>
              <a:gd name="connsiteX1" fmla="*/ 3048000 w 3048000"/>
              <a:gd name="connsiteY1" fmla="*/ 0 h 1951264"/>
              <a:gd name="connsiteX2" fmla="*/ 3048000 w 3048000"/>
              <a:gd name="connsiteY2" fmla="*/ 1951264 h 1951264"/>
              <a:gd name="connsiteX3" fmla="*/ 0 w 3048000"/>
              <a:gd name="connsiteY3" fmla="*/ 1951264 h 19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951264">
                <a:moveTo>
                  <a:pt x="0" y="0"/>
                </a:moveTo>
                <a:lnTo>
                  <a:pt x="3048000" y="0"/>
                </a:lnTo>
                <a:lnTo>
                  <a:pt x="3048000" y="1951264"/>
                </a:lnTo>
                <a:lnTo>
                  <a:pt x="0" y="19512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rgbClr val="154076"/>
                </a:solidFill>
              </a:defRPr>
            </a:lvl1pPr>
          </a:lstStyle>
          <a:p>
            <a:r>
              <a:rPr lang="ru-RU" dirty="0"/>
              <a:t>Вставить изображение</a:t>
            </a:r>
            <a:endParaRPr lang="en-US" dirty="0"/>
          </a:p>
        </p:txBody>
      </p:sp>
      <p:sp>
        <p:nvSpPr>
          <p:cNvPr id="17" name="Freeform 1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854651"/>
            <a:ext cx="3048000" cy="1951264"/>
          </a:xfrm>
          <a:custGeom>
            <a:avLst/>
            <a:gdLst>
              <a:gd name="connsiteX0" fmla="*/ 0 w 3048000"/>
              <a:gd name="connsiteY0" fmla="*/ 0 h 1951264"/>
              <a:gd name="connsiteX1" fmla="*/ 3048000 w 3048000"/>
              <a:gd name="connsiteY1" fmla="*/ 0 h 1951264"/>
              <a:gd name="connsiteX2" fmla="*/ 3048000 w 3048000"/>
              <a:gd name="connsiteY2" fmla="*/ 1951264 h 1951264"/>
              <a:gd name="connsiteX3" fmla="*/ 0 w 3048000"/>
              <a:gd name="connsiteY3" fmla="*/ 1951264 h 195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1951264">
                <a:moveTo>
                  <a:pt x="0" y="0"/>
                </a:moveTo>
                <a:lnTo>
                  <a:pt x="3048000" y="0"/>
                </a:lnTo>
                <a:lnTo>
                  <a:pt x="3048000" y="1951264"/>
                </a:lnTo>
                <a:lnTo>
                  <a:pt x="0" y="19512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rgbClr val="154076"/>
                </a:solidFill>
              </a:defRPr>
            </a:lvl1pPr>
          </a:lstStyle>
          <a:p>
            <a:r>
              <a:rPr lang="ru-RU" dirty="0"/>
              <a:t>Вставить изображение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BE8AD-3BBE-E841-BEBA-556AA3B871B1}"/>
              </a:ext>
            </a:extLst>
          </p:cNvPr>
          <p:cNvSpPr txBox="1"/>
          <p:nvPr userDrawn="1"/>
        </p:nvSpPr>
        <p:spPr>
          <a:xfrm>
            <a:off x="11663258" y="6385391"/>
            <a:ext cx="3722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2011EDBF-69F7-4E83-A8A8-FAC41C3FC6A0}" type="slidenum">
              <a:rPr lang="en-US" sz="1200" b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3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4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0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39F3-ECB9-4164-973D-A38A1E2F6231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0DC4-213C-4657-A297-EBDBCB8C77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8C35CB-A987-C14C-B860-0444C749EC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55"/>
          <a:stretch/>
        </p:blipFill>
        <p:spPr>
          <a:xfrm>
            <a:off x="11353801" y="371054"/>
            <a:ext cx="493551" cy="8166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08C2E5-BCFD-1540-BF3E-33B630DA888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480946"/>
            <a:ext cx="635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1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76936" y="6385392"/>
            <a:ext cx="18381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1200" spc="300" dirty="0">
                <a:solidFill>
                  <a:schemeClr val="bg1"/>
                </a:solidFill>
              </a:rPr>
              <a:t>НИУ </a:t>
            </a:r>
            <a:r>
              <a:rPr lang="ru-RU" sz="1200" spc="300">
                <a:solidFill>
                  <a:schemeClr val="bg1"/>
                </a:solidFill>
              </a:rPr>
              <a:t>МГСУ 2025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354" y="1917533"/>
            <a:ext cx="10723261" cy="8449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инструмента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IFC-</a:t>
            </a:r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экспорта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95D7A-5CD1-B445-8CB5-F8BAC9B618D7}"/>
              </a:ext>
            </a:extLst>
          </p:cNvPr>
          <p:cNvSpPr txBox="1"/>
          <p:nvPr/>
        </p:nvSpPr>
        <p:spPr>
          <a:xfrm>
            <a:off x="745195" y="4420997"/>
            <a:ext cx="106463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Колдин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Т.Э. студент бакалавриата 4 курса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группы ИЦТМС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Рыбакова А.О., старший преподаватель кафедры ИСТАС, к.т.н. ФГБОУ ВО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Национальный исследовательский Московский государственный университет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D0991-D5A7-5541-B284-D65DB1FBB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4" y="615552"/>
            <a:ext cx="2479919" cy="974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22DF38-AC82-3F24-9189-9F7C2F3187F7}"/>
              </a:ext>
            </a:extLst>
          </p:cNvPr>
          <p:cNvSpPr txBox="1"/>
          <p:nvPr/>
        </p:nvSpPr>
        <p:spPr>
          <a:xfrm>
            <a:off x="2394534" y="2502734"/>
            <a:ext cx="10723261" cy="8449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атрибутов элементов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26954-F779-7478-4477-567071CFC9CE}"/>
              </a:ext>
            </a:extLst>
          </p:cNvPr>
          <p:cNvSpPr txBox="1"/>
          <p:nvPr/>
        </p:nvSpPr>
        <p:spPr>
          <a:xfrm>
            <a:off x="1950151" y="3087935"/>
            <a:ext cx="10723261" cy="8449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информационной модели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4E212AD-D7BF-3143-B9B3-E8D689089AE1}"/>
              </a:ext>
            </a:extLst>
          </p:cNvPr>
          <p:cNvSpPr txBox="1">
            <a:spLocks/>
          </p:cNvSpPr>
          <p:nvPr/>
        </p:nvSpPr>
        <p:spPr>
          <a:xfrm>
            <a:off x="391886" y="1553593"/>
            <a:ext cx="11411338" cy="2281289"/>
          </a:xfrm>
          <a:prstGeom prst="rect">
            <a:avLst/>
          </a:prstGeom>
        </p:spPr>
        <p:txBody>
          <a:bodyPr lIns="0" tIns="0" rIns="0" bIns="0" numCol="1" spcCol="0">
            <a:normAutofit/>
          </a:bodyPr>
          <a:lstStyle/>
          <a:p>
            <a:pPr algn="just" defTabSz="914377"/>
            <a:r>
              <a:rPr lang="ru-RU" sz="2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Решаемая проблема</a:t>
            </a:r>
          </a:p>
          <a:p>
            <a:pPr algn="just" defTabSz="914377"/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Ручной экспорт атрибутов в формате IFC трудоемок и подвержен ошибкам, особенно для крупных моделей, что усложняет анализ и управление объектами. Автоматизация процесса устраняет эти проблемы.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4174A-B178-E247-B866-B1DDC6A89741}"/>
              </a:ext>
            </a:extLst>
          </p:cNvPr>
          <p:cNvSpPr txBox="1"/>
          <p:nvPr/>
        </p:nvSpPr>
        <p:spPr>
          <a:xfrm>
            <a:off x="838200" y="331639"/>
            <a:ext cx="932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ru-RU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Решаемая проблема и методы решения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351B5C7C-CBB8-AF2A-2837-6FB8C1E6D0CA}"/>
              </a:ext>
            </a:extLst>
          </p:cNvPr>
          <p:cNvSpPr txBox="1">
            <a:spLocks/>
          </p:cNvSpPr>
          <p:nvPr/>
        </p:nvSpPr>
        <p:spPr>
          <a:xfrm>
            <a:off x="390331" y="3834882"/>
            <a:ext cx="11411338" cy="2281289"/>
          </a:xfrm>
          <a:prstGeom prst="rect">
            <a:avLst/>
          </a:prstGeom>
        </p:spPr>
        <p:txBody>
          <a:bodyPr lIns="0" tIns="0" rIns="0" bIns="0" numCol="1" spcCol="0">
            <a:normAutofit/>
          </a:bodyPr>
          <a:lstStyle/>
          <a:p>
            <a:pPr algn="just" defTabSz="914377"/>
            <a:r>
              <a:rPr lang="ru-RU" sz="2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Методы, применяемые для решения проблемы</a:t>
            </a:r>
          </a:p>
          <a:p>
            <a:pPr algn="just" defTabSz="914377"/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решения проблемы используется библиотека </a:t>
            </a:r>
            <a:r>
              <a:rPr lang="ru-RU" sz="2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IfcOpenShell</a:t>
            </a:r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работы с IFC. Инструмент на Python автоматизирует сбор, фильтрацию и экспорт атрибутов.</a:t>
            </a:r>
          </a:p>
        </p:txBody>
      </p:sp>
    </p:spTree>
    <p:extLst>
      <p:ext uri="{BB962C8B-B14F-4D97-AF65-F5344CB8AC3E}">
        <p14:creationId xmlns:p14="http://schemas.microsoft.com/office/powerpoint/2010/main" val="5278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8C90-1AEB-A4FC-B0D4-504C7359F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AB46015A-AD69-77F2-F58A-ACCFE82ACB97}"/>
              </a:ext>
            </a:extLst>
          </p:cNvPr>
          <p:cNvSpPr txBox="1">
            <a:spLocks/>
          </p:cNvSpPr>
          <p:nvPr/>
        </p:nvSpPr>
        <p:spPr>
          <a:xfrm>
            <a:off x="390331" y="977970"/>
            <a:ext cx="7134594" cy="2281289"/>
          </a:xfrm>
          <a:prstGeom prst="rect">
            <a:avLst/>
          </a:prstGeom>
        </p:spPr>
        <p:txBody>
          <a:bodyPr lIns="0" tIns="0" rIns="0" bIns="0" numCol="1" spcCol="0">
            <a:normAutofit fontScale="92500" lnSpcReduction="10000"/>
          </a:bodyPr>
          <a:lstStyle/>
          <a:p>
            <a:pPr algn="just" defTabSz="914377"/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первую очередь была изучена структура </a:t>
            </a:r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 </a:t>
            </a:r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стандарта, для этого были использованы отечественные программы </a:t>
            </a:r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Larix Manager </a:t>
            </a:r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Tangl</a:t>
            </a:r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</a:t>
            </a:r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Также благодаря данным программам было обнаружено, что при нахождении элементов с помощью </a:t>
            </a:r>
            <a:r>
              <a:rPr lang="en-US" sz="2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IfcOpenShell</a:t>
            </a:r>
            <a:r>
              <a:rPr lang="ru-RU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иногда элементов больше чем при отображении. После изучения проблемы было обнаружено, что это происходит из-за отсутствия геометрии у элемента. По итогу была добавлена проверка на наличие геометрии.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57D46-3A93-BE9B-C172-C1B5E0561278}"/>
              </a:ext>
            </a:extLst>
          </p:cNvPr>
          <p:cNvSpPr txBox="1"/>
          <p:nvPr/>
        </p:nvSpPr>
        <p:spPr>
          <a:xfrm>
            <a:off x="838200" y="331639"/>
            <a:ext cx="4500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ru-RU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реализации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B32F6B-41E7-7F4B-A90D-920706C3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71" t="3176" r="9209"/>
          <a:stretch/>
        </p:blipFill>
        <p:spPr>
          <a:xfrm>
            <a:off x="7717872" y="1721245"/>
            <a:ext cx="4474128" cy="35997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02E844-4E39-73C7-8A2A-CD5E06F9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1" y="4516586"/>
            <a:ext cx="5286375" cy="20097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115E13-112C-2D4E-02A9-C3265A9E3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1" y="3717018"/>
            <a:ext cx="3476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F0DE0-3B8E-5EF7-AE50-584AD86A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E1C43610-B916-199E-4D87-8F031C869B48}"/>
              </a:ext>
            </a:extLst>
          </p:cNvPr>
          <p:cNvSpPr txBox="1">
            <a:spLocks/>
          </p:cNvSpPr>
          <p:nvPr/>
        </p:nvSpPr>
        <p:spPr>
          <a:xfrm>
            <a:off x="306441" y="2999717"/>
            <a:ext cx="7134594" cy="2281289"/>
          </a:xfrm>
          <a:prstGeom prst="rect">
            <a:avLst/>
          </a:prstGeom>
        </p:spPr>
        <p:txBody>
          <a:bodyPr lIns="0" tIns="0" rIns="0" bIns="0" numCol="1" spcCol="0">
            <a:normAutofit/>
          </a:bodyPr>
          <a:lstStyle/>
          <a:p>
            <a:pPr algn="just" defTabSz="914377"/>
            <a:endParaRPr lang="ru-RU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86E28-69FC-0C5B-36DF-2362652DBA6F}"/>
              </a:ext>
            </a:extLst>
          </p:cNvPr>
          <p:cNvSpPr txBox="1"/>
          <p:nvPr/>
        </p:nvSpPr>
        <p:spPr>
          <a:xfrm>
            <a:off x="137826" y="0"/>
            <a:ext cx="1123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ru-RU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реализации</a:t>
            </a:r>
            <a:r>
              <a:rPr lang="en-US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 материалов стен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D2327-E415-7A8F-56AB-B02BA0C0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82" y="1255184"/>
            <a:ext cx="4022749" cy="513674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1D4C5F0-460B-99D8-49EC-786F4AE1C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8" y="2162459"/>
            <a:ext cx="6677637" cy="298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defTabSz="914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Данный метод извлекает материалы, связанные с элементами конструкции, для анализа данных.</a:t>
            </a:r>
          </a:p>
          <a:p>
            <a:pPr marR="0" lvl="0" indent="0" algn="just" defTabSz="914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шаги:</a:t>
            </a:r>
          </a:p>
          <a:p>
            <a:pPr marR="0" lvl="0" indent="0" algn="just" defTabSz="914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Инициализация списка материалов: создается список </a:t>
            </a:r>
            <a:r>
              <a:rPr lang="ru-RU" altLang="ru-RU" sz="19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для хранения названий.</a:t>
            </a:r>
          </a:p>
          <a:p>
            <a:pPr marR="0" lvl="0" indent="0" algn="just" defTabSz="914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Обход ассоциаций: проверяются ассоциации элемента на принадлежность к </a:t>
            </a:r>
            <a:r>
              <a:rPr lang="ru-RU" altLang="ru-RU" sz="19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IfcRelAssociatesMaterial</a:t>
            </a: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indent="0" algn="just" defTabSz="9143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типов материалов: в зависимости от типа материала (</a:t>
            </a:r>
            <a:r>
              <a:rPr lang="ru-RU" altLang="ru-RU" sz="19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IfcMaterial</a:t>
            </a: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altLang="ru-RU" sz="19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IfcMaterialLayerSet</a:t>
            </a: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altLang="ru-RU" sz="19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IfcMaterialProfileSet</a:t>
            </a:r>
            <a:r>
              <a:rPr lang="ru-RU" altLang="ru-RU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и т.д.), извлекаются названия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44497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8E429-5401-2FFF-5D78-73F5721C9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ECBFDB-8DFA-3B56-94C5-84CEC06E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34" y="1515872"/>
            <a:ext cx="4375964" cy="45141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0E7346C-B9B8-EC9F-17E4-F41C001A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155"/>
          <a:stretch/>
        </p:blipFill>
        <p:spPr>
          <a:xfrm>
            <a:off x="5092760" y="3709773"/>
            <a:ext cx="4434975" cy="2429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CB7AAD-E7C2-6B1C-C957-BAC19CC37A47}"/>
              </a:ext>
            </a:extLst>
          </p:cNvPr>
          <p:cNvSpPr txBox="1"/>
          <p:nvPr/>
        </p:nvSpPr>
        <p:spPr>
          <a:xfrm>
            <a:off x="2375832" y="205804"/>
            <a:ext cx="1024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ru-RU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реализации</a:t>
            </a:r>
            <a:r>
              <a:rPr lang="en-US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извлечение информации о дверях</a:t>
            </a:r>
          </a:p>
        </p:txBody>
      </p:sp>
    </p:spTree>
    <p:extLst>
      <p:ext uri="{BB962C8B-B14F-4D97-AF65-F5344CB8AC3E}">
        <p14:creationId xmlns:p14="http://schemas.microsoft.com/office/powerpoint/2010/main" val="256996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A0ACF-C2A6-FBB9-F3B3-F71F9BC98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1316EB-6D39-0CD7-09EA-C6EA95E1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38" y="1359017"/>
            <a:ext cx="3676546" cy="53162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E954BD-58BB-A591-1679-EA8102D33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18" y="3052104"/>
            <a:ext cx="3093567" cy="2361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D5B83-FEEC-6CC0-FBFB-5EBC09A8B9DD}"/>
              </a:ext>
            </a:extLst>
          </p:cNvPr>
          <p:cNvSpPr txBox="1"/>
          <p:nvPr/>
        </p:nvSpPr>
        <p:spPr>
          <a:xfrm>
            <a:off x="2734812" y="0"/>
            <a:ext cx="955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ru-RU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реализации</a:t>
            </a:r>
            <a:r>
              <a:rPr lang="en-US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извлечение информации о перекрытиях</a:t>
            </a:r>
          </a:p>
        </p:txBody>
      </p:sp>
    </p:spTree>
    <p:extLst>
      <p:ext uri="{BB962C8B-B14F-4D97-AF65-F5344CB8AC3E}">
        <p14:creationId xmlns:p14="http://schemas.microsoft.com/office/powerpoint/2010/main" val="29890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60108" y="2361954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+mj-lt"/>
              </a:rPr>
              <a:t>Подзаголовок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69852D-941D-E74D-AF0D-A1C7ABE87FC2}"/>
              </a:ext>
            </a:extLst>
          </p:cNvPr>
          <p:cNvSpPr txBox="1"/>
          <p:nvPr/>
        </p:nvSpPr>
        <p:spPr>
          <a:xfrm>
            <a:off x="838200" y="347644"/>
            <a:ext cx="7109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ru-RU" altLang="ru-RU" sz="3600" b="1" dirty="0">
                <a:solidFill>
                  <a:srgbClr val="0C4B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решения проблемы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75DA18A8-76A4-AFA2-84E3-72579D0A5CC5}"/>
              </a:ext>
            </a:extLst>
          </p:cNvPr>
          <p:cNvSpPr txBox="1">
            <a:spLocks/>
          </p:cNvSpPr>
          <p:nvPr/>
        </p:nvSpPr>
        <p:spPr>
          <a:xfrm>
            <a:off x="172206" y="1548974"/>
            <a:ext cx="5686379" cy="4961382"/>
          </a:xfrm>
          <a:prstGeom prst="rect">
            <a:avLst/>
          </a:prstGeom>
        </p:spPr>
        <p:txBody>
          <a:bodyPr lIns="0" tIns="0" rIns="0" bIns="0" numCol="1" spcCol="0">
            <a:normAutofit/>
          </a:bodyPr>
          <a:lstStyle/>
          <a:p>
            <a:pPr algn="just" defTabSz="914377"/>
            <a:r>
              <a:rPr lang="ru-RU" sz="2400" b="0" i="0" dirty="0">
                <a:solidFill>
                  <a:srgbClr val="404040"/>
                </a:solidFill>
                <a:effectLst/>
                <a:latin typeface="Inter"/>
              </a:rPr>
              <a:t>Разработанный инструмент автоматизирует экспорт атрибутов элементов информационной модели в формате IFC, устраняя необходимость ручного вмешательства. Это значительно ускоряет процесс, повышает точность данных и упрощает взаимодействие между участниками проекта. Инструмент позволяет экспортировать атрибуты в форматы JSON/XML, что обеспечивает совместимость с различными программными платформами.</a:t>
            </a:r>
            <a:endParaRPr lang="ru-RU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77ED5336-116C-4E58-D379-90F0C37F31A2}"/>
              </a:ext>
            </a:extLst>
          </p:cNvPr>
          <p:cNvSpPr txBox="1">
            <a:spLocks/>
          </p:cNvSpPr>
          <p:nvPr/>
        </p:nvSpPr>
        <p:spPr>
          <a:xfrm>
            <a:off x="6235034" y="1548974"/>
            <a:ext cx="5686379" cy="4826041"/>
          </a:xfrm>
          <a:prstGeom prst="rect">
            <a:avLst/>
          </a:prstGeom>
        </p:spPr>
        <p:txBody>
          <a:bodyPr lIns="0" tIns="0" rIns="0" bIns="0" numCol="1" spcCol="0">
            <a:normAutofit/>
          </a:bodyPr>
          <a:lstStyle/>
          <a:p>
            <a:pPr algn="just" defTabSz="914377"/>
            <a:endParaRPr lang="ru-RU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80FE1A-322A-86FA-10D5-CD379F09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62" y="1853967"/>
            <a:ext cx="6033138" cy="36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6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76937" y="6385392"/>
            <a:ext cx="183813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1200" spc="300" dirty="0">
                <a:solidFill>
                  <a:schemeClr val="bg1"/>
                </a:solidFill>
              </a:rPr>
              <a:t>НИУ </a:t>
            </a:r>
            <a:r>
              <a:rPr lang="ru-RU" sz="1200" spc="300">
                <a:solidFill>
                  <a:schemeClr val="bg1"/>
                </a:solidFill>
              </a:rPr>
              <a:t>МГСУ 2025</a:t>
            </a:r>
            <a:endParaRPr lang="en-US" sz="1200" spc="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2697" y="2891671"/>
            <a:ext cx="5626605" cy="70788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D0991-D5A7-5541-B284-D65DB1FBB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4" y="615552"/>
            <a:ext cx="2479919" cy="9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7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1_Office Theme">
  <a:themeElements>
    <a:clrScheme name="ZColor 9">
      <a:dk1>
        <a:sysClr val="windowText" lastClr="000000"/>
      </a:dk1>
      <a:lt1>
        <a:sysClr val="window" lastClr="FFFFFF"/>
      </a:lt1>
      <a:dk2>
        <a:srgbClr val="020202"/>
      </a:dk2>
      <a:lt2>
        <a:srgbClr val="E7E6E6"/>
      </a:lt2>
      <a:accent1>
        <a:srgbClr val="027CD0"/>
      </a:accent1>
      <a:accent2>
        <a:srgbClr val="754DD0"/>
      </a:accent2>
      <a:accent3>
        <a:srgbClr val="027CD0"/>
      </a:accent3>
      <a:accent4>
        <a:srgbClr val="754DD0"/>
      </a:accent4>
      <a:accent5>
        <a:srgbClr val="027CD0"/>
      </a:accent5>
      <a:accent6>
        <a:srgbClr val="754DD0"/>
      </a:accent6>
      <a:hlink>
        <a:srgbClr val="0563C1"/>
      </a:hlink>
      <a:folHlink>
        <a:srgbClr val="954F72"/>
      </a:folHlink>
    </a:clrScheme>
    <a:fontScheme name="Custom 9">
      <a:majorFont>
        <a:latin typeface="Raleway"/>
        <a:ea typeface=""/>
        <a:cs typeface=""/>
      </a:majorFont>
      <a:minorFont>
        <a:latin typeface="Ralew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329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Montserrat</vt:lpstr>
      <vt:lpstr>Verdana</vt:lpstr>
      <vt:lpstr>1_Office Theme</vt:lpstr>
      <vt:lpstr>2_Office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Kireshnikof Petr</cp:lastModifiedBy>
  <cp:revision>27</cp:revision>
  <dcterms:created xsi:type="dcterms:W3CDTF">2018-07-13T07:41:31Z</dcterms:created>
  <dcterms:modified xsi:type="dcterms:W3CDTF">2025-02-27T10:10:55Z</dcterms:modified>
</cp:coreProperties>
</file>