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9D269-4C71-4F43-8FBF-DBB76A98F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EF7145-2560-485F-967B-7585BC08B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4E66B-25BB-4439-8AEC-C622F868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618-BD06-4989-9867-F2A1E4F68660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F4285-EC50-4476-9CE6-434039BB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01A39-81AB-411E-8B93-38F653F3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BA2C-4CF7-4781-AD54-156D80054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91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0593A-3A2C-40DE-B631-59E7A63E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755B8-26ED-4510-B45D-8FC4832EE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9594A-57A6-42A2-9C62-F4F7E7BF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618-BD06-4989-9867-F2A1E4F68660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02BE9-4835-4DB0-89CD-84A0E77F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61BCD-F9F1-4009-9FC2-65D974FB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BA2C-4CF7-4781-AD54-156D80054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42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0C48F1-61E1-4E86-98E5-180A1B236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CD526-C774-4176-855E-D9E0863A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D1A91-FBB1-4348-A025-0358B066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618-BD06-4989-9867-F2A1E4F68660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C69E3-903A-43CA-BE4A-5D1C6F14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4751E-C6E4-4869-B0CA-0A92A71B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BA2C-4CF7-4781-AD54-156D80054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86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05732-D2D1-44CD-A0E1-97F14558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D2AB5-CC31-4BAB-8349-C69006F0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1B4BC-A009-4D61-994C-A967DF93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618-BD06-4989-9867-F2A1E4F68660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9DB55-E758-4407-ABD7-A9DEE50D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D8853-DDE4-4117-A8C2-11BDE058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BA2C-4CF7-4781-AD54-156D80054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39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17B7E-9A6D-4A6D-82D0-2F80E5F1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4D9A5-7097-4244-9C59-77C56AF27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52B3E-D724-4C31-AA08-90761B90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618-BD06-4989-9867-F2A1E4F68660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E62D1-B7BA-41CC-AE01-4AF51E57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DBFCC-E1E9-4651-8761-95CD88DA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BA2C-4CF7-4781-AD54-156D80054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64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977B-DDD5-456D-BFDC-0D56D267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E4164-61E4-40CF-917D-20272D0E0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25389-9552-4426-AB24-F046BD735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7A8D5-DC74-4BBE-9A70-25E2CA84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618-BD06-4989-9867-F2A1E4F68660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98166-1A0A-4A90-9BA1-EC6617E2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7A5EA6-348D-4AF5-A530-C9FFD13C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BA2C-4CF7-4781-AD54-156D80054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99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43683-8A55-4D09-A86D-43D44F65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235903-7C5C-4532-B2BA-D8E23DC54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9C3DE8-32BF-4BEE-9315-2A152B78D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266E73-ECFE-4BA6-B7A6-18AF8F127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D98303-8FB1-4FB3-B62D-485D95A83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3DB79B-39E1-4313-9478-A09FEAC6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618-BD06-4989-9867-F2A1E4F68660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69F8E0-93AC-481D-95CC-95BDDF4C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55FD2A-447C-4F3F-AAF9-A3099964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BA2C-4CF7-4781-AD54-156D80054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11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3AF51-D5B4-4BDB-9880-057007C1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B4F398-6E00-4DC7-8306-69767F6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618-BD06-4989-9867-F2A1E4F68660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526AF1-5BCD-4EF0-A23A-AE15B4DA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EA2A7-997F-4EF6-BA12-DBF86FBB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BA2C-4CF7-4781-AD54-156D80054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45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4D090C-1D26-46F7-8FC0-73F03CF1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618-BD06-4989-9867-F2A1E4F68660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8C3241-D153-4DA6-AB57-D551BC74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7F6BE9-D0E5-4D19-9AC8-0C2CD247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BA2C-4CF7-4781-AD54-156D80054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79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E1E1F-4A54-4EB7-86F6-A12FFE9F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09299-DFDE-495F-AAF1-00915A0C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04F5D4-8550-40D2-8065-F96CF7495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3CCF6-928C-485D-AF7C-F4A7C6AB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618-BD06-4989-9867-F2A1E4F68660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EB7CA-5849-4D5A-A9B3-5F42FEE3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F578E-7A35-43CF-8B7B-4639561B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BA2C-4CF7-4781-AD54-156D80054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21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E2410-8DAE-4815-BDE0-3601B964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DBDCDD-86FA-4DF8-838B-FBBDA010E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090D8-BD80-45B4-922E-1389CB3CA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383C1E-0BDE-4D23-A7CF-E297570C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618-BD06-4989-9867-F2A1E4F68660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9FB3-8EF8-4262-B0A2-FE706505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6B147-FC08-47A9-A5CE-3719FE36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BA2C-4CF7-4781-AD54-156D80054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62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D7776-1C43-44BF-880E-7768912D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ECB91-A0AD-489C-9F54-6DD9FC760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04FFB-53A3-4846-8852-D08A3D815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C618-BD06-4989-9867-F2A1E4F68660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A51D2-9172-47D0-B2EC-537BFA925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83B6D-28DC-4C97-A0D5-D4FE3CF85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BA2C-4CF7-4781-AD54-156D80054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8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nowledgeofthings.com/tcpip-vs-udp-internet-protocol-suit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infoismailyainhoa.blogspot.com/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3B679D4-ABEA-47EC-B96E-B56139E78CF9}"/>
              </a:ext>
            </a:extLst>
          </p:cNvPr>
          <p:cNvSpPr/>
          <p:nvPr/>
        </p:nvSpPr>
        <p:spPr>
          <a:xfrm>
            <a:off x="1873188" y="1917577"/>
            <a:ext cx="772358" cy="6214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PC1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978700-4C79-4F0E-B396-FB25237C3A0C}"/>
              </a:ext>
            </a:extLst>
          </p:cNvPr>
          <p:cNvSpPr/>
          <p:nvPr/>
        </p:nvSpPr>
        <p:spPr>
          <a:xfrm>
            <a:off x="2797946" y="1917576"/>
            <a:ext cx="772358" cy="6214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9ED38-48C4-4FBD-B0BA-D9D79EF95CFF}"/>
              </a:ext>
            </a:extLst>
          </p:cNvPr>
          <p:cNvSpPr/>
          <p:nvPr/>
        </p:nvSpPr>
        <p:spPr>
          <a:xfrm>
            <a:off x="3722704" y="1917575"/>
            <a:ext cx="772358" cy="6214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PC3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E2E72F-0919-429C-9F06-52425DC6E8C0}"/>
              </a:ext>
            </a:extLst>
          </p:cNvPr>
          <p:cNvSpPr/>
          <p:nvPr/>
        </p:nvSpPr>
        <p:spPr>
          <a:xfrm>
            <a:off x="5186041" y="1917574"/>
            <a:ext cx="772358" cy="6214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PCN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A728F7-2094-4102-B2AE-D69C89A94280}"/>
              </a:ext>
            </a:extLst>
          </p:cNvPr>
          <p:cNvSpPr/>
          <p:nvPr/>
        </p:nvSpPr>
        <p:spPr>
          <a:xfrm>
            <a:off x="4627487" y="2043626"/>
            <a:ext cx="426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C23BCF-91DC-4622-9140-E42AC82D585D}"/>
              </a:ext>
            </a:extLst>
          </p:cNvPr>
          <p:cNvSpPr/>
          <p:nvPr/>
        </p:nvSpPr>
        <p:spPr>
          <a:xfrm>
            <a:off x="1270117" y="2716567"/>
            <a:ext cx="1075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8080</a:t>
            </a:r>
          </a:p>
          <a:p>
            <a:pPr algn="ctr"/>
            <a:r>
              <a:rPr lang="en-US" altLang="ja-JP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프록시전용</a:t>
            </a:r>
            <a:r>
              <a:rPr lang="en-US" altLang="ko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ja-JP" altLang="en-US" sz="1400" b="1" dirty="0">
              <a:latin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0A2CF5-8380-47AB-9CA8-8DD1517F765C}"/>
              </a:ext>
            </a:extLst>
          </p:cNvPr>
          <p:cNvSpPr/>
          <p:nvPr/>
        </p:nvSpPr>
        <p:spPr>
          <a:xfrm>
            <a:off x="6581314" y="1917573"/>
            <a:ext cx="1213279" cy="6214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Proxy</a:t>
            </a:r>
          </a:p>
          <a:p>
            <a:pPr algn="ctr"/>
            <a:r>
              <a:rPr kumimoji="1" lang="en-US" altLang="ja-JP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1F07645C-EC2B-4544-9EAF-ED08E232F6A8}"/>
              </a:ext>
            </a:extLst>
          </p:cNvPr>
          <p:cNvSpPr/>
          <p:nvPr/>
        </p:nvSpPr>
        <p:spPr>
          <a:xfrm>
            <a:off x="6669352" y="3630967"/>
            <a:ext cx="1151875" cy="81674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Cache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173073-ADBB-4496-80FA-7FA2FE6840A7}"/>
              </a:ext>
            </a:extLst>
          </p:cNvPr>
          <p:cNvSpPr/>
          <p:nvPr/>
        </p:nvSpPr>
        <p:spPr>
          <a:xfrm>
            <a:off x="9670743" y="1917572"/>
            <a:ext cx="1213279" cy="6214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Other</a:t>
            </a:r>
          </a:p>
          <a:p>
            <a:pPr algn="ctr"/>
            <a:r>
              <a:rPr lang="en-US" altLang="ja-JP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63D1A3F-55EB-41F4-A3E2-1F83E760BB92}"/>
              </a:ext>
            </a:extLst>
          </p:cNvPr>
          <p:cNvCxnSpPr/>
          <p:nvPr/>
        </p:nvCxnSpPr>
        <p:spPr>
          <a:xfrm>
            <a:off x="7199790" y="2716567"/>
            <a:ext cx="0" cy="8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E5E065-9364-474D-B6C6-6EEBB2B01BB2}"/>
              </a:ext>
            </a:extLst>
          </p:cNvPr>
          <p:cNvSpPr/>
          <p:nvPr/>
        </p:nvSpPr>
        <p:spPr>
          <a:xfrm>
            <a:off x="5465956" y="3370546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요청</a:t>
            </a:r>
            <a:endParaRPr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C929B0-6347-414C-BE2B-8BD040A195A8}"/>
              </a:ext>
            </a:extLst>
          </p:cNvPr>
          <p:cNvSpPr/>
          <p:nvPr/>
        </p:nvSpPr>
        <p:spPr>
          <a:xfrm>
            <a:off x="6324203" y="4647012"/>
            <a:ext cx="1842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원하면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보내준다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3A6718A-5DB5-42D1-B47E-B3EE7D77053F}"/>
              </a:ext>
            </a:extLst>
          </p:cNvPr>
          <p:cNvSpPr/>
          <p:nvPr/>
        </p:nvSpPr>
        <p:spPr>
          <a:xfrm>
            <a:off x="7405188" y="1323054"/>
            <a:ext cx="974124" cy="77902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보안 </a:t>
            </a:r>
            <a:r>
              <a:rPr lang="en-US" altLang="ko-KR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최근</a:t>
            </a:r>
            <a:r>
              <a:rPr lang="en-US" altLang="ko-KR" sz="1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ja-JP" altLang="en-US" b="1" dirty="0">
              <a:latin typeface="나눔스퀘어_ac Bold" panose="020B0600000101010101" pitchFamily="50" charset="-127"/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BA695C9-93BC-42FA-BEA6-50B9465DCC17}"/>
              </a:ext>
            </a:extLst>
          </p:cNvPr>
          <p:cNvCxnSpPr>
            <a:cxnSpLocks/>
            <a:stCxn id="2" idx="2"/>
            <a:endCxn id="8" idx="1"/>
          </p:cNvCxnSpPr>
          <p:nvPr/>
        </p:nvCxnSpPr>
        <p:spPr>
          <a:xfrm rot="5400000" flipH="1" flipV="1">
            <a:off x="4264979" y="222679"/>
            <a:ext cx="310722" cy="4321947"/>
          </a:xfrm>
          <a:prstGeom prst="bentConnector4">
            <a:avLst>
              <a:gd name="adj1" fmla="val -256427"/>
              <a:gd name="adj2" fmla="val 9370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4862D5BE-3113-4344-A577-B1BC619487E9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 flipH="1" flipV="1">
            <a:off x="4822696" y="782358"/>
            <a:ext cx="118084" cy="3395226"/>
          </a:xfrm>
          <a:prstGeom prst="bentConnector4">
            <a:avLst>
              <a:gd name="adj1" fmla="val -456724"/>
              <a:gd name="adj2" fmla="val 8628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144BC2BE-7982-4535-AE1B-27242143D8AC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rot="5400000" flipH="1">
            <a:off x="8880629" y="1142256"/>
            <a:ext cx="310717" cy="2482790"/>
          </a:xfrm>
          <a:prstGeom prst="bentConnector4">
            <a:avLst>
              <a:gd name="adj1" fmla="val -250717"/>
              <a:gd name="adj2" fmla="val 936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구름 84">
            <a:extLst>
              <a:ext uri="{FF2B5EF4-FFF2-40B4-BE49-F238E27FC236}">
                <a16:creationId xmlns:a16="http://schemas.microsoft.com/office/drawing/2014/main" id="{F844AC90-DF2B-44CD-9F69-81949969E138}"/>
              </a:ext>
            </a:extLst>
          </p:cNvPr>
          <p:cNvSpPr/>
          <p:nvPr/>
        </p:nvSpPr>
        <p:spPr>
          <a:xfrm>
            <a:off x="8417508" y="257447"/>
            <a:ext cx="1503287" cy="1003177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8FB0478-1C56-4FBC-BD21-6489ED20A2CE}"/>
              </a:ext>
            </a:extLst>
          </p:cNvPr>
          <p:cNvCxnSpPr>
            <a:cxnSpLocks/>
            <a:stCxn id="85" idx="1"/>
          </p:cNvCxnSpPr>
          <p:nvPr/>
        </p:nvCxnSpPr>
        <p:spPr>
          <a:xfrm rot="5400000">
            <a:off x="8081104" y="1140242"/>
            <a:ext cx="968734" cy="12073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F8E98311-330A-4779-8D34-005740946CC8}"/>
              </a:ext>
            </a:extLst>
          </p:cNvPr>
          <p:cNvCxnSpPr>
            <a:cxnSpLocks/>
            <a:stCxn id="85" idx="0"/>
            <a:endCxn id="10" idx="0"/>
          </p:cNvCxnSpPr>
          <p:nvPr/>
        </p:nvCxnSpPr>
        <p:spPr>
          <a:xfrm>
            <a:off x="9919542" y="759036"/>
            <a:ext cx="357841" cy="11585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C67D9C-6C80-470B-BFE9-6718A3685776}"/>
              </a:ext>
            </a:extLst>
          </p:cNvPr>
          <p:cNvSpPr/>
          <p:nvPr/>
        </p:nvSpPr>
        <p:spPr>
          <a:xfrm>
            <a:off x="6761522" y="2905780"/>
            <a:ext cx="85286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보관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ja-JP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예전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ja-JP" altLang="en-US" sz="1200" dirty="0">
              <a:latin typeface="나눔스퀘어_ac Bold" panose="020B0600000101010101" pitchFamily="50" charset="-127"/>
            </a:endParaRP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80C19A1D-AE84-4996-AE96-6936EDB44F2D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2721746" y="1455198"/>
            <a:ext cx="1" cy="924758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9875154-A297-4845-8B2D-5F9007B89F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45025" y="1452543"/>
            <a:ext cx="1" cy="924758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58C5BA07-7015-46BD-8211-B16DB42E8B77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4112581" y="1917574"/>
            <a:ext cx="1459639" cy="3560"/>
          </a:xfrm>
          <a:prstGeom prst="bentConnector4">
            <a:avLst>
              <a:gd name="adj1" fmla="val 278"/>
              <a:gd name="adj2" fmla="val 65213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319ECD81-EEEC-4E45-B2DE-E4B3D5320C3D}"/>
              </a:ext>
            </a:extLst>
          </p:cNvPr>
          <p:cNvCxnSpPr>
            <a:cxnSpLocks/>
          </p:cNvCxnSpPr>
          <p:nvPr/>
        </p:nvCxnSpPr>
        <p:spPr>
          <a:xfrm flipV="1">
            <a:off x="5567749" y="1919354"/>
            <a:ext cx="1459639" cy="3560"/>
          </a:xfrm>
          <a:prstGeom prst="bentConnector4">
            <a:avLst>
              <a:gd name="adj1" fmla="val 278"/>
              <a:gd name="adj2" fmla="val 65213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7112C1A-15EF-44C2-8301-A6FEC25103A7}"/>
              </a:ext>
            </a:extLst>
          </p:cNvPr>
          <p:cNvSpPr/>
          <p:nvPr/>
        </p:nvSpPr>
        <p:spPr>
          <a:xfrm>
            <a:off x="7542452" y="330461"/>
            <a:ext cx="518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latin typeface="나눔스퀘어_ac Bold" panose="020B0600000101010101" pitchFamily="50" charset="-127"/>
              </a:rPr>
              <a:t>SI</a:t>
            </a:r>
            <a:endParaRPr lang="ja-JP" altLang="en-US" sz="1400" dirty="0">
              <a:latin typeface="나눔스퀘어_ac Bold" panose="020B0600000101010101" pitchFamily="50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05D07EB-E436-4163-B714-856C4E423513}"/>
              </a:ext>
            </a:extLst>
          </p:cNvPr>
          <p:cNvCxnSpPr>
            <a:cxnSpLocks/>
          </p:cNvCxnSpPr>
          <p:nvPr/>
        </p:nvCxnSpPr>
        <p:spPr>
          <a:xfrm flipH="1">
            <a:off x="7810869" y="613660"/>
            <a:ext cx="1175" cy="67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6575BCE-C84F-487C-9C32-202565ED8CBD}"/>
              </a:ext>
            </a:extLst>
          </p:cNvPr>
          <p:cNvSpPr/>
          <p:nvPr/>
        </p:nvSpPr>
        <p:spPr>
          <a:xfrm>
            <a:off x="390249" y="278586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ja-JP" dirty="0">
                <a:solidFill>
                  <a:srgbClr val="000000"/>
                </a:solidFill>
                <a:ea typeface="나눔스퀘어_ac Bold" panose="020B0600000101010101" pitchFamily="50" charset="-127"/>
              </a:rPr>
              <a:t>프록시</a:t>
            </a:r>
            <a:r>
              <a:rPr lang="en-US" altLang="ja-JP" dirty="0">
                <a:solidFill>
                  <a:srgbClr val="000000"/>
                </a:solidFill>
                <a:ea typeface="나눔스퀘어_ac Bold" panose="020B0600000101010101" pitchFamily="50" charset="-127"/>
              </a:rPr>
              <a:t> </a:t>
            </a:r>
            <a:r>
              <a:rPr lang="ko-KR" altLang="ja-JP" dirty="0">
                <a:solidFill>
                  <a:srgbClr val="000000"/>
                </a:solidFill>
                <a:ea typeface="나눔스퀘어_ac Bold" panose="020B0600000101010101" pitchFamily="50" charset="-127"/>
              </a:rPr>
              <a:t>서버와</a:t>
            </a:r>
            <a:r>
              <a:rPr lang="en-US" altLang="ja-JP" dirty="0">
                <a:solidFill>
                  <a:srgbClr val="000000"/>
                </a:solidFill>
                <a:ea typeface="나눔스퀘어_ac Bold" panose="020B0600000101010101" pitchFamily="50" charset="-127"/>
              </a:rPr>
              <a:t> </a:t>
            </a:r>
            <a:r>
              <a:rPr lang="ko-KR" altLang="ja-JP" dirty="0">
                <a:solidFill>
                  <a:srgbClr val="000000"/>
                </a:solidFill>
                <a:ea typeface="나눔스퀘어_ac Bold" panose="020B0600000101010101" pitchFamily="50" charset="-127"/>
              </a:rPr>
              <a:t>포트번호의</a:t>
            </a:r>
            <a:r>
              <a:rPr lang="en-US" altLang="ja-JP" dirty="0">
                <a:solidFill>
                  <a:srgbClr val="000000"/>
                </a:solidFill>
                <a:ea typeface="나눔스퀘어_ac Bold" panose="020B0600000101010101" pitchFamily="50" charset="-127"/>
              </a:rPr>
              <a:t> </a:t>
            </a:r>
            <a:r>
              <a:rPr lang="ko-KR" altLang="ja-JP" dirty="0">
                <a:solidFill>
                  <a:srgbClr val="000000"/>
                </a:solidFill>
                <a:ea typeface="나눔스퀘어_ac Bold" panose="020B0600000101010101" pitchFamily="50" charset="-127"/>
              </a:rPr>
              <a:t>작용</a:t>
            </a:r>
            <a:endParaRPr lang="ja-JP" altLang="ja-JP" dirty="0">
              <a:solidFill>
                <a:srgbClr val="000000"/>
              </a:solidFill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46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1719697-20BA-49AF-A63C-DECD6AF7CF17}"/>
              </a:ext>
            </a:extLst>
          </p:cNvPr>
          <p:cNvSpPr/>
          <p:nvPr/>
        </p:nvSpPr>
        <p:spPr>
          <a:xfrm>
            <a:off x="968210" y="3514129"/>
            <a:ext cx="559130" cy="3895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C1</a:t>
            </a:r>
            <a:endParaRPr lang="ja-JP" altLang="en-US" sz="1200" b="1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83A22CE-BEB5-43AA-8FC5-673724D93B92}"/>
              </a:ext>
            </a:extLst>
          </p:cNvPr>
          <p:cNvSpPr/>
          <p:nvPr/>
        </p:nvSpPr>
        <p:spPr>
          <a:xfrm>
            <a:off x="1807833" y="1691239"/>
            <a:ext cx="559130" cy="5193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S</a:t>
            </a:r>
            <a:endParaRPr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B715CB-E809-4D4E-9873-84FD8FAB607F}"/>
              </a:ext>
            </a:extLst>
          </p:cNvPr>
          <p:cNvSpPr/>
          <p:nvPr/>
        </p:nvSpPr>
        <p:spPr>
          <a:xfrm>
            <a:off x="2482673" y="3514129"/>
            <a:ext cx="559130" cy="3895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C2</a:t>
            </a:r>
            <a:endParaRPr lang="ja-JP" altLang="en-US" sz="1200" b="1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2" name="화살표: 오른쪽으로 구부러짐 1">
            <a:extLst>
              <a:ext uri="{FF2B5EF4-FFF2-40B4-BE49-F238E27FC236}">
                <a16:creationId xmlns:a16="http://schemas.microsoft.com/office/drawing/2014/main" id="{6FB9E442-E15D-4A87-B14B-027B3704758F}"/>
              </a:ext>
            </a:extLst>
          </p:cNvPr>
          <p:cNvSpPr/>
          <p:nvPr/>
        </p:nvSpPr>
        <p:spPr>
          <a:xfrm rot="12663443" flipH="1">
            <a:off x="1111820" y="1979172"/>
            <a:ext cx="361950" cy="1395651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화살표: 오른쪽으로 구부러짐 9">
            <a:extLst>
              <a:ext uri="{FF2B5EF4-FFF2-40B4-BE49-F238E27FC236}">
                <a16:creationId xmlns:a16="http://schemas.microsoft.com/office/drawing/2014/main" id="{4D520F9C-5503-4BEC-BF5A-581AB4D9308E}"/>
              </a:ext>
            </a:extLst>
          </p:cNvPr>
          <p:cNvSpPr/>
          <p:nvPr/>
        </p:nvSpPr>
        <p:spPr>
          <a:xfrm rot="1863443" flipH="1">
            <a:off x="1387612" y="2169069"/>
            <a:ext cx="361950" cy="1395651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67CB5D-C811-445E-B23B-8F758289FA50}"/>
              </a:ext>
            </a:extLst>
          </p:cNvPr>
          <p:cNvSpPr/>
          <p:nvPr/>
        </p:nvSpPr>
        <p:spPr>
          <a:xfrm>
            <a:off x="755410" y="2677744"/>
            <a:ext cx="1293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요청          응답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516FCB6-093D-4C0A-8AF7-17790DBFDB8C}"/>
              </a:ext>
            </a:extLst>
          </p:cNvPr>
          <p:cNvSpPr/>
          <p:nvPr/>
        </p:nvSpPr>
        <p:spPr>
          <a:xfrm>
            <a:off x="529329" y="377252"/>
            <a:ext cx="4849020" cy="3405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Stateless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통신 방식 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(net.ex04.stateless3.CalcServer.java)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6B64F6-2B54-42C1-A38D-9D48E4D32793}"/>
              </a:ext>
            </a:extLst>
          </p:cNvPr>
          <p:cNvSpPr/>
          <p:nvPr/>
        </p:nvSpPr>
        <p:spPr>
          <a:xfrm>
            <a:off x="5479581" y="409994"/>
            <a:ext cx="3278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번 요청 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번 응답 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끝 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연결 끊어짐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1" name="곱하기 기호 50">
            <a:extLst>
              <a:ext uri="{FF2B5EF4-FFF2-40B4-BE49-F238E27FC236}">
                <a16:creationId xmlns:a16="http://schemas.microsoft.com/office/drawing/2014/main" id="{33D30574-C00E-4C6B-A5CF-970368CF756E}"/>
              </a:ext>
            </a:extLst>
          </p:cNvPr>
          <p:cNvSpPr/>
          <p:nvPr/>
        </p:nvSpPr>
        <p:spPr>
          <a:xfrm>
            <a:off x="1515384" y="3514129"/>
            <a:ext cx="427716" cy="417986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곱하기 기호 52">
            <a:extLst>
              <a:ext uri="{FF2B5EF4-FFF2-40B4-BE49-F238E27FC236}">
                <a16:creationId xmlns:a16="http://schemas.microsoft.com/office/drawing/2014/main" id="{33E76A27-A889-4745-BBBB-0D0C1F393F6F}"/>
              </a:ext>
            </a:extLst>
          </p:cNvPr>
          <p:cNvSpPr/>
          <p:nvPr/>
        </p:nvSpPr>
        <p:spPr>
          <a:xfrm>
            <a:off x="3041803" y="3485656"/>
            <a:ext cx="427716" cy="417986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화살표: 오른쪽으로 구부러짐 53">
            <a:extLst>
              <a:ext uri="{FF2B5EF4-FFF2-40B4-BE49-F238E27FC236}">
                <a16:creationId xmlns:a16="http://schemas.microsoft.com/office/drawing/2014/main" id="{F5715B5E-CAD2-4F33-A80E-4AE3AD7213A8}"/>
              </a:ext>
            </a:extLst>
          </p:cNvPr>
          <p:cNvSpPr/>
          <p:nvPr/>
        </p:nvSpPr>
        <p:spPr>
          <a:xfrm rot="9023419" flipH="1">
            <a:off x="2304113" y="2104117"/>
            <a:ext cx="361950" cy="1395651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화살표: 오른쪽으로 구부러짐 54">
            <a:extLst>
              <a:ext uri="{FF2B5EF4-FFF2-40B4-BE49-F238E27FC236}">
                <a16:creationId xmlns:a16="http://schemas.microsoft.com/office/drawing/2014/main" id="{2CA737F4-A600-494B-B5A3-78169B7C0C62}"/>
              </a:ext>
            </a:extLst>
          </p:cNvPr>
          <p:cNvSpPr/>
          <p:nvPr/>
        </p:nvSpPr>
        <p:spPr>
          <a:xfrm rot="19823419" flipH="1">
            <a:off x="2680269" y="2028717"/>
            <a:ext cx="361950" cy="1395651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099E4FD-09AF-43A9-BB16-47C89764CAAF}"/>
              </a:ext>
            </a:extLst>
          </p:cNvPr>
          <p:cNvSpPr/>
          <p:nvPr/>
        </p:nvSpPr>
        <p:spPr>
          <a:xfrm>
            <a:off x="679751" y="3960673"/>
            <a:ext cx="41649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요청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응답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끝              요청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응답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끝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220006-076E-4B33-B391-97B722A4F56D}"/>
              </a:ext>
            </a:extLst>
          </p:cNvPr>
          <p:cNvSpPr/>
          <p:nvPr/>
        </p:nvSpPr>
        <p:spPr>
          <a:xfrm>
            <a:off x="668705" y="4553152"/>
            <a:ext cx="6017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클라이언트의 요청에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기민하게 반응할 수 있다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그러나 </a:t>
            </a:r>
            <a:r>
              <a:rPr lang="ko-KR" altLang="en-US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요청</a:t>
            </a:r>
            <a:r>
              <a:rPr lang="en-US" altLang="ko-KR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응답 과정에서 시간이 오래 걸리면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이것 역시도 다른 클라이언트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(C3)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기다려야 한다는 문제가 발생한다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0" name="화살표: 줄무늬가 있는 오른쪽 79">
            <a:extLst>
              <a:ext uri="{FF2B5EF4-FFF2-40B4-BE49-F238E27FC236}">
                <a16:creationId xmlns:a16="http://schemas.microsoft.com/office/drawing/2014/main" id="{BE53E485-9F68-4AC5-BC7A-42BFD405A3DF}"/>
              </a:ext>
            </a:extLst>
          </p:cNvPr>
          <p:cNvSpPr/>
          <p:nvPr/>
        </p:nvSpPr>
        <p:spPr>
          <a:xfrm>
            <a:off x="5375195" y="2814771"/>
            <a:ext cx="1441610" cy="908351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해결책</a:t>
            </a:r>
            <a:endParaRPr kumimoji="1" lang="ja-JP" altLang="en-US" sz="1600" dirty="0">
              <a:latin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E04E07-0BBC-450E-8107-AFB5D23A9CB6}"/>
              </a:ext>
            </a:extLst>
          </p:cNvPr>
          <p:cNvSpPr/>
          <p:nvPr/>
        </p:nvSpPr>
        <p:spPr>
          <a:xfrm>
            <a:off x="8317909" y="3084280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스레드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99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설명선: 아래쪽 화살표 43">
            <a:extLst>
              <a:ext uri="{FF2B5EF4-FFF2-40B4-BE49-F238E27FC236}">
                <a16:creationId xmlns:a16="http://schemas.microsoft.com/office/drawing/2014/main" id="{8E43D257-E583-4E55-B7ED-97AF83045BE8}"/>
              </a:ext>
            </a:extLst>
          </p:cNvPr>
          <p:cNvSpPr/>
          <p:nvPr/>
        </p:nvSpPr>
        <p:spPr>
          <a:xfrm>
            <a:off x="3367144" y="1673123"/>
            <a:ext cx="791940" cy="914399"/>
          </a:xfrm>
          <a:prstGeom prst="downArrowCallout">
            <a:avLst>
              <a:gd name="adj1" fmla="val 0"/>
              <a:gd name="adj2" fmla="val 16393"/>
              <a:gd name="adj3" fmla="val 18986"/>
              <a:gd name="adj4" fmla="val 649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나눔스퀘어_ac Bold" panose="020B0600000101010101" pitchFamily="50" charset="-127"/>
              </a:rPr>
              <a:t>Socket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7A2FC3-1AE8-476D-B15A-824E9CA372DB}"/>
              </a:ext>
            </a:extLst>
          </p:cNvPr>
          <p:cNvSpPr/>
          <p:nvPr/>
        </p:nvSpPr>
        <p:spPr>
          <a:xfrm>
            <a:off x="2168889" y="2742010"/>
            <a:ext cx="3174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getRemoteSocketAddress</a:t>
            </a:r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</a:t>
            </a:r>
          </a:p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리턴</a:t>
            </a:r>
            <a:endParaRPr lang="en-US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ja-JP" sz="1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SocketAddress</a:t>
            </a:r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algn="ctr"/>
            <a:endParaRPr lang="en-US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ja-JP" sz="1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InetSocketAddress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6BD77C-9989-4D6E-B25C-80BA7E25BAE2}"/>
              </a:ext>
            </a:extLst>
          </p:cNvPr>
          <p:cNvSpPr/>
          <p:nvPr/>
        </p:nvSpPr>
        <p:spPr>
          <a:xfrm>
            <a:off x="4417225" y="3603674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&lt;– </a:t>
            </a:r>
            <a:r>
              <a:rPr lang="ko-KR" altLang="en-US" sz="1400" dirty="0" err="1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추상메서드</a:t>
            </a:r>
            <a:endParaRPr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FE0D0AB-8A24-44E2-AB70-2428AC40DCE2}"/>
              </a:ext>
            </a:extLst>
          </p:cNvPr>
          <p:cNvSpPr/>
          <p:nvPr/>
        </p:nvSpPr>
        <p:spPr>
          <a:xfrm>
            <a:off x="4584257" y="4465338"/>
            <a:ext cx="1184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&lt;– </a:t>
            </a:r>
            <a:r>
              <a:rPr lang="ko-KR" altLang="en-US" sz="14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서브클래스</a:t>
            </a:r>
            <a:endParaRPr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1A6E95-7453-4824-93B4-235B647A8E5E}"/>
              </a:ext>
            </a:extLst>
          </p:cNvPr>
          <p:cNvSpPr/>
          <p:nvPr/>
        </p:nvSpPr>
        <p:spPr>
          <a:xfrm>
            <a:off x="1530245" y="2861181"/>
            <a:ext cx="42542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 </a:t>
            </a:r>
            <a:r>
              <a:rPr lang="ko-KR" altLang="en-US" sz="1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리턴하는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것</a:t>
            </a:r>
            <a:endParaRPr lang="ja-JP" altLang="en-US" sz="14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1579795-2002-4938-A429-FD61679422EC}"/>
              </a:ext>
            </a:extLst>
          </p:cNvPr>
          <p:cNvCxnSpPr>
            <a:cxnSpLocks/>
          </p:cNvCxnSpPr>
          <p:nvPr/>
        </p:nvCxnSpPr>
        <p:spPr>
          <a:xfrm>
            <a:off x="3763114" y="3124667"/>
            <a:ext cx="0" cy="465791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3CD5E68-0BA7-4DE2-A3C6-8804EA8CA9D0}"/>
              </a:ext>
            </a:extLst>
          </p:cNvPr>
          <p:cNvCxnSpPr>
            <a:cxnSpLocks/>
          </p:cNvCxnSpPr>
          <p:nvPr/>
        </p:nvCxnSpPr>
        <p:spPr>
          <a:xfrm flipV="1">
            <a:off x="3756077" y="3965385"/>
            <a:ext cx="0" cy="476717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화살표: 오른쪽으로 구부러짐 56">
            <a:extLst>
              <a:ext uri="{FF2B5EF4-FFF2-40B4-BE49-F238E27FC236}">
                <a16:creationId xmlns:a16="http://schemas.microsoft.com/office/drawing/2014/main" id="{049786A7-B262-4259-B52D-02B11439EBFD}"/>
              </a:ext>
            </a:extLst>
          </p:cNvPr>
          <p:cNvSpPr/>
          <p:nvPr/>
        </p:nvSpPr>
        <p:spPr>
          <a:xfrm rot="21003222">
            <a:off x="1880831" y="2972095"/>
            <a:ext cx="776184" cy="1986580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B220C9A-E70E-4836-8772-03BB46B5FBE7}"/>
              </a:ext>
            </a:extLst>
          </p:cNvPr>
          <p:cNvSpPr/>
          <p:nvPr/>
        </p:nvSpPr>
        <p:spPr>
          <a:xfrm>
            <a:off x="529329" y="377252"/>
            <a:ext cx="4849020" cy="3405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Stateless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통신 방식 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(net.ex04.stateless3.CalcServer.java)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81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6575BCE-C84F-487C-9C32-202565ED8CBD}"/>
              </a:ext>
            </a:extLst>
          </p:cNvPr>
          <p:cNvSpPr/>
          <p:nvPr/>
        </p:nvSpPr>
        <p:spPr>
          <a:xfrm>
            <a:off x="399127" y="402873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대기열</a:t>
            </a:r>
            <a:r>
              <a:rPr lang="ko-KR" altLang="en-US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방식</a:t>
            </a:r>
            <a:endParaRPr lang="ja-JP" altLang="ja-JP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D7F11-BD12-42ED-91CF-7E8B941A7C3A}"/>
              </a:ext>
            </a:extLst>
          </p:cNvPr>
          <p:cNvSpPr/>
          <p:nvPr/>
        </p:nvSpPr>
        <p:spPr>
          <a:xfrm>
            <a:off x="1257302" y="1335634"/>
            <a:ext cx="294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New </a:t>
            </a:r>
            <a:r>
              <a:rPr lang="en-US" altLang="ko-KR" u="sng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ServerSocket</a:t>
            </a:r>
            <a:r>
              <a:rPr lang="en-US" altLang="ko-KR" u="sng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(8888)</a:t>
            </a:r>
            <a:endParaRPr lang="ja-JP" altLang="ja-JP" u="sng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3382E9B-31B3-434D-8543-D53EB27C3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20878"/>
              </p:ext>
            </p:extLst>
          </p:nvPr>
        </p:nvGraphicFramePr>
        <p:xfrm>
          <a:off x="1454951" y="2743775"/>
          <a:ext cx="8128001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679010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73122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45488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862157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911864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33545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2004384"/>
                    </a:ext>
                  </a:extLst>
                </a:gridCol>
              </a:tblGrid>
              <a:tr h="31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C1 C2</a:t>
                      </a:r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C2 C3</a:t>
                      </a:r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C50</a:t>
                      </a:r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나눔스퀘어_ac Bold" panose="020B0600000101010101" pitchFamily="50" charset="-127"/>
                        </a:rPr>
                        <a:t>C51</a:t>
                      </a:r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07770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DDE1467-F62E-498D-BE64-6E849EABC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09448"/>
              </p:ext>
            </p:extLst>
          </p:nvPr>
        </p:nvGraphicFramePr>
        <p:xfrm>
          <a:off x="1371726" y="4853560"/>
          <a:ext cx="9716488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4561">
                  <a:extLst>
                    <a:ext uri="{9D8B030D-6E8A-4147-A177-3AD203B41FA5}">
                      <a16:colId xmlns:a16="http://schemas.microsoft.com/office/drawing/2014/main" val="1684512966"/>
                    </a:ext>
                  </a:extLst>
                </a:gridCol>
                <a:gridCol w="1214561">
                  <a:extLst>
                    <a:ext uri="{9D8B030D-6E8A-4147-A177-3AD203B41FA5}">
                      <a16:colId xmlns:a16="http://schemas.microsoft.com/office/drawing/2014/main" val="3634211819"/>
                    </a:ext>
                  </a:extLst>
                </a:gridCol>
                <a:gridCol w="1214561">
                  <a:extLst>
                    <a:ext uri="{9D8B030D-6E8A-4147-A177-3AD203B41FA5}">
                      <a16:colId xmlns:a16="http://schemas.microsoft.com/office/drawing/2014/main" val="1054214708"/>
                    </a:ext>
                  </a:extLst>
                </a:gridCol>
                <a:gridCol w="1214561">
                  <a:extLst>
                    <a:ext uri="{9D8B030D-6E8A-4147-A177-3AD203B41FA5}">
                      <a16:colId xmlns:a16="http://schemas.microsoft.com/office/drawing/2014/main" val="66947327"/>
                    </a:ext>
                  </a:extLst>
                </a:gridCol>
                <a:gridCol w="1214561">
                  <a:extLst>
                    <a:ext uri="{9D8B030D-6E8A-4147-A177-3AD203B41FA5}">
                      <a16:colId xmlns:a16="http://schemas.microsoft.com/office/drawing/2014/main" val="3381843827"/>
                    </a:ext>
                  </a:extLst>
                </a:gridCol>
                <a:gridCol w="1214561">
                  <a:extLst>
                    <a:ext uri="{9D8B030D-6E8A-4147-A177-3AD203B41FA5}">
                      <a16:colId xmlns:a16="http://schemas.microsoft.com/office/drawing/2014/main" val="528911608"/>
                    </a:ext>
                  </a:extLst>
                </a:gridCol>
                <a:gridCol w="1214561">
                  <a:extLst>
                    <a:ext uri="{9D8B030D-6E8A-4147-A177-3AD203B41FA5}">
                      <a16:colId xmlns:a16="http://schemas.microsoft.com/office/drawing/2014/main" val="1004866202"/>
                    </a:ext>
                  </a:extLst>
                </a:gridCol>
                <a:gridCol w="1214561">
                  <a:extLst>
                    <a:ext uri="{9D8B030D-6E8A-4147-A177-3AD203B41FA5}">
                      <a16:colId xmlns:a16="http://schemas.microsoft.com/office/drawing/2014/main" val="3115022227"/>
                    </a:ext>
                  </a:extLst>
                </a:gridCol>
              </a:tblGrid>
              <a:tr h="1861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C1</a:t>
                      </a:r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C2</a:t>
                      </a:r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나눔스퀘어_ac Bold" panose="020B0600000101010101" pitchFamily="50" charset="-127"/>
                        </a:rPr>
                        <a:t>C50</a:t>
                      </a:r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C51</a:t>
                      </a:r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나눔스퀘어_ac Bold" panose="020B0600000101010101" pitchFamily="50" charset="-127"/>
                        </a:rPr>
                        <a:t>C52</a:t>
                      </a:r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37414"/>
                  </a:ext>
                </a:extLst>
              </a:tr>
            </a:tbl>
          </a:graphicData>
        </a:graphic>
      </p:graphicFrame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85CD998-7C31-4705-8D9A-7C0625A25EAD}"/>
              </a:ext>
            </a:extLst>
          </p:cNvPr>
          <p:cNvSpPr/>
          <p:nvPr/>
        </p:nvSpPr>
        <p:spPr>
          <a:xfrm rot="16200000">
            <a:off x="5371191" y="-635001"/>
            <a:ext cx="370840" cy="81280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나눔스퀘어_ac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879C70-8283-4B91-A764-9F84DFBC7C25}"/>
              </a:ext>
            </a:extLst>
          </p:cNvPr>
          <p:cNvSpPr/>
          <p:nvPr/>
        </p:nvSpPr>
        <p:spPr>
          <a:xfrm>
            <a:off x="5236651" y="3743384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217FFD-F59D-457E-97BE-5AAE786FD6D0}"/>
              </a:ext>
            </a:extLst>
          </p:cNvPr>
          <p:cNvSpPr/>
          <p:nvPr/>
        </p:nvSpPr>
        <p:spPr>
          <a:xfrm>
            <a:off x="908488" y="3866599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8888</a:t>
            </a:r>
            <a:endParaRPr lang="ja-JP" altLang="ja-JP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1488ED-4726-4A5B-A452-C662D2190A1C}"/>
              </a:ext>
            </a:extLst>
          </p:cNvPr>
          <p:cNvSpPr/>
          <p:nvPr/>
        </p:nvSpPr>
        <p:spPr>
          <a:xfrm>
            <a:off x="5121235" y="2266427"/>
            <a:ext cx="780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대기열</a:t>
            </a:r>
            <a:endParaRPr lang="ja-JP" altLang="en-US" dirty="0">
              <a:latin typeface="나눔스퀘어_ac Bold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057F865-B4D6-467F-B9EC-FE07AB06AF33}"/>
              </a:ext>
            </a:extLst>
          </p:cNvPr>
          <p:cNvCxnSpPr>
            <a:cxnSpLocks/>
          </p:cNvCxnSpPr>
          <p:nvPr/>
        </p:nvCxnSpPr>
        <p:spPr>
          <a:xfrm>
            <a:off x="2606335" y="1704966"/>
            <a:ext cx="0" cy="74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B041356-0104-4600-AC26-FE439C4A0D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9125" y="4427127"/>
            <a:ext cx="747882" cy="419896"/>
          </a:xfrm>
          <a:prstGeom prst="curvedConnector3">
            <a:avLst>
              <a:gd name="adj1" fmla="val 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3AEC9EF2-4C25-430F-8946-964FE17198B1}"/>
              </a:ext>
            </a:extLst>
          </p:cNvPr>
          <p:cNvCxnSpPr>
            <a:cxnSpLocks/>
          </p:cNvCxnSpPr>
          <p:nvPr/>
        </p:nvCxnSpPr>
        <p:spPr>
          <a:xfrm rot="10800000">
            <a:off x="1613015" y="4263134"/>
            <a:ext cx="1247855" cy="729487"/>
          </a:xfrm>
          <a:prstGeom prst="curvedConnector3">
            <a:avLst>
              <a:gd name="adj1" fmla="val 30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12BA5C99-CE8B-4447-B7E1-EB65FED058CC}"/>
              </a:ext>
            </a:extLst>
          </p:cNvPr>
          <p:cNvSpPr/>
          <p:nvPr/>
        </p:nvSpPr>
        <p:spPr>
          <a:xfrm>
            <a:off x="1654597" y="4782538"/>
            <a:ext cx="600331" cy="5193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endParaRPr lang="ja-JP" altLang="en-US" b="1" dirty="0">
              <a:latin typeface="나눔스퀘어_ac Bold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2DFB642-4779-4898-8431-D6F8DD4C6F8D}"/>
              </a:ext>
            </a:extLst>
          </p:cNvPr>
          <p:cNvSpPr/>
          <p:nvPr/>
        </p:nvSpPr>
        <p:spPr>
          <a:xfrm>
            <a:off x="2902452" y="4782538"/>
            <a:ext cx="600331" cy="5193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endParaRPr lang="ja-JP" altLang="en-US" b="1" dirty="0">
              <a:latin typeface="나눔스퀘어_ac Bold" panose="020B0600000101010101" pitchFamily="50" charset="-127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94E2A0D3-FA1B-4A64-B6B9-C9DDCE13D7C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20672" y="3834255"/>
            <a:ext cx="1592909" cy="2805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B2A76EAA-D1C3-48C6-8F7A-A210803624F9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8986" y="3846955"/>
            <a:ext cx="1604454" cy="2818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곱하기 기호 50">
            <a:extLst>
              <a:ext uri="{FF2B5EF4-FFF2-40B4-BE49-F238E27FC236}">
                <a16:creationId xmlns:a16="http://schemas.microsoft.com/office/drawing/2014/main" id="{D678F9D6-2C2F-4692-B211-7A29D3DD80A7}"/>
              </a:ext>
            </a:extLst>
          </p:cNvPr>
          <p:cNvSpPr/>
          <p:nvPr/>
        </p:nvSpPr>
        <p:spPr>
          <a:xfrm>
            <a:off x="1371726" y="2564863"/>
            <a:ext cx="894034" cy="767006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화살표: 위로 구부러짐 57">
            <a:extLst>
              <a:ext uri="{FF2B5EF4-FFF2-40B4-BE49-F238E27FC236}">
                <a16:creationId xmlns:a16="http://schemas.microsoft.com/office/drawing/2014/main" id="{7F496950-C059-4738-985E-A64207CA08CB}"/>
              </a:ext>
            </a:extLst>
          </p:cNvPr>
          <p:cNvSpPr/>
          <p:nvPr/>
        </p:nvSpPr>
        <p:spPr>
          <a:xfrm flipH="1">
            <a:off x="2156634" y="3136738"/>
            <a:ext cx="1128104" cy="363105"/>
          </a:xfrm>
          <a:prstGeom prst="curvedUpArrow">
            <a:avLst>
              <a:gd name="adj1" fmla="val 0"/>
              <a:gd name="adj2" fmla="val 6957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8A2B23F-F377-47D6-B7BB-E7D0EF726829}"/>
              </a:ext>
            </a:extLst>
          </p:cNvPr>
          <p:cNvSpPr/>
          <p:nvPr/>
        </p:nvSpPr>
        <p:spPr>
          <a:xfrm>
            <a:off x="10537403" y="4280383"/>
            <a:ext cx="12586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나눔스퀘어_ac Bold" panose="020B0600000101010101" pitchFamily="50" charset="-127"/>
              </a:rPr>
              <a:t>Timeout 1</a:t>
            </a:r>
            <a:r>
              <a:rPr lang="ko-KR" altLang="en-US" sz="1400" dirty="0">
                <a:solidFill>
                  <a:srgbClr val="FF0000"/>
                </a:solidFill>
                <a:latin typeface="나눔스퀘어_ac Bold" panose="020B0600000101010101" pitchFamily="50" charset="-127"/>
              </a:rPr>
              <a:t>분</a:t>
            </a:r>
            <a:r>
              <a:rPr lang="en-US" altLang="ja-JP" sz="1400" dirty="0">
                <a:solidFill>
                  <a:srgbClr val="FF0000"/>
                </a:solidFill>
                <a:latin typeface="나눔스퀘어_ac Bold" panose="020B0600000101010101" pitchFamily="50" charset="-127"/>
              </a:rPr>
              <a:t> 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나눔스퀘어_ac Bold" panose="020B0600000101010101" pitchFamily="50" charset="-127"/>
              </a:rPr>
              <a:t>예외발생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1E542F4-4752-42BE-9843-5AE5AD205E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82408" y="3839402"/>
            <a:ext cx="1604454" cy="2818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곱하기 기호 76">
            <a:extLst>
              <a:ext uri="{FF2B5EF4-FFF2-40B4-BE49-F238E27FC236}">
                <a16:creationId xmlns:a16="http://schemas.microsoft.com/office/drawing/2014/main" id="{04729AE9-E681-4D28-A5CB-1713A492388E}"/>
              </a:ext>
            </a:extLst>
          </p:cNvPr>
          <p:cNvSpPr/>
          <p:nvPr/>
        </p:nvSpPr>
        <p:spPr>
          <a:xfrm>
            <a:off x="9635042" y="2543152"/>
            <a:ext cx="894034" cy="767006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곱하기 기호 77">
            <a:extLst>
              <a:ext uri="{FF2B5EF4-FFF2-40B4-BE49-F238E27FC236}">
                <a16:creationId xmlns:a16="http://schemas.microsoft.com/office/drawing/2014/main" id="{B0C2BF6C-AC67-4A6B-AD75-6CDEA1986884}"/>
              </a:ext>
            </a:extLst>
          </p:cNvPr>
          <p:cNvSpPr/>
          <p:nvPr/>
        </p:nvSpPr>
        <p:spPr>
          <a:xfrm>
            <a:off x="2581327" y="2565663"/>
            <a:ext cx="894034" cy="767006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D3F8182-6D49-4DD7-BA8D-90BC251EF62A}"/>
              </a:ext>
            </a:extLst>
          </p:cNvPr>
          <p:cNvSpPr/>
          <p:nvPr/>
        </p:nvSpPr>
        <p:spPr>
          <a:xfrm>
            <a:off x="1184595" y="2475309"/>
            <a:ext cx="1268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u="sng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C1 </a:t>
            </a:r>
            <a:r>
              <a:rPr lang="ko-KR" altLang="en-US" sz="1400" u="sng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연결 끊기면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8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6575BCE-C84F-487C-9C32-202565ED8CBD}"/>
              </a:ext>
            </a:extLst>
          </p:cNvPr>
          <p:cNvSpPr/>
          <p:nvPr/>
        </p:nvSpPr>
        <p:spPr>
          <a:xfrm>
            <a:off x="435763" y="402873"/>
            <a:ext cx="458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대기열에서 기다리고 있는 클라이언트와 연결하기</a:t>
            </a:r>
            <a:endParaRPr lang="ja-JP" altLang="ja-JP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BA4D2F-C011-46AD-B337-4E88AFAB953A}"/>
              </a:ext>
            </a:extLst>
          </p:cNvPr>
          <p:cNvSpPr/>
          <p:nvPr/>
        </p:nvSpPr>
        <p:spPr>
          <a:xfrm>
            <a:off x="1257302" y="1335634"/>
            <a:ext cx="294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New </a:t>
            </a:r>
            <a:r>
              <a:rPr lang="en-US" altLang="ko-KR" u="sng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ServerSocket</a:t>
            </a:r>
            <a:r>
              <a:rPr lang="en-US" altLang="ko-KR" u="sng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(8888)</a:t>
            </a:r>
            <a:endParaRPr lang="ja-JP" altLang="ja-JP" u="sng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0B909FD-760C-46DA-AEA6-CC8AFCEB8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287007"/>
              </p:ext>
            </p:extLst>
          </p:nvPr>
        </p:nvGraphicFramePr>
        <p:xfrm>
          <a:off x="4025283" y="2439294"/>
          <a:ext cx="232228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241607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7123316"/>
                    </a:ext>
                  </a:extLst>
                </a:gridCol>
              </a:tblGrid>
              <a:tr h="1904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나눔스퀘어_ac Bold" panose="020B0600000101010101" pitchFamily="50" charset="-127"/>
                        </a:rPr>
                        <a:t>C2</a:t>
                      </a:r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나눔스퀘어_ac Bold" panose="020B0600000101010101" pitchFamily="50" charset="-127"/>
                        </a:rPr>
                        <a:t>C3</a:t>
                      </a:r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64813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A62147-8C30-47BA-B443-C9B7472F4103}"/>
              </a:ext>
            </a:extLst>
          </p:cNvPr>
          <p:cNvSpPr/>
          <p:nvPr/>
        </p:nvSpPr>
        <p:spPr>
          <a:xfrm>
            <a:off x="4795935" y="2001307"/>
            <a:ext cx="780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대기열</a:t>
            </a:r>
            <a:endParaRPr lang="ja-JP" altLang="en-US" dirty="0">
              <a:latin typeface="나눔스퀘어_ac Bold" panose="020B0600000101010101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165A04C-DCB1-4781-BE91-9D250203B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008"/>
              </p:ext>
            </p:extLst>
          </p:nvPr>
        </p:nvGraphicFramePr>
        <p:xfrm>
          <a:off x="1881656" y="3539382"/>
          <a:ext cx="1161143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24160708"/>
                    </a:ext>
                  </a:extLst>
                </a:gridCol>
              </a:tblGrid>
              <a:tr h="3190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나눔스퀘어_ac Bold" panose="020B0600000101010101" pitchFamily="50" charset="-127"/>
                        </a:rPr>
                        <a:t>C1</a:t>
                      </a:r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64813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C20F38-7A85-44D0-800C-35EAF2F7B44E}"/>
              </a:ext>
            </a:extLst>
          </p:cNvPr>
          <p:cNvSpPr/>
          <p:nvPr/>
        </p:nvSpPr>
        <p:spPr>
          <a:xfrm>
            <a:off x="919950" y="3535810"/>
            <a:ext cx="1161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Socket</a:t>
            </a:r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648E14-CAB6-452F-ABE9-F4161BAA9CF5}"/>
              </a:ext>
            </a:extLst>
          </p:cNvPr>
          <p:cNvSpPr/>
          <p:nvPr/>
        </p:nvSpPr>
        <p:spPr>
          <a:xfrm>
            <a:off x="2483701" y="2983598"/>
            <a:ext cx="3206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accept : 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대기열에서 꺼낸다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ja-JP" altLang="en-US" dirty="0">
              <a:solidFill>
                <a:srgbClr val="FF0000"/>
              </a:solidFill>
              <a:latin typeface="나눔스퀘어_ac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FC6D97-55D7-4BE7-AE63-766EDF47D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302715"/>
              </p:ext>
            </p:extLst>
          </p:nvPr>
        </p:nvGraphicFramePr>
        <p:xfrm>
          <a:off x="6413378" y="3539382"/>
          <a:ext cx="243766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415">
                  <a:extLst>
                    <a:ext uri="{9D8B030D-6E8A-4147-A177-3AD203B41FA5}">
                      <a16:colId xmlns:a16="http://schemas.microsoft.com/office/drawing/2014/main" val="3056387522"/>
                    </a:ext>
                  </a:extLst>
                </a:gridCol>
                <a:gridCol w="609415">
                  <a:extLst>
                    <a:ext uri="{9D8B030D-6E8A-4147-A177-3AD203B41FA5}">
                      <a16:colId xmlns:a16="http://schemas.microsoft.com/office/drawing/2014/main" val="2501547821"/>
                    </a:ext>
                  </a:extLst>
                </a:gridCol>
                <a:gridCol w="609415">
                  <a:extLst>
                    <a:ext uri="{9D8B030D-6E8A-4147-A177-3AD203B41FA5}">
                      <a16:colId xmlns:a16="http://schemas.microsoft.com/office/drawing/2014/main" val="3380638342"/>
                    </a:ext>
                  </a:extLst>
                </a:gridCol>
                <a:gridCol w="609415">
                  <a:extLst>
                    <a:ext uri="{9D8B030D-6E8A-4147-A177-3AD203B41FA5}">
                      <a16:colId xmlns:a16="http://schemas.microsoft.com/office/drawing/2014/main" val="2630814530"/>
                    </a:ext>
                  </a:extLst>
                </a:gridCol>
              </a:tblGrid>
              <a:tr h="1861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C1</a:t>
                      </a:r>
                      <a:endParaRPr kumimoji="1" lang="ja-JP" altLang="en-US" dirty="0">
                        <a:latin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C2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0" u="none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</a:rPr>
                        <a:t>C3</a:t>
                      </a:r>
                      <a:endParaRPr kumimoji="1" lang="ja-JP" altLang="en-US" i="0" u="none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0" u="none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</a:rPr>
                        <a:t>C4</a:t>
                      </a:r>
                      <a:endParaRPr kumimoji="1" lang="ja-JP" altLang="en-US" i="0" u="none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034370"/>
                  </a:ext>
                </a:extLst>
              </a:tr>
            </a:tbl>
          </a:graphicData>
        </a:graphic>
      </p:graphicFrame>
      <p:sp>
        <p:nvSpPr>
          <p:cNvPr id="34" name="곱하기 기호 33">
            <a:extLst>
              <a:ext uri="{FF2B5EF4-FFF2-40B4-BE49-F238E27FC236}">
                <a16:creationId xmlns:a16="http://schemas.microsoft.com/office/drawing/2014/main" id="{0A13A559-5ADA-4518-BA0C-FF7F26DF9EAE}"/>
              </a:ext>
            </a:extLst>
          </p:cNvPr>
          <p:cNvSpPr/>
          <p:nvPr/>
        </p:nvSpPr>
        <p:spPr>
          <a:xfrm>
            <a:off x="6865209" y="3352930"/>
            <a:ext cx="894034" cy="767006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곱하기 기호 35">
            <a:extLst>
              <a:ext uri="{FF2B5EF4-FFF2-40B4-BE49-F238E27FC236}">
                <a16:creationId xmlns:a16="http://schemas.microsoft.com/office/drawing/2014/main" id="{E00E9504-892F-489B-B92E-70C1CB7FD059}"/>
              </a:ext>
            </a:extLst>
          </p:cNvPr>
          <p:cNvSpPr/>
          <p:nvPr/>
        </p:nvSpPr>
        <p:spPr>
          <a:xfrm>
            <a:off x="7505881" y="3352930"/>
            <a:ext cx="894034" cy="767006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8DFBD92-32E6-45ED-AD15-2E598B635649}"/>
              </a:ext>
            </a:extLst>
          </p:cNvPr>
          <p:cNvSpPr/>
          <p:nvPr/>
        </p:nvSpPr>
        <p:spPr>
          <a:xfrm>
            <a:off x="6796472" y="2106435"/>
            <a:ext cx="44426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Close 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했다고 대기열에서 사라지는 게 아니다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클로즈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했어도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대기열에 명단이 남아있다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사라지려면  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Accept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해야한다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endParaRPr lang="en-US" altLang="ko-KR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ja-JP" altLang="en-US" dirty="0">
              <a:solidFill>
                <a:srgbClr val="FF0000"/>
              </a:solidFill>
              <a:latin typeface="나눔스퀘어_ac Bold" panose="020B0600000101010101" pitchFamily="50" charset="-127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77E3516A-83BA-41FD-B245-FF8611DE6C71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2462227" y="2559914"/>
            <a:ext cx="1563056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6575BCE-C84F-487C-9C32-202565ED8CBD}"/>
              </a:ext>
            </a:extLst>
          </p:cNvPr>
          <p:cNvSpPr/>
          <p:nvPr/>
        </p:nvSpPr>
        <p:spPr>
          <a:xfrm>
            <a:off x="759469" y="1141967"/>
            <a:ext cx="26981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Connection-Oriented</a:t>
            </a:r>
          </a:p>
          <a:p>
            <a:endParaRPr lang="en-US" altLang="ko-KR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연결 후 데이터 통신</a:t>
            </a:r>
            <a:endParaRPr lang="en-US" altLang="ko-KR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전화</a:t>
            </a:r>
            <a:endParaRPr lang="ja-JP" altLang="ja-JP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BA4D2F-C011-46AD-B337-4E88AFAB953A}"/>
              </a:ext>
            </a:extLst>
          </p:cNvPr>
          <p:cNvSpPr/>
          <p:nvPr/>
        </p:nvSpPr>
        <p:spPr>
          <a:xfrm>
            <a:off x="1798663" y="3791407"/>
            <a:ext cx="6864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연결</a:t>
            </a:r>
            <a:endParaRPr lang="en-US" altLang="ja-JP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ja-JP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ja-JP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</a:p>
          <a:p>
            <a:pPr algn="ctr"/>
            <a:endParaRPr lang="en-US" altLang="ja-JP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ja-JP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endParaRPr lang="ja-JP" altLang="ja-JP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2A1632-A717-45A5-9996-D4F1C1E616F0}"/>
              </a:ext>
            </a:extLst>
          </p:cNvPr>
          <p:cNvSpPr/>
          <p:nvPr/>
        </p:nvSpPr>
        <p:spPr>
          <a:xfrm>
            <a:off x="483388" y="3169325"/>
            <a:ext cx="559130" cy="5193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C</a:t>
            </a:r>
            <a:endParaRPr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C03627-0847-46BA-BC54-926F2B375680}"/>
              </a:ext>
            </a:extLst>
          </p:cNvPr>
          <p:cNvSpPr/>
          <p:nvPr/>
        </p:nvSpPr>
        <p:spPr>
          <a:xfrm>
            <a:off x="3225742" y="3169324"/>
            <a:ext cx="559130" cy="5193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S</a:t>
            </a:r>
            <a:endParaRPr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1E26613-6C8F-4D01-803A-79CCCF43ECF5}"/>
              </a:ext>
            </a:extLst>
          </p:cNvPr>
          <p:cNvCxnSpPr>
            <a:stCxn id="14" idx="4"/>
          </p:cNvCxnSpPr>
          <p:nvPr/>
        </p:nvCxnSpPr>
        <p:spPr>
          <a:xfrm>
            <a:off x="762953" y="3688676"/>
            <a:ext cx="0" cy="235540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74E4A5D-E441-4801-9EDE-58AA8C6056A6}"/>
              </a:ext>
            </a:extLst>
          </p:cNvPr>
          <p:cNvCxnSpPr/>
          <p:nvPr/>
        </p:nvCxnSpPr>
        <p:spPr>
          <a:xfrm>
            <a:off x="3520779" y="3688675"/>
            <a:ext cx="0" cy="23554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33EFAA-08A0-4F8F-8CED-46BAEFA009B0}"/>
              </a:ext>
            </a:extLst>
          </p:cNvPr>
          <p:cNvCxnSpPr/>
          <p:nvPr/>
        </p:nvCxnSpPr>
        <p:spPr>
          <a:xfrm>
            <a:off x="762953" y="4110971"/>
            <a:ext cx="2742354" cy="0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2BC25F7-A76D-457C-A126-219A221D4408}"/>
              </a:ext>
            </a:extLst>
          </p:cNvPr>
          <p:cNvCxnSpPr/>
          <p:nvPr/>
        </p:nvCxnSpPr>
        <p:spPr>
          <a:xfrm>
            <a:off x="778425" y="4682471"/>
            <a:ext cx="2742354" cy="0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658568-05F5-42CA-A44D-6418783BAF6B}"/>
              </a:ext>
            </a:extLst>
          </p:cNvPr>
          <p:cNvCxnSpPr>
            <a:cxnSpLocks/>
          </p:cNvCxnSpPr>
          <p:nvPr/>
        </p:nvCxnSpPr>
        <p:spPr>
          <a:xfrm flipH="1">
            <a:off x="762954" y="5268735"/>
            <a:ext cx="2757825" cy="0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4AC108E2-31FD-44C2-A97E-19DF38F19E57}"/>
              </a:ext>
            </a:extLst>
          </p:cNvPr>
          <p:cNvSpPr/>
          <p:nvPr/>
        </p:nvSpPr>
        <p:spPr>
          <a:xfrm rot="10800000">
            <a:off x="4131934" y="1141967"/>
            <a:ext cx="370840" cy="53502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나눔스퀘어_ac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1FFF1A-47C3-4F93-8CE6-E50FEDEC95C8}"/>
              </a:ext>
            </a:extLst>
          </p:cNvPr>
          <p:cNvSpPr/>
          <p:nvPr/>
        </p:nvSpPr>
        <p:spPr>
          <a:xfrm>
            <a:off x="4518511" y="3606741"/>
            <a:ext cx="604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TCP</a:t>
            </a:r>
            <a:endParaRPr lang="ja-JP" altLang="ja-JP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ECF97F-3D60-4A13-A4A1-F10CFE58AC61}"/>
              </a:ext>
            </a:extLst>
          </p:cNvPr>
          <p:cNvSpPr/>
          <p:nvPr/>
        </p:nvSpPr>
        <p:spPr>
          <a:xfrm>
            <a:off x="8242238" y="3791407"/>
            <a:ext cx="1152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전송</a:t>
            </a:r>
            <a:endParaRPr lang="ja-JP" altLang="ja-JP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7A909AE-3EE6-41B8-8C81-14364301AED8}"/>
              </a:ext>
            </a:extLst>
          </p:cNvPr>
          <p:cNvSpPr/>
          <p:nvPr/>
        </p:nvSpPr>
        <p:spPr>
          <a:xfrm>
            <a:off x="7160199" y="3169325"/>
            <a:ext cx="559130" cy="5193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C</a:t>
            </a:r>
            <a:endParaRPr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D5AF59-2450-4ABD-85C7-5E11BDD40D74}"/>
              </a:ext>
            </a:extLst>
          </p:cNvPr>
          <p:cNvSpPr/>
          <p:nvPr/>
        </p:nvSpPr>
        <p:spPr>
          <a:xfrm>
            <a:off x="9902553" y="3169324"/>
            <a:ext cx="559130" cy="5193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S</a:t>
            </a:r>
            <a:endParaRPr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F1FF660-0CD9-4F21-A4A6-8E93A25CC703}"/>
              </a:ext>
            </a:extLst>
          </p:cNvPr>
          <p:cNvCxnSpPr>
            <a:stCxn id="45" idx="4"/>
          </p:cNvCxnSpPr>
          <p:nvPr/>
        </p:nvCxnSpPr>
        <p:spPr>
          <a:xfrm>
            <a:off x="7439764" y="3688676"/>
            <a:ext cx="0" cy="235540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C1FFC56-7BFF-4726-9FA4-448CE862B903}"/>
              </a:ext>
            </a:extLst>
          </p:cNvPr>
          <p:cNvCxnSpPr/>
          <p:nvPr/>
        </p:nvCxnSpPr>
        <p:spPr>
          <a:xfrm>
            <a:off x="10197590" y="3688675"/>
            <a:ext cx="0" cy="23554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68F120C-9BC0-474C-867D-A65214B1FB52}"/>
              </a:ext>
            </a:extLst>
          </p:cNvPr>
          <p:cNvCxnSpPr/>
          <p:nvPr/>
        </p:nvCxnSpPr>
        <p:spPr>
          <a:xfrm>
            <a:off x="7439764" y="4110971"/>
            <a:ext cx="2742354" cy="0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EF27E1FB-8A56-41C5-B733-0E4B239103F4}"/>
              </a:ext>
            </a:extLst>
          </p:cNvPr>
          <p:cNvSpPr/>
          <p:nvPr/>
        </p:nvSpPr>
        <p:spPr>
          <a:xfrm rot="10800000">
            <a:off x="10814642" y="1084844"/>
            <a:ext cx="370840" cy="53502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나눔스퀘어_ac Bold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7249A06-768F-47BF-BA1B-408C72C3C2D5}"/>
              </a:ext>
            </a:extLst>
          </p:cNvPr>
          <p:cNvSpPr/>
          <p:nvPr/>
        </p:nvSpPr>
        <p:spPr>
          <a:xfrm>
            <a:off x="11244662" y="3574970"/>
            <a:ext cx="64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UDP</a:t>
            </a:r>
            <a:endParaRPr lang="ja-JP" altLang="ja-JP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5F07F4-AFF0-4EB0-A58A-BF0760F4646D}"/>
              </a:ext>
            </a:extLst>
          </p:cNvPr>
          <p:cNvSpPr/>
          <p:nvPr/>
        </p:nvSpPr>
        <p:spPr>
          <a:xfrm>
            <a:off x="6985484" y="1141967"/>
            <a:ext cx="36551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Connectionless</a:t>
            </a:r>
          </a:p>
          <a:p>
            <a:endParaRPr lang="en-US" altLang="ko-KR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연결 없이 목적지에 </a:t>
            </a:r>
            <a:r>
              <a:rPr lang="en-US" altLang="ko-KR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</a:t>
            </a:r>
            <a:r>
              <a:rPr lang="ko-KR" altLang="en-US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전송</a:t>
            </a:r>
            <a:endParaRPr lang="en-US" altLang="ko-KR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편지</a:t>
            </a:r>
            <a:endParaRPr lang="ja-JP" altLang="ja-JP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69FC10A-17AE-4136-909A-594819F57975}"/>
              </a:ext>
            </a:extLst>
          </p:cNvPr>
          <p:cNvSpPr/>
          <p:nvPr/>
        </p:nvSpPr>
        <p:spPr>
          <a:xfrm>
            <a:off x="5839464" y="5859417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endParaRPr lang="ja-JP" altLang="ja-JP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56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A44797B-46B8-4812-B8A1-28955EE8D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94645" y="516323"/>
            <a:ext cx="6711580" cy="41356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D07A7F0-AD47-4A23-A31A-9B7393F9E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1657" y="2979648"/>
            <a:ext cx="4426763" cy="334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7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ECF97F-3D60-4A13-A4A1-F10CFE58AC61}"/>
              </a:ext>
            </a:extLst>
          </p:cNvPr>
          <p:cNvSpPr/>
          <p:nvPr/>
        </p:nvSpPr>
        <p:spPr>
          <a:xfrm>
            <a:off x="9151280" y="5534152"/>
            <a:ext cx="2673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Hyper-Text Markup Language</a:t>
            </a:r>
          </a:p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(HTML)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7A909AE-3EE6-41B8-8C81-14364301AED8}"/>
              </a:ext>
            </a:extLst>
          </p:cNvPr>
          <p:cNvSpPr/>
          <p:nvPr/>
        </p:nvSpPr>
        <p:spPr>
          <a:xfrm>
            <a:off x="3328797" y="1597224"/>
            <a:ext cx="559130" cy="5193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C</a:t>
            </a:r>
            <a:endParaRPr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D5AF59-2450-4ABD-85C7-5E11BDD40D74}"/>
              </a:ext>
            </a:extLst>
          </p:cNvPr>
          <p:cNvSpPr/>
          <p:nvPr/>
        </p:nvSpPr>
        <p:spPr>
          <a:xfrm>
            <a:off x="8254377" y="1597224"/>
            <a:ext cx="559130" cy="5193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S</a:t>
            </a:r>
            <a:endParaRPr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F1FF660-0CD9-4F21-A4A6-8E93A25CC703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3608362" y="2116575"/>
            <a:ext cx="0" cy="121748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C1FFC56-7BFF-4726-9FA4-448CE862B903}"/>
              </a:ext>
            </a:extLst>
          </p:cNvPr>
          <p:cNvCxnSpPr>
            <a:cxnSpLocks/>
          </p:cNvCxnSpPr>
          <p:nvPr/>
        </p:nvCxnSpPr>
        <p:spPr>
          <a:xfrm>
            <a:off x="8549414" y="2116575"/>
            <a:ext cx="0" cy="12174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68F120C-9BC0-474C-867D-A65214B1FB52}"/>
              </a:ext>
            </a:extLst>
          </p:cNvPr>
          <p:cNvCxnSpPr>
            <a:cxnSpLocks/>
          </p:cNvCxnSpPr>
          <p:nvPr/>
        </p:nvCxnSpPr>
        <p:spPr>
          <a:xfrm>
            <a:off x="3608362" y="2313710"/>
            <a:ext cx="4941052" cy="0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B3CE4F-E727-47E2-94F7-0C03C53DAB68}"/>
              </a:ext>
            </a:extLst>
          </p:cNvPr>
          <p:cNvSpPr/>
          <p:nvPr/>
        </p:nvSpPr>
        <p:spPr>
          <a:xfrm>
            <a:off x="5766143" y="2164506"/>
            <a:ext cx="62549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요청</a:t>
            </a:r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</a:p>
          <a:p>
            <a:pPr algn="ctr"/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응답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B832B0-D90C-4FD4-8522-37E22FF326DB}"/>
              </a:ext>
            </a:extLst>
          </p:cNvPr>
          <p:cNvCxnSpPr>
            <a:cxnSpLocks/>
          </p:cNvCxnSpPr>
          <p:nvPr/>
        </p:nvCxnSpPr>
        <p:spPr>
          <a:xfrm>
            <a:off x="3608362" y="3154844"/>
            <a:ext cx="4941052" cy="0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EDDC99-2BDC-4667-8F92-909FDCD59A8F}"/>
              </a:ext>
            </a:extLst>
          </p:cNvPr>
          <p:cNvSpPr/>
          <p:nvPr/>
        </p:nvSpPr>
        <p:spPr>
          <a:xfrm>
            <a:off x="599830" y="367784"/>
            <a:ext cx="83869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인터넷 </a:t>
            </a:r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741439-EDDC-4F9A-AF41-40763FD3AF0F}"/>
              </a:ext>
            </a:extLst>
          </p:cNvPr>
          <p:cNvSpPr/>
          <p:nvPr/>
        </p:nvSpPr>
        <p:spPr>
          <a:xfrm>
            <a:off x="1890136" y="4827817"/>
            <a:ext cx="3486150" cy="15906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나눔스퀘어_ac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377314-070D-44D6-9AF5-C8D1C41D906F}"/>
              </a:ext>
            </a:extLst>
          </p:cNvPr>
          <p:cNvSpPr/>
          <p:nvPr/>
        </p:nvSpPr>
        <p:spPr>
          <a:xfrm>
            <a:off x="2143127" y="4991100"/>
            <a:ext cx="1009648" cy="666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</a:t>
            </a:r>
            <a:endParaRPr kumimoji="1"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4EB58A1-2BC5-4E24-992D-8979306EF8E8}"/>
              </a:ext>
            </a:extLst>
          </p:cNvPr>
          <p:cNvSpPr/>
          <p:nvPr/>
        </p:nvSpPr>
        <p:spPr>
          <a:xfrm>
            <a:off x="3550154" y="5309355"/>
            <a:ext cx="1619764" cy="9239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문서의 연결 정보</a:t>
            </a:r>
            <a:endParaRPr kumimoji="1" lang="ja-JP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_ac Bold" panose="020B0600000101010101" pitchFamily="50" charset="-127"/>
            </a:endParaRPr>
          </a:p>
        </p:txBody>
      </p:sp>
      <p:sp>
        <p:nvSpPr>
          <p:cNvPr id="34" name="설명선: 아래쪽 화살표 33">
            <a:extLst>
              <a:ext uri="{FF2B5EF4-FFF2-40B4-BE49-F238E27FC236}">
                <a16:creationId xmlns:a16="http://schemas.microsoft.com/office/drawing/2014/main" id="{FEDC3C33-4353-4F82-8922-145406B305CD}"/>
              </a:ext>
            </a:extLst>
          </p:cNvPr>
          <p:cNvSpPr/>
          <p:nvPr/>
        </p:nvSpPr>
        <p:spPr>
          <a:xfrm>
            <a:off x="3175567" y="3918448"/>
            <a:ext cx="2615425" cy="1279699"/>
          </a:xfrm>
          <a:prstGeom prst="downArrowCallout">
            <a:avLst>
              <a:gd name="adj1" fmla="val 0"/>
              <a:gd name="adj2" fmla="val 10654"/>
              <a:gd name="adj3" fmla="val 14873"/>
              <a:gd name="adj4" fmla="val 4562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내용의 부가 정보 </a:t>
            </a:r>
            <a:br>
              <a:rPr kumimoji="1"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kumimoji="1"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(Metadata = Markup = Tag)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35" name="설명선: 아래쪽 화살표 34">
            <a:extLst>
              <a:ext uri="{FF2B5EF4-FFF2-40B4-BE49-F238E27FC236}">
                <a16:creationId xmlns:a16="http://schemas.microsoft.com/office/drawing/2014/main" id="{39182725-3E76-4605-90F2-22AE46D9D0A3}"/>
              </a:ext>
            </a:extLst>
          </p:cNvPr>
          <p:cNvSpPr/>
          <p:nvPr/>
        </p:nvSpPr>
        <p:spPr>
          <a:xfrm>
            <a:off x="2251981" y="3915933"/>
            <a:ext cx="791940" cy="914399"/>
          </a:xfrm>
          <a:prstGeom prst="downArrowCallout">
            <a:avLst>
              <a:gd name="adj1" fmla="val 0"/>
              <a:gd name="adj2" fmla="val 15190"/>
              <a:gd name="adj3" fmla="val 18986"/>
              <a:gd name="adj4" fmla="val 649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내용</a:t>
            </a:r>
            <a:endParaRPr kumimoji="1" lang="ja-JP" altLang="en-US" sz="1400" dirty="0">
              <a:latin typeface="나눔스퀘어_ac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85F0C5-2C01-4222-A289-D9E93F37FE33}"/>
              </a:ext>
            </a:extLst>
          </p:cNvPr>
          <p:cNvSpPr/>
          <p:nvPr/>
        </p:nvSpPr>
        <p:spPr>
          <a:xfrm>
            <a:off x="7139482" y="836599"/>
            <a:ext cx="27832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 Server (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일반인들이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= 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 Server =</a:t>
            </a:r>
            <a:endParaRPr lang="en-US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 Server (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개발자들이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49C5AF9-5CDB-4146-B587-7A4D8E490754}"/>
              </a:ext>
            </a:extLst>
          </p:cNvPr>
          <p:cNvCxnSpPr>
            <a:cxnSpLocks/>
          </p:cNvCxnSpPr>
          <p:nvPr/>
        </p:nvCxnSpPr>
        <p:spPr>
          <a:xfrm>
            <a:off x="5376286" y="5672908"/>
            <a:ext cx="1862714" cy="0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7FBBC8-D5ED-44F0-9B09-E567C5EF66BD}"/>
              </a:ext>
            </a:extLst>
          </p:cNvPr>
          <p:cNvSpPr/>
          <p:nvPr/>
        </p:nvSpPr>
        <p:spPr>
          <a:xfrm>
            <a:off x="5627008" y="5315369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논문을 주고 받기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2C99CF-5B29-4D33-9359-E7C616FEED5A}"/>
              </a:ext>
            </a:extLst>
          </p:cNvPr>
          <p:cNvSpPr/>
          <p:nvPr/>
        </p:nvSpPr>
        <p:spPr>
          <a:xfrm>
            <a:off x="7333353" y="5519019"/>
            <a:ext cx="11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 에디터로 </a:t>
            </a:r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작성 가능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DC944D-962C-496C-A203-44DB62E9F345}"/>
              </a:ext>
            </a:extLst>
          </p:cNvPr>
          <p:cNvSpPr/>
          <p:nvPr/>
        </p:nvSpPr>
        <p:spPr>
          <a:xfrm>
            <a:off x="2219551" y="836599"/>
            <a:ext cx="27832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 Browser (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일반인들이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=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 Client =</a:t>
            </a:r>
          </a:p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 Client (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개발자들이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BEB7F71-FC13-49F3-9592-30C6FBA02082}"/>
              </a:ext>
            </a:extLst>
          </p:cNvPr>
          <p:cNvSpPr/>
          <p:nvPr/>
        </p:nvSpPr>
        <p:spPr>
          <a:xfrm>
            <a:off x="9202961" y="3344525"/>
            <a:ext cx="2622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Hyper-Text Transfer Protocol</a:t>
            </a:r>
          </a:p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(HTTP) 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화살표: 줄무늬가 있는 오른쪽 19">
            <a:extLst>
              <a:ext uri="{FF2B5EF4-FFF2-40B4-BE49-F238E27FC236}">
                <a16:creationId xmlns:a16="http://schemas.microsoft.com/office/drawing/2014/main" id="{43E30019-1FF9-457C-A45C-883B94FC2D74}"/>
              </a:ext>
            </a:extLst>
          </p:cNvPr>
          <p:cNvSpPr/>
          <p:nvPr/>
        </p:nvSpPr>
        <p:spPr>
          <a:xfrm rot="16200000">
            <a:off x="9782244" y="4134374"/>
            <a:ext cx="1441610" cy="908351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8BA8BD-1686-4B19-B4EF-513C9F4778C8}"/>
              </a:ext>
            </a:extLst>
          </p:cNvPr>
          <p:cNvSpPr/>
          <p:nvPr/>
        </p:nvSpPr>
        <p:spPr>
          <a:xfrm>
            <a:off x="9589750" y="4406267"/>
            <a:ext cx="1863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HTML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요청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다운로드</a:t>
            </a:r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 통신 규칙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9" name="왼쪽 중괄호 58">
            <a:extLst>
              <a:ext uri="{FF2B5EF4-FFF2-40B4-BE49-F238E27FC236}">
                <a16:creationId xmlns:a16="http://schemas.microsoft.com/office/drawing/2014/main" id="{5DF2711A-8B9B-406E-9585-F8ECBCAB46A7}"/>
              </a:ext>
            </a:extLst>
          </p:cNvPr>
          <p:cNvSpPr/>
          <p:nvPr/>
        </p:nvSpPr>
        <p:spPr>
          <a:xfrm rot="5400000">
            <a:off x="5935629" y="-3227725"/>
            <a:ext cx="370840" cy="77731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나눔스퀘어_ac Bold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F828BB-FED0-4EBF-BCFA-5223DEDF354F}"/>
              </a:ext>
            </a:extLst>
          </p:cNvPr>
          <p:cNvSpPr/>
          <p:nvPr/>
        </p:nvSpPr>
        <p:spPr>
          <a:xfrm>
            <a:off x="5848501" y="140335"/>
            <a:ext cx="562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0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07A909AE-3EE6-41B8-8C81-14364301AED8}"/>
              </a:ext>
            </a:extLst>
          </p:cNvPr>
          <p:cNvSpPr/>
          <p:nvPr/>
        </p:nvSpPr>
        <p:spPr>
          <a:xfrm>
            <a:off x="3328797" y="1597224"/>
            <a:ext cx="559130" cy="5193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C</a:t>
            </a:r>
            <a:endParaRPr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D5AF59-2450-4ABD-85C7-5E11BDD40D74}"/>
              </a:ext>
            </a:extLst>
          </p:cNvPr>
          <p:cNvSpPr/>
          <p:nvPr/>
        </p:nvSpPr>
        <p:spPr>
          <a:xfrm>
            <a:off x="8254377" y="1597224"/>
            <a:ext cx="559130" cy="5193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S</a:t>
            </a:r>
            <a:endParaRPr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F1FF660-0CD9-4F21-A4A6-8E93A25CC703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3608362" y="2116575"/>
            <a:ext cx="0" cy="121748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C1FFC56-7BFF-4726-9FA4-448CE862B903}"/>
              </a:ext>
            </a:extLst>
          </p:cNvPr>
          <p:cNvCxnSpPr>
            <a:cxnSpLocks/>
          </p:cNvCxnSpPr>
          <p:nvPr/>
        </p:nvCxnSpPr>
        <p:spPr>
          <a:xfrm>
            <a:off x="8549414" y="2116575"/>
            <a:ext cx="0" cy="12174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68F120C-9BC0-474C-867D-A65214B1FB52}"/>
              </a:ext>
            </a:extLst>
          </p:cNvPr>
          <p:cNvCxnSpPr>
            <a:cxnSpLocks/>
          </p:cNvCxnSpPr>
          <p:nvPr/>
        </p:nvCxnSpPr>
        <p:spPr>
          <a:xfrm>
            <a:off x="3608362" y="2313710"/>
            <a:ext cx="4941052" cy="0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B3CE4F-E727-47E2-94F7-0C03C53DAB68}"/>
              </a:ext>
            </a:extLst>
          </p:cNvPr>
          <p:cNvSpPr/>
          <p:nvPr/>
        </p:nvSpPr>
        <p:spPr>
          <a:xfrm>
            <a:off x="5710839" y="2164506"/>
            <a:ext cx="736100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요청</a:t>
            </a:r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</a:p>
          <a:p>
            <a:pPr algn="ctr"/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HTTPS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EDDC99-2BDC-4667-8F92-909FDCD59A8F}"/>
              </a:ext>
            </a:extLst>
          </p:cNvPr>
          <p:cNvSpPr/>
          <p:nvPr/>
        </p:nvSpPr>
        <p:spPr>
          <a:xfrm>
            <a:off x="529299" y="367784"/>
            <a:ext cx="97975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프로토콜</a:t>
            </a:r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85F0C5-2C01-4222-A289-D9E93F37FE33}"/>
              </a:ext>
            </a:extLst>
          </p:cNvPr>
          <p:cNvSpPr/>
          <p:nvPr/>
        </p:nvSpPr>
        <p:spPr>
          <a:xfrm>
            <a:off x="7139482" y="836599"/>
            <a:ext cx="27832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 Server (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일반인들이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= 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 Server =</a:t>
            </a:r>
            <a:endParaRPr lang="en-US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 Server (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개발자들이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DC944D-962C-496C-A203-44DB62E9F345}"/>
              </a:ext>
            </a:extLst>
          </p:cNvPr>
          <p:cNvSpPr/>
          <p:nvPr/>
        </p:nvSpPr>
        <p:spPr>
          <a:xfrm>
            <a:off x="2219551" y="836599"/>
            <a:ext cx="27832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 Browser (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일반인들이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=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 Client =</a:t>
            </a:r>
          </a:p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 Client (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개발자들이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9" name="왼쪽 중괄호 58">
            <a:extLst>
              <a:ext uri="{FF2B5EF4-FFF2-40B4-BE49-F238E27FC236}">
                <a16:creationId xmlns:a16="http://schemas.microsoft.com/office/drawing/2014/main" id="{5DF2711A-8B9B-406E-9585-F8ECBCAB46A7}"/>
              </a:ext>
            </a:extLst>
          </p:cNvPr>
          <p:cNvSpPr/>
          <p:nvPr/>
        </p:nvSpPr>
        <p:spPr>
          <a:xfrm rot="5400000">
            <a:off x="5935629" y="-3227725"/>
            <a:ext cx="370840" cy="77731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나눔스퀘어_ac Bold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F828BB-FED0-4EBF-BCFA-5223DEDF354F}"/>
              </a:ext>
            </a:extLst>
          </p:cNvPr>
          <p:cNvSpPr/>
          <p:nvPr/>
        </p:nvSpPr>
        <p:spPr>
          <a:xfrm>
            <a:off x="5848501" y="140335"/>
            <a:ext cx="562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601BF9-9636-4C32-AC46-D4900C8B86DB}"/>
              </a:ext>
            </a:extLst>
          </p:cNvPr>
          <p:cNvSpPr/>
          <p:nvPr/>
        </p:nvSpPr>
        <p:spPr>
          <a:xfrm>
            <a:off x="2876776" y="4021070"/>
            <a:ext cx="2783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GET /a/x.html HTTP/1.1 </a:t>
            </a:r>
            <a:r>
              <a:rPr lang="ko-KR" altLang="en-US" sz="1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엔터</a:t>
            </a:r>
            <a:endParaRPr lang="en-US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HOST: www.naver.com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62AF69-C0BD-4729-A6A7-9C53824FC151}"/>
              </a:ext>
            </a:extLst>
          </p:cNvPr>
          <p:cNvSpPr/>
          <p:nvPr/>
        </p:nvSpPr>
        <p:spPr>
          <a:xfrm>
            <a:off x="909508" y="4072504"/>
            <a:ext cx="27832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Request line  -&gt;</a:t>
            </a:r>
          </a:p>
          <a:p>
            <a:pPr algn="ctr"/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                              </a:t>
            </a:r>
          </a:p>
          <a:p>
            <a:pPr algn="ctr"/>
            <a:endParaRPr lang="en-US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D0035A-DBD9-4F6A-8078-28E34F8EA93F}"/>
              </a:ext>
            </a:extLst>
          </p:cNvPr>
          <p:cNvSpPr/>
          <p:nvPr/>
        </p:nvSpPr>
        <p:spPr>
          <a:xfrm>
            <a:off x="1373449" y="5451963"/>
            <a:ext cx="24098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entity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6DC767-01C0-4E59-ADE3-C48CBD5F7D21}"/>
              </a:ext>
            </a:extLst>
          </p:cNvPr>
          <p:cNvSpPr/>
          <p:nvPr/>
        </p:nvSpPr>
        <p:spPr>
          <a:xfrm>
            <a:off x="6446939" y="3962337"/>
            <a:ext cx="501909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u="sng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HTTP/1.1 200 OK </a:t>
            </a:r>
            <a:r>
              <a:rPr lang="ko-KR" altLang="en-US" sz="1400" u="sng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엔터</a:t>
            </a:r>
            <a:r>
              <a:rPr lang="ko-KR" altLang="en-US" sz="1400" u="sng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&lt;- status line</a:t>
            </a:r>
          </a:p>
          <a:p>
            <a:r>
              <a:rPr lang="en-US" altLang="ja-JP" sz="1400" u="sng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Content-Type: text/</a:t>
            </a:r>
            <a:r>
              <a:rPr lang="en-US" altLang="ja-JP" sz="1400" u="sng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html;charset</a:t>
            </a:r>
            <a:r>
              <a:rPr lang="en-US" altLang="ja-JP" sz="1400" u="sng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UTF-8 </a:t>
            </a:r>
            <a:r>
              <a:rPr lang="ko-KR" altLang="en-US" sz="1400" u="sng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엔터</a:t>
            </a:r>
            <a:r>
              <a:rPr lang="ko-KR" altLang="en-US" sz="1400" u="sng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&lt;- </a:t>
            </a:r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Header</a:t>
            </a:r>
          </a:p>
          <a:p>
            <a:endParaRPr lang="en-US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내용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</a:p>
          <a:p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엔터</a:t>
            </a:r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&lt;HTML&gt;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내용</a:t>
            </a:r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&lt;HTML&gt;</a:t>
            </a:r>
          </a:p>
          <a:p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9A5C767-474E-45B6-AB4D-D3B85010E6BF}"/>
              </a:ext>
            </a:extLst>
          </p:cNvPr>
          <p:cNvCxnSpPr>
            <a:cxnSpLocks/>
          </p:cNvCxnSpPr>
          <p:nvPr/>
        </p:nvCxnSpPr>
        <p:spPr>
          <a:xfrm>
            <a:off x="3608362" y="3154844"/>
            <a:ext cx="4941052" cy="0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곱하기 기호 35">
            <a:extLst>
              <a:ext uri="{FF2B5EF4-FFF2-40B4-BE49-F238E27FC236}">
                <a16:creationId xmlns:a16="http://schemas.microsoft.com/office/drawing/2014/main" id="{DCEAC69D-4177-4E01-9F79-C0F837D1462A}"/>
              </a:ext>
            </a:extLst>
          </p:cNvPr>
          <p:cNvSpPr/>
          <p:nvPr/>
        </p:nvSpPr>
        <p:spPr>
          <a:xfrm>
            <a:off x="5648983" y="2764186"/>
            <a:ext cx="894034" cy="767006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E87F8F-C0EE-4712-9978-44E9F7C6AEC7}"/>
              </a:ext>
            </a:extLst>
          </p:cNvPr>
          <p:cNvSpPr/>
          <p:nvPr/>
        </p:nvSpPr>
        <p:spPr>
          <a:xfrm>
            <a:off x="3026244" y="4508042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↙</a:t>
            </a:r>
            <a:endParaRPr lang="ja-JP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1EADC4-9A98-4581-B780-E7633A5BA440}"/>
              </a:ext>
            </a:extLst>
          </p:cNvPr>
          <p:cNvSpPr/>
          <p:nvPr/>
        </p:nvSpPr>
        <p:spPr>
          <a:xfrm>
            <a:off x="2455575" y="4766604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Header</a:t>
            </a:r>
            <a:endParaRPr lang="ja-JP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882F92-802B-4495-8F86-2B127D8A824A}"/>
              </a:ext>
            </a:extLst>
          </p:cNvPr>
          <p:cNvSpPr/>
          <p:nvPr/>
        </p:nvSpPr>
        <p:spPr>
          <a:xfrm>
            <a:off x="1373449" y="4786118"/>
            <a:ext cx="2409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algn="ctr"/>
            <a:r>
              <a:rPr lang="ko-KR" altLang="en-US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642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09BA18-6A33-4BC8-A560-D84AF39C8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41" t="18334" r="35546" b="-2084"/>
          <a:stretch/>
        </p:blipFill>
        <p:spPr>
          <a:xfrm>
            <a:off x="342900" y="946666"/>
            <a:ext cx="6743700" cy="5743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2EFA05-2E6F-409E-B4B5-BB9CA2C987AD}"/>
              </a:ext>
            </a:extLst>
          </p:cNvPr>
          <p:cNvSpPr/>
          <p:nvPr/>
        </p:nvSpPr>
        <p:spPr>
          <a:xfrm>
            <a:off x="529299" y="367784"/>
            <a:ext cx="237582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프로토콜 오류 코드</a:t>
            </a:r>
            <a:endParaRPr lang="ja-JP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F84751-D482-41D4-91D7-7068ADD1576A}"/>
              </a:ext>
            </a:extLst>
          </p:cNvPr>
          <p:cNvSpPr/>
          <p:nvPr/>
        </p:nvSpPr>
        <p:spPr>
          <a:xfrm>
            <a:off x="7219951" y="3244334"/>
            <a:ext cx="303847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노란 부분은 외울 것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1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5E6DB7E-5641-4AF7-89DE-4711277D6A9B}"/>
              </a:ext>
            </a:extLst>
          </p:cNvPr>
          <p:cNvSpPr/>
          <p:nvPr/>
        </p:nvSpPr>
        <p:spPr>
          <a:xfrm>
            <a:off x="6258715" y="1364367"/>
            <a:ext cx="5524483" cy="463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1719697-20BA-49AF-A63C-DECD6AF7CF17}"/>
              </a:ext>
            </a:extLst>
          </p:cNvPr>
          <p:cNvSpPr/>
          <p:nvPr/>
        </p:nvSpPr>
        <p:spPr>
          <a:xfrm>
            <a:off x="1045514" y="3037314"/>
            <a:ext cx="559130" cy="3895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C1</a:t>
            </a:r>
            <a:endParaRPr lang="ja-JP" altLang="en-US" sz="1200" b="1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83A22CE-BEB5-43AA-8FC5-673724D93B92}"/>
              </a:ext>
            </a:extLst>
          </p:cNvPr>
          <p:cNvSpPr/>
          <p:nvPr/>
        </p:nvSpPr>
        <p:spPr>
          <a:xfrm>
            <a:off x="1045514" y="1104692"/>
            <a:ext cx="559130" cy="5193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S</a:t>
            </a:r>
            <a:endParaRPr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B715CB-E809-4D4E-9873-84FD8FAB607F}"/>
              </a:ext>
            </a:extLst>
          </p:cNvPr>
          <p:cNvSpPr/>
          <p:nvPr/>
        </p:nvSpPr>
        <p:spPr>
          <a:xfrm>
            <a:off x="1045514" y="4027914"/>
            <a:ext cx="559130" cy="3895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C2</a:t>
            </a:r>
            <a:endParaRPr lang="ja-JP" altLang="en-US" sz="1200" b="1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628362-4431-417C-BDBC-85AA4070C997}"/>
              </a:ext>
            </a:extLst>
          </p:cNvPr>
          <p:cNvSpPr/>
          <p:nvPr/>
        </p:nvSpPr>
        <p:spPr>
          <a:xfrm>
            <a:off x="1045514" y="5018514"/>
            <a:ext cx="559130" cy="3895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C3</a:t>
            </a:r>
            <a:endParaRPr lang="ja-JP" altLang="en-US" sz="1200" b="1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2" name="화살표: 오른쪽으로 구부러짐 1">
            <a:extLst>
              <a:ext uri="{FF2B5EF4-FFF2-40B4-BE49-F238E27FC236}">
                <a16:creationId xmlns:a16="http://schemas.microsoft.com/office/drawing/2014/main" id="{6FB9E442-E15D-4A87-B14B-027B3704758F}"/>
              </a:ext>
            </a:extLst>
          </p:cNvPr>
          <p:cNvSpPr/>
          <p:nvPr/>
        </p:nvSpPr>
        <p:spPr>
          <a:xfrm rot="10800000" flipH="1">
            <a:off x="885152" y="1664717"/>
            <a:ext cx="349602" cy="1238815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화살표: 오른쪽으로 구부러짐 9">
            <a:extLst>
              <a:ext uri="{FF2B5EF4-FFF2-40B4-BE49-F238E27FC236}">
                <a16:creationId xmlns:a16="http://schemas.microsoft.com/office/drawing/2014/main" id="{4D520F9C-5503-4BEC-BF5A-581AB4D9308E}"/>
              </a:ext>
            </a:extLst>
          </p:cNvPr>
          <p:cNvSpPr/>
          <p:nvPr/>
        </p:nvSpPr>
        <p:spPr>
          <a:xfrm flipH="1">
            <a:off x="1362753" y="1731608"/>
            <a:ext cx="349602" cy="1238815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67CB5D-C811-445E-B23B-8F758289FA50}"/>
              </a:ext>
            </a:extLst>
          </p:cNvPr>
          <p:cNvSpPr/>
          <p:nvPr/>
        </p:nvSpPr>
        <p:spPr>
          <a:xfrm>
            <a:off x="408802" y="2128450"/>
            <a:ext cx="1832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요청                       응답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0A3C2928-C350-492B-9A49-98D0A2FDC6A2}"/>
              </a:ext>
            </a:extLst>
          </p:cNvPr>
          <p:cNvSpPr/>
          <p:nvPr/>
        </p:nvSpPr>
        <p:spPr>
          <a:xfrm rot="10800000">
            <a:off x="1885138" y="4027914"/>
            <a:ext cx="370840" cy="1380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나눔스퀘어_ac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D114AC-BF48-45D0-BC46-7597DC8DEF47}"/>
              </a:ext>
            </a:extLst>
          </p:cNvPr>
          <p:cNvSpPr/>
          <p:nvPr/>
        </p:nvSpPr>
        <p:spPr>
          <a:xfrm>
            <a:off x="2319112" y="4563977"/>
            <a:ext cx="697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대기 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E90786-14A0-4EB6-B6D7-9E158F999F49}"/>
              </a:ext>
            </a:extLst>
          </p:cNvPr>
          <p:cNvSpPr/>
          <p:nvPr/>
        </p:nvSpPr>
        <p:spPr>
          <a:xfrm>
            <a:off x="2255978" y="4018180"/>
            <a:ext cx="3174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이전 클라이언트의 연결이 끊길 때까지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 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3FD5E2-CC9A-4F25-ABEA-38F7314FDAB5}"/>
              </a:ext>
            </a:extLst>
          </p:cNvPr>
          <p:cNvSpPr/>
          <p:nvPr/>
        </p:nvSpPr>
        <p:spPr>
          <a:xfrm>
            <a:off x="2351050" y="4325957"/>
            <a:ext cx="3708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↓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3E40D83-B47C-474A-9F2A-34CD0A8FCF0A}"/>
              </a:ext>
            </a:extLst>
          </p:cNvPr>
          <p:cNvCxnSpPr/>
          <p:nvPr/>
        </p:nvCxnSpPr>
        <p:spPr>
          <a:xfrm>
            <a:off x="3868254" y="4417427"/>
            <a:ext cx="0" cy="91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C7E7D7-28CB-490C-A777-CA6CC6E1725D}"/>
              </a:ext>
            </a:extLst>
          </p:cNvPr>
          <p:cNvSpPr/>
          <p:nvPr/>
        </p:nvSpPr>
        <p:spPr>
          <a:xfrm>
            <a:off x="2488218" y="5417552"/>
            <a:ext cx="36279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문제점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이전 클라이언트가 </a:t>
            </a:r>
            <a:r>
              <a:rPr lang="ko-KR" altLang="en-US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작업하고 있지 않아도 </a:t>
            </a:r>
            <a:endParaRPr lang="en-US" altLang="ko-KR" sz="14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계속 대기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해야 한다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이전 클라이언트의 연결이 끊길 때까지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클라이언트의 요청 동시에 처리 불가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0ECEA6-F31F-4EC3-8570-B7AC48585155}"/>
              </a:ext>
            </a:extLst>
          </p:cNvPr>
          <p:cNvSpPr/>
          <p:nvPr/>
        </p:nvSpPr>
        <p:spPr>
          <a:xfrm>
            <a:off x="6386714" y="1551402"/>
            <a:ext cx="13768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해결책</a:t>
            </a:r>
            <a:r>
              <a:rPr lang="en-US" altLang="ko-KR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스레드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ja-JP" altLang="ja-JP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F336D23-3066-42C2-8A0A-77669E8F22B6}"/>
              </a:ext>
            </a:extLst>
          </p:cNvPr>
          <p:cNvSpPr/>
          <p:nvPr/>
        </p:nvSpPr>
        <p:spPr>
          <a:xfrm>
            <a:off x="8646151" y="1887319"/>
            <a:ext cx="559130" cy="5193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S</a:t>
            </a:r>
            <a:endParaRPr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4A9AA4D-928C-47ED-8873-EE0D10A9A168}"/>
              </a:ext>
            </a:extLst>
          </p:cNvPr>
          <p:cNvSpPr/>
          <p:nvPr/>
        </p:nvSpPr>
        <p:spPr>
          <a:xfrm>
            <a:off x="7001173" y="2901969"/>
            <a:ext cx="848217" cy="519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T1</a:t>
            </a:r>
            <a:endParaRPr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048DF2-083F-4A00-8129-A15DAFA769BE}"/>
              </a:ext>
            </a:extLst>
          </p:cNvPr>
          <p:cNvSpPr/>
          <p:nvPr/>
        </p:nvSpPr>
        <p:spPr>
          <a:xfrm>
            <a:off x="8501607" y="2901969"/>
            <a:ext cx="848217" cy="519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T2</a:t>
            </a:r>
            <a:endParaRPr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D1F54E1-329A-4DBD-A594-A1169DB3E6E9}"/>
              </a:ext>
            </a:extLst>
          </p:cNvPr>
          <p:cNvSpPr/>
          <p:nvPr/>
        </p:nvSpPr>
        <p:spPr>
          <a:xfrm>
            <a:off x="10002041" y="2919352"/>
            <a:ext cx="848217" cy="519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T3</a:t>
            </a:r>
            <a:endParaRPr lang="ja-JP" altLang="en-US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6DEF91E7-386E-4226-BABD-23DE809728ED}"/>
              </a:ext>
            </a:extLst>
          </p:cNvPr>
          <p:cNvSpPr/>
          <p:nvPr/>
        </p:nvSpPr>
        <p:spPr>
          <a:xfrm rot="10800000" flipH="1">
            <a:off x="10090406" y="3561340"/>
            <a:ext cx="361950" cy="1395651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화살표: 오른쪽으로 구부러짐 33">
            <a:extLst>
              <a:ext uri="{FF2B5EF4-FFF2-40B4-BE49-F238E27FC236}">
                <a16:creationId xmlns:a16="http://schemas.microsoft.com/office/drawing/2014/main" id="{CC47C83A-1EF0-4B9C-B807-2FEF468DA133}"/>
              </a:ext>
            </a:extLst>
          </p:cNvPr>
          <p:cNvSpPr/>
          <p:nvPr/>
        </p:nvSpPr>
        <p:spPr>
          <a:xfrm flipH="1">
            <a:off x="10478666" y="3588544"/>
            <a:ext cx="361950" cy="1395651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FD5778-FE69-4A09-A20B-519CDE007F51}"/>
              </a:ext>
            </a:extLst>
          </p:cNvPr>
          <p:cNvSpPr/>
          <p:nvPr/>
        </p:nvSpPr>
        <p:spPr>
          <a:xfrm>
            <a:off x="9921461" y="4039822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요청       응답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화살표: 오른쪽으로 구부러짐 35">
            <a:extLst>
              <a:ext uri="{FF2B5EF4-FFF2-40B4-BE49-F238E27FC236}">
                <a16:creationId xmlns:a16="http://schemas.microsoft.com/office/drawing/2014/main" id="{F82D17B4-3950-424F-A7F3-31E43F0D875A}"/>
              </a:ext>
            </a:extLst>
          </p:cNvPr>
          <p:cNvSpPr/>
          <p:nvPr/>
        </p:nvSpPr>
        <p:spPr>
          <a:xfrm rot="10800000" flipH="1">
            <a:off x="8517992" y="3588544"/>
            <a:ext cx="361950" cy="1395651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화살표: 오른쪽으로 구부러짐 36">
            <a:extLst>
              <a:ext uri="{FF2B5EF4-FFF2-40B4-BE49-F238E27FC236}">
                <a16:creationId xmlns:a16="http://schemas.microsoft.com/office/drawing/2014/main" id="{4EC3F2F0-5EAF-45F5-A48C-C8C4FD9B586E}"/>
              </a:ext>
            </a:extLst>
          </p:cNvPr>
          <p:cNvSpPr/>
          <p:nvPr/>
        </p:nvSpPr>
        <p:spPr>
          <a:xfrm flipH="1">
            <a:off x="8906252" y="3615748"/>
            <a:ext cx="361950" cy="1395651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E28ACF-BAD9-48BB-A62B-D9E356DEEBC0}"/>
              </a:ext>
            </a:extLst>
          </p:cNvPr>
          <p:cNvSpPr/>
          <p:nvPr/>
        </p:nvSpPr>
        <p:spPr>
          <a:xfrm>
            <a:off x="8322738" y="4039822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요청       응답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화살표: 오른쪽으로 구부러짐 39">
            <a:extLst>
              <a:ext uri="{FF2B5EF4-FFF2-40B4-BE49-F238E27FC236}">
                <a16:creationId xmlns:a16="http://schemas.microsoft.com/office/drawing/2014/main" id="{747DD12D-A84B-4D22-9555-EED409D7FC0E}"/>
              </a:ext>
            </a:extLst>
          </p:cNvPr>
          <p:cNvSpPr/>
          <p:nvPr/>
        </p:nvSpPr>
        <p:spPr>
          <a:xfrm rot="10800000" flipH="1">
            <a:off x="7013398" y="3561339"/>
            <a:ext cx="361950" cy="1395651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화살표: 오른쪽으로 구부러짐 40">
            <a:extLst>
              <a:ext uri="{FF2B5EF4-FFF2-40B4-BE49-F238E27FC236}">
                <a16:creationId xmlns:a16="http://schemas.microsoft.com/office/drawing/2014/main" id="{92416EF8-F70B-42A1-89E3-9F57655F5B70}"/>
              </a:ext>
            </a:extLst>
          </p:cNvPr>
          <p:cNvSpPr/>
          <p:nvPr/>
        </p:nvSpPr>
        <p:spPr>
          <a:xfrm flipH="1">
            <a:off x="7401658" y="3588543"/>
            <a:ext cx="361950" cy="1395651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3D9CD4-5D5A-47BA-8BDF-655233CE4046}"/>
              </a:ext>
            </a:extLst>
          </p:cNvPr>
          <p:cNvSpPr/>
          <p:nvPr/>
        </p:nvSpPr>
        <p:spPr>
          <a:xfrm>
            <a:off x="6818144" y="4012617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요청       응답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24B3584-EBDD-423E-AA3A-32CCB790FDDC}"/>
              </a:ext>
            </a:extLst>
          </p:cNvPr>
          <p:cNvSpPr/>
          <p:nvPr/>
        </p:nvSpPr>
        <p:spPr>
          <a:xfrm>
            <a:off x="7084590" y="5151847"/>
            <a:ext cx="559130" cy="3895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C1</a:t>
            </a:r>
            <a:endParaRPr lang="ja-JP" altLang="en-US" sz="1200" b="1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2E6A96B-2440-4181-86BE-3904E3D9AF24}"/>
              </a:ext>
            </a:extLst>
          </p:cNvPr>
          <p:cNvSpPr/>
          <p:nvPr/>
        </p:nvSpPr>
        <p:spPr>
          <a:xfrm>
            <a:off x="8638322" y="5151846"/>
            <a:ext cx="559130" cy="3895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C2</a:t>
            </a:r>
            <a:endParaRPr lang="ja-JP" altLang="en-US" sz="1200" b="1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976740A-A916-493C-9B5E-7D71B627DC2D}"/>
              </a:ext>
            </a:extLst>
          </p:cNvPr>
          <p:cNvSpPr/>
          <p:nvPr/>
        </p:nvSpPr>
        <p:spPr>
          <a:xfrm>
            <a:off x="10187907" y="5134037"/>
            <a:ext cx="559130" cy="3895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나눔스퀘어_ac Bold" panose="020B0600000101010101" pitchFamily="50" charset="-127"/>
              </a:rPr>
              <a:t>C3</a:t>
            </a:r>
            <a:endParaRPr lang="ja-JP" altLang="en-US" sz="1200" b="1" dirty="0">
              <a:solidFill>
                <a:schemeClr val="tx1"/>
              </a:solidFill>
              <a:latin typeface="나눔스퀘어_ac Bold" panose="020B0600000101010101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B6DDB22-544D-46BA-9E3A-FA453D78032E}"/>
              </a:ext>
            </a:extLst>
          </p:cNvPr>
          <p:cNvSpPr/>
          <p:nvPr/>
        </p:nvSpPr>
        <p:spPr>
          <a:xfrm>
            <a:off x="536098" y="381001"/>
            <a:ext cx="4640629" cy="3405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Stateful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통신 방식 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(net.ex04.stateful3.CalcServer.java)</a:t>
            </a:r>
            <a:endParaRPr lang="ja-JP" altLang="ja-JP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270C0E-B3EC-4941-9ED1-59BB7DF35F72}"/>
              </a:ext>
            </a:extLst>
          </p:cNvPr>
          <p:cNvSpPr/>
          <p:nvPr/>
        </p:nvSpPr>
        <p:spPr>
          <a:xfrm>
            <a:off x="6477791" y="2853868"/>
            <a:ext cx="4953000" cy="621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186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495</Words>
  <Application>Microsoft Office PowerPoint</Application>
  <PresentationFormat>와이드스크린</PresentationFormat>
  <Paragraphs>193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Yu Gothic</vt:lpstr>
      <vt:lpstr>Yu Gothic Light</vt:lpstr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</dc:creator>
  <cp:lastModifiedBy>Lee S</cp:lastModifiedBy>
  <cp:revision>41</cp:revision>
  <dcterms:created xsi:type="dcterms:W3CDTF">2020-02-10T00:54:58Z</dcterms:created>
  <dcterms:modified xsi:type="dcterms:W3CDTF">2020-02-12T03:25:08Z</dcterms:modified>
</cp:coreProperties>
</file>