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71" r:id="rId16"/>
    <p:sldId id="267" r:id="rId17"/>
    <p:sldId id="279" r:id="rId18"/>
    <p:sldId id="280" r:id="rId19"/>
    <p:sldId id="281" r:id="rId20"/>
    <p:sldId id="282" r:id="rId21"/>
    <p:sldId id="275" r:id="rId22"/>
    <p:sldId id="276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572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41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73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54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7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378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59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498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10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2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317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4CE0-AC5D-4B89-8EE3-CB2DB1A90D30}" type="datetimeFigureOut">
              <a:rPr lang="id-ID" smtClean="0"/>
              <a:t>03/10/2021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3DA6-0C92-4C0E-B99C-EE286167AA9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09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b="1" dirty="0"/>
              <a:t>BARISAN TAK HINGGA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&amp; </a:t>
            </a:r>
            <a:br>
              <a:rPr lang="id-ID" b="1" dirty="0" smtClean="0"/>
            </a:br>
            <a:r>
              <a:rPr lang="id-ID" b="1" dirty="0" smtClean="0"/>
              <a:t>DERET </a:t>
            </a:r>
            <a:r>
              <a:rPr lang="id-ID" b="1" dirty="0"/>
              <a:t>TAK HINGGA</a:t>
            </a:r>
          </a:p>
        </p:txBody>
      </p:sp>
    </p:spTree>
    <p:extLst>
      <p:ext uri="{BB962C8B-B14F-4D97-AF65-F5344CB8AC3E}">
        <p14:creationId xmlns:p14="http://schemas.microsoft.com/office/powerpoint/2010/main" val="49855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0" y="533400"/>
            <a:ext cx="856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26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2" y="533401"/>
            <a:ext cx="2840009" cy="229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77471"/>
            <a:ext cx="1768889" cy="9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76800"/>
            <a:ext cx="658386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3177471"/>
            <a:ext cx="5204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Untuk menyelesaikan hasil bagi polinominal dalam n </a:t>
            </a:r>
          </a:p>
          <a:p>
            <a:r>
              <a:rPr lang="id-ID" sz="1600" dirty="0" smtClean="0"/>
              <a:t>ketika n semakin besar adalah dengan  membagi </a:t>
            </a:r>
          </a:p>
          <a:p>
            <a:r>
              <a:rPr lang="id-ID" sz="1600" dirty="0" smtClean="0"/>
              <a:t>pembilang dan penyebut dengan pangkat n terbesar </a:t>
            </a:r>
          </a:p>
          <a:p>
            <a:r>
              <a:rPr lang="id-ID" sz="1600" dirty="0" smtClean="0"/>
              <a:t>yang terdapat pada penyebut 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59916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05800" cy="159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47085"/>
            <a:ext cx="5867400" cy="475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61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8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4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id-ID" b="1" dirty="0" smtClean="0"/>
              <a:t>Deret Tak Hingga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3612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46125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21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4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TUJUAN INSTRUKSIONAL KHUSUS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Memahami definisi barisan tak hingga dan deret tak hingga, dan juga dapat menentukan kekonvergenan dari barisan atau deret tersebut</a:t>
            </a:r>
          </a:p>
        </p:txBody>
      </p:sp>
    </p:spTree>
    <p:extLst>
      <p:ext uri="{BB962C8B-B14F-4D97-AF65-F5344CB8AC3E}">
        <p14:creationId xmlns:p14="http://schemas.microsoft.com/office/powerpoint/2010/main" val="443931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id-ID" b="1" dirty="0" smtClean="0"/>
              <a:t>Barisan Tak Hingga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222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57200"/>
                <a:ext cx="8458200" cy="5211763"/>
              </a:xfrm>
            </p:spPr>
            <p:txBody>
              <a:bodyPr>
                <a:noAutofit/>
              </a:bodyPr>
              <a:lstStyle/>
              <a:p>
                <a:pPr lvl="1">
                  <a:buFont typeface="Wingdings" pitchFamily="2" charset="2"/>
                  <a:buChar char="Ø"/>
                </a:pPr>
                <a:r>
                  <a:rPr lang="id-ID" sz="2400" b="1" dirty="0"/>
                  <a:t>Definisi Barisan tak hingga</a:t>
                </a:r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Barisan adalah suatu fungsi yang daerah asalnya hanya terdiri dari bilangan bulat positif (atau suatu himpunan bagian lain dari bilangan bulat).</a:t>
                </a:r>
              </a:p>
              <a:p>
                <a:pPr marL="0" indent="0">
                  <a:buNone/>
                </a:pPr>
                <a:r>
                  <a:rPr lang="id-ID" sz="2400" dirty="0"/>
                  <a:t>Kita dapat menotasikan sebuah barisan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d-ID" sz="2400" i="1">
                        <a:latin typeface="Cambria Math"/>
                      </a:rPr>
                      <m:t>,…</m:t>
                    </m:r>
                  </m:oMath>
                </a14:m>
                <a:r>
                  <a:rPr lang="id-ID" sz="2400" dirty="0"/>
                  <a:t>, dengan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d-ID" sz="24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d-ID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d-ID" sz="24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</m:t>
                        </m:r>
                        <m:r>
                          <a:rPr lang="id-ID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d-ID" sz="2400" i="1">
                            <a:latin typeface="Cambria Math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id-ID" sz="2400" dirty="0"/>
                  <a:t> , atau secara sederhana dengan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d-ID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d-ID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Sebuah barisan dapat ditentukan dengan memberikan suku awal yang cukup untuk membentuk sebuah pola, seperti pada</a:t>
                </a:r>
              </a:p>
              <a:p>
                <a:pPr marL="0" indent="0">
                  <a:buNone/>
                </a:pPr>
                <a:r>
                  <a:rPr lang="id-ID" sz="2400" dirty="0"/>
                  <a:t>					1, 4, 7, 10, 13, ...</a:t>
                </a:r>
              </a:p>
              <a:p>
                <a:pPr marL="0" indent="0">
                  <a:buNone/>
                </a:pPr>
                <a:r>
                  <a:rPr lang="id-ID" sz="2400" dirty="0"/>
                  <a:t>Dengan sebuah </a:t>
                </a:r>
                <a:r>
                  <a:rPr lang="id-ID" sz="2400" b="1" dirty="0"/>
                  <a:t>rumus eksplisit</a:t>
                </a:r>
                <a:r>
                  <a:rPr lang="id-ID" sz="2400" dirty="0"/>
                  <a:t> (</a:t>
                </a:r>
                <a:r>
                  <a:rPr lang="id-ID" sz="2400" i="1" dirty="0"/>
                  <a:t>eksplicit formula) </a:t>
                </a:r>
                <a:r>
                  <a:rPr lang="id-ID" sz="2400" dirty="0"/>
                  <a:t>untuk suku ke-n, seperti pada</a:t>
                </a:r>
              </a:p>
              <a:p>
                <a:pPr marL="0" indent="0">
                  <a:buNone/>
                </a:pPr>
                <a:r>
                  <a:rPr lang="id-ID" sz="24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d-ID" sz="2400" i="1">
                        <a:latin typeface="Cambria Math"/>
                      </a:rPr>
                      <m:t>=3</m:t>
                    </m:r>
                    <m:r>
                      <a:rPr lang="id-ID" sz="2400" i="1">
                        <a:latin typeface="Cambria Math"/>
                      </a:rPr>
                      <m:t>𝑛</m:t>
                    </m:r>
                    <m:r>
                      <a:rPr lang="id-ID" sz="2400" i="1">
                        <a:latin typeface="Cambria Math"/>
                      </a:rPr>
                      <m:t>−2</m:t>
                    </m:r>
                  </m:oMath>
                </a14:m>
                <a:r>
                  <a:rPr lang="id-ID" sz="2400" dirty="0"/>
                  <a:t>,       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𝑛</m:t>
                    </m:r>
                    <m:r>
                      <a:rPr lang="id-ID" sz="2400" i="1">
                        <a:latin typeface="Cambria Math"/>
                      </a:rPr>
                      <m:t>≥1</m:t>
                    </m:r>
                  </m:oMath>
                </a14:m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Atau dengan sebuah </a:t>
                </a:r>
                <a:r>
                  <a:rPr lang="id-ID" sz="2400" b="1" dirty="0"/>
                  <a:t>rumus rekursi </a:t>
                </a:r>
                <a:r>
                  <a:rPr lang="id-ID" sz="2400" dirty="0"/>
                  <a:t>(</a:t>
                </a:r>
                <a:r>
                  <a:rPr lang="id-ID" sz="2400" i="1" dirty="0"/>
                  <a:t>recursion formula)</a:t>
                </a:r>
                <a:endParaRPr lang="id-ID" sz="2400" dirty="0"/>
              </a:p>
              <a:p>
                <a:pPr marL="0" indent="0">
                  <a:buNone/>
                </a:pPr>
                <a:r>
                  <a:rPr lang="id-ID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d-ID" sz="2400" i="1">
                        <a:latin typeface="Cambria Math"/>
                      </a:rPr>
                      <m:t>=1,</m:t>
                    </m:r>
                  </m:oMath>
                </a14:m>
                <a:r>
                  <a:rPr lang="id-ID" sz="24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id-ID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d-ID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id-ID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id-ID" sz="2400" i="1">
                            <a:latin typeface="Cambria Math"/>
                          </a:rPr>
                          <m:t>𝑛</m:t>
                        </m:r>
                        <m:r>
                          <a:rPr lang="id-ID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id-ID" sz="2400" i="1">
                        <a:latin typeface="Cambria Math"/>
                      </a:rPr>
                      <m:t>+3</m:t>
                    </m:r>
                  </m:oMath>
                </a14:m>
                <a:r>
                  <a:rPr lang="id-ID" sz="2400" dirty="0"/>
                  <a:t>,         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/>
                      </a:rPr>
                      <m:t>𝑛</m:t>
                    </m:r>
                    <m:r>
                      <a:rPr lang="id-ID" sz="2400" i="1">
                        <a:latin typeface="Cambria Math"/>
                      </a:rPr>
                      <m:t>≥2</m:t>
                    </m:r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57200"/>
                <a:ext cx="8458200" cy="5211763"/>
              </a:xfrm>
              <a:blipFill rotWithShape="1">
                <a:blip r:embed="rId2"/>
                <a:stretch>
                  <a:fillRect l="-1154" t="-936" r="-216" b="-1391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Berikut ini adalah empat rumus eksplisit dan beberapa suku pertama dari barisan yang </a:t>
            </a:r>
            <a:r>
              <a:rPr lang="id-ID" dirty="0" smtClean="0"/>
              <a:t>dihasilkannya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/>
            </a:r>
            <a:br>
              <a:rPr lang="id-ID" dirty="0"/>
            </a:b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649800" cy="362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75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id-ID" b="1" dirty="0"/>
              <a:t>Kekonvergenan Barisan Tak </a:t>
            </a:r>
            <a:r>
              <a:rPr lang="id-ID" b="1" dirty="0" smtClean="0"/>
              <a:t>Hingga</a:t>
            </a:r>
          </a:p>
          <a:p>
            <a:pPr marL="457200" lvl="1" indent="0">
              <a:buNone/>
            </a:pPr>
            <a:endParaRPr lang="id-ID" b="1" dirty="0"/>
          </a:p>
          <a:p>
            <a:pPr marL="0" indent="0">
              <a:buNone/>
            </a:pPr>
            <a:r>
              <a:rPr lang="id-ID" dirty="0"/>
              <a:t>Barisan {𝑎</a:t>
            </a:r>
            <a:r>
              <a:rPr lang="id-ID" baseline="-25000" dirty="0"/>
              <a:t>𝑛</a:t>
            </a:r>
            <a:r>
              <a:rPr lang="id-ID" dirty="0"/>
              <a:t>} dinamakan </a:t>
            </a:r>
            <a:r>
              <a:rPr lang="id-ID" b="1" dirty="0"/>
              <a:t>konvergen </a:t>
            </a:r>
            <a:r>
              <a:rPr lang="id-ID" dirty="0"/>
              <a:t>menuju L atau </a:t>
            </a:r>
            <a:r>
              <a:rPr lang="id-ID" b="1" dirty="0"/>
              <a:t>berlimit </a:t>
            </a:r>
            <a:r>
              <a:rPr lang="id-ID" dirty="0"/>
              <a:t>L dan ditulis sebagai</a:t>
            </a:r>
            <a:endParaRPr lang="id-ID" sz="2800" dirty="0"/>
          </a:p>
          <a:p>
            <a:pPr marL="0" indent="0">
              <a:buNone/>
            </a:pPr>
            <a:r>
              <a:rPr lang="id-ID" dirty="0"/>
              <a:t>lim 𝑎</a:t>
            </a:r>
            <a:r>
              <a:rPr lang="id-ID" baseline="-25000" dirty="0"/>
              <a:t>𝑛</a:t>
            </a:r>
            <a:r>
              <a:rPr lang="id-ID" dirty="0"/>
              <a:t> = 𝐿</a:t>
            </a:r>
          </a:p>
          <a:p>
            <a:pPr marL="0" indent="0">
              <a:buNone/>
            </a:pPr>
            <a:r>
              <a:rPr lang="id-ID" sz="2100" dirty="0" smtClean="0"/>
              <a:t>          𝑛</a:t>
            </a:r>
            <a:r>
              <a:rPr lang="id-ID" sz="2100" dirty="0"/>
              <a:t>→∞</a:t>
            </a:r>
          </a:p>
          <a:p>
            <a:pPr marL="0" indent="0">
              <a:buNone/>
            </a:pPr>
            <a:r>
              <a:rPr lang="id-ID" dirty="0"/>
              <a:t> </a:t>
            </a:r>
          </a:p>
          <a:p>
            <a:pPr marL="0" indent="0">
              <a:buNone/>
            </a:pPr>
            <a:r>
              <a:rPr lang="id-ID" dirty="0"/>
              <a:t>Apabila untuk tiap bilangan positif 𝜀, ada bilangan positif N sehingga untuk 𝑛 ≥ 𝑁 maka</a:t>
            </a:r>
          </a:p>
          <a:p>
            <a:pPr marL="0" indent="0">
              <a:buNone/>
            </a:pPr>
            <a:r>
              <a:rPr lang="id-ID" dirty="0"/>
              <a:t>|𝑎</a:t>
            </a:r>
            <a:r>
              <a:rPr lang="id-ID" sz="1800" dirty="0"/>
              <a:t>𝑛 </a:t>
            </a:r>
            <a:r>
              <a:rPr lang="id-ID" dirty="0"/>
              <a:t>− 𝐿| &lt; 𝜀</a:t>
            </a:r>
          </a:p>
          <a:p>
            <a:pPr marL="0" indent="0">
              <a:buNone/>
            </a:pPr>
            <a:r>
              <a:rPr lang="id-ID" dirty="0"/>
              <a:t>Suatu barisan yang tidak konvergen ke suatu bilangan L yang terhingga dinamakan </a:t>
            </a:r>
            <a:r>
              <a:rPr lang="id-ID" b="1" dirty="0"/>
              <a:t>divergen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786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0" y="838200"/>
            <a:ext cx="8697875" cy="481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2286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+mj-lt"/>
              </a:rPr>
              <a:t>Buktikan bahwa</a:t>
            </a:r>
            <a:endParaRPr lang="id-ID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419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685800"/>
                <a:ext cx="8229600" cy="4525963"/>
              </a:xfrm>
            </p:spPr>
            <p:txBody>
              <a:bodyPr/>
              <a:lstStyle/>
              <a:p>
                <a:r>
                  <a:rPr lang="id-ID" dirty="0" smtClean="0"/>
                  <a:t>Contoh:</a:t>
                </a:r>
              </a:p>
              <a:p>
                <a:pPr marL="0" indent="0">
                  <a:buNone/>
                </a:pPr>
                <a:r>
                  <a:rPr lang="id-ID" dirty="0" smtClean="0"/>
                  <a:t>Buktikan bahwa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d-ID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id-ID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id-ID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 mempunyai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Analisis Pendahuluan:</a:t>
                </a: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Ambil sebarang 𝜀 &gt; 0 </a:t>
                </a:r>
                <a:r>
                  <a:rPr lang="id-ID" dirty="0" smtClean="0"/>
                  <a:t>maka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685800"/>
                <a:ext cx="8229600" cy="4525963"/>
              </a:xfrm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299304" cy="197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5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0436"/>
            <a:ext cx="881970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20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213</Words>
  <Application>Microsoft Office PowerPoint</Application>
  <PresentationFormat>On-screen Show (4:3)</PresentationFormat>
  <Paragraphs>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BARISAN TAK HINGGA  &amp;  DERET TAK HINGGA</vt:lpstr>
      <vt:lpstr>PowerPoint Presentation</vt:lpstr>
      <vt:lpstr>Barisan Tak Hingga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Deret Tak Hingga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2021-10-02T20:16:46Z</dcterms:created>
  <dcterms:modified xsi:type="dcterms:W3CDTF">2021-10-03T05:50:54Z</dcterms:modified>
</cp:coreProperties>
</file>