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4" r:id="rId9"/>
    <p:sldId id="265" r:id="rId10"/>
    <p:sldId id="260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41743D-9C90-461B-AE34-6E74918A8C7B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20F56F-4599-46F0-A93E-049885DFB01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90600"/>
            <a:ext cx="6172200" cy="1894362"/>
          </a:xfrm>
        </p:spPr>
        <p:txBody>
          <a:bodyPr/>
          <a:lstStyle/>
          <a:p>
            <a:pPr algn="ctr"/>
            <a:r>
              <a:rPr lang="id-ID" dirty="0" smtClean="0"/>
              <a:t>PERSAMAAN DIFERENSIAL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 ORDE SATU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91200" y="5715000"/>
            <a:ext cx="3124200" cy="864078"/>
          </a:xfrm>
        </p:spPr>
        <p:txBody>
          <a:bodyPr/>
          <a:lstStyle/>
          <a:p>
            <a:r>
              <a:rPr lang="id-ID" dirty="0" smtClean="0"/>
              <a:t>Oleh:</a:t>
            </a:r>
          </a:p>
          <a:p>
            <a:r>
              <a:rPr lang="id-ID" dirty="0" smtClean="0"/>
              <a:t>Nadia Nurudini, M.Pd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77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Pemecahan Persamaan Diferensial Orde Satu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8382000" cy="4873752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Pemecahan Persamaan Diferensial Orde Satu :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1.Metode Integrasi Langsung.</a:t>
            </a:r>
          </a:p>
          <a:p>
            <a:pPr marL="0" indent="0">
              <a:buNone/>
            </a:pPr>
            <a:r>
              <a:rPr lang="id-ID" dirty="0"/>
              <a:t>2.Metode Pemisahan Variabel.</a:t>
            </a:r>
          </a:p>
          <a:p>
            <a:pPr marL="0" indent="0">
              <a:buNone/>
            </a:pPr>
            <a:r>
              <a:rPr lang="id-ID" dirty="0"/>
              <a:t>3.Metode Persamaan Homogen –dengan Substitusi </a:t>
            </a:r>
            <a:r>
              <a:rPr lang="id-ID" b="1" i="1" dirty="0"/>
              <a:t>y = vt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4.Metode Faktor Integral –Persamaan diferensial linear.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31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r>
              <a:rPr lang="id-ID" b="1" dirty="0"/>
              <a:t>1.Metode Integrasi Langsung.</a:t>
            </a:r>
            <a:br>
              <a:rPr lang="id-ID" b="1" dirty="0"/>
            </a:br>
            <a:endParaRPr lang="id-ID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44165" r="28606" b="41183"/>
          <a:stretch/>
        </p:blipFill>
        <p:spPr bwMode="auto">
          <a:xfrm>
            <a:off x="533400" y="990600"/>
            <a:ext cx="804091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t="52697" r="46379" b="31319"/>
          <a:stretch/>
        </p:blipFill>
        <p:spPr bwMode="auto">
          <a:xfrm>
            <a:off x="533400" y="2006599"/>
            <a:ext cx="4229926" cy="119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1" t="50000" r="50140" b="33516"/>
          <a:stretch/>
        </p:blipFill>
        <p:spPr bwMode="auto">
          <a:xfrm>
            <a:off x="752434" y="3352800"/>
            <a:ext cx="3209966" cy="119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9" t="66206" r="25084" b="17133"/>
          <a:stretch/>
        </p:blipFill>
        <p:spPr bwMode="auto">
          <a:xfrm>
            <a:off x="671945" y="4800599"/>
            <a:ext cx="7176655" cy="12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25536" r="66423" b="65463"/>
          <a:stretch/>
        </p:blipFill>
        <p:spPr bwMode="auto">
          <a:xfrm>
            <a:off x="533400" y="381000"/>
            <a:ext cx="138222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9" t="26323" r="27106" b="65085"/>
          <a:stretch/>
        </p:blipFill>
        <p:spPr bwMode="auto">
          <a:xfrm>
            <a:off x="3952551" y="1066800"/>
            <a:ext cx="3896049" cy="74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185" y="1295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Pecahkanlah persamaan</a:t>
            </a:r>
            <a:endParaRPr lang="id-ID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35114" r="39990" b="35115"/>
          <a:stretch/>
        </p:blipFill>
        <p:spPr bwMode="auto">
          <a:xfrm>
            <a:off x="685799" y="2133600"/>
            <a:ext cx="52317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t="21141" r="50000" b="42439"/>
          <a:stretch/>
        </p:blipFill>
        <p:spPr bwMode="auto">
          <a:xfrm>
            <a:off x="1219200" y="1817132"/>
            <a:ext cx="581624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447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Contoh 3 :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546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19467" r="40654" b="66091"/>
          <a:stretch/>
        </p:blipFill>
        <p:spPr bwMode="auto">
          <a:xfrm>
            <a:off x="533400" y="1080655"/>
            <a:ext cx="793142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2665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Contoh 4:</a:t>
            </a:r>
            <a:endParaRPr lang="id-ID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19231" r="48722" b="67682"/>
          <a:stretch/>
        </p:blipFill>
        <p:spPr bwMode="auto">
          <a:xfrm>
            <a:off x="609600" y="2452255"/>
            <a:ext cx="636589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2717" r="55405" b="55295"/>
          <a:stretch/>
        </p:blipFill>
        <p:spPr bwMode="auto">
          <a:xfrm>
            <a:off x="609600" y="3581400"/>
            <a:ext cx="5187648" cy="11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44706" r="39998" b="33915"/>
          <a:stretch/>
        </p:blipFill>
        <p:spPr bwMode="auto">
          <a:xfrm>
            <a:off x="609600" y="4572000"/>
            <a:ext cx="8081610" cy="203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24280" r="32846" b="55835"/>
          <a:stretch/>
        </p:blipFill>
        <p:spPr bwMode="auto">
          <a:xfrm>
            <a:off x="228600" y="3581400"/>
            <a:ext cx="8365574" cy="16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2800" b="1" dirty="0"/>
              <a:t>2.Metode Pemisahan Variabel.</a:t>
            </a:r>
            <a:br>
              <a:rPr lang="id-ID" sz="2800" b="1" dirty="0"/>
            </a:br>
            <a:endParaRPr lang="id-ID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t="37258" r="25196" b="41035"/>
          <a:stretch/>
        </p:blipFill>
        <p:spPr bwMode="auto">
          <a:xfrm>
            <a:off x="533399" y="1371600"/>
            <a:ext cx="782392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44793" r="62407" b="43067"/>
          <a:stretch/>
        </p:blipFill>
        <p:spPr bwMode="auto">
          <a:xfrm>
            <a:off x="533400" y="609600"/>
            <a:ext cx="3858492" cy="110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56493" r="44143" b="30520"/>
          <a:stretch/>
        </p:blipFill>
        <p:spPr bwMode="auto">
          <a:xfrm>
            <a:off x="402315" y="2293341"/>
            <a:ext cx="7120170" cy="117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68881" r="54898" b="17333"/>
          <a:stretch/>
        </p:blipFill>
        <p:spPr bwMode="auto">
          <a:xfrm>
            <a:off x="533401" y="3498687"/>
            <a:ext cx="5105400" cy="124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81468" r="67675" b="10939"/>
          <a:stretch/>
        </p:blipFill>
        <p:spPr bwMode="auto">
          <a:xfrm>
            <a:off x="547789" y="4555838"/>
            <a:ext cx="3414611" cy="79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1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3.Metode Persamaan Homogen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–</a:t>
            </a:r>
            <a:r>
              <a:rPr lang="id-ID" b="1" dirty="0"/>
              <a:t>dengan Substitusi </a:t>
            </a:r>
            <a:r>
              <a:rPr lang="id-ID" b="1" i="1" dirty="0"/>
              <a:t>y = vt</a:t>
            </a:r>
            <a:r>
              <a:rPr lang="id-ID" b="1" dirty="0"/>
              <a:t/>
            </a:r>
            <a:br>
              <a:rPr lang="id-ID" b="1" dirty="0"/>
            </a:br>
            <a:endParaRPr lang="id-ID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4" t="35669" r="29990" b="52056"/>
          <a:stretch/>
        </p:blipFill>
        <p:spPr bwMode="auto">
          <a:xfrm>
            <a:off x="609600" y="1828800"/>
            <a:ext cx="772925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1" t="47017" r="39179" b="23469"/>
          <a:stretch/>
        </p:blipFill>
        <p:spPr bwMode="auto">
          <a:xfrm>
            <a:off x="457200" y="3429000"/>
            <a:ext cx="6214892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7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3" t="17732" r="39778" b="62688"/>
          <a:stretch/>
        </p:blipFill>
        <p:spPr bwMode="auto">
          <a:xfrm>
            <a:off x="838200" y="228600"/>
            <a:ext cx="564501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9" t="42508" r="25296" b="4146"/>
          <a:stretch/>
        </p:blipFill>
        <p:spPr bwMode="auto">
          <a:xfrm>
            <a:off x="838200" y="1811177"/>
            <a:ext cx="6664036" cy="436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6" t="67399" r="53260" b="24019"/>
          <a:stretch/>
        </p:blipFill>
        <p:spPr bwMode="auto">
          <a:xfrm>
            <a:off x="914400" y="6124787"/>
            <a:ext cx="2209800" cy="73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0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t="26164" r="46055" b="30717"/>
          <a:stretch/>
        </p:blipFill>
        <p:spPr bwMode="auto">
          <a:xfrm>
            <a:off x="457200" y="1018309"/>
            <a:ext cx="765366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5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/>
          <a:lstStyle/>
          <a:p>
            <a:r>
              <a:rPr lang="id-ID" b="1" dirty="0" smtClean="0"/>
              <a:t>Pengertian persamaan diferensial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7467600" cy="27432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Persamaan diferensial menyatakan hubungan dinamik antara variabel bebas dan variabel tak bebas, maksudnya hubungan tersebut memuat besaran besaran yang berubah, dan karena itu persamaan persamaan diferensial sering muncul dalam persoalan -persoalan teknik 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969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0668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4.Metode Faktor </a:t>
            </a:r>
            <a:r>
              <a:rPr lang="id-ID" b="1" dirty="0" smtClean="0"/>
              <a:t>Integral </a:t>
            </a:r>
            <a:r>
              <a:rPr lang="id-ID" b="1" dirty="0"/>
              <a:t>–Persamaan diferensial linear.</a:t>
            </a:r>
            <a:br>
              <a:rPr lang="id-ID" b="1" dirty="0"/>
            </a:br>
            <a:endParaRPr lang="id-ID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2606" r="28383" b="52486"/>
          <a:stretch/>
        </p:blipFill>
        <p:spPr bwMode="auto">
          <a:xfrm>
            <a:off x="381000" y="2971800"/>
            <a:ext cx="7848600" cy="221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1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4" t="29521" r="55857" b="54295"/>
          <a:stretch/>
        </p:blipFill>
        <p:spPr bwMode="auto">
          <a:xfrm>
            <a:off x="381000" y="304800"/>
            <a:ext cx="3352800" cy="149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 t="25915" r="31618" b="53323"/>
          <a:stretch/>
        </p:blipFill>
        <p:spPr bwMode="auto">
          <a:xfrm>
            <a:off x="381000" y="1447800"/>
            <a:ext cx="6477000" cy="165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3" t="46703" r="36689" b="33716"/>
          <a:stretch/>
        </p:blipFill>
        <p:spPr bwMode="auto">
          <a:xfrm>
            <a:off x="353290" y="2971800"/>
            <a:ext cx="5285509" cy="139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2" t="65684" r="55537" b="9341"/>
          <a:stretch/>
        </p:blipFill>
        <p:spPr bwMode="auto">
          <a:xfrm>
            <a:off x="1413164" y="4648200"/>
            <a:ext cx="2625436" cy="18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6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4" t="28885" r="40431" b="24437"/>
          <a:stretch/>
        </p:blipFill>
        <p:spPr bwMode="auto">
          <a:xfrm>
            <a:off x="863763" y="649512"/>
            <a:ext cx="4326907" cy="32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17533" r="35944" b="55695"/>
          <a:stretch/>
        </p:blipFill>
        <p:spPr bwMode="auto">
          <a:xfrm>
            <a:off x="990600" y="3886199"/>
            <a:ext cx="5223165" cy="19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8885" r="29722" b="40973"/>
          <a:stretch/>
        </p:blipFill>
        <p:spPr bwMode="auto">
          <a:xfrm>
            <a:off x="762000" y="1752600"/>
            <a:ext cx="5950857" cy="209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7" t="44306" r="37861" b="39211"/>
          <a:stretch/>
        </p:blipFill>
        <p:spPr bwMode="auto">
          <a:xfrm>
            <a:off x="457200" y="228600"/>
            <a:ext cx="5746864" cy="129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18838" r="31841" b="67347"/>
          <a:stretch/>
        </p:blipFill>
        <p:spPr bwMode="auto">
          <a:xfrm>
            <a:off x="758371" y="3581400"/>
            <a:ext cx="5849259" cy="95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t="34756" r="47125" b="41121"/>
          <a:stretch/>
        </p:blipFill>
        <p:spPr bwMode="auto">
          <a:xfrm>
            <a:off x="1066800" y="4508665"/>
            <a:ext cx="3754582" cy="166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4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51910" r="38287" b="25902"/>
          <a:stretch/>
        </p:blipFill>
        <p:spPr bwMode="auto">
          <a:xfrm>
            <a:off x="533400" y="2209800"/>
            <a:ext cx="4981575" cy="153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27123" r="52129" b="49300"/>
          <a:stretch/>
        </p:blipFill>
        <p:spPr bwMode="auto">
          <a:xfrm>
            <a:off x="533400" y="235526"/>
            <a:ext cx="3114242" cy="163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73278" r="40310" b="2147"/>
          <a:stretch/>
        </p:blipFill>
        <p:spPr bwMode="auto">
          <a:xfrm>
            <a:off x="717405" y="3838370"/>
            <a:ext cx="4613564" cy="170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3962400" cy="1295400"/>
          </a:xfrm>
        </p:spPr>
        <p:txBody>
          <a:bodyPr anchor="ctr"/>
          <a:lstStyle/>
          <a:p>
            <a:pPr algn="ctr"/>
            <a:r>
              <a:rPr lang="id-ID" b="1" dirty="0" smtClean="0"/>
              <a:t>quis</a:t>
            </a:r>
            <a:endParaRPr lang="id-ID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611868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Pecahkan persamaan-persamaan Diferensial berikut: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t="62585" r="60064" b="26321"/>
          <a:stretch/>
        </p:blipFill>
        <p:spPr bwMode="auto">
          <a:xfrm>
            <a:off x="990599" y="2133600"/>
            <a:ext cx="2050473" cy="84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0" t="39710" r="47231" b="48902"/>
          <a:stretch/>
        </p:blipFill>
        <p:spPr bwMode="auto">
          <a:xfrm>
            <a:off x="990600" y="2911824"/>
            <a:ext cx="1948750" cy="97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72378" r="60703" b="15634"/>
          <a:stretch/>
        </p:blipFill>
        <p:spPr bwMode="auto">
          <a:xfrm>
            <a:off x="990599" y="3886200"/>
            <a:ext cx="2138279" cy="105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5" t="77872" r="49787" b="11064"/>
          <a:stretch/>
        </p:blipFill>
        <p:spPr bwMode="auto">
          <a:xfrm>
            <a:off x="4876800" y="2174515"/>
            <a:ext cx="3283524" cy="8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5" t="48102" r="56177" b="41309"/>
          <a:stretch/>
        </p:blipFill>
        <p:spPr bwMode="auto">
          <a:xfrm>
            <a:off x="1203412" y="4847734"/>
            <a:ext cx="1387387" cy="79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323" y="2297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94143" y="32173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6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214346"/>
            <a:ext cx="3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191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4294143" y="40922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7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040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4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294143" y="2297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5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3" t="37441" r="54366" b="50432"/>
          <a:stretch/>
        </p:blipFill>
        <p:spPr bwMode="auto">
          <a:xfrm>
            <a:off x="4876800" y="3886200"/>
            <a:ext cx="1683328" cy="8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59565" r="75891" b="33685"/>
          <a:stretch/>
        </p:blipFill>
        <p:spPr bwMode="auto">
          <a:xfrm>
            <a:off x="4698764" y="3081604"/>
            <a:ext cx="1736674" cy="6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7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81000"/>
            <a:ext cx="7543800" cy="13716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Persamaan Diferensial mengandung </a:t>
            </a:r>
            <a:r>
              <a:rPr lang="id-ID" dirty="0"/>
              <a:t>variabel dan beberapa fungsi turunan terhadap variabel tersebut. 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3" t="51754" r="36958" b="6645"/>
          <a:stretch/>
        </p:blipFill>
        <p:spPr bwMode="auto">
          <a:xfrm>
            <a:off x="1905000" y="2895600"/>
            <a:ext cx="5181600" cy="358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69145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Orde suatu persamaan diferensial ditentukan oleh turunan tertinggi yang terdapatd alam persamaan diferensial tersebut.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55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55638"/>
          </a:xfrm>
        </p:spPr>
        <p:txBody>
          <a:bodyPr/>
          <a:lstStyle/>
          <a:p>
            <a:r>
              <a:rPr lang="id-ID" b="1" dirty="0"/>
              <a:t>Persamaan diferensial orde satu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914400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Setelah mempelajari persamaan diferensial orde satu maka diharapkan dapat :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33400" y="1847671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d-ID" sz="2400" dirty="0" smtClean="0"/>
              <a:t>Dapat menyelesaikan persamaan diferensial orde satu dengan bermacam macam metode, yaitu: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946231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Mampu menentukan solusi persamaan diferensial biasa (PDB) orde satu terpisah.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740727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d-ID" sz="2400" dirty="0" smtClean="0"/>
              <a:t>Mampu menentukan solusipersamaan   diferensial biasa (PDB) orde satu dengan koefisien fungsi homogen.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87680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d-ID" sz="2400" dirty="0" smtClean="0"/>
              <a:t>Mampu menentukan solusi persamaan diferensial biasa (PDB) orde satu linier.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622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533400"/>
            <a:ext cx="7467600" cy="655638"/>
          </a:xfrm>
        </p:spPr>
        <p:txBody>
          <a:bodyPr/>
          <a:lstStyle/>
          <a:p>
            <a:pPr algn="ctr"/>
            <a:r>
              <a:rPr lang="id-ID" b="1" dirty="0"/>
              <a:t>Tabel Integral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  Basic                                       Integrals with Exponentials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5718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514850" y="2209800"/>
            <a:ext cx="3714750" cy="3505200"/>
            <a:chOff x="4514850" y="2209800"/>
            <a:chExt cx="3714750" cy="35052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8700" y="2209800"/>
              <a:ext cx="21717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50" y="3057525"/>
              <a:ext cx="3714750" cy="2657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7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467600" cy="655638"/>
          </a:xfrm>
        </p:spPr>
        <p:txBody>
          <a:bodyPr/>
          <a:lstStyle/>
          <a:p>
            <a:pPr algn="ctr"/>
            <a:r>
              <a:rPr lang="id-ID" dirty="0" smtClean="0"/>
              <a:t>Aturan Diferensial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2667000"/>
                <a:ext cx="3505200" cy="114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id-ID" i="1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id-ID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2667000"/>
                <a:ext cx="3505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326" y="21318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Basic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175748"/>
            <a:ext cx="370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Diferensial with Exponensial:</a:t>
            </a:r>
            <a:endParaRPr lang="id-ID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19600" y="2601099"/>
                <a:ext cx="374096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/>
                      </a:rPr>
                      <m:t>𝑦</m:t>
                    </m:r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</a:rPr>
                      <m:t>    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→  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sz="2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/>
                      </a:rPr>
                      <m:t>𝑦</m:t>
                    </m:r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</a:rPr>
                      <m:t>  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  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sz="2400" dirty="0" smtClean="0"/>
                  <a:t> </a:t>
                </a:r>
                <a:endParaRPr lang="id-ID" sz="2400" dirty="0" smtClean="0"/>
              </a:p>
              <a:p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/>
                      </a:rPr>
                      <m:t>𝑦</m:t>
                    </m:r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𝑎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</a:rPr>
                      <m:t>  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sz="2400" dirty="0" smtClean="0"/>
                  <a:t> </a:t>
                </a:r>
                <a:endParaRPr lang="id-ID" sz="2400" dirty="0" smtClean="0"/>
              </a:p>
              <a:p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/>
                      </a:rPr>
                      <m:t>𝑦</m:t>
                    </m:r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𝑎𝑥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  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𝑎𝑒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id-ID" sz="2400" dirty="0" smtClean="0"/>
                  <a:t> </a:t>
                </a:r>
                <a:endParaRPr lang="id-ID" sz="2400" dirty="0" smtClean="0"/>
              </a:p>
              <a:p>
                <a:endParaRPr lang="id-ID" sz="2400" dirty="0" smtClean="0"/>
              </a:p>
              <a:p>
                <a:endParaRPr lang="id-ID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601099"/>
                <a:ext cx="3740961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67000" y="4937811"/>
                <a:ext cx="2133600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400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func>
                      <m:r>
                        <a:rPr lang="id-ID" sz="2400" i="1" smtClean="0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id-ID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id-ID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id-ID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37811"/>
                <a:ext cx="2133600" cy="793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791691" y="4419600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Diferensial ln x: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1519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21080" y="1447800"/>
                <a:ext cx="42521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400" dirty="0" smtClean="0"/>
                  <a:t>Contoh: </a:t>
                </a:r>
              </a:p>
              <a:p>
                <a:r>
                  <a:rPr lang="id-ID" sz="2400" dirty="0"/>
                  <a:t>T</a:t>
                </a:r>
                <a:r>
                  <a:rPr lang="id-ID" sz="2400" dirty="0" smtClean="0"/>
                  <a:t>entukan diferensial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id-ID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1447800"/>
                <a:ext cx="425219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296" t="-5882" b="-154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41862" y="249782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Jawab: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45080" y="2930670"/>
                <a:ext cx="1596784" cy="2224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/>
                        </a:rPr>
                        <m:t>=2.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</a:rPr>
                            <m:t>2−1</m:t>
                          </m:r>
                        </m:sup>
                      </m:sSup>
                    </m:oMath>
                  </m:oMathPara>
                </a14:m>
                <a:endParaRPr lang="id-ID" dirty="0" smtClean="0"/>
              </a:p>
              <a:p>
                <a:endParaRPr lang="id-ID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id-ID" b="0" i="0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id-ID" dirty="0" smtClean="0"/>
              </a:p>
              <a:p>
                <a:endParaRPr lang="id-ID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id-ID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/>
                        </a:rPr>
                        <m:t>=2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0" smtClean="0"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30670"/>
                <a:ext cx="1596784" cy="22240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/>
            </a:r>
            <a:br>
              <a:rPr lang="id-ID" dirty="0"/>
            </a:br>
            <a:r>
              <a:rPr lang="id-ID" b="1" dirty="0" smtClean="0"/>
              <a:t>PERSAMAAN </a:t>
            </a:r>
            <a:r>
              <a:rPr lang="id-ID" b="1" dirty="0"/>
              <a:t>DIFERENSIAL </a:t>
            </a:r>
            <a:r>
              <a:rPr lang="id-ID" b="1" dirty="0" smtClean="0"/>
              <a:t>BIASA (</a:t>
            </a:r>
            <a:r>
              <a:rPr lang="id-ID" b="1" dirty="0"/>
              <a:t>PDB) ORDE SATU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48770" r="45338" b="27158"/>
          <a:stretch/>
        </p:blipFill>
        <p:spPr bwMode="auto">
          <a:xfrm>
            <a:off x="762000" y="2547256"/>
            <a:ext cx="7876908" cy="225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9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 </a:t>
            </a:r>
            <a:br>
              <a:rPr lang="id-ID" sz="2400" dirty="0"/>
            </a:br>
            <a:r>
              <a:rPr lang="id-ID" sz="2400" b="1" dirty="0"/>
              <a:t>PEMBENTUKAN PERSAMAAN DEFERENSIAL </a:t>
            </a:r>
            <a:r>
              <a:rPr lang="id-ID" sz="2400" dirty="0"/>
              <a:t/>
            </a:r>
            <a:br>
              <a:rPr lang="id-ID" sz="2400" dirty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828800" cy="5334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Contoh: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21637" r="42439" b="70892"/>
          <a:stretch/>
        </p:blipFill>
        <p:spPr bwMode="auto">
          <a:xfrm>
            <a:off x="255214" y="2008908"/>
            <a:ext cx="6831386" cy="69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42" y="26951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Jawab:</a:t>
            </a:r>
            <a:endParaRPr lang="id-ID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7" t="35016" r="61516" b="43635"/>
          <a:stretch/>
        </p:blipFill>
        <p:spPr bwMode="auto">
          <a:xfrm>
            <a:off x="255214" y="3429000"/>
            <a:ext cx="20004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6" t="58691" r="46167" b="550"/>
          <a:stretch/>
        </p:blipFill>
        <p:spPr bwMode="auto">
          <a:xfrm>
            <a:off x="3670907" y="3276600"/>
            <a:ext cx="4009376" cy="323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/>
          <p:nvPr/>
        </p:nvCxnSpPr>
        <p:spPr>
          <a:xfrm flipV="1">
            <a:off x="1752600" y="3657600"/>
            <a:ext cx="1752600" cy="123682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</TotalTime>
  <Words>386</Words>
  <Application>Microsoft Office PowerPoint</Application>
  <PresentationFormat>On-screen Show 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PERSAMAAN DIFERENSIAL   ORDE SATU</vt:lpstr>
      <vt:lpstr>Pengertian persamaan diferensial</vt:lpstr>
      <vt:lpstr>PowerPoint Presentation</vt:lpstr>
      <vt:lpstr>Persamaan diferensial orde satu</vt:lpstr>
      <vt:lpstr>Tabel Integral</vt:lpstr>
      <vt:lpstr>Aturan Diferensial</vt:lpstr>
      <vt:lpstr>PowerPoint Presentation</vt:lpstr>
      <vt:lpstr> PERSAMAAN DIFERENSIAL BIASA (PDB) ORDE SATU </vt:lpstr>
      <vt:lpstr>   PEMBENTUKAN PERSAMAAN DEFERENSIAL  </vt:lpstr>
      <vt:lpstr>Pemecahan Persamaan Diferensial Orde Satu</vt:lpstr>
      <vt:lpstr>1.Metode Integrasi Langsung. </vt:lpstr>
      <vt:lpstr>PowerPoint Presentation</vt:lpstr>
      <vt:lpstr>PowerPoint Presentation</vt:lpstr>
      <vt:lpstr>PowerPoint Presentation</vt:lpstr>
      <vt:lpstr>2.Metode Pemisahan Variabel. </vt:lpstr>
      <vt:lpstr>PowerPoint Presentation</vt:lpstr>
      <vt:lpstr>3.Metode Persamaan Homogen  –dengan Substitusi y = vt </vt:lpstr>
      <vt:lpstr>PowerPoint Presentation</vt:lpstr>
      <vt:lpstr>PowerPoint Presentation</vt:lpstr>
      <vt:lpstr>4.Metode Faktor Integral –Persamaan diferensial linear. </vt:lpstr>
      <vt:lpstr>PowerPoint Presentation</vt:lpstr>
      <vt:lpstr>PowerPoint Presentation</vt:lpstr>
      <vt:lpstr>PowerPoint Presentation</vt:lpstr>
      <vt:lpstr>PowerPoint Presentation</vt:lpstr>
      <vt:lpstr>quis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DIFERENSIAL   ORDE SATU</dc:title>
  <dc:creator>user</dc:creator>
  <cp:lastModifiedBy>user</cp:lastModifiedBy>
  <cp:revision>32</cp:revision>
  <dcterms:created xsi:type="dcterms:W3CDTF">2021-10-16T16:39:10Z</dcterms:created>
  <dcterms:modified xsi:type="dcterms:W3CDTF">2021-10-16T20:16:37Z</dcterms:modified>
</cp:coreProperties>
</file>