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2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Rajdhani"/>
      <p:regular r:id="rId33"/>
      <p:bold r:id="rId34"/>
    </p:embeddedFont>
    <p:embeddedFont>
      <p:font typeface="Open Sans Light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  <p:embeddedFont>
      <p:font typeface="Karla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7" roundtripDataSignature="AMtx7mhLQ1N0SerJjhUcShFE/YqovTWz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3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5.xml"/><Relationship Id="rId44" Type="http://schemas.openxmlformats.org/officeDocument/2006/relationships/font" Target="fonts/Karla-bold.fntdata"/><Relationship Id="rId21" Type="http://schemas.openxmlformats.org/officeDocument/2006/relationships/slide" Target="slides/slide14.xml"/><Relationship Id="rId43" Type="http://schemas.openxmlformats.org/officeDocument/2006/relationships/font" Target="fonts/Karla-regular.fntdata"/><Relationship Id="rId24" Type="http://schemas.openxmlformats.org/officeDocument/2006/relationships/slide" Target="slides/slide17.xml"/><Relationship Id="rId46" Type="http://schemas.openxmlformats.org/officeDocument/2006/relationships/font" Target="fonts/Karla-boldItalic.fntdata"/><Relationship Id="rId23" Type="http://schemas.openxmlformats.org/officeDocument/2006/relationships/slide" Target="slides/slide16.xml"/><Relationship Id="rId45" Type="http://schemas.openxmlformats.org/officeDocument/2006/relationships/font" Target="fonts/Karl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customschemas.google.com/relationships/presentationmetadata" Target="meta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Montserrat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4.xml"/><Relationship Id="rId33" Type="http://schemas.openxmlformats.org/officeDocument/2006/relationships/font" Target="fonts/Rajdhani-regular.fntdata"/><Relationship Id="rId10" Type="http://schemas.openxmlformats.org/officeDocument/2006/relationships/slide" Target="slides/slide3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6.xml"/><Relationship Id="rId35" Type="http://schemas.openxmlformats.org/officeDocument/2006/relationships/font" Target="fonts/OpenSansLight-regular.fntdata"/><Relationship Id="rId12" Type="http://schemas.openxmlformats.org/officeDocument/2006/relationships/slide" Target="slides/slide5.xml"/><Relationship Id="rId34" Type="http://schemas.openxmlformats.org/officeDocument/2006/relationships/font" Target="fonts/Rajdhani-bold.fntdata"/><Relationship Id="rId15" Type="http://schemas.openxmlformats.org/officeDocument/2006/relationships/slide" Target="slides/slide8.xml"/><Relationship Id="rId37" Type="http://schemas.openxmlformats.org/officeDocument/2006/relationships/font" Target="fonts/OpenSansLight-italic.fntdata"/><Relationship Id="rId14" Type="http://schemas.openxmlformats.org/officeDocument/2006/relationships/slide" Target="slides/slide7.xml"/><Relationship Id="rId36" Type="http://schemas.openxmlformats.org/officeDocument/2006/relationships/font" Target="fonts/OpenSansLight-bold.fntdata"/><Relationship Id="rId17" Type="http://schemas.openxmlformats.org/officeDocument/2006/relationships/slide" Target="slides/slide10.xml"/><Relationship Id="rId39" Type="http://schemas.openxmlformats.org/officeDocument/2006/relationships/font" Target="fonts/OpenSans-regular.fntdata"/><Relationship Id="rId16" Type="http://schemas.openxmlformats.org/officeDocument/2006/relationships/slide" Target="slides/slide9.xml"/><Relationship Id="rId38" Type="http://schemas.openxmlformats.org/officeDocument/2006/relationships/font" Target="fonts/OpenSansLight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3bb4adbe9_7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3bb4adbe9_7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569182a8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569182a8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569182a8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569182a8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569182a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569182a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569182a8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569182a8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491fa7d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491fa7d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c491fa7d7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c491fa7d7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569182a84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569182a84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569182a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569182a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569182a8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569182a8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7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491fa7d7a_0_108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" name="Google Shape;52;gc491fa7d7a_0_10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3bb4adbe9_7_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56" name="Google Shape;56;gc3bb4adbe9_7_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3bb4adbe9_7_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3bb4adbe9_7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gc3bb4adbe9_7_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3bb4adbe9_7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gc3bb4adbe9_7_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gc3bb4adbe9_7_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3bb4adbe9_7_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3bb4adbe9_7_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0" name="Google Shape;70;gc3bb4adbe9_7_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3bb4adbe9_7_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3bb4adbe9_7_2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c3bb4adbe9_7_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76" name="Google Shape;76;gc3bb4adbe9_7_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" name="Google Shape;77;gc3bb4adbe9_7_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3bb4adbe9_7_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3bb4adbe9_7_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gc3bb4adbe9_7_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3bb4adbe9_7_31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gc3bb4adbe9_7_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3bb4adbe9_7_3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9" name="Google Shape;89;gc3bb4adbe9_7_34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569182a84_3_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96" name="Google Shape;96;gc569182a84_3_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569182a84_3_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569182a84_3_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gc569182a84_3_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569182a84_3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gc569182a84_3_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gc569182a84_3_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569182a84_3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569182a84_3_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0" name="Google Shape;110;gc569182a84_3_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569182a84_3_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569182a84_3_27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c569182a84_3_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116" name="Google Shape;116;gc569182a84_3_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7" name="Google Shape;117;gc569182a84_3_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569182a84_3_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569182a84_3_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gc569182a84_3_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569182a84_3_38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gc569182a84_3_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569182a84_3_41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29" name="Google Shape;129;gc569182a84_3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569182a84_3_0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c569182a84_3_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Requerimientos previos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gc569182a84_3_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5.xml"/><Relationship Id="rId10" Type="http://schemas.openxmlformats.org/officeDocument/2006/relationships/slide" Target="/ppt/slides/slide13.xml"/><Relationship Id="rId13" Type="http://schemas.openxmlformats.org/officeDocument/2006/relationships/slide" Target="/ppt/slides/slide19.xml"/><Relationship Id="rId12" Type="http://schemas.openxmlformats.org/officeDocument/2006/relationships/slide" Target="/ppt/slides/slide17.xm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9" Type="http://schemas.openxmlformats.org/officeDocument/2006/relationships/slide" Target="/ppt/slides/slide8.xml"/><Relationship Id="rId5" Type="http://schemas.openxmlformats.org/officeDocument/2006/relationships/slide" Target="/ppt/slides/slide3.xml"/><Relationship Id="rId6" Type="http://schemas.openxmlformats.org/officeDocument/2006/relationships/slide" Target="/ppt/slides/slide3.xml"/><Relationship Id="rId7" Type="http://schemas.openxmlformats.org/officeDocument/2006/relationships/slide" Target="/ppt/slides/slide3.xml"/><Relationship Id="rId8" Type="http://schemas.openxmlformats.org/officeDocument/2006/relationships/slide" Target="/ppt/slides/slide6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3bb4adbe9_7_37"/>
          <p:cNvSpPr txBox="1"/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>
                <a:solidFill>
                  <a:schemeClr val="lt1"/>
                </a:solidFill>
              </a:rPr>
              <a:t>Requerimientos previos</a:t>
            </a:r>
            <a:endParaRPr sz="45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"/>
          <p:cNvSpPr txBox="1"/>
          <p:nvPr/>
        </p:nvSpPr>
        <p:spPr>
          <a:xfrm>
            <a:off x="730700" y="5228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0" name="Google Shape;230;p6"/>
          <p:cNvSpPr txBox="1"/>
          <p:nvPr/>
        </p:nvSpPr>
        <p:spPr>
          <a:xfrm>
            <a:off x="730700" y="59435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Menú superior</a:t>
            </a:r>
            <a:endParaRPr b="1" sz="3000">
              <a:solidFill>
                <a:schemeClr val="dk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31" name="Google Shape;231;p6"/>
          <p:cNvPicPr preferRelativeResize="0"/>
          <p:nvPr/>
        </p:nvPicPr>
        <p:blipFill rotWithShape="1">
          <a:blip r:embed="rId3">
            <a:alphaModFix/>
          </a:blip>
          <a:srcRect b="89856" l="0" r="17675" t="0"/>
          <a:stretch/>
        </p:blipFill>
        <p:spPr>
          <a:xfrm>
            <a:off x="828550" y="1372075"/>
            <a:ext cx="7380600" cy="464438"/>
          </a:xfrm>
          <a:prstGeom prst="rect">
            <a:avLst/>
          </a:prstGeom>
          <a:noFill/>
          <a:ln cap="flat" cmpd="sng" w="19050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2" name="Google Shape;232;p6"/>
          <p:cNvSpPr txBox="1"/>
          <p:nvPr/>
        </p:nvSpPr>
        <p:spPr>
          <a:xfrm>
            <a:off x="775450" y="1968825"/>
            <a:ext cx="7380600" cy="19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Nos permite acceder a todas las funcionalidades de VS Code: crear nuevos archivos, guardarlos, edición de nuestro contenido, cambiar vistas, abrir terminales y mucho más.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Requerimientos previos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5" name="Google Shape;23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7"/>
          <p:cNvGrpSpPr/>
          <p:nvPr/>
        </p:nvGrpSpPr>
        <p:grpSpPr>
          <a:xfrm>
            <a:off x="8124659" y="2764309"/>
            <a:ext cx="287890" cy="293924"/>
            <a:chOff x="3951850" y="2985350"/>
            <a:chExt cx="407950" cy="416500"/>
          </a:xfrm>
        </p:grpSpPr>
        <p:sp>
          <p:nvSpPr>
            <p:cNvPr id="241" name="Google Shape;241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7"/>
          <p:cNvGrpSpPr/>
          <p:nvPr/>
        </p:nvGrpSpPr>
        <p:grpSpPr>
          <a:xfrm>
            <a:off x="8368338" y="1053593"/>
            <a:ext cx="295029" cy="301213"/>
            <a:chOff x="3951850" y="2985350"/>
            <a:chExt cx="407950" cy="416500"/>
          </a:xfrm>
        </p:grpSpPr>
        <p:sp>
          <p:nvSpPr>
            <p:cNvPr id="246" name="Google Shape;24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7"/>
          <p:cNvSpPr txBox="1"/>
          <p:nvPr/>
        </p:nvSpPr>
        <p:spPr>
          <a:xfrm>
            <a:off x="758100" y="251700"/>
            <a:ext cx="79326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Menú lateral (Barra de actividad/Activity bar)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251" name="Google Shape;251;p7"/>
          <p:cNvGrpSpPr/>
          <p:nvPr/>
        </p:nvGrpSpPr>
        <p:grpSpPr>
          <a:xfrm>
            <a:off x="8124659" y="2764309"/>
            <a:ext cx="287890" cy="293924"/>
            <a:chOff x="3951850" y="2985350"/>
            <a:chExt cx="407950" cy="416500"/>
          </a:xfrm>
        </p:grpSpPr>
        <p:sp>
          <p:nvSpPr>
            <p:cNvPr id="252" name="Google Shape;252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6" name="Google Shape;256;p7"/>
          <p:cNvPicPr preferRelativeResize="0"/>
          <p:nvPr/>
        </p:nvPicPr>
        <p:blipFill rotWithShape="1">
          <a:blip r:embed="rId3">
            <a:alphaModFix/>
          </a:blip>
          <a:srcRect b="11457" l="0" r="51319" t="0"/>
          <a:stretch/>
        </p:blipFill>
        <p:spPr>
          <a:xfrm>
            <a:off x="887878" y="1736100"/>
            <a:ext cx="569147" cy="2893800"/>
          </a:xfrm>
          <a:prstGeom prst="rect">
            <a:avLst/>
          </a:prstGeom>
          <a:noFill/>
          <a:ln cap="flat" cmpd="sng" w="19050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7" name="Google Shape;257;p7"/>
          <p:cNvSpPr txBox="1"/>
          <p:nvPr/>
        </p:nvSpPr>
        <p:spPr>
          <a:xfrm>
            <a:off x="761400" y="1038600"/>
            <a:ext cx="6871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s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os permite acceder rápidamente a las funcionalidades más utilizadas de VS Code. Repasémoslas en orden de arriba hacia abajo:</a:t>
            </a:r>
            <a:endParaRPr sz="17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7"/>
          <p:cNvSpPr txBox="1"/>
          <p:nvPr/>
        </p:nvSpPr>
        <p:spPr>
          <a:xfrm>
            <a:off x="1585950" y="1666800"/>
            <a:ext cx="6871200" cy="30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Explorador (</a:t>
            </a:r>
            <a:r>
              <a:rPr b="1" i="1" lang="es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Explorer</a:t>
            </a:r>
            <a:r>
              <a:rPr b="1" lang="es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lang="es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: nos da acceso a visualizar nuestra estructura de carpetas y archivos, y a los archivos que estamos editando (</a:t>
            </a:r>
            <a:r>
              <a:rPr i="1" lang="es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open editors</a:t>
            </a:r>
            <a:r>
              <a:rPr lang="es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 sz="15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Buscar (</a:t>
            </a:r>
            <a:r>
              <a:rPr b="1" i="1" lang="es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Search</a:t>
            </a:r>
            <a:r>
              <a:rPr b="1" lang="es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lang="es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: nos permite buscar texto dentro de nuestros archivos, también tiene la función de buscar y reemplazar.</a:t>
            </a:r>
            <a:endParaRPr sz="15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Control de fuente - versiones (</a:t>
            </a:r>
            <a:r>
              <a:rPr b="1" i="1" lang="es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Source control</a:t>
            </a:r>
            <a:r>
              <a:rPr b="1" lang="es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lang="es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: nos va a permitir comparar nuestra versión local con la versión en la nube.</a:t>
            </a:r>
            <a:endParaRPr sz="15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Ejecutar (</a:t>
            </a:r>
            <a:r>
              <a:rPr b="1" i="1" lang="es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Run</a:t>
            </a:r>
            <a:r>
              <a:rPr b="1" lang="es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lang="es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: nos permite correr y debuggear código.</a:t>
            </a:r>
            <a:endParaRPr sz="15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s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Extensiones (</a:t>
            </a:r>
            <a:r>
              <a:rPr b="1" i="1" lang="es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Extensions</a:t>
            </a:r>
            <a:r>
              <a:rPr b="1" lang="es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lang="es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: nos muestra las extensiones (funcionalidades agregadas) que tenemos instaladas y nos permite buscar e instalar nuevas.</a:t>
            </a:r>
            <a:endParaRPr sz="1500"/>
          </a:p>
        </p:txBody>
      </p:sp>
      <p:sp>
        <p:nvSpPr>
          <p:cNvPr id="259" name="Google Shape;259;p7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Requerimientos previos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1" name="Google Shape;26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p7"/>
          <p:cNvCxnSpPr/>
          <p:nvPr/>
        </p:nvCxnSpPr>
        <p:spPr>
          <a:xfrm>
            <a:off x="912150" y="2356375"/>
            <a:ext cx="494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7"/>
          <p:cNvCxnSpPr/>
          <p:nvPr/>
        </p:nvCxnSpPr>
        <p:spPr>
          <a:xfrm>
            <a:off x="912150" y="2965975"/>
            <a:ext cx="494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7"/>
          <p:cNvCxnSpPr/>
          <p:nvPr/>
        </p:nvCxnSpPr>
        <p:spPr>
          <a:xfrm>
            <a:off x="912150" y="3575575"/>
            <a:ext cx="494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7"/>
          <p:cNvCxnSpPr/>
          <p:nvPr/>
        </p:nvCxnSpPr>
        <p:spPr>
          <a:xfrm>
            <a:off x="912150" y="4108975"/>
            <a:ext cx="494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8"/>
          <p:cNvGrpSpPr/>
          <p:nvPr/>
        </p:nvGrpSpPr>
        <p:grpSpPr>
          <a:xfrm>
            <a:off x="8368338" y="1053593"/>
            <a:ext cx="295029" cy="301213"/>
            <a:chOff x="3951850" y="2985350"/>
            <a:chExt cx="407950" cy="416500"/>
          </a:xfrm>
        </p:grpSpPr>
        <p:sp>
          <p:nvSpPr>
            <p:cNvPr id="271" name="Google Shape;271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8"/>
          <p:cNvSpPr txBox="1"/>
          <p:nvPr/>
        </p:nvSpPr>
        <p:spPr>
          <a:xfrm>
            <a:off x="730700" y="38030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Barra de estado (Status bar)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276" name="Google Shape;276;p8"/>
          <p:cNvGrpSpPr/>
          <p:nvPr/>
        </p:nvGrpSpPr>
        <p:grpSpPr>
          <a:xfrm>
            <a:off x="8368338" y="1053593"/>
            <a:ext cx="295029" cy="301213"/>
            <a:chOff x="3951850" y="2985350"/>
            <a:chExt cx="407950" cy="416500"/>
          </a:xfrm>
        </p:grpSpPr>
        <p:sp>
          <p:nvSpPr>
            <p:cNvPr id="277" name="Google Shape;277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8"/>
          <p:cNvSpPr txBox="1"/>
          <p:nvPr/>
        </p:nvSpPr>
        <p:spPr>
          <a:xfrm>
            <a:off x="850700" y="1062425"/>
            <a:ext cx="765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Nos da información del archivo que estamos editando. </a:t>
            </a:r>
            <a:endParaRPr/>
          </a:p>
        </p:txBody>
      </p:sp>
      <p:sp>
        <p:nvSpPr>
          <p:cNvPr id="282" name="Google Shape;282;p8"/>
          <p:cNvSpPr txBox="1"/>
          <p:nvPr/>
        </p:nvSpPr>
        <p:spPr>
          <a:xfrm>
            <a:off x="2992425" y="2308975"/>
            <a:ext cx="18894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Espacios (</a:t>
            </a:r>
            <a:r>
              <a:rPr b="1" i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Spaces</a:t>
            </a:r>
            <a:r>
              <a:rPr b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 nos dice cuántos espacios estamos utilizando cuando tabulamos para indentar nuestro código.</a:t>
            </a:r>
            <a:endParaRPr sz="1300"/>
          </a:p>
        </p:txBody>
      </p:sp>
      <p:sp>
        <p:nvSpPr>
          <p:cNvPr id="283" name="Google Shape;283;p8"/>
          <p:cNvSpPr txBox="1"/>
          <p:nvPr/>
        </p:nvSpPr>
        <p:spPr>
          <a:xfrm>
            <a:off x="6617700" y="2290150"/>
            <a:ext cx="2145300" cy="18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Lenguaje del editor (</a:t>
            </a:r>
            <a:r>
              <a:rPr b="1" i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Editor language</a:t>
            </a:r>
            <a:r>
              <a:rPr b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 nos indica en qué lenguaje estamos trabajando.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8"/>
          <p:cNvSpPr txBox="1"/>
          <p:nvPr/>
        </p:nvSpPr>
        <p:spPr>
          <a:xfrm>
            <a:off x="760550" y="2273500"/>
            <a:ext cx="20679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Nos indica en qué fila y columna de nuestro archivo estamos (a la fila la solemos llamar </a:t>
            </a:r>
            <a:r>
              <a:rPr b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línea </a:t>
            </a:r>
            <a:r>
              <a:rPr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y la columna es el número de carácter).</a:t>
            </a:r>
            <a:endParaRPr sz="1300"/>
          </a:p>
        </p:txBody>
      </p:sp>
      <p:sp>
        <p:nvSpPr>
          <p:cNvPr id="285" name="Google Shape;285;p8"/>
          <p:cNvSpPr txBox="1"/>
          <p:nvPr/>
        </p:nvSpPr>
        <p:spPr>
          <a:xfrm>
            <a:off x="5139725" y="2284275"/>
            <a:ext cx="13911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Formato de codificación (</a:t>
            </a:r>
            <a:r>
              <a:rPr b="1" i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Encoding</a:t>
            </a:r>
            <a:r>
              <a:rPr b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300"/>
          </a:p>
        </p:txBody>
      </p:sp>
      <p:cxnSp>
        <p:nvCxnSpPr>
          <p:cNvPr id="286" name="Google Shape;286;p8"/>
          <p:cNvCxnSpPr/>
          <p:nvPr/>
        </p:nvCxnSpPr>
        <p:spPr>
          <a:xfrm flipH="1">
            <a:off x="1794500" y="1771600"/>
            <a:ext cx="1110900" cy="349500"/>
          </a:xfrm>
          <a:prstGeom prst="bentConnector3">
            <a:avLst>
              <a:gd fmla="val 102489" name="adj1"/>
            </a:avLst>
          </a:prstGeom>
          <a:noFill/>
          <a:ln cap="flat" cmpd="sng" w="28575">
            <a:solidFill>
              <a:srgbClr val="EC183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8"/>
          <p:cNvCxnSpPr/>
          <p:nvPr/>
        </p:nvCxnSpPr>
        <p:spPr>
          <a:xfrm>
            <a:off x="4188100" y="1758425"/>
            <a:ext cx="0" cy="453300"/>
          </a:xfrm>
          <a:prstGeom prst="straightConnector1">
            <a:avLst/>
          </a:prstGeom>
          <a:noFill/>
          <a:ln cap="flat" cmpd="sng" w="28575">
            <a:solidFill>
              <a:srgbClr val="EC183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8"/>
          <p:cNvCxnSpPr/>
          <p:nvPr/>
        </p:nvCxnSpPr>
        <p:spPr>
          <a:xfrm>
            <a:off x="5331100" y="1758425"/>
            <a:ext cx="0" cy="453300"/>
          </a:xfrm>
          <a:prstGeom prst="straightConnector1">
            <a:avLst/>
          </a:prstGeom>
          <a:noFill/>
          <a:ln cap="flat" cmpd="sng" w="28575">
            <a:solidFill>
              <a:srgbClr val="EC183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9" name="Google Shape;289;p8"/>
          <p:cNvPicPr preferRelativeResize="0"/>
          <p:nvPr/>
        </p:nvPicPr>
        <p:blipFill rotWithShape="1">
          <a:blip r:embed="rId3">
            <a:alphaModFix/>
          </a:blip>
          <a:srcRect b="0" l="84241" r="0" t="97715"/>
          <a:stretch/>
        </p:blipFill>
        <p:spPr>
          <a:xfrm>
            <a:off x="2529575" y="1570350"/>
            <a:ext cx="4298577" cy="332101"/>
          </a:xfrm>
          <a:prstGeom prst="rect">
            <a:avLst/>
          </a:prstGeom>
          <a:noFill/>
          <a:ln cap="flat" cmpd="sng" w="19050">
            <a:solidFill>
              <a:srgbClr val="F4433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90" name="Google Shape;290;p8"/>
          <p:cNvCxnSpPr>
            <a:stCxn id="289" idx="3"/>
            <a:endCxn id="283" idx="0"/>
          </p:cNvCxnSpPr>
          <p:nvPr/>
        </p:nvCxnSpPr>
        <p:spPr>
          <a:xfrm>
            <a:off x="6828152" y="1736400"/>
            <a:ext cx="862200" cy="553800"/>
          </a:xfrm>
          <a:prstGeom prst="bentConnector2">
            <a:avLst/>
          </a:prstGeom>
          <a:noFill/>
          <a:ln cap="flat" cmpd="sng" w="28575">
            <a:solidFill>
              <a:srgbClr val="EC183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8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Requerimientos previos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3" name="Google Shape;29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569182a84_0_18"/>
          <p:cNvSpPr txBox="1"/>
          <p:nvPr/>
        </p:nvSpPr>
        <p:spPr>
          <a:xfrm>
            <a:off x="3609750" y="17238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El explorador y nuestros archivos</a:t>
            </a:r>
            <a:endParaRPr b="1" sz="37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99" name="Google Shape;299;gc569182a84_0_18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00" name="Google Shape;300;gc569182a84_0_18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/>
          <p:nvPr/>
        </p:nvSpPr>
        <p:spPr>
          <a:xfrm>
            <a:off x="502100" y="380300"/>
            <a:ext cx="6330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4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El </a:t>
            </a:r>
            <a:r>
              <a:rPr b="1" i="0" lang="es" sz="24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explorador</a:t>
            </a:r>
            <a:r>
              <a:rPr b="1" i="0" lang="es" sz="24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y nuestros archivos</a:t>
            </a:r>
            <a:endParaRPr b="1" i="0" sz="3000" u="none" cap="none" strike="noStrike">
              <a:solidFill>
                <a:schemeClr val="dk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306" name="Google Shape;306;p9"/>
          <p:cNvGrpSpPr/>
          <p:nvPr/>
        </p:nvGrpSpPr>
        <p:grpSpPr>
          <a:xfrm>
            <a:off x="8368338" y="1053593"/>
            <a:ext cx="295029" cy="301213"/>
            <a:chOff x="3951850" y="2985350"/>
            <a:chExt cx="407950" cy="416500"/>
          </a:xfrm>
        </p:grpSpPr>
        <p:sp>
          <p:nvSpPr>
            <p:cNvPr id="307" name="Google Shape;307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1" name="Google Shape;3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23" y="1202400"/>
            <a:ext cx="5434426" cy="3055375"/>
          </a:xfrm>
          <a:prstGeom prst="rect">
            <a:avLst/>
          </a:prstGeom>
          <a:noFill/>
          <a:ln cap="flat" cmpd="sng" w="19050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2" name="Google Shape;312;p9"/>
          <p:cNvSpPr txBox="1"/>
          <p:nvPr/>
        </p:nvSpPr>
        <p:spPr>
          <a:xfrm>
            <a:off x="6206725" y="1063600"/>
            <a:ext cx="2251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Visual Code nos muestra la organización de las carpetas de la misma manera que la vemos en el explorador de archivos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p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Requerimientos previos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5" name="Google Shape;31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569182a84_0_24"/>
          <p:cNvSpPr txBox="1"/>
          <p:nvPr/>
        </p:nvSpPr>
        <p:spPr>
          <a:xfrm>
            <a:off x="3609750" y="17238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Archivos </a:t>
            </a:r>
            <a:endParaRPr b="1" sz="37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guardados (o no)</a:t>
            </a:r>
            <a:endParaRPr b="1" sz="37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21" name="Google Shape;321;gc569182a84_0_24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5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22" name="Google Shape;322;gc569182a84_0_24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0"/>
          <p:cNvSpPr txBox="1"/>
          <p:nvPr/>
        </p:nvSpPr>
        <p:spPr>
          <a:xfrm>
            <a:off x="688600" y="502200"/>
            <a:ext cx="6330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s" sz="2700" u="none" cap="none" strike="noStrike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Archivos guardados (o no)</a:t>
            </a:r>
            <a:endParaRPr b="1" i="0" sz="3300" u="none" cap="none" strike="noStrike">
              <a:solidFill>
                <a:schemeClr val="dk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28" name="Google Shape;328;p10"/>
          <p:cNvSpPr txBox="1"/>
          <p:nvPr/>
        </p:nvSpPr>
        <p:spPr>
          <a:xfrm>
            <a:off x="688600" y="1199100"/>
            <a:ext cx="37329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Cada vez que modifiquemos un archivo, </a:t>
            </a:r>
            <a:r>
              <a:rPr b="1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VS Code</a:t>
            </a:r>
            <a:r>
              <a:rPr b="0" i="0" lang="es" sz="1600" u="none" cap="none" strike="noStrike">
                <a:solidFill>
                  <a:srgbClr val="F4433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nos indicará que hay cambios sin guardar agregando un punto junto al nombre del archivo. 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 importante que todos los cambios estén guardados para poder verlos en acción.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 recomendable recordar el atajo para tener siempre guardados nuestros cambios.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29" name="Google Shape;329;p10"/>
          <p:cNvGrpSpPr/>
          <p:nvPr/>
        </p:nvGrpSpPr>
        <p:grpSpPr>
          <a:xfrm>
            <a:off x="4654376" y="1298612"/>
            <a:ext cx="3657800" cy="2241488"/>
            <a:chOff x="764796" y="3187651"/>
            <a:chExt cx="2399816" cy="1470599"/>
          </a:xfrm>
        </p:grpSpPr>
        <p:pic>
          <p:nvPicPr>
            <p:cNvPr id="330" name="Google Shape;330;p10"/>
            <p:cNvPicPr preferRelativeResize="0"/>
            <p:nvPr/>
          </p:nvPicPr>
          <p:blipFill rotWithShape="1">
            <a:blip r:embed="rId3">
              <a:alphaModFix/>
            </a:blip>
            <a:srcRect b="0" l="0" r="15397" t="0"/>
            <a:stretch/>
          </p:blipFill>
          <p:spPr>
            <a:xfrm>
              <a:off x="764796" y="3221398"/>
              <a:ext cx="2399816" cy="1436852"/>
            </a:xfrm>
            <a:prstGeom prst="rect">
              <a:avLst/>
            </a:prstGeom>
            <a:noFill/>
            <a:ln cap="flat" cmpd="sng" w="19050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31" name="Google Shape;331;p10"/>
            <p:cNvSpPr/>
            <p:nvPr/>
          </p:nvSpPr>
          <p:spPr>
            <a:xfrm>
              <a:off x="1997528" y="3187651"/>
              <a:ext cx="343800" cy="343800"/>
            </a:xfrm>
            <a:prstGeom prst="ellipse">
              <a:avLst/>
            </a:prstGeom>
            <a:noFill/>
            <a:ln cap="flat" cmpd="sng" w="28575">
              <a:solidFill>
                <a:srgbClr val="8BC3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2" name="Google Shape;332;p10"/>
          <p:cNvCxnSpPr>
            <a:endCxn id="331" idx="3"/>
          </p:cNvCxnSpPr>
          <p:nvPr/>
        </p:nvCxnSpPr>
        <p:spPr>
          <a:xfrm>
            <a:off x="4810347" y="1745891"/>
            <a:ext cx="1799700" cy="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3" name="Google Shape;333;p10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Requerimientos previos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5" name="Google Shape;33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569182a84_0_30"/>
          <p:cNvSpPr txBox="1"/>
          <p:nvPr/>
        </p:nvSpPr>
        <p:spPr>
          <a:xfrm>
            <a:off x="3609750" y="17238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Extensiones</a:t>
            </a:r>
            <a:endParaRPr b="1" sz="37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41" name="Google Shape;341;gc569182a84_0_30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6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42" name="Google Shape;342;gc569182a84_0_30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11"/>
          <p:cNvGrpSpPr/>
          <p:nvPr/>
        </p:nvGrpSpPr>
        <p:grpSpPr>
          <a:xfrm>
            <a:off x="8368338" y="1053593"/>
            <a:ext cx="295029" cy="301213"/>
            <a:chOff x="3951850" y="2985350"/>
            <a:chExt cx="407950" cy="416500"/>
          </a:xfrm>
        </p:grpSpPr>
        <p:sp>
          <p:nvSpPr>
            <p:cNvPr id="348" name="Google Shape;348;p1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" name="Google Shape;352;p11"/>
          <p:cNvSpPr txBox="1"/>
          <p:nvPr/>
        </p:nvSpPr>
        <p:spPr>
          <a:xfrm>
            <a:off x="805225" y="641650"/>
            <a:ext cx="61584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Instalando </a:t>
            </a:r>
            <a:r>
              <a:rPr b="1" i="0" lang="es" sz="2400" u="none" cap="none" strike="noStrike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extensiones</a:t>
            </a:r>
            <a:endParaRPr b="1" i="0" sz="2400" u="none" cap="none" strike="noStrike">
              <a:solidFill>
                <a:schemeClr val="dk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353" name="Google Shape;3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25" y="1356400"/>
            <a:ext cx="6437673" cy="3332274"/>
          </a:xfrm>
          <a:prstGeom prst="rect">
            <a:avLst/>
          </a:prstGeom>
          <a:noFill/>
          <a:ln cap="flat" cmpd="sng" w="19050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354" name="Google Shape;354;p11"/>
          <p:cNvGrpSpPr/>
          <p:nvPr/>
        </p:nvGrpSpPr>
        <p:grpSpPr>
          <a:xfrm>
            <a:off x="5774150" y="841225"/>
            <a:ext cx="2827800" cy="1679700"/>
            <a:chOff x="1801400" y="2514625"/>
            <a:chExt cx="2827800" cy="1679700"/>
          </a:xfrm>
        </p:grpSpPr>
        <p:sp>
          <p:nvSpPr>
            <p:cNvPr id="355" name="Google Shape;355;p11"/>
            <p:cNvSpPr/>
            <p:nvPr/>
          </p:nvSpPr>
          <p:spPr>
            <a:xfrm>
              <a:off x="1801400" y="2514625"/>
              <a:ext cx="2827800" cy="1679700"/>
            </a:xfrm>
            <a:prstGeom prst="roundRect">
              <a:avLst>
                <a:gd fmla="val 16667" name="adj"/>
              </a:avLst>
            </a:prstGeom>
            <a:solidFill>
              <a:srgbClr val="EC183F">
                <a:alpha val="96080"/>
              </a:srgbClr>
            </a:solidFill>
            <a:ln>
              <a:noFill/>
            </a:ln>
          </p:spPr>
          <p:txBody>
            <a:bodyPr anchorCtr="0" anchor="ctr" bIns="91425" lIns="954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Las extensiones son herramientas muy </a:t>
              </a:r>
              <a:r>
                <a:rPr lang="es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útiles</a:t>
              </a:r>
              <a:r>
                <a:rPr lang="es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que nos facilitan las tareas a la hora de programar.</a:t>
              </a:r>
              <a:endPara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2059693" y="2767758"/>
              <a:ext cx="158198" cy="206025"/>
            </a:xfrm>
            <a:custGeom>
              <a:rect b="b" l="l" r="r" t="t"/>
              <a:pathLst>
                <a:path extrusionOk="0" h="206025" w="158198">
                  <a:moveTo>
                    <a:pt x="1260" y="43147"/>
                  </a:moveTo>
                  <a:cubicBezTo>
                    <a:pt x="-3775" y="34498"/>
                    <a:pt x="6734" y="19061"/>
                    <a:pt x="24689" y="8770"/>
                  </a:cubicBezTo>
                  <a:cubicBezTo>
                    <a:pt x="42643" y="-1630"/>
                    <a:pt x="61255" y="-2944"/>
                    <a:pt x="66181" y="5705"/>
                  </a:cubicBezTo>
                  <a:cubicBezTo>
                    <a:pt x="67823" y="8551"/>
                    <a:pt x="155296" y="160069"/>
                    <a:pt x="156938" y="162915"/>
                  </a:cubicBezTo>
                  <a:cubicBezTo>
                    <a:pt x="161974" y="171564"/>
                    <a:pt x="151464" y="187000"/>
                    <a:pt x="133510" y="197291"/>
                  </a:cubicBezTo>
                  <a:cubicBezTo>
                    <a:pt x="115555" y="207582"/>
                    <a:pt x="97053" y="209005"/>
                    <a:pt x="92018" y="200357"/>
                  </a:cubicBezTo>
                  <a:cubicBezTo>
                    <a:pt x="90375" y="197510"/>
                    <a:pt x="2903" y="45993"/>
                    <a:pt x="1260" y="431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2050448" y="2805668"/>
              <a:ext cx="417327" cy="434123"/>
            </a:xfrm>
            <a:custGeom>
              <a:rect b="b" l="l" r="r" t="t"/>
              <a:pathLst>
                <a:path extrusionOk="0" h="434123" w="417327">
                  <a:moveTo>
                    <a:pt x="250153" y="345384"/>
                  </a:moveTo>
                  <a:cubicBezTo>
                    <a:pt x="171219" y="390927"/>
                    <a:pt x="95789" y="407787"/>
                    <a:pt x="81556" y="383045"/>
                  </a:cubicBezTo>
                  <a:cubicBezTo>
                    <a:pt x="67324" y="358303"/>
                    <a:pt x="119655" y="301374"/>
                    <a:pt x="198479" y="255831"/>
                  </a:cubicBezTo>
                  <a:cubicBezTo>
                    <a:pt x="277303" y="210288"/>
                    <a:pt x="352843" y="193429"/>
                    <a:pt x="367075" y="218171"/>
                  </a:cubicBezTo>
                  <a:cubicBezTo>
                    <a:pt x="381416" y="242913"/>
                    <a:pt x="329086" y="299842"/>
                    <a:pt x="250153" y="345384"/>
                  </a:cubicBezTo>
                  <a:moveTo>
                    <a:pt x="411961" y="192334"/>
                  </a:moveTo>
                  <a:cubicBezTo>
                    <a:pt x="386124" y="147667"/>
                    <a:pt x="336531" y="161352"/>
                    <a:pt x="297228" y="133654"/>
                  </a:cubicBezTo>
                  <a:cubicBezTo>
                    <a:pt x="257926" y="105956"/>
                    <a:pt x="227710" y="69938"/>
                    <a:pt x="201873" y="36875"/>
                  </a:cubicBezTo>
                  <a:cubicBezTo>
                    <a:pt x="168154" y="-6368"/>
                    <a:pt x="109692" y="-10090"/>
                    <a:pt x="61084" y="17936"/>
                  </a:cubicBezTo>
                  <a:cubicBezTo>
                    <a:pt x="12476" y="45962"/>
                    <a:pt x="-13470" y="98402"/>
                    <a:pt x="7111" y="149309"/>
                  </a:cubicBezTo>
                  <a:cubicBezTo>
                    <a:pt x="22876" y="188174"/>
                    <a:pt x="38970" y="232403"/>
                    <a:pt x="43349" y="280245"/>
                  </a:cubicBezTo>
                  <a:cubicBezTo>
                    <a:pt x="47728" y="328196"/>
                    <a:pt x="11052" y="364324"/>
                    <a:pt x="36890" y="408991"/>
                  </a:cubicBezTo>
                  <a:cubicBezTo>
                    <a:pt x="61741" y="452016"/>
                    <a:pt x="165854" y="438441"/>
                    <a:pt x="269421" y="378665"/>
                  </a:cubicBezTo>
                  <a:cubicBezTo>
                    <a:pt x="372986" y="318781"/>
                    <a:pt x="436812" y="235469"/>
                    <a:pt x="411961" y="19233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2273888" y="3035881"/>
              <a:ext cx="105887" cy="66166"/>
            </a:xfrm>
            <a:custGeom>
              <a:rect b="b" l="l" r="r" t="t"/>
              <a:pathLst>
                <a:path extrusionOk="0" h="66166" w="105887">
                  <a:moveTo>
                    <a:pt x="0" y="37989"/>
                  </a:moveTo>
                  <a:cubicBezTo>
                    <a:pt x="42149" y="14670"/>
                    <a:pt x="81561" y="766"/>
                    <a:pt x="105099" y="0"/>
                  </a:cubicBezTo>
                  <a:cubicBezTo>
                    <a:pt x="107179" y="12481"/>
                    <a:pt x="105208" y="25727"/>
                    <a:pt x="98421" y="37660"/>
                  </a:cubicBezTo>
                  <a:cubicBezTo>
                    <a:pt x="82656" y="64920"/>
                    <a:pt x="47842" y="74226"/>
                    <a:pt x="20472" y="58571"/>
                  </a:cubicBezTo>
                  <a:cubicBezTo>
                    <a:pt x="11605" y="53316"/>
                    <a:pt x="4817" y="46200"/>
                    <a:pt x="0" y="3798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9" name="Google Shape;359;p1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Requerimientos previos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1" name="Google Shape;36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569182a84_0_36"/>
          <p:cNvSpPr txBox="1"/>
          <p:nvPr/>
        </p:nvSpPr>
        <p:spPr>
          <a:xfrm>
            <a:off x="3609750" y="17238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Atajos / Shortcuts</a:t>
            </a:r>
            <a:endParaRPr b="1" sz="37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67" name="Google Shape;367;gc569182a84_0_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7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68" name="Google Shape;368;gc569182a84_0_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491fa7d7a_0_0"/>
          <p:cNvSpPr txBox="1"/>
          <p:nvPr/>
        </p:nvSpPr>
        <p:spPr>
          <a:xfrm>
            <a:off x="3897550" y="1375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¿</a:t>
            </a: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/>
              </a:rPr>
              <a:t>Qué</a:t>
            </a: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5"/>
              </a:rPr>
              <a:t> es </a:t>
            </a: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6"/>
              </a:rPr>
              <a:t>Visual Studio Code</a:t>
            </a: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7"/>
              </a:rPr>
              <a:t>?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8"/>
              </a:rPr>
              <a:t>Compatibilidad</a:t>
            </a:r>
            <a:r>
              <a:rPr b="1" lang="es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9"/>
              </a:rPr>
              <a:t>Entorno</a:t>
            </a:r>
            <a:r>
              <a:rPr b="1" lang="es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10"/>
              </a:rPr>
              <a:t>Explorador y nuestros archivos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11"/>
              </a:rPr>
              <a:t>Archivos guardados (o no)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12"/>
              </a:rPr>
              <a:t>Extensiones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13"/>
              </a:rPr>
              <a:t>Shortcuts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gc491fa7d7a_0_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41" name="Google Shape;141;gc491fa7d7a_0_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4" name="Google Shape;374;p13"/>
          <p:cNvGrpSpPr/>
          <p:nvPr/>
        </p:nvGrpSpPr>
        <p:grpSpPr>
          <a:xfrm>
            <a:off x="8368342" y="1053592"/>
            <a:ext cx="295029" cy="301213"/>
            <a:chOff x="3951850" y="2985350"/>
            <a:chExt cx="407950" cy="416500"/>
          </a:xfrm>
        </p:grpSpPr>
        <p:sp>
          <p:nvSpPr>
            <p:cNvPr id="375" name="Google Shape;375;p1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13"/>
          <p:cNvGrpSpPr/>
          <p:nvPr/>
        </p:nvGrpSpPr>
        <p:grpSpPr>
          <a:xfrm>
            <a:off x="5802217" y="1574630"/>
            <a:ext cx="295029" cy="301213"/>
            <a:chOff x="3951850" y="2985350"/>
            <a:chExt cx="407950" cy="416500"/>
          </a:xfrm>
        </p:grpSpPr>
        <p:sp>
          <p:nvSpPr>
            <p:cNvPr id="380" name="Google Shape;380;p1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4" name="Google Shape;384;p13"/>
          <p:cNvSpPr txBox="1"/>
          <p:nvPr/>
        </p:nvSpPr>
        <p:spPr>
          <a:xfrm>
            <a:off x="701550" y="4282025"/>
            <a:ext cx="78606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13"/>
          <p:cNvSpPr/>
          <p:nvPr/>
        </p:nvSpPr>
        <p:spPr>
          <a:xfrm>
            <a:off x="785275" y="1882750"/>
            <a:ext cx="7669500" cy="332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3"/>
          <p:cNvSpPr/>
          <p:nvPr/>
        </p:nvSpPr>
        <p:spPr>
          <a:xfrm>
            <a:off x="785275" y="2262008"/>
            <a:ext cx="7669500" cy="332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3"/>
          <p:cNvSpPr/>
          <p:nvPr/>
        </p:nvSpPr>
        <p:spPr>
          <a:xfrm>
            <a:off x="785275" y="2641267"/>
            <a:ext cx="7669500" cy="332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3"/>
          <p:cNvSpPr/>
          <p:nvPr/>
        </p:nvSpPr>
        <p:spPr>
          <a:xfrm>
            <a:off x="785275" y="3020525"/>
            <a:ext cx="7669500" cy="523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3"/>
          <p:cNvSpPr/>
          <p:nvPr/>
        </p:nvSpPr>
        <p:spPr>
          <a:xfrm>
            <a:off x="785275" y="3573437"/>
            <a:ext cx="7669500" cy="332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3"/>
          <p:cNvSpPr/>
          <p:nvPr/>
        </p:nvSpPr>
        <p:spPr>
          <a:xfrm>
            <a:off x="785275" y="3938318"/>
            <a:ext cx="7669500" cy="523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3"/>
          <p:cNvSpPr/>
          <p:nvPr/>
        </p:nvSpPr>
        <p:spPr>
          <a:xfrm>
            <a:off x="785275" y="4521013"/>
            <a:ext cx="7669500" cy="332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2" name="Google Shape;392;p13"/>
          <p:cNvGrpSpPr/>
          <p:nvPr/>
        </p:nvGrpSpPr>
        <p:grpSpPr>
          <a:xfrm>
            <a:off x="8368338" y="1053593"/>
            <a:ext cx="295029" cy="301213"/>
            <a:chOff x="3951850" y="2985350"/>
            <a:chExt cx="407950" cy="416500"/>
          </a:xfrm>
        </p:grpSpPr>
        <p:sp>
          <p:nvSpPr>
            <p:cNvPr id="393" name="Google Shape;393;p1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3"/>
          <p:cNvSpPr txBox="1"/>
          <p:nvPr/>
        </p:nvSpPr>
        <p:spPr>
          <a:xfrm>
            <a:off x="4479850" y="1390450"/>
            <a:ext cx="214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(Windows / Linux)</a:t>
            </a:r>
            <a:endParaRPr b="1" sz="2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98" name="Google Shape;398;p13"/>
          <p:cNvSpPr txBox="1"/>
          <p:nvPr/>
        </p:nvSpPr>
        <p:spPr>
          <a:xfrm>
            <a:off x="6472275" y="1390450"/>
            <a:ext cx="198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(Mac)</a:t>
            </a:r>
            <a:r>
              <a:rPr b="1" lang="es" sz="2000">
                <a:solidFill>
                  <a:srgbClr val="EC183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EC18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13"/>
          <p:cNvSpPr txBox="1"/>
          <p:nvPr/>
        </p:nvSpPr>
        <p:spPr>
          <a:xfrm>
            <a:off x="759100" y="871650"/>
            <a:ext cx="7695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Nos podemos ayudar muchísimo con algunos atajos que nos provee </a:t>
            </a:r>
            <a:r>
              <a:rPr b="1" lang="es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VS Code</a:t>
            </a:r>
            <a:r>
              <a:rPr lang="es" sz="1600">
                <a:solidFill>
                  <a:srgbClr val="F4433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solidFill>
                <a:srgbClr val="F4433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(¡estos son solo algunos de muchos!)</a:t>
            </a:r>
            <a:r>
              <a:rPr lang="es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/>
          </a:p>
        </p:txBody>
      </p:sp>
      <p:sp>
        <p:nvSpPr>
          <p:cNvPr id="400" name="Google Shape;400;p13"/>
          <p:cNvSpPr txBox="1"/>
          <p:nvPr/>
        </p:nvSpPr>
        <p:spPr>
          <a:xfrm>
            <a:off x="785275" y="361800"/>
            <a:ext cx="676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Atajos </a:t>
            </a:r>
            <a:r>
              <a:rPr b="1" lang="es" sz="22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/ Shortcuts </a:t>
            </a:r>
            <a:endParaRPr/>
          </a:p>
        </p:txBody>
      </p:sp>
      <p:cxnSp>
        <p:nvCxnSpPr>
          <p:cNvPr id="401" name="Google Shape;401;p13"/>
          <p:cNvCxnSpPr/>
          <p:nvPr/>
        </p:nvCxnSpPr>
        <p:spPr>
          <a:xfrm>
            <a:off x="6423775" y="1889300"/>
            <a:ext cx="0" cy="28353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13"/>
          <p:cNvCxnSpPr/>
          <p:nvPr/>
        </p:nvCxnSpPr>
        <p:spPr>
          <a:xfrm flipH="1">
            <a:off x="4572000" y="1806000"/>
            <a:ext cx="48000" cy="30501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13"/>
          <p:cNvSpPr txBox="1"/>
          <p:nvPr/>
        </p:nvSpPr>
        <p:spPr>
          <a:xfrm>
            <a:off x="857563" y="1857263"/>
            <a:ext cx="36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Nuevo archivo.</a:t>
            </a:r>
            <a:endParaRPr sz="1300"/>
          </a:p>
        </p:txBody>
      </p:sp>
      <p:sp>
        <p:nvSpPr>
          <p:cNvPr id="404" name="Google Shape;404;p13"/>
          <p:cNvSpPr txBox="1"/>
          <p:nvPr/>
        </p:nvSpPr>
        <p:spPr>
          <a:xfrm>
            <a:off x="861475" y="2236513"/>
            <a:ext cx="3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Abrir archivo.</a:t>
            </a:r>
            <a:endParaRPr sz="1300"/>
          </a:p>
        </p:txBody>
      </p:sp>
      <p:sp>
        <p:nvSpPr>
          <p:cNvPr id="405" name="Google Shape;405;p13"/>
          <p:cNvSpPr txBox="1"/>
          <p:nvPr/>
        </p:nvSpPr>
        <p:spPr>
          <a:xfrm>
            <a:off x="861475" y="2607213"/>
            <a:ext cx="21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Guardar archivo.</a:t>
            </a:r>
            <a:endParaRPr sz="1300"/>
          </a:p>
        </p:txBody>
      </p:sp>
      <p:sp>
        <p:nvSpPr>
          <p:cNvPr id="406" name="Google Shape;406;p13"/>
          <p:cNvSpPr txBox="1"/>
          <p:nvPr/>
        </p:nvSpPr>
        <p:spPr>
          <a:xfrm>
            <a:off x="877225" y="3014388"/>
            <a:ext cx="364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Guardar archivo como (mismo archivo con distinto nombre).</a:t>
            </a:r>
            <a:endParaRPr sz="1300"/>
          </a:p>
        </p:txBody>
      </p:sp>
      <p:sp>
        <p:nvSpPr>
          <p:cNvPr id="407" name="Google Shape;407;p13"/>
          <p:cNvSpPr txBox="1"/>
          <p:nvPr/>
        </p:nvSpPr>
        <p:spPr>
          <a:xfrm>
            <a:off x="905525" y="3596663"/>
            <a:ext cx="39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Buscar en archivo (si estoy en el archivo).</a:t>
            </a:r>
            <a:endParaRPr sz="1300"/>
          </a:p>
        </p:txBody>
      </p:sp>
      <p:sp>
        <p:nvSpPr>
          <p:cNvPr id="408" name="Google Shape;408;p13"/>
          <p:cNvSpPr txBox="1"/>
          <p:nvPr/>
        </p:nvSpPr>
        <p:spPr>
          <a:xfrm>
            <a:off x="905525" y="3935250"/>
            <a:ext cx="364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Buscar y reemplazar en archivo </a:t>
            </a:r>
            <a:br>
              <a:rPr lang="e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(si estoy en el archivo).</a:t>
            </a:r>
            <a:endParaRPr sz="1300"/>
          </a:p>
        </p:txBody>
      </p:sp>
      <p:sp>
        <p:nvSpPr>
          <p:cNvPr id="409" name="Google Shape;409;p13"/>
          <p:cNvSpPr txBox="1"/>
          <p:nvPr/>
        </p:nvSpPr>
        <p:spPr>
          <a:xfrm>
            <a:off x="916675" y="4509925"/>
            <a:ext cx="35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Abrir terminal.</a:t>
            </a:r>
            <a:endParaRPr sz="1300"/>
          </a:p>
        </p:txBody>
      </p:sp>
      <p:sp>
        <p:nvSpPr>
          <p:cNvPr id="410" name="Google Shape;410;p13"/>
          <p:cNvSpPr txBox="1"/>
          <p:nvPr/>
        </p:nvSpPr>
        <p:spPr>
          <a:xfrm>
            <a:off x="4652100" y="1882725"/>
            <a:ext cx="175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Ctrl+N</a:t>
            </a:r>
            <a:endParaRPr/>
          </a:p>
        </p:txBody>
      </p:sp>
      <p:sp>
        <p:nvSpPr>
          <p:cNvPr id="411" name="Google Shape;411;p13"/>
          <p:cNvSpPr txBox="1"/>
          <p:nvPr/>
        </p:nvSpPr>
        <p:spPr>
          <a:xfrm>
            <a:off x="4686425" y="2259350"/>
            <a:ext cx="172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Ctrl+O</a:t>
            </a:r>
            <a:endParaRPr/>
          </a:p>
        </p:txBody>
      </p:sp>
      <p:sp>
        <p:nvSpPr>
          <p:cNvPr id="412" name="Google Shape;412;p13"/>
          <p:cNvSpPr txBox="1"/>
          <p:nvPr/>
        </p:nvSpPr>
        <p:spPr>
          <a:xfrm>
            <a:off x="4643800" y="2662800"/>
            <a:ext cx="175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Ctrl+S</a:t>
            </a:r>
            <a:endParaRPr/>
          </a:p>
        </p:txBody>
      </p:sp>
      <p:sp>
        <p:nvSpPr>
          <p:cNvPr id="413" name="Google Shape;413;p13"/>
          <p:cNvSpPr txBox="1"/>
          <p:nvPr/>
        </p:nvSpPr>
        <p:spPr>
          <a:xfrm>
            <a:off x="4678125" y="3141875"/>
            <a:ext cx="172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s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Ctrl+Shift+S</a:t>
            </a:r>
            <a:endParaRPr/>
          </a:p>
        </p:txBody>
      </p:sp>
      <p:sp>
        <p:nvSpPr>
          <p:cNvPr id="414" name="Google Shape;414;p13"/>
          <p:cNvSpPr txBox="1"/>
          <p:nvPr/>
        </p:nvSpPr>
        <p:spPr>
          <a:xfrm>
            <a:off x="4653225" y="3567625"/>
            <a:ext cx="172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s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Ctrl+F</a:t>
            </a:r>
            <a:endParaRPr/>
          </a:p>
        </p:txBody>
      </p:sp>
      <p:sp>
        <p:nvSpPr>
          <p:cNvPr id="415" name="Google Shape;415;p13"/>
          <p:cNvSpPr txBox="1"/>
          <p:nvPr/>
        </p:nvSpPr>
        <p:spPr>
          <a:xfrm>
            <a:off x="4625702" y="4002650"/>
            <a:ext cx="172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s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Ctrl+H</a:t>
            </a:r>
            <a:endParaRPr/>
          </a:p>
        </p:txBody>
      </p:sp>
      <p:sp>
        <p:nvSpPr>
          <p:cNvPr id="416" name="Google Shape;416;p13"/>
          <p:cNvSpPr txBox="1"/>
          <p:nvPr/>
        </p:nvSpPr>
        <p:spPr>
          <a:xfrm>
            <a:off x="4659250" y="4515275"/>
            <a:ext cx="172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s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Ctrl+Ñ</a:t>
            </a:r>
            <a:endParaRPr/>
          </a:p>
        </p:txBody>
      </p:sp>
      <p:sp>
        <p:nvSpPr>
          <p:cNvPr id="417" name="Google Shape;417;p13"/>
          <p:cNvSpPr txBox="1"/>
          <p:nvPr/>
        </p:nvSpPr>
        <p:spPr>
          <a:xfrm>
            <a:off x="6474850" y="1925825"/>
            <a:ext cx="198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s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Command+N</a:t>
            </a:r>
            <a:endParaRPr/>
          </a:p>
        </p:txBody>
      </p:sp>
      <p:sp>
        <p:nvSpPr>
          <p:cNvPr id="418" name="Google Shape;418;p13"/>
          <p:cNvSpPr txBox="1"/>
          <p:nvPr/>
        </p:nvSpPr>
        <p:spPr>
          <a:xfrm>
            <a:off x="6474850" y="2259350"/>
            <a:ext cx="198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Command+O</a:t>
            </a:r>
            <a:endParaRPr/>
          </a:p>
        </p:txBody>
      </p:sp>
      <p:sp>
        <p:nvSpPr>
          <p:cNvPr id="419" name="Google Shape;419;p13"/>
          <p:cNvSpPr txBox="1"/>
          <p:nvPr/>
        </p:nvSpPr>
        <p:spPr>
          <a:xfrm>
            <a:off x="6439125" y="2662800"/>
            <a:ext cx="198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Command+S</a:t>
            </a:r>
            <a:endParaRPr/>
          </a:p>
        </p:txBody>
      </p:sp>
      <p:sp>
        <p:nvSpPr>
          <p:cNvPr id="420" name="Google Shape;420;p13"/>
          <p:cNvSpPr txBox="1"/>
          <p:nvPr/>
        </p:nvSpPr>
        <p:spPr>
          <a:xfrm>
            <a:off x="6458250" y="3118113"/>
            <a:ext cx="198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Command+Shift+S</a:t>
            </a:r>
            <a:endParaRPr/>
          </a:p>
        </p:txBody>
      </p:sp>
      <p:sp>
        <p:nvSpPr>
          <p:cNvPr id="421" name="Google Shape;421;p13"/>
          <p:cNvSpPr txBox="1"/>
          <p:nvPr/>
        </p:nvSpPr>
        <p:spPr>
          <a:xfrm>
            <a:off x="6472325" y="3539450"/>
            <a:ext cx="198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s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Command+F</a:t>
            </a:r>
            <a:endParaRPr/>
          </a:p>
        </p:txBody>
      </p:sp>
      <p:sp>
        <p:nvSpPr>
          <p:cNvPr id="422" name="Google Shape;422;p13"/>
          <p:cNvSpPr txBox="1"/>
          <p:nvPr/>
        </p:nvSpPr>
        <p:spPr>
          <a:xfrm>
            <a:off x="6472325" y="4005525"/>
            <a:ext cx="198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s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Command+H</a:t>
            </a:r>
            <a:endParaRPr/>
          </a:p>
        </p:txBody>
      </p:sp>
      <p:sp>
        <p:nvSpPr>
          <p:cNvPr id="423" name="Google Shape;423;p13"/>
          <p:cNvSpPr txBox="1"/>
          <p:nvPr/>
        </p:nvSpPr>
        <p:spPr>
          <a:xfrm>
            <a:off x="6466300" y="4494325"/>
            <a:ext cx="198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s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Command+Ñ</a:t>
            </a:r>
            <a:endParaRPr/>
          </a:p>
        </p:txBody>
      </p:sp>
      <p:sp>
        <p:nvSpPr>
          <p:cNvPr id="424" name="Google Shape;424;p13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Requerimientos previos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6" name="Google Shape;42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569182a84_3_44"/>
          <p:cNvSpPr txBox="1"/>
          <p:nvPr/>
        </p:nvSpPr>
        <p:spPr>
          <a:xfrm>
            <a:off x="3609750" y="18000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¿Qué es Visual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Studio Code?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gc569182a84_3_44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8" name="Google Shape;148;gc569182a84_3_44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/>
        </p:nvSpPr>
        <p:spPr>
          <a:xfrm>
            <a:off x="1006375" y="19020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Visual Studio Code o VSCode e</a:t>
            </a:r>
            <a:r>
              <a:rPr b="0" i="0" lang="e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 un IDE (entorno de desarrollo integrado) desarrollado por Microsoft.</a:t>
            </a:r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2"/>
          <p:cNvGrpSpPr/>
          <p:nvPr/>
        </p:nvGrpSpPr>
        <p:grpSpPr>
          <a:xfrm>
            <a:off x="938993" y="1408423"/>
            <a:ext cx="344968" cy="308595"/>
            <a:chOff x="3016921" y="2408750"/>
            <a:chExt cx="793215" cy="709740"/>
          </a:xfrm>
        </p:grpSpPr>
        <p:sp>
          <p:nvSpPr>
            <p:cNvPr id="156" name="Google Shape;156;p2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2"/>
          <p:cNvGrpSpPr/>
          <p:nvPr/>
        </p:nvGrpSpPr>
        <p:grpSpPr>
          <a:xfrm rot="10800000">
            <a:off x="5675168" y="3887048"/>
            <a:ext cx="344969" cy="308595"/>
            <a:chOff x="2965350" y="2408750"/>
            <a:chExt cx="793216" cy="709740"/>
          </a:xfrm>
        </p:grpSpPr>
        <p:sp>
          <p:nvSpPr>
            <p:cNvPr id="159" name="Google Shape;159;p2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2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Requerimientos previos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/>
        </p:nvSpPr>
        <p:spPr>
          <a:xfrm>
            <a:off x="1097075" y="2165250"/>
            <a:ext cx="50949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Cuando hablamos de un </a:t>
            </a:r>
            <a:r>
              <a:rPr b="1" i="0" lang="e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IDE </a:t>
            </a:r>
            <a:r>
              <a:rPr b="0" i="0" lang="e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nos referimos a un conjunto de herramientas diseñadas para facilitarnos la creación y el desarrollo de nuestros programas o aplicaciones.</a:t>
            </a:r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Google Shape;170;p4"/>
          <p:cNvGrpSpPr/>
          <p:nvPr/>
        </p:nvGrpSpPr>
        <p:grpSpPr>
          <a:xfrm>
            <a:off x="1236968" y="1330673"/>
            <a:ext cx="344968" cy="308595"/>
            <a:chOff x="3016921" y="2408750"/>
            <a:chExt cx="793215" cy="709740"/>
          </a:xfrm>
        </p:grpSpPr>
        <p:sp>
          <p:nvSpPr>
            <p:cNvPr id="171" name="Google Shape;171;p4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4"/>
          <p:cNvGrpSpPr/>
          <p:nvPr/>
        </p:nvGrpSpPr>
        <p:grpSpPr>
          <a:xfrm rot="10800000">
            <a:off x="5675168" y="3887048"/>
            <a:ext cx="344969" cy="308595"/>
            <a:chOff x="2965350" y="2408750"/>
            <a:chExt cx="793216" cy="709740"/>
          </a:xfrm>
        </p:grpSpPr>
        <p:sp>
          <p:nvSpPr>
            <p:cNvPr id="174" name="Google Shape;174;p4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4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Requerimientos previos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8" name="Google Shape;17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569182a84_0_6"/>
          <p:cNvSpPr txBox="1"/>
          <p:nvPr/>
        </p:nvSpPr>
        <p:spPr>
          <a:xfrm>
            <a:off x="3609750" y="17238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7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Compatibilidad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4" name="Google Shape;184;gc569182a84_0_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gc569182a84_0_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 txBox="1"/>
          <p:nvPr/>
        </p:nvSpPr>
        <p:spPr>
          <a:xfrm>
            <a:off x="717750" y="92480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Compatibilidad</a:t>
            </a:r>
            <a:endParaRPr b="1" i="0" sz="3000" u="none" cap="none" strike="noStrike">
              <a:solidFill>
                <a:schemeClr val="dk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91" name="Google Shape;19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775" y="1900126"/>
            <a:ext cx="8158576" cy="27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"/>
          <p:cNvSpPr txBox="1"/>
          <p:nvPr/>
        </p:nvSpPr>
        <p:spPr>
          <a:xfrm>
            <a:off x="757775" y="1145750"/>
            <a:ext cx="61584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En el sitio web de Visual Studio Code (</a:t>
            </a:r>
            <a:r>
              <a:rPr b="0" i="0" lang="es" sz="16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code.visualstudio.com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) podemos ver los instaladores para los sistemas operativos más populares del mundo.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Requerimientos previos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6" name="Google Shape;196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569182a84_0_12"/>
          <p:cNvSpPr txBox="1"/>
          <p:nvPr/>
        </p:nvSpPr>
        <p:spPr>
          <a:xfrm>
            <a:off x="3609750" y="17238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Entorno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2" name="Google Shape;202;gc569182a84_0_12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3" name="Google Shape;203;gc569182a84_0_12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"/>
          <p:cNvSpPr txBox="1"/>
          <p:nvPr/>
        </p:nvSpPr>
        <p:spPr>
          <a:xfrm>
            <a:off x="730700" y="59435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Entorno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09" name="Google Shape;20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638" y="1221950"/>
            <a:ext cx="6490126" cy="3458875"/>
          </a:xfrm>
          <a:prstGeom prst="rect">
            <a:avLst/>
          </a:prstGeom>
          <a:noFill/>
          <a:ln cap="flat" cmpd="sng" w="19050">
            <a:solidFill>
              <a:srgbClr val="F4433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0" name="Google Shape;210;p5"/>
          <p:cNvSpPr/>
          <p:nvPr/>
        </p:nvSpPr>
        <p:spPr>
          <a:xfrm>
            <a:off x="1123950" y="1209675"/>
            <a:ext cx="6490200" cy="152400"/>
          </a:xfrm>
          <a:prstGeom prst="rect">
            <a:avLst/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"/>
          <p:cNvSpPr/>
          <p:nvPr/>
        </p:nvSpPr>
        <p:spPr>
          <a:xfrm>
            <a:off x="3933900" y="1543050"/>
            <a:ext cx="1474500" cy="3810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5"/>
          <p:cNvSpPr txBox="1"/>
          <p:nvPr/>
        </p:nvSpPr>
        <p:spPr>
          <a:xfrm>
            <a:off x="3933900" y="1524000"/>
            <a:ext cx="14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Menú superior</a:t>
            </a:r>
            <a:endParaRPr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3" name="Google Shape;213;p5"/>
          <p:cNvSpPr/>
          <p:nvPr/>
        </p:nvSpPr>
        <p:spPr>
          <a:xfrm>
            <a:off x="4633943" y="1438275"/>
            <a:ext cx="176100" cy="152400"/>
          </a:xfrm>
          <a:prstGeom prst="triangle">
            <a:avLst>
              <a:gd fmla="val 50000" name="adj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"/>
          <p:cNvSpPr/>
          <p:nvPr/>
        </p:nvSpPr>
        <p:spPr>
          <a:xfrm>
            <a:off x="1119650" y="1362075"/>
            <a:ext cx="219000" cy="1114500"/>
          </a:xfrm>
          <a:prstGeom prst="rect">
            <a:avLst/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5"/>
          <p:cNvSpPr/>
          <p:nvPr/>
        </p:nvSpPr>
        <p:spPr>
          <a:xfrm>
            <a:off x="1469425" y="1735175"/>
            <a:ext cx="1593000" cy="7416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5"/>
          <p:cNvSpPr txBox="1"/>
          <p:nvPr/>
        </p:nvSpPr>
        <p:spPr>
          <a:xfrm>
            <a:off x="1469425" y="1701400"/>
            <a:ext cx="159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Menú lateral </a:t>
            </a:r>
            <a:endParaRPr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(Barra de actividad</a:t>
            </a:r>
            <a:endParaRPr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/Activity bar)</a:t>
            </a:r>
            <a:endParaRPr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7" name="Google Shape;217;p5"/>
          <p:cNvSpPr/>
          <p:nvPr/>
        </p:nvSpPr>
        <p:spPr>
          <a:xfrm rot="-5417539">
            <a:off x="1374700" y="1975473"/>
            <a:ext cx="176402" cy="153000"/>
          </a:xfrm>
          <a:prstGeom prst="triangle">
            <a:avLst>
              <a:gd fmla="val 50000" name="adj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5"/>
          <p:cNvSpPr/>
          <p:nvPr/>
        </p:nvSpPr>
        <p:spPr>
          <a:xfrm rot="10800000">
            <a:off x="6813493" y="4351650"/>
            <a:ext cx="176100" cy="152400"/>
          </a:xfrm>
          <a:prstGeom prst="triangle">
            <a:avLst>
              <a:gd fmla="val 50000" name="adj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5"/>
          <p:cNvSpPr/>
          <p:nvPr/>
        </p:nvSpPr>
        <p:spPr>
          <a:xfrm>
            <a:off x="5974575" y="3769100"/>
            <a:ext cx="1474500" cy="6156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5"/>
          <p:cNvSpPr txBox="1"/>
          <p:nvPr/>
        </p:nvSpPr>
        <p:spPr>
          <a:xfrm>
            <a:off x="5974575" y="3760400"/>
            <a:ext cx="14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Barra de estado (Status bar)</a:t>
            </a:r>
            <a:endParaRPr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1" name="Google Shape;221;p5"/>
          <p:cNvSpPr/>
          <p:nvPr/>
        </p:nvSpPr>
        <p:spPr>
          <a:xfrm>
            <a:off x="6602800" y="4541450"/>
            <a:ext cx="1007100" cy="152400"/>
          </a:xfrm>
          <a:prstGeom prst="rect">
            <a:avLst/>
          </a:prstGeom>
          <a:noFill/>
          <a:ln cap="flat" cmpd="sng" w="19050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Requerimientos previos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4" name="Google Shape;22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