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7" r:id="rId1"/>
  </p:sldMasterIdLst>
  <p:sldIdLst>
    <p:sldId id="256" r:id="rId2"/>
    <p:sldId id="324"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1" autoAdjust="0"/>
    <p:restoredTop sz="94660"/>
  </p:normalViewPr>
  <p:slideViewPr>
    <p:cSldViewPr snapToGrid="0">
      <p:cViewPr varScale="1">
        <p:scale>
          <a:sx n="73" d="100"/>
          <a:sy n="73" d="100"/>
        </p:scale>
        <p:origin x="49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F239A9A-B4B0-4B32-B8CD-2E25E95134C4}" type="datetimeFigureOut">
              <a:rPr lang="en-US" smtClean="0"/>
              <a:t>11/8/2023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4090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25518A9-B687-4302-9395-2322403C6656}" type="datetimeFigureOut">
              <a:rPr lang="en-US" smtClean="0"/>
              <a:t>11/8/2023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585919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A99A684-0CB7-41E9-A4DF-5D1C2CA5BF6F}" type="datetimeFigureOut">
              <a:rPr lang="en-US" smtClean="0"/>
              <a:t>11/8/2023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09723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EDD7C35-9E19-4518-A4B2-3B09CD8CC756}" type="datetimeFigureOut">
              <a:rPr lang="en-US" smtClean="0"/>
              <a:t>11/8/2023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smtClean="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33749663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6196DA8-8897-4DDF-BFB6-5D83863C837A}" type="datetimeFigureOut">
              <a:rPr lang="en-US" smtClean="0"/>
              <a:t>11/8/2023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617701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CBBA708-C5F0-412D-90E2-1919F0D196AE}" type="datetimeFigureOut">
              <a:rPr lang="en-US" smtClean="0"/>
              <a:t>11/8/2023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620416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9C8F8FA-EF43-4642-9368-3F4E33039BD9}" type="datetimeFigureOut">
              <a:rPr lang="en-US" smtClean="0"/>
              <a:t>11/8/2023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026217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61E721-B01C-4D5D-A3CA-2E5518383F10}" type="datetimeFigureOut">
              <a:rPr lang="en-US" smtClean="0"/>
              <a:t>11/8/2023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602092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513FEF9-69D0-4F8C-A336-59491FBEDC47}" type="datetimeFigureOut">
              <a:rPr lang="en-US" smtClean="0"/>
              <a:t>11/8/2023</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5750893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1E21DC-8981-44E6-BC8C-2BA8F673FFBB}" type="datetimeFigureOut">
              <a:rPr lang="en-US" smtClean="0"/>
              <a:t>11/8/2023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588949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B9C5D3-0140-4E75-8D7F-C0623D06DFD7}" type="datetimeFigureOut">
              <a:rPr lang="en-US" smtClean="0"/>
              <a:t>11/8/2023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908841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A5666F9-5B40-48E0-8DFD-99EF944CDD22}" type="datetimeFigureOut">
              <a:rPr lang="en-US" smtClean="0"/>
              <a:t>11/8/2023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959292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A698D6B-2C72-4E21-9893-A649C6E2A47D}" type="datetimeFigureOut">
              <a:rPr lang="en-US" smtClean="0"/>
              <a:t>11/8/2023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767728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6811C9-A66C-49F0-970E-F7B68D9109A0}" type="datetimeFigureOut">
              <a:rPr lang="en-US" smtClean="0"/>
              <a:t>11/8/2023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210042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6C01AE78-96A2-4A23-B183-3B6DB4374FE7}" type="datetimeFigureOut">
              <a:rPr lang="en-US" smtClean="0"/>
              <a:t>11/8/2023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696581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3AE0757-B101-4811-9189-10EB2F458E2D}" type="datetimeFigureOut">
              <a:rPr lang="en-US" smtClean="0"/>
              <a:t>11/8/2023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551668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EBDC078-589F-40E3-816C-EE21D62B5BBA}" type="datetimeFigureOut">
              <a:rPr lang="en-US" smtClean="0"/>
              <a:t>11/8/2023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081412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7004436-CA73-4D53-89B4-2A5C7347BF2F}" type="datetimeFigureOut">
              <a:rPr lang="en-US" smtClean="0"/>
              <a:t>11/8/2023</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69326191"/>
      </p:ext>
    </p:extLst>
  </p:cSld>
  <p:clrMap bg1="dk1" tx1="lt1" bg2="dk2" tx2="lt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 id="2147483701" r:id="rId14"/>
    <p:sldLayoutId id="2147483702" r:id="rId15"/>
    <p:sldLayoutId id="2147483703" r:id="rId16"/>
    <p:sldLayoutId id="2147483704"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elearningindustry.com/5-ways-effectively-assess-elearning-course-audience" TargetMode="External"/><Relationship Id="rId2" Type="http://schemas.openxmlformats.org/officeDocument/2006/relationships/hyperlink" Target="https://elearningindustry.com/tags/elearning-assessment" TargetMode="External"/><Relationship Id="rId1" Type="http://schemas.openxmlformats.org/officeDocument/2006/relationships/slideLayout" Target="../slideLayouts/slideLayout2.xml"/><Relationship Id="rId4" Type="http://schemas.openxmlformats.org/officeDocument/2006/relationships/hyperlink" Target="https://elearningindustry.com/how-to-create-a-meaningful-elearning-experience-6-tips-for-elearning-professionals"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elearningindustry.com/summative-assessment-in-elearning-what-elearning-professionals-should-know" TargetMode="External"/><Relationship Id="rId2" Type="http://schemas.openxmlformats.org/officeDocument/2006/relationships/hyperlink" Target="https://elearningindustry.com/9-tips-give-receive-elearning-feedback"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learnupon.com/features/exams-certification/?utm_source=elearningindustry&amp;utm_medium=blog&amp;utm_campaign=Assessment"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learnupon.com/customers/?utm_source=elearningindustry&amp;utm_medium=blog&amp;utm_campaign=Assessment" TargetMode="External"/><Relationship Id="rId2" Type="http://schemas.openxmlformats.org/officeDocument/2006/relationships/hyperlink" Target="https://www.learnupon.com/?utm_source=elearningindustry&amp;utm_medium=blog&amp;utm_campaign=Assessment"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learnupon.com/?utm_source=elearningindustry&amp;utm_medium=blog&amp;utm_campaign=Assessment"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908E1-8626-420F-B923-C1A353EF1F72}"/>
              </a:ext>
            </a:extLst>
          </p:cNvPr>
          <p:cNvSpPr>
            <a:spLocks noGrp="1"/>
          </p:cNvSpPr>
          <p:nvPr>
            <p:ph type="ctrTitle"/>
          </p:nvPr>
        </p:nvSpPr>
        <p:spPr/>
        <p:txBody>
          <a:bodyPr/>
          <a:lstStyle/>
          <a:p>
            <a:r>
              <a:rPr lang="en-GB" dirty="0"/>
              <a:t> </a:t>
            </a:r>
            <a:r>
              <a:rPr lang="en-GB" sz="2800" dirty="0"/>
              <a:t>Assessment, Examinations and Certifications in E-learning System</a:t>
            </a:r>
            <a:endParaRPr lang="en-US" sz="2800" dirty="0"/>
          </a:p>
        </p:txBody>
      </p:sp>
      <p:sp>
        <p:nvSpPr>
          <p:cNvPr id="3" name="Subtitle 2">
            <a:extLst>
              <a:ext uri="{FF2B5EF4-FFF2-40B4-BE49-F238E27FC236}">
                <a16:creationId xmlns:a16="http://schemas.microsoft.com/office/drawing/2014/main" id="{FAD2B04A-8973-4A80-BC3C-60E0A4CF3AB3}"/>
              </a:ext>
            </a:extLst>
          </p:cNvPr>
          <p:cNvSpPr>
            <a:spLocks noGrp="1"/>
          </p:cNvSpPr>
          <p:nvPr>
            <p:ph type="subTitle" idx="1"/>
          </p:nvPr>
        </p:nvSpPr>
        <p:spPr>
          <a:xfrm>
            <a:off x="680322" y="4394038"/>
            <a:ext cx="8144134" cy="1582691"/>
          </a:xfrm>
        </p:spPr>
        <p:txBody>
          <a:bodyPr>
            <a:normAutofit fontScale="85000" lnSpcReduction="20000"/>
          </a:bodyPr>
          <a:lstStyle/>
          <a:p>
            <a:r>
              <a:rPr lang="en-US" dirty="0"/>
              <a:t>By </a:t>
            </a:r>
          </a:p>
          <a:p>
            <a:r>
              <a:rPr lang="en-US" sz="5800" dirty="0"/>
              <a:t>Dr. Sheikh Abu Reza</a:t>
            </a:r>
          </a:p>
          <a:p>
            <a:r>
              <a:rPr lang="en-US" dirty="0"/>
              <a:t>Former Director (P&amp;D), DTE &amp;</a:t>
            </a:r>
          </a:p>
          <a:p>
            <a:r>
              <a:rPr lang="en-US" dirty="0"/>
              <a:t>CBT&amp;A Trainer</a:t>
            </a:r>
          </a:p>
        </p:txBody>
      </p:sp>
    </p:spTree>
    <p:extLst>
      <p:ext uri="{BB962C8B-B14F-4D97-AF65-F5344CB8AC3E}">
        <p14:creationId xmlns:p14="http://schemas.microsoft.com/office/powerpoint/2010/main" val="1722266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F4815-6CC8-47E9-B705-55165605E966}"/>
              </a:ext>
            </a:extLst>
          </p:cNvPr>
          <p:cNvSpPr>
            <a:spLocks noGrp="1"/>
          </p:cNvSpPr>
          <p:nvPr>
            <p:ph type="title"/>
          </p:nvPr>
        </p:nvSpPr>
        <p:spPr/>
        <p:txBody>
          <a:bodyPr>
            <a:normAutofit fontScale="90000"/>
          </a:bodyPr>
          <a:lstStyle/>
          <a:p>
            <a:r>
              <a:rPr lang="en-GB" dirty="0"/>
              <a:t>If you choose to use certification to incentivize eLearning, you should also consider:</a:t>
            </a:r>
            <a:endParaRPr lang="en-US" dirty="0"/>
          </a:p>
        </p:txBody>
      </p:sp>
      <p:sp>
        <p:nvSpPr>
          <p:cNvPr id="3" name="Content Placeholder 2">
            <a:extLst>
              <a:ext uri="{FF2B5EF4-FFF2-40B4-BE49-F238E27FC236}">
                <a16:creationId xmlns:a16="http://schemas.microsoft.com/office/drawing/2014/main" id="{3A3FA2DE-A522-47A4-9D15-0448D3BA70DE}"/>
              </a:ext>
            </a:extLst>
          </p:cNvPr>
          <p:cNvSpPr>
            <a:spLocks noGrp="1"/>
          </p:cNvSpPr>
          <p:nvPr>
            <p:ph idx="1"/>
          </p:nvPr>
        </p:nvSpPr>
        <p:spPr/>
        <p:txBody>
          <a:bodyPr/>
          <a:lstStyle/>
          <a:p>
            <a:r>
              <a:rPr lang="en-GB" b="1" dirty="0"/>
              <a:t>Allowing users to manage certificates themselves.</a:t>
            </a:r>
          </a:p>
          <a:p>
            <a:r>
              <a:rPr lang="en-US" b="1" dirty="0"/>
              <a:t>Customizing certificates.</a:t>
            </a:r>
          </a:p>
          <a:p>
            <a:r>
              <a:rPr lang="en-US" b="1" dirty="0"/>
              <a:t>Recertification.</a:t>
            </a:r>
          </a:p>
          <a:p>
            <a:r>
              <a:rPr lang="en-US" b="1" dirty="0"/>
              <a:t>Encourage social sharing.</a:t>
            </a:r>
          </a:p>
          <a:p>
            <a:endParaRPr lang="en-US" b="1" dirty="0"/>
          </a:p>
          <a:p>
            <a:pPr marL="0" indent="0">
              <a:buNone/>
            </a:pPr>
            <a:r>
              <a:rPr lang="en-GB" dirty="0"/>
              <a:t>But exams and certification are just two features that make it easy to manage assessment for eLearning.</a:t>
            </a:r>
            <a:endParaRPr lang="en-US" dirty="0"/>
          </a:p>
        </p:txBody>
      </p:sp>
    </p:spTree>
    <p:extLst>
      <p:ext uri="{BB962C8B-B14F-4D97-AF65-F5344CB8AC3E}">
        <p14:creationId xmlns:p14="http://schemas.microsoft.com/office/powerpoint/2010/main" val="1048855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5F678-C2E8-4C4D-8B8E-DAEFCEC17203}"/>
              </a:ext>
            </a:extLst>
          </p:cNvPr>
          <p:cNvSpPr>
            <a:spLocks noGrp="1"/>
          </p:cNvSpPr>
          <p:nvPr>
            <p:ph type="title"/>
          </p:nvPr>
        </p:nvSpPr>
        <p:spPr/>
        <p:txBody>
          <a:bodyPr>
            <a:normAutofit fontScale="90000"/>
          </a:bodyPr>
          <a:lstStyle/>
          <a:p>
            <a:r>
              <a:rPr lang="en-GB" b="1" dirty="0"/>
              <a:t>7 Tips To Create Effective eLearning Assessments To Measure Online Training</a:t>
            </a:r>
            <a:r>
              <a:rPr lang="en-GB" dirty="0"/>
              <a:t/>
            </a:r>
            <a:br>
              <a:rPr lang="en-GB" dirty="0"/>
            </a:br>
            <a:endParaRPr lang="en-US" dirty="0"/>
          </a:p>
        </p:txBody>
      </p:sp>
      <p:sp>
        <p:nvSpPr>
          <p:cNvPr id="3" name="Content Placeholder 2">
            <a:extLst>
              <a:ext uri="{FF2B5EF4-FFF2-40B4-BE49-F238E27FC236}">
                <a16:creationId xmlns:a16="http://schemas.microsoft.com/office/drawing/2014/main" id="{4BD8C319-4520-4198-834D-0FA5C5474526}"/>
              </a:ext>
            </a:extLst>
          </p:cNvPr>
          <p:cNvSpPr>
            <a:spLocks noGrp="1"/>
          </p:cNvSpPr>
          <p:nvPr>
            <p:ph idx="1"/>
          </p:nvPr>
        </p:nvSpPr>
        <p:spPr/>
        <p:txBody>
          <a:bodyPr/>
          <a:lstStyle/>
          <a:p>
            <a:pPr marL="457200" indent="-457200">
              <a:buAutoNum type="arabicPeriod"/>
            </a:pPr>
            <a:r>
              <a:rPr lang="en-GB" b="1" dirty="0"/>
              <a:t>Create Different eLearning Assessments For Different people</a:t>
            </a:r>
          </a:p>
          <a:p>
            <a:pPr marL="457200" indent="-457200">
              <a:buFont typeface="Arial" panose="020B0604020202020204" pitchFamily="34" charset="0"/>
              <a:buAutoNum type="arabicPeriod"/>
            </a:pPr>
            <a:r>
              <a:rPr lang="en-US" b="1" dirty="0"/>
              <a:t>Be Concise</a:t>
            </a:r>
          </a:p>
          <a:p>
            <a:pPr marL="457200" indent="-457200">
              <a:buFont typeface="Arial" panose="020B0604020202020204" pitchFamily="34" charset="0"/>
              <a:buAutoNum type="arabicPeriod"/>
            </a:pPr>
            <a:r>
              <a:rPr lang="en-US" b="1" dirty="0"/>
              <a:t>Use Variety</a:t>
            </a:r>
          </a:p>
          <a:p>
            <a:pPr marL="457200" indent="-457200">
              <a:buFont typeface="Arial" panose="020B0604020202020204" pitchFamily="34" charset="0"/>
              <a:buAutoNum type="arabicPeriod"/>
            </a:pPr>
            <a:r>
              <a:rPr lang="en-US" b="1" dirty="0"/>
              <a:t>Focus On Performance Assessments</a:t>
            </a:r>
          </a:p>
          <a:p>
            <a:pPr marL="457200" indent="-457200">
              <a:buFont typeface="Arial" panose="020B0604020202020204" pitchFamily="34" charset="0"/>
              <a:buAutoNum type="arabicPeriod"/>
            </a:pPr>
            <a:r>
              <a:rPr lang="en-GB" b="1" dirty="0"/>
              <a:t>Create eLearning Assessments To Measure Employees’ Reaction To The Online Training Program</a:t>
            </a:r>
          </a:p>
          <a:p>
            <a:pPr marL="457200" indent="-457200">
              <a:buFont typeface="Arial" panose="020B0604020202020204" pitchFamily="34" charset="0"/>
              <a:buAutoNum type="arabicPeriod"/>
            </a:pPr>
            <a:r>
              <a:rPr lang="en-GB" b="1" dirty="0"/>
              <a:t>Use Previous Feedback As eLearning Assessment Material</a:t>
            </a:r>
          </a:p>
          <a:p>
            <a:pPr marL="457200" indent="-457200">
              <a:buFont typeface="Arial" panose="020B0604020202020204" pitchFamily="34" charset="0"/>
              <a:buAutoNum type="arabicPeriod"/>
            </a:pPr>
            <a:r>
              <a:rPr lang="en-US" b="1" dirty="0"/>
              <a:t>Analyze eLearning Assessment Results</a:t>
            </a:r>
          </a:p>
          <a:p>
            <a:pPr marL="0" indent="0">
              <a:buNone/>
            </a:pPr>
            <a:endParaRPr lang="en-GB" b="1" dirty="0"/>
          </a:p>
          <a:p>
            <a:pPr marL="0" indent="0">
              <a:buNone/>
            </a:pPr>
            <a:endParaRPr lang="en-US" dirty="0"/>
          </a:p>
        </p:txBody>
      </p:sp>
    </p:spTree>
    <p:extLst>
      <p:ext uri="{BB962C8B-B14F-4D97-AF65-F5344CB8AC3E}">
        <p14:creationId xmlns:p14="http://schemas.microsoft.com/office/powerpoint/2010/main" val="125568597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8D003-C056-4D94-A9FF-8D9FDCC65040}"/>
              </a:ext>
            </a:extLst>
          </p:cNvPr>
          <p:cNvSpPr>
            <a:spLocks noGrp="1"/>
          </p:cNvSpPr>
          <p:nvPr>
            <p:ph type="title"/>
          </p:nvPr>
        </p:nvSpPr>
        <p:spPr/>
        <p:txBody>
          <a:bodyPr>
            <a:normAutofit/>
          </a:bodyPr>
          <a:lstStyle/>
          <a:p>
            <a:r>
              <a:rPr lang="en-GB" b="1" dirty="0"/>
              <a:t>8 Qualitative eLearning Assessment Methods To Track Online Learners Progress</a:t>
            </a:r>
            <a:endParaRPr lang="en-US" dirty="0"/>
          </a:p>
        </p:txBody>
      </p:sp>
      <p:sp>
        <p:nvSpPr>
          <p:cNvPr id="3" name="Content Placeholder 2">
            <a:extLst>
              <a:ext uri="{FF2B5EF4-FFF2-40B4-BE49-F238E27FC236}">
                <a16:creationId xmlns:a16="http://schemas.microsoft.com/office/drawing/2014/main" id="{2C4459BE-F74D-4290-A963-EC8131C4BB4D}"/>
              </a:ext>
            </a:extLst>
          </p:cNvPr>
          <p:cNvSpPr>
            <a:spLocks noGrp="1"/>
          </p:cNvSpPr>
          <p:nvPr>
            <p:ph idx="1"/>
          </p:nvPr>
        </p:nvSpPr>
        <p:spPr/>
        <p:txBody>
          <a:bodyPr>
            <a:normAutofit lnSpcReduction="10000"/>
          </a:bodyPr>
          <a:lstStyle/>
          <a:p>
            <a:pPr marL="457200" indent="-457200">
              <a:buAutoNum type="arabicPeriod"/>
            </a:pPr>
            <a:r>
              <a:rPr lang="en-US" b="1" dirty="0"/>
              <a:t>Task-Based Simulations</a:t>
            </a:r>
          </a:p>
          <a:p>
            <a:pPr marL="457200" indent="-457200">
              <a:buFont typeface="Arial" panose="020B0604020202020204" pitchFamily="34" charset="0"/>
              <a:buAutoNum type="arabicPeriod"/>
            </a:pPr>
            <a:r>
              <a:rPr lang="en-US" b="1" dirty="0"/>
              <a:t>Branching Scenarios</a:t>
            </a:r>
          </a:p>
          <a:p>
            <a:pPr marL="457200" indent="-457200">
              <a:buFont typeface="Arial" panose="020B0604020202020204" pitchFamily="34" charset="0"/>
              <a:buAutoNum type="arabicPeriod"/>
            </a:pPr>
            <a:r>
              <a:rPr lang="en-GB" b="1" dirty="0"/>
              <a:t>Online Group Collaboration Projects With Feedback</a:t>
            </a:r>
          </a:p>
          <a:p>
            <a:pPr marL="457200" indent="-457200">
              <a:buFont typeface="Arial" panose="020B0604020202020204" pitchFamily="34" charset="0"/>
              <a:buAutoNum type="arabicPeriod"/>
            </a:pPr>
            <a:r>
              <a:rPr lang="en-US" b="1" dirty="0"/>
              <a:t>Open-Ended Questions</a:t>
            </a:r>
          </a:p>
          <a:p>
            <a:pPr marL="457200" indent="-457200">
              <a:buFont typeface="Arial" panose="020B0604020202020204" pitchFamily="34" charset="0"/>
              <a:buAutoNum type="arabicPeriod"/>
            </a:pPr>
            <a:r>
              <a:rPr lang="en-US" b="1" dirty="0"/>
              <a:t>Problem-Solving Case Studies</a:t>
            </a:r>
          </a:p>
          <a:p>
            <a:pPr marL="457200" indent="-457200">
              <a:buFont typeface="Arial" panose="020B0604020202020204" pitchFamily="34" charset="0"/>
              <a:buAutoNum type="arabicPeriod"/>
            </a:pPr>
            <a:r>
              <a:rPr lang="en-US" b="1" dirty="0"/>
              <a:t>eLearning Blogs</a:t>
            </a:r>
          </a:p>
          <a:p>
            <a:pPr marL="457200" indent="-457200">
              <a:buFont typeface="Arial" panose="020B0604020202020204" pitchFamily="34" charset="0"/>
              <a:buAutoNum type="arabicPeriod"/>
            </a:pPr>
            <a:r>
              <a:rPr lang="en-US" b="1" dirty="0"/>
              <a:t>Online Interviews</a:t>
            </a:r>
          </a:p>
          <a:p>
            <a:pPr marL="457200" indent="-457200">
              <a:buFont typeface="Arial" panose="020B0604020202020204" pitchFamily="34" charset="0"/>
              <a:buAutoNum type="arabicPeriod"/>
            </a:pPr>
            <a:r>
              <a:rPr lang="en-US" b="1" dirty="0"/>
              <a:t>Forums And Online Discussions</a:t>
            </a:r>
          </a:p>
          <a:p>
            <a:pPr marL="0" indent="0">
              <a:buNone/>
            </a:pPr>
            <a:endParaRPr lang="en-US" dirty="0"/>
          </a:p>
        </p:txBody>
      </p:sp>
    </p:spTree>
    <p:extLst>
      <p:ext uri="{BB962C8B-B14F-4D97-AF65-F5344CB8AC3E}">
        <p14:creationId xmlns:p14="http://schemas.microsoft.com/office/powerpoint/2010/main" val="48932099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1F528-0C69-433A-BBEE-62ED9A701C90}"/>
              </a:ext>
            </a:extLst>
          </p:cNvPr>
          <p:cNvSpPr>
            <a:spLocks noGrp="1"/>
          </p:cNvSpPr>
          <p:nvPr>
            <p:ph type="title"/>
          </p:nvPr>
        </p:nvSpPr>
        <p:spPr/>
        <p:txBody>
          <a:bodyPr>
            <a:normAutofit/>
          </a:bodyPr>
          <a:lstStyle/>
          <a:p>
            <a:r>
              <a:rPr lang="en-GB" b="1" dirty="0"/>
              <a:t>Developing eLearning Assessments: 11 Common Mistakes To Avoid</a:t>
            </a:r>
            <a:endParaRPr lang="en-US" dirty="0"/>
          </a:p>
        </p:txBody>
      </p:sp>
      <p:sp>
        <p:nvSpPr>
          <p:cNvPr id="3" name="Content Placeholder 2">
            <a:extLst>
              <a:ext uri="{FF2B5EF4-FFF2-40B4-BE49-F238E27FC236}">
                <a16:creationId xmlns:a16="http://schemas.microsoft.com/office/drawing/2014/main" id="{B39405AA-8843-4B8F-81E6-C96A3E16F4C9}"/>
              </a:ext>
            </a:extLst>
          </p:cNvPr>
          <p:cNvSpPr>
            <a:spLocks noGrp="1"/>
          </p:cNvSpPr>
          <p:nvPr>
            <p:ph idx="1"/>
          </p:nvPr>
        </p:nvSpPr>
        <p:spPr>
          <a:xfrm>
            <a:off x="680321" y="2336873"/>
            <a:ext cx="9613861" cy="4408484"/>
          </a:xfrm>
        </p:spPr>
        <p:txBody>
          <a:bodyPr>
            <a:normAutofit fontScale="92500" lnSpcReduction="10000"/>
          </a:bodyPr>
          <a:lstStyle/>
          <a:p>
            <a:pPr marL="457200" indent="-457200">
              <a:buAutoNum type="arabicPeriod"/>
            </a:pPr>
            <a:r>
              <a:rPr lang="en-GB" b="1" dirty="0"/>
              <a:t>Vague Learning Objectives Or Outcomes</a:t>
            </a:r>
          </a:p>
          <a:p>
            <a:pPr marL="457200" indent="-457200">
              <a:buFont typeface="Arial" panose="020B0604020202020204" pitchFamily="34" charset="0"/>
              <a:buAutoNum type="arabicPeriod"/>
            </a:pPr>
            <a:r>
              <a:rPr lang="en-US" b="1" dirty="0"/>
              <a:t>Trick Questions</a:t>
            </a:r>
          </a:p>
          <a:p>
            <a:pPr marL="457200" indent="-457200">
              <a:buFont typeface="Arial" panose="020B0604020202020204" pitchFamily="34" charset="0"/>
              <a:buAutoNum type="arabicPeriod"/>
            </a:pPr>
            <a:r>
              <a:rPr lang="en-US" b="1" dirty="0"/>
              <a:t>Lack Of Variety</a:t>
            </a:r>
          </a:p>
          <a:p>
            <a:pPr marL="457200" indent="-457200">
              <a:buFont typeface="Arial" panose="020B0604020202020204" pitchFamily="34" charset="0"/>
              <a:buAutoNum type="arabicPeriod"/>
            </a:pPr>
            <a:r>
              <a:rPr lang="en-US" b="1" dirty="0"/>
              <a:t>Wrong eLearning Assessment Method</a:t>
            </a:r>
          </a:p>
          <a:p>
            <a:pPr marL="457200" indent="-457200">
              <a:buFont typeface="Arial" panose="020B0604020202020204" pitchFamily="34" charset="0"/>
              <a:buAutoNum type="arabicPeriod"/>
            </a:pPr>
            <a:r>
              <a:rPr lang="en-US" b="1" dirty="0"/>
              <a:t>Not Using Question Templates</a:t>
            </a:r>
          </a:p>
          <a:p>
            <a:pPr marL="457200" indent="-457200">
              <a:buFont typeface="Arial" panose="020B0604020202020204" pitchFamily="34" charset="0"/>
              <a:buAutoNum type="arabicPeriod"/>
            </a:pPr>
            <a:r>
              <a:rPr lang="en-GB" b="1" dirty="0"/>
              <a:t>Switching Up The Response Format</a:t>
            </a:r>
          </a:p>
          <a:p>
            <a:pPr marL="457200" indent="-457200">
              <a:buFont typeface="Arial" panose="020B0604020202020204" pitchFamily="34" charset="0"/>
              <a:buAutoNum type="arabicPeriod"/>
            </a:pPr>
            <a:r>
              <a:rPr lang="en-US" b="1" dirty="0"/>
              <a:t>Not Providing Clear Instructions</a:t>
            </a:r>
          </a:p>
          <a:p>
            <a:pPr marL="457200" indent="-457200">
              <a:buFont typeface="Arial" panose="020B0604020202020204" pitchFamily="34" charset="0"/>
              <a:buAutoNum type="arabicPeriod"/>
            </a:pPr>
            <a:r>
              <a:rPr lang="en-US" b="1" dirty="0"/>
              <a:t>Giving Away The Information</a:t>
            </a:r>
          </a:p>
          <a:p>
            <a:pPr marL="457200" indent="-457200">
              <a:buFont typeface="Arial" panose="020B0604020202020204" pitchFamily="34" charset="0"/>
              <a:buAutoNum type="arabicPeriod"/>
            </a:pPr>
            <a:r>
              <a:rPr lang="en-US" b="1" dirty="0"/>
              <a:t>Ineffective Grading Criteria</a:t>
            </a:r>
          </a:p>
          <a:p>
            <a:pPr marL="457200" indent="-457200">
              <a:buFont typeface="Arial" panose="020B0604020202020204" pitchFamily="34" charset="0"/>
              <a:buAutoNum type="arabicPeriod"/>
            </a:pPr>
            <a:r>
              <a:rPr lang="en-GB" b="1" dirty="0"/>
              <a:t>Creating A Novel Instead Of An eLearning Assessment</a:t>
            </a:r>
          </a:p>
          <a:p>
            <a:pPr marL="457200" indent="-457200">
              <a:buFont typeface="Arial" panose="020B0604020202020204" pitchFamily="34" charset="0"/>
              <a:buAutoNum type="arabicPeriod"/>
            </a:pPr>
            <a:r>
              <a:rPr lang="en-US" b="1" dirty="0"/>
              <a:t>Absent eLearning Feedback</a:t>
            </a:r>
          </a:p>
          <a:p>
            <a:pPr marL="0" indent="0">
              <a:buNone/>
            </a:pPr>
            <a:endParaRPr lang="en-GB" b="1" dirty="0"/>
          </a:p>
          <a:p>
            <a:pPr marL="0" indent="0">
              <a:buNone/>
            </a:pPr>
            <a:endParaRPr lang="en-US" dirty="0"/>
          </a:p>
        </p:txBody>
      </p:sp>
    </p:spTree>
    <p:extLst>
      <p:ext uri="{BB962C8B-B14F-4D97-AF65-F5344CB8AC3E}">
        <p14:creationId xmlns:p14="http://schemas.microsoft.com/office/powerpoint/2010/main" val="122786715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289EA-77BA-4DC1-98E6-3E53635AB463}"/>
              </a:ext>
            </a:extLst>
          </p:cNvPr>
          <p:cNvSpPr>
            <a:spLocks noGrp="1"/>
          </p:cNvSpPr>
          <p:nvPr>
            <p:ph type="title"/>
          </p:nvPr>
        </p:nvSpPr>
        <p:spPr/>
        <p:txBody>
          <a:bodyPr>
            <a:normAutofit/>
          </a:bodyPr>
          <a:lstStyle/>
          <a:p>
            <a:r>
              <a:rPr lang="en-GB" b="1" dirty="0"/>
              <a:t>Diagnostic Assessment In eLearning: What eLearning Professionals Should Know</a:t>
            </a:r>
            <a:endParaRPr lang="en-US" dirty="0"/>
          </a:p>
        </p:txBody>
      </p:sp>
      <p:sp>
        <p:nvSpPr>
          <p:cNvPr id="3" name="Content Placeholder 2">
            <a:extLst>
              <a:ext uri="{FF2B5EF4-FFF2-40B4-BE49-F238E27FC236}">
                <a16:creationId xmlns:a16="http://schemas.microsoft.com/office/drawing/2014/main" id="{72B870DD-B515-4F9B-A768-DDCB494D2697}"/>
              </a:ext>
            </a:extLst>
          </p:cNvPr>
          <p:cNvSpPr>
            <a:spLocks noGrp="1"/>
          </p:cNvSpPr>
          <p:nvPr>
            <p:ph idx="1"/>
          </p:nvPr>
        </p:nvSpPr>
        <p:spPr/>
        <p:txBody>
          <a:bodyPr/>
          <a:lstStyle/>
          <a:p>
            <a:r>
              <a:rPr lang="en-GB" dirty="0"/>
              <a:t>Diagnostic assessment, which is often referred to as pre-assessment, is designed to test a learner’s knowledge BEFORE they begin an eLearning activity. These </a:t>
            </a:r>
            <a:r>
              <a:rPr lang="en-GB" dirty="0">
                <a:hlinkClick r:id="rId2" tooltip="eLearning assessments"/>
              </a:rPr>
              <a:t>assessments</a:t>
            </a:r>
            <a:r>
              <a:rPr lang="en-GB" dirty="0"/>
              <a:t> can also identify incorrect learning </a:t>
            </a:r>
            <a:r>
              <a:rPr lang="en-GB" dirty="0" smtClean="0"/>
              <a:t>behaviours, </a:t>
            </a:r>
            <a:r>
              <a:rPr lang="en-GB" dirty="0"/>
              <a:t>misconceptions the learner may have, and skill sets that need to be developed. At the end of the eLearning course, the results can be compared to the final summative assessments to see how far a learner has progressed. A diagnostic assessment also gives you the opportunity to learn as much as possible about your </a:t>
            </a:r>
            <a:r>
              <a:rPr lang="en-GB" dirty="0">
                <a:hlinkClick r:id="rId3" tooltip="Assess your eLearning course audience"/>
              </a:rPr>
              <a:t>audience</a:t>
            </a:r>
            <a:r>
              <a:rPr lang="en-GB" dirty="0"/>
              <a:t>, so that you can create more </a:t>
            </a:r>
            <a:r>
              <a:rPr lang="en-GB" dirty="0">
                <a:hlinkClick r:id="rId4" tooltip="Meaningful eLearning"/>
              </a:rPr>
              <a:t>meaningful</a:t>
            </a:r>
            <a:r>
              <a:rPr lang="en-GB" b="1" dirty="0"/>
              <a:t> </a:t>
            </a:r>
            <a:r>
              <a:rPr lang="en-GB" dirty="0"/>
              <a:t>and memorable eLearning experiences.</a:t>
            </a:r>
            <a:endParaRPr lang="en-US" dirty="0"/>
          </a:p>
        </p:txBody>
      </p:sp>
    </p:spTree>
    <p:extLst>
      <p:ext uri="{BB962C8B-B14F-4D97-AF65-F5344CB8AC3E}">
        <p14:creationId xmlns:p14="http://schemas.microsoft.com/office/powerpoint/2010/main" val="368277730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025E8-9FEA-417B-9A9F-0F2FEA0DBB09}"/>
              </a:ext>
            </a:extLst>
          </p:cNvPr>
          <p:cNvSpPr>
            <a:spLocks noGrp="1"/>
          </p:cNvSpPr>
          <p:nvPr>
            <p:ph type="title"/>
          </p:nvPr>
        </p:nvSpPr>
        <p:spPr/>
        <p:txBody>
          <a:bodyPr/>
          <a:lstStyle/>
          <a:p>
            <a:r>
              <a:rPr lang="en-GB" b="1" dirty="0"/>
              <a:t>6 Types Of Diagnostic Assessment</a:t>
            </a:r>
            <a:endParaRPr lang="en-US" dirty="0"/>
          </a:p>
        </p:txBody>
      </p:sp>
      <p:sp>
        <p:nvSpPr>
          <p:cNvPr id="3" name="Content Placeholder 2">
            <a:extLst>
              <a:ext uri="{FF2B5EF4-FFF2-40B4-BE49-F238E27FC236}">
                <a16:creationId xmlns:a16="http://schemas.microsoft.com/office/drawing/2014/main" id="{4D72E349-9E4B-45B9-940E-294E72A109FD}"/>
              </a:ext>
            </a:extLst>
          </p:cNvPr>
          <p:cNvSpPr>
            <a:spLocks noGrp="1"/>
          </p:cNvSpPr>
          <p:nvPr>
            <p:ph idx="1"/>
          </p:nvPr>
        </p:nvSpPr>
        <p:spPr/>
        <p:txBody>
          <a:bodyPr/>
          <a:lstStyle/>
          <a:p>
            <a:r>
              <a:rPr lang="en-US" b="1" dirty="0"/>
              <a:t>Online journals.</a:t>
            </a:r>
          </a:p>
          <a:p>
            <a:r>
              <a:rPr lang="en-US" b="1" dirty="0"/>
              <a:t>Online quizzes.</a:t>
            </a:r>
          </a:p>
          <a:p>
            <a:r>
              <a:rPr lang="en-US" b="1" dirty="0"/>
              <a:t>Online scenarios and simulations.</a:t>
            </a:r>
          </a:p>
          <a:p>
            <a:r>
              <a:rPr lang="en-US" b="1" dirty="0"/>
              <a:t>Mind Mapping.</a:t>
            </a:r>
          </a:p>
          <a:p>
            <a:r>
              <a:rPr lang="en-US" b="1" dirty="0"/>
              <a:t>Surveys.</a:t>
            </a:r>
          </a:p>
          <a:p>
            <a:r>
              <a:rPr lang="en-GB" b="1" dirty="0"/>
              <a:t>Focus groups and online interviews.</a:t>
            </a:r>
            <a:endParaRPr lang="en-US" b="1" dirty="0"/>
          </a:p>
          <a:p>
            <a:endParaRPr lang="en-US" dirty="0"/>
          </a:p>
        </p:txBody>
      </p:sp>
    </p:spTree>
    <p:extLst>
      <p:ext uri="{BB962C8B-B14F-4D97-AF65-F5344CB8AC3E}">
        <p14:creationId xmlns:p14="http://schemas.microsoft.com/office/powerpoint/2010/main" val="800558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B62FF-99ED-489F-87DA-4C605B058BB8}"/>
              </a:ext>
            </a:extLst>
          </p:cNvPr>
          <p:cNvSpPr>
            <a:spLocks noGrp="1"/>
          </p:cNvSpPr>
          <p:nvPr>
            <p:ph type="title"/>
          </p:nvPr>
        </p:nvSpPr>
        <p:spPr/>
        <p:txBody>
          <a:bodyPr>
            <a:normAutofit/>
          </a:bodyPr>
          <a:lstStyle/>
          <a:p>
            <a:r>
              <a:rPr lang="en-GB" b="1" dirty="0"/>
              <a:t>4 Tips To Use Diagnostic Assessment in eLearning</a:t>
            </a:r>
            <a:endParaRPr lang="en-US" dirty="0"/>
          </a:p>
        </p:txBody>
      </p:sp>
      <p:sp>
        <p:nvSpPr>
          <p:cNvPr id="3" name="Content Placeholder 2">
            <a:extLst>
              <a:ext uri="{FF2B5EF4-FFF2-40B4-BE49-F238E27FC236}">
                <a16:creationId xmlns:a16="http://schemas.microsoft.com/office/drawing/2014/main" id="{1A822E89-478B-4A66-BAAC-33239EB65324}"/>
              </a:ext>
            </a:extLst>
          </p:cNvPr>
          <p:cNvSpPr>
            <a:spLocks noGrp="1"/>
          </p:cNvSpPr>
          <p:nvPr>
            <p:ph idx="1"/>
          </p:nvPr>
        </p:nvSpPr>
        <p:spPr>
          <a:xfrm>
            <a:off x="680321" y="2919968"/>
            <a:ext cx="9613861" cy="3599316"/>
          </a:xfrm>
        </p:spPr>
        <p:txBody>
          <a:bodyPr/>
          <a:lstStyle/>
          <a:p>
            <a:pPr marL="457200" indent="-457200">
              <a:buAutoNum type="alphaLcParenR"/>
            </a:pPr>
            <a:r>
              <a:rPr lang="en-GB" b="1" dirty="0"/>
              <a:t>Use diagnostic assessment to conduct periodic “knowledge checks”.</a:t>
            </a:r>
          </a:p>
          <a:p>
            <a:pPr marL="457200" indent="-457200">
              <a:buAutoNum type="alphaLcParenR"/>
            </a:pPr>
            <a:r>
              <a:rPr lang="en-US" b="1" dirty="0"/>
              <a:t>Timing is everything.</a:t>
            </a:r>
          </a:p>
          <a:p>
            <a:pPr marL="457200" indent="-457200">
              <a:buAutoNum type="alphaLcParenR"/>
            </a:pPr>
            <a:r>
              <a:rPr lang="en-GB" b="1" dirty="0"/>
              <a:t>Fine tune your eLearning strategy based upon the findings.</a:t>
            </a:r>
          </a:p>
          <a:p>
            <a:pPr marL="457200" indent="-457200">
              <a:buAutoNum type="alphaLcParenR"/>
            </a:pPr>
            <a:r>
              <a:rPr lang="en-GB" b="1" dirty="0"/>
              <a:t>Create an action plan for your learners.</a:t>
            </a:r>
            <a:endParaRPr lang="en-US" dirty="0"/>
          </a:p>
        </p:txBody>
      </p:sp>
    </p:spTree>
    <p:extLst>
      <p:ext uri="{BB962C8B-B14F-4D97-AF65-F5344CB8AC3E}">
        <p14:creationId xmlns:p14="http://schemas.microsoft.com/office/powerpoint/2010/main" val="4664495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F3AE3-BE81-42E1-8385-334C573142D7}"/>
              </a:ext>
            </a:extLst>
          </p:cNvPr>
          <p:cNvSpPr>
            <a:spLocks noGrp="1"/>
          </p:cNvSpPr>
          <p:nvPr>
            <p:ph type="title"/>
          </p:nvPr>
        </p:nvSpPr>
        <p:spPr/>
        <p:txBody>
          <a:bodyPr>
            <a:normAutofit/>
          </a:bodyPr>
          <a:lstStyle/>
          <a:p>
            <a:r>
              <a:rPr lang="en-GB" b="1" dirty="0"/>
              <a:t>Formative Assessment In eLearning: What eLearning Professionals Should Know</a:t>
            </a:r>
            <a:endParaRPr lang="en-US" dirty="0"/>
          </a:p>
        </p:txBody>
      </p:sp>
      <p:sp>
        <p:nvSpPr>
          <p:cNvPr id="3" name="Content Placeholder 2">
            <a:extLst>
              <a:ext uri="{FF2B5EF4-FFF2-40B4-BE49-F238E27FC236}">
                <a16:creationId xmlns:a16="http://schemas.microsoft.com/office/drawing/2014/main" id="{F9630F91-FD88-4101-A679-BE54DC6EAC56}"/>
              </a:ext>
            </a:extLst>
          </p:cNvPr>
          <p:cNvSpPr>
            <a:spLocks noGrp="1"/>
          </p:cNvSpPr>
          <p:nvPr>
            <p:ph idx="1"/>
          </p:nvPr>
        </p:nvSpPr>
        <p:spPr/>
        <p:txBody>
          <a:bodyPr>
            <a:normAutofit lnSpcReduction="10000"/>
          </a:bodyPr>
          <a:lstStyle/>
          <a:p>
            <a:r>
              <a:rPr lang="en-GB" dirty="0"/>
              <a:t>The primary purpose of a formative assessment in eLearning is to offer your </a:t>
            </a:r>
            <a:r>
              <a:rPr lang="en-GB" dirty="0">
                <a:hlinkClick r:id="rId2" tooltip="learners feedback"/>
              </a:rPr>
              <a:t>learners feedback</a:t>
            </a:r>
            <a:r>
              <a:rPr lang="en-GB" dirty="0"/>
              <a:t> they can use to improve their eLearning experience. Rather than simply giving them a grade, you are able to identify areas that may need improvement and pinpoint their strengths DURING the eLearning course, in contrast to </a:t>
            </a:r>
            <a:r>
              <a:rPr lang="en-GB" dirty="0">
                <a:hlinkClick r:id="rId3" tooltip="summative assessment in elearning"/>
              </a:rPr>
              <a:t>summative assessment</a:t>
            </a:r>
            <a:r>
              <a:rPr lang="en-GB" dirty="0"/>
              <a:t>, which is used to determine whether or not a learner achieved the learning objectives and reached the desired level of proficiency at the end of an eLearning course. This constructive criticism and insight can be used to create an action plan moving forward, so that they are able to modify learning </a:t>
            </a:r>
            <a:r>
              <a:rPr lang="en-GB" dirty="0" err="1"/>
              <a:t>behaviors</a:t>
            </a:r>
            <a:r>
              <a:rPr lang="en-GB" dirty="0"/>
              <a:t> and achieve their learning goals.</a:t>
            </a:r>
            <a:endParaRPr lang="en-US" dirty="0"/>
          </a:p>
        </p:txBody>
      </p:sp>
    </p:spTree>
    <p:extLst>
      <p:ext uri="{BB962C8B-B14F-4D97-AF65-F5344CB8AC3E}">
        <p14:creationId xmlns:p14="http://schemas.microsoft.com/office/powerpoint/2010/main" val="10984465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2D292-D90B-49AE-9410-C0E3A6F514C0}"/>
              </a:ext>
            </a:extLst>
          </p:cNvPr>
          <p:cNvSpPr>
            <a:spLocks noGrp="1"/>
          </p:cNvSpPr>
          <p:nvPr>
            <p:ph type="title"/>
          </p:nvPr>
        </p:nvSpPr>
        <p:spPr/>
        <p:txBody>
          <a:bodyPr/>
          <a:lstStyle/>
          <a:p>
            <a:r>
              <a:rPr lang="en-GB" b="1" dirty="0"/>
              <a:t>6 Types Of Formative Assessment</a:t>
            </a:r>
            <a:endParaRPr lang="en-US" dirty="0"/>
          </a:p>
        </p:txBody>
      </p:sp>
      <p:sp>
        <p:nvSpPr>
          <p:cNvPr id="3" name="Content Placeholder 2">
            <a:extLst>
              <a:ext uri="{FF2B5EF4-FFF2-40B4-BE49-F238E27FC236}">
                <a16:creationId xmlns:a16="http://schemas.microsoft.com/office/drawing/2014/main" id="{0C125C84-45DB-4A27-A8D0-BF0255DE299B}"/>
              </a:ext>
            </a:extLst>
          </p:cNvPr>
          <p:cNvSpPr>
            <a:spLocks noGrp="1"/>
          </p:cNvSpPr>
          <p:nvPr>
            <p:ph idx="1"/>
          </p:nvPr>
        </p:nvSpPr>
        <p:spPr>
          <a:xfrm>
            <a:off x="680321" y="2721186"/>
            <a:ext cx="9613861" cy="3599316"/>
          </a:xfrm>
        </p:spPr>
        <p:txBody>
          <a:bodyPr/>
          <a:lstStyle/>
          <a:p>
            <a:pPr marL="457200" indent="-457200">
              <a:buAutoNum type="arabicPeriod"/>
            </a:pPr>
            <a:r>
              <a:rPr lang="en-US" b="1" dirty="0"/>
              <a:t>Goal checks.</a:t>
            </a:r>
          </a:p>
          <a:p>
            <a:pPr marL="457200" indent="-457200">
              <a:buAutoNum type="arabicPeriod"/>
            </a:pPr>
            <a:r>
              <a:rPr lang="en-US" b="1" dirty="0"/>
              <a:t>One-on-one discussion.</a:t>
            </a:r>
          </a:p>
          <a:p>
            <a:pPr marL="457200" indent="-457200">
              <a:buAutoNum type="arabicPeriod"/>
            </a:pPr>
            <a:r>
              <a:rPr lang="en-US" b="1" dirty="0"/>
              <a:t>Instructor observation.</a:t>
            </a:r>
          </a:p>
          <a:p>
            <a:pPr marL="457200" indent="-457200">
              <a:buAutoNum type="arabicPeriod"/>
            </a:pPr>
            <a:r>
              <a:rPr lang="en-US" b="1" dirty="0"/>
              <a:t>Personal online learning logs.</a:t>
            </a:r>
          </a:p>
          <a:p>
            <a:pPr marL="457200" indent="-457200">
              <a:buAutoNum type="arabicPeriod"/>
            </a:pPr>
            <a:r>
              <a:rPr lang="en-US" b="1" dirty="0"/>
              <a:t>Group presentations.</a:t>
            </a:r>
          </a:p>
          <a:p>
            <a:pPr marL="457200" indent="-457200">
              <a:buAutoNum type="arabicPeriod"/>
            </a:pPr>
            <a:r>
              <a:rPr lang="en-US" b="1" dirty="0"/>
              <a:t>Self-assessment.</a:t>
            </a:r>
            <a:endParaRPr lang="en-US" dirty="0"/>
          </a:p>
        </p:txBody>
      </p:sp>
    </p:spTree>
    <p:extLst>
      <p:ext uri="{BB962C8B-B14F-4D97-AF65-F5344CB8AC3E}">
        <p14:creationId xmlns:p14="http://schemas.microsoft.com/office/powerpoint/2010/main" val="42088066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0F7D3-1C26-4E80-92F9-DD291506B55C}"/>
              </a:ext>
            </a:extLst>
          </p:cNvPr>
          <p:cNvSpPr>
            <a:spLocks noGrp="1"/>
          </p:cNvSpPr>
          <p:nvPr>
            <p:ph type="title"/>
          </p:nvPr>
        </p:nvSpPr>
        <p:spPr/>
        <p:txBody>
          <a:bodyPr>
            <a:normAutofit fontScale="90000"/>
          </a:bodyPr>
          <a:lstStyle/>
          <a:p>
            <a:r>
              <a:rPr lang="en-GB" b="1" dirty="0"/>
              <a:t>4 Tips To Use Formative Assessment In eLearning</a:t>
            </a:r>
            <a:br>
              <a:rPr lang="en-GB" b="1" dirty="0"/>
            </a:br>
            <a:endParaRPr lang="en-US" dirty="0"/>
          </a:p>
        </p:txBody>
      </p:sp>
      <p:sp>
        <p:nvSpPr>
          <p:cNvPr id="3" name="Content Placeholder 2">
            <a:extLst>
              <a:ext uri="{FF2B5EF4-FFF2-40B4-BE49-F238E27FC236}">
                <a16:creationId xmlns:a16="http://schemas.microsoft.com/office/drawing/2014/main" id="{86E92E1E-21FF-4E2F-88E0-B3ECA7941DDB}"/>
              </a:ext>
            </a:extLst>
          </p:cNvPr>
          <p:cNvSpPr>
            <a:spLocks noGrp="1"/>
          </p:cNvSpPr>
          <p:nvPr>
            <p:ph idx="1"/>
          </p:nvPr>
        </p:nvSpPr>
        <p:spPr>
          <a:xfrm>
            <a:off x="680321" y="2787447"/>
            <a:ext cx="9613861" cy="3599316"/>
          </a:xfrm>
        </p:spPr>
        <p:txBody>
          <a:bodyPr/>
          <a:lstStyle/>
          <a:p>
            <a:pPr marL="457200" indent="-457200">
              <a:buAutoNum type="alphaLcParenR"/>
            </a:pPr>
            <a:r>
              <a:rPr lang="en-US" b="1" dirty="0"/>
              <a:t>Provide immediate feedback.</a:t>
            </a:r>
          </a:p>
          <a:p>
            <a:pPr marL="457200" indent="-457200">
              <a:buAutoNum type="alphaLcParenR"/>
            </a:pPr>
            <a:r>
              <a:rPr lang="en-GB" b="1" dirty="0"/>
              <a:t>Student progress dictates the direction of your eLearning course.</a:t>
            </a:r>
          </a:p>
          <a:p>
            <a:pPr marL="457200" indent="-457200">
              <a:buAutoNum type="alphaLcParenR"/>
            </a:pPr>
            <a:r>
              <a:rPr lang="en-GB" b="1" dirty="0"/>
              <a:t>Identify measurable strengths and weaknesses.</a:t>
            </a:r>
          </a:p>
          <a:p>
            <a:pPr marL="457200" indent="-457200">
              <a:buAutoNum type="alphaLcParenR"/>
            </a:pPr>
            <a:r>
              <a:rPr lang="en-GB" b="1" dirty="0"/>
              <a:t>Remember that formative assessments are “low stakes”.</a:t>
            </a:r>
            <a:endParaRPr lang="en-US" dirty="0"/>
          </a:p>
        </p:txBody>
      </p:sp>
    </p:spTree>
    <p:extLst>
      <p:ext uri="{BB962C8B-B14F-4D97-AF65-F5344CB8AC3E}">
        <p14:creationId xmlns:p14="http://schemas.microsoft.com/office/powerpoint/2010/main" val="20254125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Oval 31">
            <a:extLst>
              <a:ext uri="{FF2B5EF4-FFF2-40B4-BE49-F238E27FC236}">
                <a16:creationId xmlns:a16="http://schemas.microsoft.com/office/drawing/2014/main" id="{BDA960E8-C15E-40BC-A3EF-96EF8B07C803}"/>
              </a:ext>
            </a:extLst>
          </p:cNvPr>
          <p:cNvSpPr/>
          <p:nvPr/>
        </p:nvSpPr>
        <p:spPr>
          <a:xfrm>
            <a:off x="4628320" y="2265064"/>
            <a:ext cx="2829342" cy="787447"/>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8A42EC-8A38-4101-916B-5E5439C990B5}"/>
              </a:ext>
            </a:extLst>
          </p:cNvPr>
          <p:cNvSpPr>
            <a:spLocks noGrp="1"/>
          </p:cNvSpPr>
          <p:nvPr>
            <p:ph type="title"/>
          </p:nvPr>
        </p:nvSpPr>
        <p:spPr>
          <a:xfrm>
            <a:off x="1227482" y="94167"/>
            <a:ext cx="11052314" cy="556592"/>
          </a:xfrm>
        </p:spPr>
        <p:txBody>
          <a:bodyPr>
            <a:normAutofit fontScale="90000"/>
          </a:bodyPr>
          <a:lstStyle/>
          <a:p>
            <a:r>
              <a:rPr lang="en-US" b="1" dirty="0" err="1"/>
              <a:t>Organise</a:t>
            </a:r>
            <a:r>
              <a:rPr lang="en-US" b="1" dirty="0"/>
              <a:t> and Conduct Competency Based Assessment</a:t>
            </a:r>
            <a:endParaRPr lang="en-US" dirty="0"/>
          </a:p>
        </p:txBody>
      </p:sp>
      <p:sp>
        <p:nvSpPr>
          <p:cNvPr id="4" name="TextBox 3">
            <a:extLst>
              <a:ext uri="{FF2B5EF4-FFF2-40B4-BE49-F238E27FC236}">
                <a16:creationId xmlns:a16="http://schemas.microsoft.com/office/drawing/2014/main" id="{BCFB815E-D5F5-4DA9-92E0-CBDA04CAEA64}"/>
              </a:ext>
            </a:extLst>
          </p:cNvPr>
          <p:cNvSpPr txBox="1"/>
          <p:nvPr/>
        </p:nvSpPr>
        <p:spPr>
          <a:xfrm>
            <a:off x="10668000" y="6228522"/>
            <a:ext cx="1033670" cy="369332"/>
          </a:xfrm>
          <a:prstGeom prst="rect">
            <a:avLst/>
          </a:prstGeom>
          <a:noFill/>
        </p:spPr>
        <p:txBody>
          <a:bodyPr wrap="square" rtlCol="0">
            <a:spAutoFit/>
          </a:bodyPr>
          <a:lstStyle/>
          <a:p>
            <a:r>
              <a:rPr lang="en-US" dirty="0"/>
              <a:t>P-49</a:t>
            </a:r>
          </a:p>
        </p:txBody>
      </p:sp>
      <p:sp>
        <p:nvSpPr>
          <p:cNvPr id="8" name="TextBox 7">
            <a:extLst>
              <a:ext uri="{FF2B5EF4-FFF2-40B4-BE49-F238E27FC236}">
                <a16:creationId xmlns:a16="http://schemas.microsoft.com/office/drawing/2014/main" id="{B8CC5D45-9FBB-4DD6-A46E-3384DBA7CE23}"/>
              </a:ext>
            </a:extLst>
          </p:cNvPr>
          <p:cNvSpPr txBox="1"/>
          <p:nvPr/>
        </p:nvSpPr>
        <p:spPr>
          <a:xfrm>
            <a:off x="5077316" y="2427954"/>
            <a:ext cx="2105363" cy="461665"/>
          </a:xfrm>
          <a:prstGeom prst="rect">
            <a:avLst/>
          </a:prstGeom>
          <a:noFill/>
        </p:spPr>
        <p:txBody>
          <a:bodyPr wrap="square" rtlCol="0">
            <a:spAutoFit/>
          </a:bodyPr>
          <a:lstStyle/>
          <a:p>
            <a:r>
              <a:rPr lang="en-US" sz="2400" b="1" dirty="0">
                <a:solidFill>
                  <a:schemeClr val="bg1"/>
                </a:solidFill>
              </a:rPr>
              <a:t>ASSESSMENT</a:t>
            </a:r>
          </a:p>
        </p:txBody>
      </p:sp>
      <p:sp>
        <p:nvSpPr>
          <p:cNvPr id="12" name="Rectangle 11">
            <a:extLst>
              <a:ext uri="{FF2B5EF4-FFF2-40B4-BE49-F238E27FC236}">
                <a16:creationId xmlns:a16="http://schemas.microsoft.com/office/drawing/2014/main" id="{290E2B97-1758-4355-8901-1E60E3F28777}"/>
              </a:ext>
            </a:extLst>
          </p:cNvPr>
          <p:cNvSpPr/>
          <p:nvPr/>
        </p:nvSpPr>
        <p:spPr>
          <a:xfrm>
            <a:off x="1490868" y="3451615"/>
            <a:ext cx="2319130" cy="513522"/>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B8AB9670-39DC-4EB5-93EE-F6573225BAE6}"/>
              </a:ext>
            </a:extLst>
          </p:cNvPr>
          <p:cNvSpPr txBox="1"/>
          <p:nvPr/>
        </p:nvSpPr>
        <p:spPr>
          <a:xfrm>
            <a:off x="1506766" y="3477544"/>
            <a:ext cx="2319130" cy="461665"/>
          </a:xfrm>
          <a:prstGeom prst="rect">
            <a:avLst/>
          </a:prstGeom>
          <a:noFill/>
        </p:spPr>
        <p:txBody>
          <a:bodyPr wrap="square" rtlCol="0">
            <a:spAutoFit/>
          </a:bodyPr>
          <a:lstStyle/>
          <a:p>
            <a:r>
              <a:rPr lang="en-US" sz="2400" b="1" dirty="0"/>
              <a:t>      </a:t>
            </a:r>
            <a:r>
              <a:rPr lang="en-US" sz="2400" b="1" dirty="0">
                <a:solidFill>
                  <a:schemeClr val="bg1"/>
                </a:solidFill>
              </a:rPr>
              <a:t>PROCESS</a:t>
            </a:r>
          </a:p>
        </p:txBody>
      </p:sp>
      <p:sp>
        <p:nvSpPr>
          <p:cNvPr id="15" name="Rectangle 14">
            <a:extLst>
              <a:ext uri="{FF2B5EF4-FFF2-40B4-BE49-F238E27FC236}">
                <a16:creationId xmlns:a16="http://schemas.microsoft.com/office/drawing/2014/main" id="{C210F8E1-F4D6-4394-9920-58B206D09F4F}"/>
              </a:ext>
            </a:extLst>
          </p:cNvPr>
          <p:cNvSpPr/>
          <p:nvPr/>
        </p:nvSpPr>
        <p:spPr>
          <a:xfrm>
            <a:off x="8914744" y="3386298"/>
            <a:ext cx="3061254" cy="513522"/>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00DBEC3F-59E3-4AA4-86FE-F90E9DEFA8DB}"/>
              </a:ext>
            </a:extLst>
          </p:cNvPr>
          <p:cNvSpPr txBox="1"/>
          <p:nvPr/>
        </p:nvSpPr>
        <p:spPr>
          <a:xfrm>
            <a:off x="8914744" y="3456605"/>
            <a:ext cx="3385933" cy="461665"/>
          </a:xfrm>
          <a:prstGeom prst="rect">
            <a:avLst/>
          </a:prstGeom>
          <a:noFill/>
        </p:spPr>
        <p:txBody>
          <a:bodyPr wrap="square" rtlCol="0">
            <a:spAutoFit/>
          </a:bodyPr>
          <a:lstStyle/>
          <a:p>
            <a:r>
              <a:rPr lang="en-US" sz="2400" b="1" dirty="0">
                <a:solidFill>
                  <a:schemeClr val="bg1"/>
                </a:solidFill>
              </a:rPr>
              <a:t>MAKING JUDGEMENT</a:t>
            </a:r>
          </a:p>
        </p:txBody>
      </p:sp>
      <p:grpSp>
        <p:nvGrpSpPr>
          <p:cNvPr id="17" name="Group 16">
            <a:extLst>
              <a:ext uri="{FF2B5EF4-FFF2-40B4-BE49-F238E27FC236}">
                <a16:creationId xmlns:a16="http://schemas.microsoft.com/office/drawing/2014/main" id="{53A43109-6695-4738-B262-FB5AFD1678E7}"/>
              </a:ext>
            </a:extLst>
          </p:cNvPr>
          <p:cNvGrpSpPr/>
          <p:nvPr/>
        </p:nvGrpSpPr>
        <p:grpSpPr>
          <a:xfrm>
            <a:off x="1470985" y="1679708"/>
            <a:ext cx="3213657" cy="513522"/>
            <a:chOff x="5294239" y="2896215"/>
            <a:chExt cx="3213657" cy="513522"/>
          </a:xfrm>
        </p:grpSpPr>
        <p:sp>
          <p:nvSpPr>
            <p:cNvPr id="18" name="Rectangle 17">
              <a:extLst>
                <a:ext uri="{FF2B5EF4-FFF2-40B4-BE49-F238E27FC236}">
                  <a16:creationId xmlns:a16="http://schemas.microsoft.com/office/drawing/2014/main" id="{7D15BD83-84F5-4CBA-97A7-251D9E298897}"/>
                </a:ext>
              </a:extLst>
            </p:cNvPr>
            <p:cNvSpPr/>
            <p:nvPr/>
          </p:nvSpPr>
          <p:spPr>
            <a:xfrm>
              <a:off x="5314122" y="2896215"/>
              <a:ext cx="3061252" cy="5135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D84D7B8D-74C7-4F7A-B96E-232EA857B85A}"/>
                </a:ext>
              </a:extLst>
            </p:cNvPr>
            <p:cNvSpPr txBox="1"/>
            <p:nvPr/>
          </p:nvSpPr>
          <p:spPr>
            <a:xfrm>
              <a:off x="5294239" y="2948072"/>
              <a:ext cx="3213657" cy="461665"/>
            </a:xfrm>
            <a:prstGeom prst="rect">
              <a:avLst/>
            </a:prstGeom>
            <a:noFill/>
          </p:spPr>
          <p:txBody>
            <a:bodyPr wrap="square" rtlCol="0">
              <a:spAutoFit/>
            </a:bodyPr>
            <a:lstStyle/>
            <a:p>
              <a:r>
                <a:rPr lang="en-US" sz="2400" b="1" dirty="0">
                  <a:solidFill>
                    <a:schemeClr val="bg1"/>
                  </a:solidFill>
                </a:rPr>
                <a:t>PREPARE CANDIDATE</a:t>
              </a:r>
            </a:p>
          </p:txBody>
        </p:sp>
      </p:grpSp>
      <p:grpSp>
        <p:nvGrpSpPr>
          <p:cNvPr id="20" name="Group 19">
            <a:extLst>
              <a:ext uri="{FF2B5EF4-FFF2-40B4-BE49-F238E27FC236}">
                <a16:creationId xmlns:a16="http://schemas.microsoft.com/office/drawing/2014/main" id="{E1A747CF-6F33-4A3B-B944-847D136E9C7D}"/>
              </a:ext>
            </a:extLst>
          </p:cNvPr>
          <p:cNvGrpSpPr/>
          <p:nvPr/>
        </p:nvGrpSpPr>
        <p:grpSpPr>
          <a:xfrm>
            <a:off x="8189843" y="1662244"/>
            <a:ext cx="3074498" cy="602820"/>
            <a:chOff x="4949691" y="2915478"/>
            <a:chExt cx="3074498" cy="513522"/>
          </a:xfrm>
          <a:solidFill>
            <a:srgbClr val="FF0000"/>
          </a:solidFill>
        </p:grpSpPr>
        <p:sp>
          <p:nvSpPr>
            <p:cNvPr id="21" name="Rectangle 20">
              <a:extLst>
                <a:ext uri="{FF2B5EF4-FFF2-40B4-BE49-F238E27FC236}">
                  <a16:creationId xmlns:a16="http://schemas.microsoft.com/office/drawing/2014/main" id="{6B11C2F5-F81A-48B8-A278-B4E1EF9016C8}"/>
                </a:ext>
              </a:extLst>
            </p:cNvPr>
            <p:cNvSpPr/>
            <p:nvPr/>
          </p:nvSpPr>
          <p:spPr>
            <a:xfrm>
              <a:off x="4949691" y="2915478"/>
              <a:ext cx="3061252" cy="513522"/>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1C74B24F-3E82-4CA4-9F74-44A35F3493EB}"/>
                </a:ext>
              </a:extLst>
            </p:cNvPr>
            <p:cNvSpPr txBox="1"/>
            <p:nvPr/>
          </p:nvSpPr>
          <p:spPr>
            <a:xfrm>
              <a:off x="4962934" y="2967334"/>
              <a:ext cx="3061255" cy="461665"/>
            </a:xfrm>
            <a:prstGeom prst="rect">
              <a:avLst/>
            </a:prstGeom>
            <a:grpFill/>
          </p:spPr>
          <p:txBody>
            <a:bodyPr wrap="square" rtlCol="0">
              <a:spAutoFit/>
            </a:bodyPr>
            <a:lstStyle/>
            <a:p>
              <a:r>
                <a:rPr lang="en-US" sz="2400" b="1" dirty="0"/>
                <a:t>PROVIDE FEEDBACK</a:t>
              </a:r>
            </a:p>
          </p:txBody>
        </p:sp>
      </p:grpSp>
      <p:grpSp>
        <p:nvGrpSpPr>
          <p:cNvPr id="23" name="Group 22">
            <a:extLst>
              <a:ext uri="{FF2B5EF4-FFF2-40B4-BE49-F238E27FC236}">
                <a16:creationId xmlns:a16="http://schemas.microsoft.com/office/drawing/2014/main" id="{A2012779-2EE9-410D-BD93-6FB4F3D6198B}"/>
              </a:ext>
            </a:extLst>
          </p:cNvPr>
          <p:cNvGrpSpPr/>
          <p:nvPr/>
        </p:nvGrpSpPr>
        <p:grpSpPr>
          <a:xfrm>
            <a:off x="8189845" y="1065644"/>
            <a:ext cx="3061253" cy="494898"/>
            <a:chOff x="4976194" y="2915478"/>
            <a:chExt cx="3061253" cy="513522"/>
          </a:xfrm>
        </p:grpSpPr>
        <p:sp>
          <p:nvSpPr>
            <p:cNvPr id="24" name="Rectangle 23">
              <a:extLst>
                <a:ext uri="{FF2B5EF4-FFF2-40B4-BE49-F238E27FC236}">
                  <a16:creationId xmlns:a16="http://schemas.microsoft.com/office/drawing/2014/main" id="{251724BE-2709-4D14-B5E0-AF8E46B30D61}"/>
                </a:ext>
              </a:extLst>
            </p:cNvPr>
            <p:cNvSpPr/>
            <p:nvPr/>
          </p:nvSpPr>
          <p:spPr>
            <a:xfrm>
              <a:off x="4976194" y="2915478"/>
              <a:ext cx="3061253" cy="513522"/>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85AE750C-29B0-4C9E-A1CC-32E92A2192F0}"/>
                </a:ext>
              </a:extLst>
            </p:cNvPr>
            <p:cNvSpPr txBox="1"/>
            <p:nvPr/>
          </p:nvSpPr>
          <p:spPr>
            <a:xfrm>
              <a:off x="5102084" y="2941406"/>
              <a:ext cx="2835965" cy="461665"/>
            </a:xfrm>
            <a:prstGeom prst="rect">
              <a:avLst/>
            </a:prstGeom>
            <a:noFill/>
          </p:spPr>
          <p:txBody>
            <a:bodyPr wrap="square" rtlCol="0">
              <a:spAutoFit/>
            </a:bodyPr>
            <a:lstStyle/>
            <a:p>
              <a:r>
                <a:rPr lang="en-US" sz="2400" b="1" dirty="0"/>
                <a:t>RECORD &amp; REPORT</a:t>
              </a:r>
            </a:p>
          </p:txBody>
        </p:sp>
      </p:grpSp>
      <p:grpSp>
        <p:nvGrpSpPr>
          <p:cNvPr id="26" name="Group 25">
            <a:extLst>
              <a:ext uri="{FF2B5EF4-FFF2-40B4-BE49-F238E27FC236}">
                <a16:creationId xmlns:a16="http://schemas.microsoft.com/office/drawing/2014/main" id="{E3F30E0B-CF05-4709-B310-A0CE2FA5A776}"/>
              </a:ext>
            </a:extLst>
          </p:cNvPr>
          <p:cNvGrpSpPr/>
          <p:nvPr/>
        </p:nvGrpSpPr>
        <p:grpSpPr>
          <a:xfrm>
            <a:off x="1490867" y="1080049"/>
            <a:ext cx="3061253" cy="513522"/>
            <a:chOff x="5526155" y="2915478"/>
            <a:chExt cx="2551040" cy="513522"/>
          </a:xfrm>
        </p:grpSpPr>
        <p:sp>
          <p:nvSpPr>
            <p:cNvPr id="27" name="Rectangle 26">
              <a:extLst>
                <a:ext uri="{FF2B5EF4-FFF2-40B4-BE49-F238E27FC236}">
                  <a16:creationId xmlns:a16="http://schemas.microsoft.com/office/drawing/2014/main" id="{AE5126EA-BC32-4D2F-AED3-8F1CEB1DE30D}"/>
                </a:ext>
              </a:extLst>
            </p:cNvPr>
            <p:cNvSpPr/>
            <p:nvPr/>
          </p:nvSpPr>
          <p:spPr>
            <a:xfrm>
              <a:off x="5526155" y="2915478"/>
              <a:ext cx="2537791" cy="5135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0DD9C606-C314-40D0-BC4C-1C28131D3993}"/>
                </a:ext>
              </a:extLst>
            </p:cNvPr>
            <p:cNvSpPr txBox="1"/>
            <p:nvPr/>
          </p:nvSpPr>
          <p:spPr>
            <a:xfrm>
              <a:off x="5539404" y="2947345"/>
              <a:ext cx="2537791" cy="461665"/>
            </a:xfrm>
            <a:prstGeom prst="rect">
              <a:avLst/>
            </a:prstGeom>
            <a:noFill/>
          </p:spPr>
          <p:txBody>
            <a:bodyPr wrap="square" rtlCol="0">
              <a:spAutoFit/>
            </a:bodyPr>
            <a:lstStyle/>
            <a:p>
              <a:r>
                <a:rPr lang="en-US" sz="2400" b="1" dirty="0">
                  <a:solidFill>
                    <a:schemeClr val="bg1"/>
                  </a:solidFill>
                </a:rPr>
                <a:t>PREPARE VENUE</a:t>
              </a:r>
            </a:p>
          </p:txBody>
        </p:sp>
      </p:grpSp>
      <p:sp>
        <p:nvSpPr>
          <p:cNvPr id="30" name="Rectangle 29">
            <a:extLst>
              <a:ext uri="{FF2B5EF4-FFF2-40B4-BE49-F238E27FC236}">
                <a16:creationId xmlns:a16="http://schemas.microsoft.com/office/drawing/2014/main" id="{C749298C-A298-425A-84C2-9B45590B447A}"/>
              </a:ext>
            </a:extLst>
          </p:cNvPr>
          <p:cNvSpPr/>
          <p:nvPr/>
        </p:nvSpPr>
        <p:spPr>
          <a:xfrm>
            <a:off x="4571999" y="3425687"/>
            <a:ext cx="2941985" cy="513522"/>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18C223C9-E997-45A0-BBC0-4A79D3408EDC}"/>
              </a:ext>
            </a:extLst>
          </p:cNvPr>
          <p:cNvSpPr txBox="1"/>
          <p:nvPr/>
        </p:nvSpPr>
        <p:spPr>
          <a:xfrm>
            <a:off x="4628321" y="3451615"/>
            <a:ext cx="2885664" cy="461665"/>
          </a:xfrm>
          <a:prstGeom prst="rect">
            <a:avLst/>
          </a:prstGeom>
          <a:noFill/>
        </p:spPr>
        <p:txBody>
          <a:bodyPr wrap="square" rtlCol="0">
            <a:spAutoFit/>
          </a:bodyPr>
          <a:lstStyle/>
          <a:p>
            <a:r>
              <a:rPr lang="en-US" sz="2400" b="1" dirty="0">
                <a:solidFill>
                  <a:schemeClr val="bg1"/>
                </a:solidFill>
              </a:rPr>
              <a:t>COLLECT EVIDECE</a:t>
            </a:r>
          </a:p>
        </p:txBody>
      </p:sp>
      <p:sp>
        <p:nvSpPr>
          <p:cNvPr id="33" name="Arrow: Right 32">
            <a:extLst>
              <a:ext uri="{FF2B5EF4-FFF2-40B4-BE49-F238E27FC236}">
                <a16:creationId xmlns:a16="http://schemas.microsoft.com/office/drawing/2014/main" id="{0387C3D4-660E-4024-99F2-2FA838EF714E}"/>
              </a:ext>
            </a:extLst>
          </p:cNvPr>
          <p:cNvSpPr/>
          <p:nvPr/>
        </p:nvSpPr>
        <p:spPr>
          <a:xfrm rot="8969963">
            <a:off x="3199131" y="2891449"/>
            <a:ext cx="1546413" cy="465791"/>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Arrow: Right 33">
            <a:extLst>
              <a:ext uri="{FF2B5EF4-FFF2-40B4-BE49-F238E27FC236}">
                <a16:creationId xmlns:a16="http://schemas.microsoft.com/office/drawing/2014/main" id="{E0F3A678-715B-4595-B24D-60EE6D1F6B52}"/>
              </a:ext>
            </a:extLst>
          </p:cNvPr>
          <p:cNvSpPr/>
          <p:nvPr/>
        </p:nvSpPr>
        <p:spPr>
          <a:xfrm>
            <a:off x="3809998" y="3524144"/>
            <a:ext cx="742122" cy="373012"/>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Arrow: Right 34">
            <a:extLst>
              <a:ext uri="{FF2B5EF4-FFF2-40B4-BE49-F238E27FC236}">
                <a16:creationId xmlns:a16="http://schemas.microsoft.com/office/drawing/2014/main" id="{BFE36C06-24A7-4BAD-A885-25923F6B58AF}"/>
              </a:ext>
            </a:extLst>
          </p:cNvPr>
          <p:cNvSpPr/>
          <p:nvPr/>
        </p:nvSpPr>
        <p:spPr>
          <a:xfrm>
            <a:off x="7546560" y="3541497"/>
            <a:ext cx="1368183" cy="32954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Arrow Connector 36">
            <a:extLst>
              <a:ext uri="{FF2B5EF4-FFF2-40B4-BE49-F238E27FC236}">
                <a16:creationId xmlns:a16="http://schemas.microsoft.com/office/drawing/2014/main" id="{AA7059FC-E091-48D1-97A3-4FE951DB7372}"/>
              </a:ext>
            </a:extLst>
          </p:cNvPr>
          <p:cNvCxnSpPr>
            <a:cxnSpLocks/>
            <a:stCxn id="32" idx="7"/>
            <a:endCxn id="21" idx="1"/>
          </p:cNvCxnSpPr>
          <p:nvPr/>
        </p:nvCxnSpPr>
        <p:spPr>
          <a:xfrm flipV="1">
            <a:off x="7043314" y="1963654"/>
            <a:ext cx="1146529" cy="416729"/>
          </a:xfrm>
          <a:prstGeom prst="straightConnector1">
            <a:avLst/>
          </a:prstGeom>
          <a:ln w="571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14C1F3B2-809D-4945-A0AA-D5D2A358C6C8}"/>
              </a:ext>
            </a:extLst>
          </p:cNvPr>
          <p:cNvCxnSpPr>
            <a:cxnSpLocks/>
            <a:endCxn id="24" idx="1"/>
          </p:cNvCxnSpPr>
          <p:nvPr/>
        </p:nvCxnSpPr>
        <p:spPr>
          <a:xfrm flipV="1">
            <a:off x="6655941" y="1313093"/>
            <a:ext cx="1533904" cy="973750"/>
          </a:xfrm>
          <a:prstGeom prst="straightConnector1">
            <a:avLst/>
          </a:prstGeom>
          <a:ln w="571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FF6303A4-752C-4444-A7CC-39C14EC96947}"/>
              </a:ext>
            </a:extLst>
          </p:cNvPr>
          <p:cNvCxnSpPr>
            <a:cxnSpLocks/>
            <a:endCxn id="28" idx="3"/>
          </p:cNvCxnSpPr>
          <p:nvPr/>
        </p:nvCxnSpPr>
        <p:spPr>
          <a:xfrm flipH="1" flipV="1">
            <a:off x="4552120" y="1342749"/>
            <a:ext cx="851346" cy="966731"/>
          </a:xfrm>
          <a:prstGeom prst="straightConnector1">
            <a:avLst/>
          </a:prstGeom>
          <a:ln w="571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9C3DD36E-D400-4330-B0A2-E71ADA9F7646}"/>
              </a:ext>
            </a:extLst>
          </p:cNvPr>
          <p:cNvCxnSpPr>
            <a:cxnSpLocks/>
          </p:cNvCxnSpPr>
          <p:nvPr/>
        </p:nvCxnSpPr>
        <p:spPr>
          <a:xfrm flipH="1" flipV="1">
            <a:off x="4502430" y="1994089"/>
            <a:ext cx="595526" cy="363310"/>
          </a:xfrm>
          <a:prstGeom prst="straightConnector1">
            <a:avLst/>
          </a:prstGeom>
          <a:ln w="571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1" name="Isosceles Triangle 50">
            <a:extLst>
              <a:ext uri="{FF2B5EF4-FFF2-40B4-BE49-F238E27FC236}">
                <a16:creationId xmlns:a16="http://schemas.microsoft.com/office/drawing/2014/main" id="{F5CF73FE-7F62-4109-8469-D71E69677584}"/>
              </a:ext>
            </a:extLst>
          </p:cNvPr>
          <p:cNvSpPr/>
          <p:nvPr/>
        </p:nvSpPr>
        <p:spPr>
          <a:xfrm rot="10800000">
            <a:off x="5388666" y="4641184"/>
            <a:ext cx="1364973" cy="874643"/>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a:extLst>
              <a:ext uri="{FF2B5EF4-FFF2-40B4-BE49-F238E27FC236}">
                <a16:creationId xmlns:a16="http://schemas.microsoft.com/office/drawing/2014/main" id="{E476A423-4C9C-43C6-B8CB-0BAC5EB4BBBC}"/>
              </a:ext>
            </a:extLst>
          </p:cNvPr>
          <p:cNvSpPr txBox="1"/>
          <p:nvPr/>
        </p:nvSpPr>
        <p:spPr>
          <a:xfrm>
            <a:off x="5652053" y="5400304"/>
            <a:ext cx="1060174" cy="307777"/>
          </a:xfrm>
          <a:prstGeom prst="rect">
            <a:avLst/>
          </a:prstGeom>
          <a:noFill/>
        </p:spPr>
        <p:txBody>
          <a:bodyPr wrap="square" rtlCol="0">
            <a:spAutoFit/>
          </a:bodyPr>
          <a:lstStyle/>
          <a:p>
            <a:r>
              <a:rPr lang="en-US" sz="1400" dirty="0"/>
              <a:t>WRITTEN</a:t>
            </a:r>
          </a:p>
        </p:txBody>
      </p:sp>
      <p:sp>
        <p:nvSpPr>
          <p:cNvPr id="53" name="TextBox 52">
            <a:extLst>
              <a:ext uri="{FF2B5EF4-FFF2-40B4-BE49-F238E27FC236}">
                <a16:creationId xmlns:a16="http://schemas.microsoft.com/office/drawing/2014/main" id="{4800B403-2516-4912-B387-4D54AA77E4A2}"/>
              </a:ext>
            </a:extLst>
          </p:cNvPr>
          <p:cNvSpPr txBox="1"/>
          <p:nvPr/>
        </p:nvSpPr>
        <p:spPr>
          <a:xfrm rot="19034704">
            <a:off x="5040923" y="4347972"/>
            <a:ext cx="1060174" cy="307777"/>
          </a:xfrm>
          <a:prstGeom prst="rect">
            <a:avLst/>
          </a:prstGeom>
          <a:noFill/>
        </p:spPr>
        <p:txBody>
          <a:bodyPr wrap="square" rtlCol="0">
            <a:spAutoFit/>
          </a:bodyPr>
          <a:lstStyle/>
          <a:p>
            <a:r>
              <a:rPr lang="en-US" sz="1400" dirty="0"/>
              <a:t>ORAL</a:t>
            </a:r>
          </a:p>
        </p:txBody>
      </p:sp>
      <p:sp>
        <p:nvSpPr>
          <p:cNvPr id="54" name="TextBox 53">
            <a:extLst>
              <a:ext uri="{FF2B5EF4-FFF2-40B4-BE49-F238E27FC236}">
                <a16:creationId xmlns:a16="http://schemas.microsoft.com/office/drawing/2014/main" id="{8BDF085D-7C79-440B-85F0-5CEAFD1F9F51}"/>
              </a:ext>
            </a:extLst>
          </p:cNvPr>
          <p:cNvSpPr txBox="1"/>
          <p:nvPr/>
        </p:nvSpPr>
        <p:spPr>
          <a:xfrm rot="3062917">
            <a:off x="5543166" y="4754394"/>
            <a:ext cx="2075549" cy="307777"/>
          </a:xfrm>
          <a:prstGeom prst="rect">
            <a:avLst/>
          </a:prstGeom>
          <a:noFill/>
        </p:spPr>
        <p:txBody>
          <a:bodyPr wrap="square" rtlCol="0">
            <a:spAutoFit/>
          </a:bodyPr>
          <a:lstStyle/>
          <a:p>
            <a:r>
              <a:rPr lang="en-US" sz="1400" dirty="0"/>
              <a:t>DEMONSTRATION</a:t>
            </a:r>
          </a:p>
        </p:txBody>
      </p:sp>
      <p:sp>
        <p:nvSpPr>
          <p:cNvPr id="55" name="TextBox 54">
            <a:extLst>
              <a:ext uri="{FF2B5EF4-FFF2-40B4-BE49-F238E27FC236}">
                <a16:creationId xmlns:a16="http://schemas.microsoft.com/office/drawing/2014/main" id="{A9D249C1-5900-4F5C-B03E-DEB018484053}"/>
              </a:ext>
            </a:extLst>
          </p:cNvPr>
          <p:cNvSpPr txBox="1"/>
          <p:nvPr/>
        </p:nvSpPr>
        <p:spPr>
          <a:xfrm>
            <a:off x="4161928" y="4045418"/>
            <a:ext cx="1226737" cy="369332"/>
          </a:xfrm>
          <a:prstGeom prst="rect">
            <a:avLst/>
          </a:prstGeom>
          <a:noFill/>
        </p:spPr>
        <p:txBody>
          <a:bodyPr wrap="square" rtlCol="0">
            <a:spAutoFit/>
          </a:bodyPr>
          <a:lstStyle/>
          <a:p>
            <a:r>
              <a:rPr lang="en-US" dirty="0">
                <a:solidFill>
                  <a:schemeClr val="bg1"/>
                </a:solidFill>
                <a:highlight>
                  <a:srgbClr val="00FFFF"/>
                </a:highlight>
              </a:rPr>
              <a:t>DIRECT</a:t>
            </a:r>
          </a:p>
        </p:txBody>
      </p:sp>
      <p:sp>
        <p:nvSpPr>
          <p:cNvPr id="56" name="TextBox 55">
            <a:extLst>
              <a:ext uri="{FF2B5EF4-FFF2-40B4-BE49-F238E27FC236}">
                <a16:creationId xmlns:a16="http://schemas.microsoft.com/office/drawing/2014/main" id="{97A31504-B480-426C-B686-462100F1A970}"/>
              </a:ext>
            </a:extLst>
          </p:cNvPr>
          <p:cNvSpPr txBox="1"/>
          <p:nvPr/>
        </p:nvSpPr>
        <p:spPr>
          <a:xfrm>
            <a:off x="4161928" y="5360420"/>
            <a:ext cx="1241539" cy="369332"/>
          </a:xfrm>
          <a:prstGeom prst="rect">
            <a:avLst/>
          </a:prstGeom>
          <a:noFill/>
        </p:spPr>
        <p:txBody>
          <a:bodyPr wrap="square" rtlCol="0">
            <a:spAutoFit/>
          </a:bodyPr>
          <a:lstStyle/>
          <a:p>
            <a:r>
              <a:rPr lang="en-US" dirty="0">
                <a:solidFill>
                  <a:schemeClr val="bg1"/>
                </a:solidFill>
                <a:highlight>
                  <a:srgbClr val="00FFFF"/>
                </a:highlight>
              </a:rPr>
              <a:t>INDIRECT</a:t>
            </a:r>
          </a:p>
        </p:txBody>
      </p:sp>
      <p:sp>
        <p:nvSpPr>
          <p:cNvPr id="57" name="TextBox 56">
            <a:extLst>
              <a:ext uri="{FF2B5EF4-FFF2-40B4-BE49-F238E27FC236}">
                <a16:creationId xmlns:a16="http://schemas.microsoft.com/office/drawing/2014/main" id="{9C8DF343-BE04-4E46-83EE-8EA624E6F84D}"/>
              </a:ext>
            </a:extLst>
          </p:cNvPr>
          <p:cNvSpPr txBox="1"/>
          <p:nvPr/>
        </p:nvSpPr>
        <p:spPr>
          <a:xfrm>
            <a:off x="6881676" y="3935183"/>
            <a:ext cx="2156663" cy="2092881"/>
          </a:xfrm>
          <a:prstGeom prst="rect">
            <a:avLst/>
          </a:prstGeom>
          <a:solidFill>
            <a:srgbClr val="FFFF00"/>
          </a:solidFill>
        </p:spPr>
        <p:txBody>
          <a:bodyPr wrap="square" rtlCol="0">
            <a:spAutoFit/>
          </a:bodyPr>
          <a:lstStyle/>
          <a:p>
            <a:r>
              <a:rPr lang="en-US" b="1" u="sng" dirty="0">
                <a:solidFill>
                  <a:srgbClr val="FF0000"/>
                </a:solidFill>
              </a:rPr>
              <a:t>       </a:t>
            </a:r>
          </a:p>
          <a:p>
            <a:pPr marL="285750" indent="-285750">
              <a:buFont typeface="Arial" panose="020B0604020202020204" pitchFamily="34" charset="0"/>
              <a:buChar char="•"/>
            </a:pPr>
            <a:endParaRPr lang="en-US" sz="1600" b="1" dirty="0"/>
          </a:p>
          <a:p>
            <a:pPr marL="285750" indent="-285750">
              <a:buFont typeface="Arial" panose="020B0604020202020204" pitchFamily="34" charset="0"/>
              <a:buChar char="•"/>
            </a:pPr>
            <a:r>
              <a:rPr lang="en-US" sz="1600" b="1" dirty="0">
                <a:solidFill>
                  <a:schemeClr val="bg1"/>
                </a:solidFill>
              </a:rPr>
              <a:t>VALID</a:t>
            </a:r>
          </a:p>
          <a:p>
            <a:pPr marL="285750" indent="-285750">
              <a:buFont typeface="Arial" panose="020B0604020202020204" pitchFamily="34" charset="0"/>
              <a:buChar char="•"/>
            </a:pPr>
            <a:r>
              <a:rPr lang="en-US" sz="1600" b="1" dirty="0">
                <a:solidFill>
                  <a:schemeClr val="bg1"/>
                </a:solidFill>
              </a:rPr>
              <a:t>CURRENT</a:t>
            </a:r>
          </a:p>
          <a:p>
            <a:pPr marL="285750" indent="-285750">
              <a:buFont typeface="Arial" panose="020B0604020202020204" pitchFamily="34" charset="0"/>
              <a:buChar char="•"/>
            </a:pPr>
            <a:r>
              <a:rPr lang="en-US" sz="1600" b="1" dirty="0">
                <a:solidFill>
                  <a:schemeClr val="bg1"/>
                </a:solidFill>
              </a:rPr>
              <a:t>SUFFICIENT</a:t>
            </a:r>
          </a:p>
          <a:p>
            <a:pPr marL="285750" indent="-285750">
              <a:buFont typeface="Arial" panose="020B0604020202020204" pitchFamily="34" charset="0"/>
              <a:buChar char="•"/>
            </a:pPr>
            <a:r>
              <a:rPr lang="en-US" sz="1600" b="1" dirty="0">
                <a:solidFill>
                  <a:schemeClr val="bg1"/>
                </a:solidFill>
              </a:rPr>
              <a:t>CONSISTENT</a:t>
            </a:r>
          </a:p>
          <a:p>
            <a:pPr marL="285750" indent="-285750">
              <a:buFont typeface="Arial" panose="020B0604020202020204" pitchFamily="34" charset="0"/>
              <a:buChar char="•"/>
            </a:pPr>
            <a:r>
              <a:rPr lang="en-US" sz="1600" b="1" dirty="0">
                <a:solidFill>
                  <a:schemeClr val="bg1"/>
                </a:solidFill>
              </a:rPr>
              <a:t>AUTHENTIC</a:t>
            </a:r>
          </a:p>
          <a:p>
            <a:pPr marL="285750" indent="-285750">
              <a:buFont typeface="Arial" panose="020B0604020202020204" pitchFamily="34" charset="0"/>
              <a:buChar char="•"/>
            </a:pPr>
            <a:r>
              <a:rPr lang="en-US" sz="1600" b="1" dirty="0">
                <a:solidFill>
                  <a:schemeClr val="bg1"/>
                </a:solidFill>
              </a:rPr>
              <a:t>RECENT</a:t>
            </a:r>
          </a:p>
        </p:txBody>
      </p:sp>
      <p:sp>
        <p:nvSpPr>
          <p:cNvPr id="58" name="Rectangle 57">
            <a:extLst>
              <a:ext uri="{FF2B5EF4-FFF2-40B4-BE49-F238E27FC236}">
                <a16:creationId xmlns:a16="http://schemas.microsoft.com/office/drawing/2014/main" id="{92982635-A3B6-48C8-9CE4-04A6F8103BB0}"/>
              </a:ext>
            </a:extLst>
          </p:cNvPr>
          <p:cNvSpPr/>
          <p:nvPr/>
        </p:nvSpPr>
        <p:spPr>
          <a:xfrm>
            <a:off x="7113232" y="3962379"/>
            <a:ext cx="1325509" cy="2996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u="sng" dirty="0">
                <a:solidFill>
                  <a:srgbClr val="FF0000"/>
                </a:solidFill>
              </a:rPr>
              <a:t>VC’S CAR</a:t>
            </a:r>
            <a:endParaRPr lang="en-US" dirty="0"/>
          </a:p>
        </p:txBody>
      </p:sp>
      <p:sp>
        <p:nvSpPr>
          <p:cNvPr id="60" name="Left Brace 59">
            <a:extLst>
              <a:ext uri="{FF2B5EF4-FFF2-40B4-BE49-F238E27FC236}">
                <a16:creationId xmlns:a16="http://schemas.microsoft.com/office/drawing/2014/main" id="{3D35AF63-2374-48B8-A89E-8BE90B10D71C}"/>
              </a:ext>
            </a:extLst>
          </p:cNvPr>
          <p:cNvSpPr/>
          <p:nvPr/>
        </p:nvSpPr>
        <p:spPr>
          <a:xfrm rot="2908087">
            <a:off x="5248911" y="3905182"/>
            <a:ext cx="457200" cy="640080"/>
          </a:xfrm>
          <a:prstGeom prst="leftBrace">
            <a:avLst>
              <a:gd name="adj1" fmla="val 8333"/>
              <a:gd name="adj2" fmla="val 41691"/>
            </a:avLst>
          </a:prstGeom>
          <a:ln>
            <a:headEnd type="arrow" w="med" len="med"/>
            <a:tailEnd type="arrow" w="med" len="med"/>
          </a:ln>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cxnSp>
        <p:nvCxnSpPr>
          <p:cNvPr id="62" name="Straight Arrow Connector 61">
            <a:extLst>
              <a:ext uri="{FF2B5EF4-FFF2-40B4-BE49-F238E27FC236}">
                <a16:creationId xmlns:a16="http://schemas.microsoft.com/office/drawing/2014/main" id="{8E7B0F4B-F612-4810-93F0-FD1D450733A9}"/>
              </a:ext>
            </a:extLst>
          </p:cNvPr>
          <p:cNvCxnSpPr>
            <a:endCxn id="60" idx="1"/>
          </p:cNvCxnSpPr>
          <p:nvPr/>
        </p:nvCxnSpPr>
        <p:spPr>
          <a:xfrm flipV="1">
            <a:off x="4977793" y="4018832"/>
            <a:ext cx="387961" cy="20639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4" name="Straight Arrow Connector 63">
            <a:extLst>
              <a:ext uri="{FF2B5EF4-FFF2-40B4-BE49-F238E27FC236}">
                <a16:creationId xmlns:a16="http://schemas.microsoft.com/office/drawing/2014/main" id="{92A0BC29-89BE-47A5-8851-89D85165E64F}"/>
              </a:ext>
            </a:extLst>
          </p:cNvPr>
          <p:cNvCxnSpPr>
            <a:cxnSpLocks/>
          </p:cNvCxnSpPr>
          <p:nvPr/>
        </p:nvCxnSpPr>
        <p:spPr>
          <a:xfrm flipV="1">
            <a:off x="5194780" y="5545086"/>
            <a:ext cx="543610" cy="910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68" name="TextBox 67">
            <a:extLst>
              <a:ext uri="{FF2B5EF4-FFF2-40B4-BE49-F238E27FC236}">
                <a16:creationId xmlns:a16="http://schemas.microsoft.com/office/drawing/2014/main" id="{B8481894-E35D-49F5-A381-3CD702FF38D5}"/>
              </a:ext>
            </a:extLst>
          </p:cNvPr>
          <p:cNvSpPr txBox="1"/>
          <p:nvPr/>
        </p:nvSpPr>
        <p:spPr>
          <a:xfrm>
            <a:off x="5670989" y="4729155"/>
            <a:ext cx="928363" cy="461665"/>
          </a:xfrm>
          <a:prstGeom prst="rect">
            <a:avLst/>
          </a:prstGeom>
          <a:noFill/>
        </p:spPr>
        <p:txBody>
          <a:bodyPr wrap="square" rtlCol="0">
            <a:spAutoFit/>
          </a:bodyPr>
          <a:lstStyle/>
          <a:p>
            <a:r>
              <a:rPr lang="en-US" sz="1200" b="1" dirty="0"/>
              <a:t>EVENTS</a:t>
            </a:r>
          </a:p>
          <a:p>
            <a:r>
              <a:rPr lang="en-US" sz="1200" b="1" dirty="0"/>
              <a:t>METHODS</a:t>
            </a:r>
          </a:p>
        </p:txBody>
      </p:sp>
      <p:sp>
        <p:nvSpPr>
          <p:cNvPr id="70" name="TextBox 69">
            <a:extLst>
              <a:ext uri="{FF2B5EF4-FFF2-40B4-BE49-F238E27FC236}">
                <a16:creationId xmlns:a16="http://schemas.microsoft.com/office/drawing/2014/main" id="{4196B2A1-9C4B-4AEC-9446-8FC983723F65}"/>
              </a:ext>
            </a:extLst>
          </p:cNvPr>
          <p:cNvSpPr txBox="1"/>
          <p:nvPr/>
        </p:nvSpPr>
        <p:spPr>
          <a:xfrm>
            <a:off x="9245655" y="5042284"/>
            <a:ext cx="1165758" cy="369332"/>
          </a:xfrm>
          <a:prstGeom prst="rect">
            <a:avLst/>
          </a:prstGeom>
          <a:solidFill>
            <a:schemeClr val="accent4">
              <a:lumMod val="60000"/>
              <a:lumOff val="40000"/>
            </a:schemeClr>
          </a:solidFill>
        </p:spPr>
        <p:txBody>
          <a:bodyPr wrap="square" rtlCol="0">
            <a:spAutoFit/>
          </a:bodyPr>
          <a:lstStyle/>
          <a:p>
            <a:r>
              <a:rPr lang="en-US" dirty="0">
                <a:solidFill>
                  <a:schemeClr val="bg1"/>
                </a:solidFill>
              </a:rPr>
              <a:t>    </a:t>
            </a:r>
            <a:r>
              <a:rPr lang="en-US" b="1" dirty="0">
                <a:solidFill>
                  <a:schemeClr val="bg1"/>
                </a:solidFill>
              </a:rPr>
              <a:t>C</a:t>
            </a:r>
            <a:r>
              <a:rPr lang="en-US" b="1" dirty="0"/>
              <a:t> </a:t>
            </a:r>
            <a:r>
              <a:rPr lang="en-US" b="1" dirty="0">
                <a:solidFill>
                  <a:schemeClr val="bg1"/>
                </a:solidFill>
              </a:rPr>
              <a:t>(NC)</a:t>
            </a:r>
          </a:p>
        </p:txBody>
      </p:sp>
      <p:sp>
        <p:nvSpPr>
          <p:cNvPr id="71" name="TextBox 70">
            <a:extLst>
              <a:ext uri="{FF2B5EF4-FFF2-40B4-BE49-F238E27FC236}">
                <a16:creationId xmlns:a16="http://schemas.microsoft.com/office/drawing/2014/main" id="{A2FB5015-C644-4DD9-BFFF-A0B26A3B9CC3}"/>
              </a:ext>
            </a:extLst>
          </p:cNvPr>
          <p:cNvSpPr txBox="1"/>
          <p:nvPr/>
        </p:nvSpPr>
        <p:spPr>
          <a:xfrm>
            <a:off x="10515997" y="5042284"/>
            <a:ext cx="1185673" cy="369332"/>
          </a:xfrm>
          <a:prstGeom prst="rect">
            <a:avLst/>
          </a:prstGeom>
          <a:solidFill>
            <a:schemeClr val="accent4">
              <a:lumMod val="60000"/>
              <a:lumOff val="40000"/>
            </a:schemeClr>
          </a:solidFill>
        </p:spPr>
        <p:txBody>
          <a:bodyPr wrap="square" rtlCol="0">
            <a:spAutoFit/>
          </a:bodyPr>
          <a:lstStyle/>
          <a:p>
            <a:r>
              <a:rPr lang="en-US" dirty="0">
                <a:solidFill>
                  <a:schemeClr val="bg1"/>
                </a:solidFill>
              </a:rPr>
              <a:t> </a:t>
            </a:r>
            <a:r>
              <a:rPr lang="en-US" b="1" dirty="0">
                <a:solidFill>
                  <a:schemeClr val="bg1"/>
                </a:solidFill>
              </a:rPr>
              <a:t>NYC/</a:t>
            </a:r>
            <a:r>
              <a:rPr lang="en-US" b="1" dirty="0" err="1">
                <a:solidFill>
                  <a:schemeClr val="bg1"/>
                </a:solidFill>
              </a:rPr>
              <a:t>SoA</a:t>
            </a:r>
            <a:endParaRPr lang="en-US" b="1" dirty="0">
              <a:solidFill>
                <a:schemeClr val="bg1"/>
              </a:solidFill>
            </a:endParaRPr>
          </a:p>
        </p:txBody>
      </p:sp>
      <p:sp>
        <p:nvSpPr>
          <p:cNvPr id="72" name="TextBox 71">
            <a:extLst>
              <a:ext uri="{FF2B5EF4-FFF2-40B4-BE49-F238E27FC236}">
                <a16:creationId xmlns:a16="http://schemas.microsoft.com/office/drawing/2014/main" id="{BE892D30-C3EA-4F75-8BBF-083BE5531F40}"/>
              </a:ext>
            </a:extLst>
          </p:cNvPr>
          <p:cNvSpPr txBox="1"/>
          <p:nvPr/>
        </p:nvSpPr>
        <p:spPr>
          <a:xfrm rot="16200000">
            <a:off x="7719451" y="4797711"/>
            <a:ext cx="2059275" cy="369332"/>
          </a:xfrm>
          <a:prstGeom prst="rect">
            <a:avLst/>
          </a:prstGeom>
          <a:noFill/>
          <a:ln>
            <a:solidFill>
              <a:srgbClr val="FF0000"/>
            </a:solidFill>
          </a:ln>
        </p:spPr>
        <p:txBody>
          <a:bodyPr wrap="square" rtlCol="0">
            <a:spAutoFit/>
          </a:bodyPr>
          <a:lstStyle/>
          <a:p>
            <a:r>
              <a:rPr lang="en-US" b="1" dirty="0">
                <a:solidFill>
                  <a:srgbClr val="FF0000"/>
                </a:solidFill>
              </a:rPr>
              <a:t> EVIDECE  RULES </a:t>
            </a:r>
          </a:p>
        </p:txBody>
      </p:sp>
      <p:sp>
        <p:nvSpPr>
          <p:cNvPr id="73" name="TextBox 72">
            <a:extLst>
              <a:ext uri="{FF2B5EF4-FFF2-40B4-BE49-F238E27FC236}">
                <a16:creationId xmlns:a16="http://schemas.microsoft.com/office/drawing/2014/main" id="{7BC18382-4D1F-4BE8-BCBA-653739B930E3}"/>
              </a:ext>
            </a:extLst>
          </p:cNvPr>
          <p:cNvSpPr txBox="1"/>
          <p:nvPr/>
        </p:nvSpPr>
        <p:spPr>
          <a:xfrm>
            <a:off x="11009677" y="5730113"/>
            <a:ext cx="1033670" cy="369332"/>
          </a:xfrm>
          <a:prstGeom prst="rect">
            <a:avLst/>
          </a:prstGeom>
          <a:solidFill>
            <a:srgbClr val="FF0000"/>
          </a:solidFill>
        </p:spPr>
        <p:txBody>
          <a:bodyPr wrap="square" rtlCol="0">
            <a:spAutoFit/>
          </a:bodyPr>
          <a:lstStyle/>
          <a:p>
            <a:r>
              <a:rPr lang="en-US" b="1" i="1" dirty="0">
                <a:solidFill>
                  <a:schemeClr val="bg1"/>
                </a:solidFill>
              </a:rPr>
              <a:t>APPEAL</a:t>
            </a:r>
          </a:p>
        </p:txBody>
      </p:sp>
      <p:sp>
        <p:nvSpPr>
          <p:cNvPr id="76" name="Arrow: Right 75">
            <a:extLst>
              <a:ext uri="{FF2B5EF4-FFF2-40B4-BE49-F238E27FC236}">
                <a16:creationId xmlns:a16="http://schemas.microsoft.com/office/drawing/2014/main" id="{8BE8F6D9-394D-40B5-86FD-4D9BC15A5DEC}"/>
              </a:ext>
            </a:extLst>
          </p:cNvPr>
          <p:cNvSpPr/>
          <p:nvPr/>
        </p:nvSpPr>
        <p:spPr>
          <a:xfrm rot="3503572">
            <a:off x="10512262" y="4744784"/>
            <a:ext cx="540685" cy="160978"/>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Arrow: Right 76">
            <a:extLst>
              <a:ext uri="{FF2B5EF4-FFF2-40B4-BE49-F238E27FC236}">
                <a16:creationId xmlns:a16="http://schemas.microsoft.com/office/drawing/2014/main" id="{C2413FFB-2930-409F-AC45-7A55727D4E19}"/>
              </a:ext>
            </a:extLst>
          </p:cNvPr>
          <p:cNvSpPr/>
          <p:nvPr/>
        </p:nvSpPr>
        <p:spPr>
          <a:xfrm rot="3609227">
            <a:off x="11000168" y="5490201"/>
            <a:ext cx="369332" cy="189604"/>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Better Than Popeyes: Grilled Chicken Sandwich Recipe">
            <a:extLst>
              <a:ext uri="{FF2B5EF4-FFF2-40B4-BE49-F238E27FC236}">
                <a16:creationId xmlns:a16="http://schemas.microsoft.com/office/drawing/2014/main" id="{D9803AA5-D487-4ECB-A3F7-F7AB9B6D25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22948" y="2160452"/>
            <a:ext cx="1431326" cy="892059"/>
          </a:xfrm>
          <a:prstGeom prst="rect">
            <a:avLst/>
          </a:prstGeom>
          <a:noFill/>
          <a:extLst>
            <a:ext uri="{909E8E84-426E-40DD-AFC4-6F175D3DCCD1}">
              <a14:hiddenFill xmlns:a14="http://schemas.microsoft.com/office/drawing/2010/main">
                <a:solidFill>
                  <a:srgbClr val="FFFFFF"/>
                </a:solidFill>
              </a14:hiddenFill>
            </a:ext>
          </a:extLst>
        </p:spPr>
      </p:pic>
      <p:sp>
        <p:nvSpPr>
          <p:cNvPr id="79" name="Arrow: Right 78">
            <a:extLst>
              <a:ext uri="{FF2B5EF4-FFF2-40B4-BE49-F238E27FC236}">
                <a16:creationId xmlns:a16="http://schemas.microsoft.com/office/drawing/2014/main" id="{9E13EC80-06A9-40C5-8C12-090582CE3C73}"/>
              </a:ext>
            </a:extLst>
          </p:cNvPr>
          <p:cNvSpPr/>
          <p:nvPr/>
        </p:nvSpPr>
        <p:spPr>
          <a:xfrm rot="7099797">
            <a:off x="10593669" y="5485711"/>
            <a:ext cx="369332" cy="189604"/>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TextBox 80">
            <a:extLst>
              <a:ext uri="{FF2B5EF4-FFF2-40B4-BE49-F238E27FC236}">
                <a16:creationId xmlns:a16="http://schemas.microsoft.com/office/drawing/2014/main" id="{D8863C2F-4BCA-49D4-B7A5-6347D0028D97}"/>
              </a:ext>
            </a:extLst>
          </p:cNvPr>
          <p:cNvSpPr txBox="1"/>
          <p:nvPr/>
        </p:nvSpPr>
        <p:spPr>
          <a:xfrm>
            <a:off x="9126939" y="5767368"/>
            <a:ext cx="1778154" cy="369332"/>
          </a:xfrm>
          <a:prstGeom prst="rect">
            <a:avLst/>
          </a:prstGeom>
          <a:solidFill>
            <a:schemeClr val="accent4">
              <a:lumMod val="60000"/>
              <a:lumOff val="40000"/>
            </a:schemeClr>
          </a:solidFill>
        </p:spPr>
        <p:txBody>
          <a:bodyPr wrap="square" rtlCol="0">
            <a:spAutoFit/>
          </a:bodyPr>
          <a:lstStyle/>
          <a:p>
            <a:r>
              <a:rPr lang="en-US" b="1" dirty="0">
                <a:solidFill>
                  <a:schemeClr val="bg1"/>
                </a:solidFill>
              </a:rPr>
              <a:t>REASSESMENT</a:t>
            </a:r>
          </a:p>
        </p:txBody>
      </p:sp>
      <p:sp>
        <p:nvSpPr>
          <p:cNvPr id="61" name="TextBox 60">
            <a:extLst>
              <a:ext uri="{FF2B5EF4-FFF2-40B4-BE49-F238E27FC236}">
                <a16:creationId xmlns:a16="http://schemas.microsoft.com/office/drawing/2014/main" id="{3F43DC27-D453-463B-A7A8-8E164C95D2F5}"/>
              </a:ext>
            </a:extLst>
          </p:cNvPr>
          <p:cNvSpPr txBox="1"/>
          <p:nvPr/>
        </p:nvSpPr>
        <p:spPr>
          <a:xfrm>
            <a:off x="5030660" y="5788050"/>
            <a:ext cx="1621559" cy="369332"/>
          </a:xfrm>
          <a:prstGeom prst="rect">
            <a:avLst/>
          </a:prstGeom>
          <a:solidFill>
            <a:srgbClr val="92D050"/>
          </a:solidFill>
        </p:spPr>
        <p:txBody>
          <a:bodyPr wrap="square" rtlCol="0">
            <a:spAutoFit/>
          </a:bodyPr>
          <a:lstStyle/>
          <a:p>
            <a:r>
              <a:rPr lang="en-US" dirty="0"/>
              <a:t>     </a:t>
            </a:r>
            <a:r>
              <a:rPr lang="en-US" dirty="0">
                <a:solidFill>
                  <a:schemeClr val="bg1"/>
                </a:solidFill>
              </a:rPr>
              <a:t>ERROR’S</a:t>
            </a:r>
          </a:p>
        </p:txBody>
      </p:sp>
      <p:sp>
        <p:nvSpPr>
          <p:cNvPr id="63" name="TextBox 62">
            <a:extLst>
              <a:ext uri="{FF2B5EF4-FFF2-40B4-BE49-F238E27FC236}">
                <a16:creationId xmlns:a16="http://schemas.microsoft.com/office/drawing/2014/main" id="{CE02ECF4-FFC7-4A66-865B-2CA60949E009}"/>
              </a:ext>
            </a:extLst>
          </p:cNvPr>
          <p:cNvSpPr txBox="1"/>
          <p:nvPr/>
        </p:nvSpPr>
        <p:spPr>
          <a:xfrm>
            <a:off x="4181059" y="6421565"/>
            <a:ext cx="1408982" cy="307777"/>
          </a:xfrm>
          <a:prstGeom prst="rect">
            <a:avLst/>
          </a:prstGeom>
          <a:solidFill>
            <a:schemeClr val="accent4">
              <a:lumMod val="60000"/>
              <a:lumOff val="40000"/>
            </a:schemeClr>
          </a:solidFill>
        </p:spPr>
        <p:txBody>
          <a:bodyPr wrap="square" rtlCol="0">
            <a:spAutoFit/>
          </a:bodyPr>
          <a:lstStyle/>
          <a:p>
            <a:r>
              <a:rPr lang="en-US" sz="1400" b="1" dirty="0">
                <a:solidFill>
                  <a:schemeClr val="bg1"/>
                </a:solidFill>
              </a:rPr>
              <a:t>HALO EFFECT</a:t>
            </a:r>
          </a:p>
        </p:txBody>
      </p:sp>
      <p:sp>
        <p:nvSpPr>
          <p:cNvPr id="65" name="TextBox 64">
            <a:extLst>
              <a:ext uri="{FF2B5EF4-FFF2-40B4-BE49-F238E27FC236}">
                <a16:creationId xmlns:a16="http://schemas.microsoft.com/office/drawing/2014/main" id="{D07533D9-846E-401E-AFD7-2EA4B0E84E03}"/>
              </a:ext>
            </a:extLst>
          </p:cNvPr>
          <p:cNvSpPr txBox="1"/>
          <p:nvPr/>
        </p:nvSpPr>
        <p:spPr>
          <a:xfrm>
            <a:off x="6105003" y="6417314"/>
            <a:ext cx="1408981" cy="307777"/>
          </a:xfrm>
          <a:prstGeom prst="rect">
            <a:avLst/>
          </a:prstGeom>
          <a:solidFill>
            <a:schemeClr val="accent4">
              <a:lumMod val="60000"/>
              <a:lumOff val="40000"/>
            </a:schemeClr>
          </a:solidFill>
        </p:spPr>
        <p:txBody>
          <a:bodyPr wrap="square" rtlCol="0">
            <a:spAutoFit/>
          </a:bodyPr>
          <a:lstStyle/>
          <a:p>
            <a:r>
              <a:rPr lang="en-US" sz="1400" dirty="0">
                <a:solidFill>
                  <a:schemeClr val="bg1"/>
                </a:solidFill>
              </a:rPr>
              <a:t>HORN EFFECT</a:t>
            </a:r>
          </a:p>
        </p:txBody>
      </p:sp>
      <p:cxnSp>
        <p:nvCxnSpPr>
          <p:cNvPr id="6" name="Straight Arrow Connector 5">
            <a:extLst>
              <a:ext uri="{FF2B5EF4-FFF2-40B4-BE49-F238E27FC236}">
                <a16:creationId xmlns:a16="http://schemas.microsoft.com/office/drawing/2014/main" id="{11AC6995-692E-44EF-A279-3C69B16FF08E}"/>
              </a:ext>
            </a:extLst>
          </p:cNvPr>
          <p:cNvCxnSpPr/>
          <p:nvPr/>
        </p:nvCxnSpPr>
        <p:spPr>
          <a:xfrm flipH="1">
            <a:off x="5171773" y="6157382"/>
            <a:ext cx="480280" cy="26418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6" name="Straight Arrow Connector 65">
            <a:extLst>
              <a:ext uri="{FF2B5EF4-FFF2-40B4-BE49-F238E27FC236}">
                <a16:creationId xmlns:a16="http://schemas.microsoft.com/office/drawing/2014/main" id="{2A9E67CF-B3A1-4ED3-B9EB-8354180E195A}"/>
              </a:ext>
            </a:extLst>
          </p:cNvPr>
          <p:cNvCxnSpPr>
            <a:cxnSpLocks/>
          </p:cNvCxnSpPr>
          <p:nvPr/>
        </p:nvCxnSpPr>
        <p:spPr>
          <a:xfrm>
            <a:off x="5911129" y="6157382"/>
            <a:ext cx="452950" cy="23385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83" name="TextBox 82">
            <a:extLst>
              <a:ext uri="{FF2B5EF4-FFF2-40B4-BE49-F238E27FC236}">
                <a16:creationId xmlns:a16="http://schemas.microsoft.com/office/drawing/2014/main" id="{12DAE249-1F9A-4BA4-9572-DB8D7B25265A}"/>
              </a:ext>
            </a:extLst>
          </p:cNvPr>
          <p:cNvSpPr txBox="1"/>
          <p:nvPr/>
        </p:nvSpPr>
        <p:spPr>
          <a:xfrm>
            <a:off x="1372216" y="4359821"/>
            <a:ext cx="2354910" cy="1200329"/>
          </a:xfrm>
          <a:prstGeom prst="rect">
            <a:avLst/>
          </a:prstGeom>
          <a:solidFill>
            <a:schemeClr val="accent2">
              <a:lumMod val="40000"/>
              <a:lumOff val="60000"/>
            </a:schemeClr>
          </a:solidFill>
        </p:spPr>
        <p:txBody>
          <a:bodyPr wrap="square" rtlCol="0">
            <a:spAutoFit/>
          </a:bodyPr>
          <a:lstStyle/>
          <a:p>
            <a:pPr marL="342900" indent="-342900">
              <a:buFont typeface="+mj-lt"/>
              <a:buAutoNum type="arabicPeriod"/>
            </a:pPr>
            <a:r>
              <a:rPr lang="en-US" b="1" dirty="0">
                <a:solidFill>
                  <a:srgbClr val="FF0000"/>
                </a:solidFill>
              </a:rPr>
              <a:t>VALID</a:t>
            </a:r>
          </a:p>
          <a:p>
            <a:pPr marL="342900" indent="-342900">
              <a:buFont typeface="+mj-lt"/>
              <a:buAutoNum type="arabicPeriod"/>
            </a:pPr>
            <a:r>
              <a:rPr lang="en-US" b="1" dirty="0">
                <a:solidFill>
                  <a:srgbClr val="FF0000"/>
                </a:solidFill>
              </a:rPr>
              <a:t>FLEXIBLE</a:t>
            </a:r>
          </a:p>
          <a:p>
            <a:pPr marL="342900" indent="-342900">
              <a:buFont typeface="+mj-lt"/>
              <a:buAutoNum type="arabicPeriod"/>
            </a:pPr>
            <a:r>
              <a:rPr lang="en-US" b="1" dirty="0">
                <a:solidFill>
                  <a:srgbClr val="FF0000"/>
                </a:solidFill>
              </a:rPr>
              <a:t>RELIABLE</a:t>
            </a:r>
          </a:p>
          <a:p>
            <a:pPr marL="342900" indent="-342900">
              <a:buFont typeface="+mj-lt"/>
              <a:buAutoNum type="arabicPeriod"/>
            </a:pPr>
            <a:r>
              <a:rPr lang="en-US" b="1" dirty="0">
                <a:solidFill>
                  <a:srgbClr val="FF0000"/>
                </a:solidFill>
              </a:rPr>
              <a:t>FAIR</a:t>
            </a:r>
          </a:p>
        </p:txBody>
      </p:sp>
      <p:sp>
        <p:nvSpPr>
          <p:cNvPr id="84" name="TextBox 83">
            <a:extLst>
              <a:ext uri="{FF2B5EF4-FFF2-40B4-BE49-F238E27FC236}">
                <a16:creationId xmlns:a16="http://schemas.microsoft.com/office/drawing/2014/main" id="{92DE6912-7FBE-418B-8923-3B3749A5F756}"/>
              </a:ext>
            </a:extLst>
          </p:cNvPr>
          <p:cNvSpPr txBox="1"/>
          <p:nvPr/>
        </p:nvSpPr>
        <p:spPr>
          <a:xfrm rot="16200000">
            <a:off x="2787752" y="4775320"/>
            <a:ext cx="1439127" cy="369332"/>
          </a:xfrm>
          <a:prstGeom prst="rect">
            <a:avLst/>
          </a:prstGeom>
          <a:noFill/>
          <a:ln>
            <a:solidFill>
              <a:srgbClr val="FF0000"/>
            </a:solidFill>
          </a:ln>
        </p:spPr>
        <p:txBody>
          <a:bodyPr wrap="square" rtlCol="0">
            <a:spAutoFit/>
          </a:bodyPr>
          <a:lstStyle/>
          <a:p>
            <a:r>
              <a:rPr lang="en-US" b="1" dirty="0">
                <a:solidFill>
                  <a:schemeClr val="bg1"/>
                </a:solidFill>
              </a:rPr>
              <a:t>PRINCIPLES</a:t>
            </a:r>
          </a:p>
        </p:txBody>
      </p:sp>
      <p:sp>
        <p:nvSpPr>
          <p:cNvPr id="140" name="TextBox 139">
            <a:extLst>
              <a:ext uri="{FF2B5EF4-FFF2-40B4-BE49-F238E27FC236}">
                <a16:creationId xmlns:a16="http://schemas.microsoft.com/office/drawing/2014/main" id="{F5783FC4-190E-4212-8B32-4817915F6669}"/>
              </a:ext>
            </a:extLst>
          </p:cNvPr>
          <p:cNvSpPr txBox="1"/>
          <p:nvPr/>
        </p:nvSpPr>
        <p:spPr>
          <a:xfrm>
            <a:off x="9566608" y="4223489"/>
            <a:ext cx="1675587" cy="369332"/>
          </a:xfrm>
          <a:prstGeom prst="rect">
            <a:avLst/>
          </a:prstGeom>
          <a:solidFill>
            <a:srgbClr val="FFC000"/>
          </a:solidFill>
        </p:spPr>
        <p:txBody>
          <a:bodyPr wrap="square" rtlCol="0">
            <a:spAutoFit/>
          </a:bodyPr>
          <a:lstStyle/>
          <a:p>
            <a:r>
              <a:rPr lang="en-US" dirty="0"/>
              <a:t> </a:t>
            </a:r>
            <a:r>
              <a:rPr lang="en-US" dirty="0">
                <a:solidFill>
                  <a:schemeClr val="bg1"/>
                </a:solidFill>
              </a:rPr>
              <a:t>REVIEW/CARS</a:t>
            </a:r>
          </a:p>
        </p:txBody>
      </p:sp>
      <p:sp>
        <p:nvSpPr>
          <p:cNvPr id="141" name="Arrow: Right 140">
            <a:extLst>
              <a:ext uri="{FF2B5EF4-FFF2-40B4-BE49-F238E27FC236}">
                <a16:creationId xmlns:a16="http://schemas.microsoft.com/office/drawing/2014/main" id="{90C70723-DB9E-4B58-932E-EDEC4FF2D138}"/>
              </a:ext>
            </a:extLst>
          </p:cNvPr>
          <p:cNvSpPr/>
          <p:nvPr/>
        </p:nvSpPr>
        <p:spPr>
          <a:xfrm rot="5400000">
            <a:off x="10117316" y="3946029"/>
            <a:ext cx="409527" cy="198777"/>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Arrow: Right 141">
            <a:extLst>
              <a:ext uri="{FF2B5EF4-FFF2-40B4-BE49-F238E27FC236}">
                <a16:creationId xmlns:a16="http://schemas.microsoft.com/office/drawing/2014/main" id="{95D3B061-E73F-45C9-B615-F6CB024F78D2}"/>
              </a:ext>
            </a:extLst>
          </p:cNvPr>
          <p:cNvSpPr/>
          <p:nvPr/>
        </p:nvSpPr>
        <p:spPr>
          <a:xfrm rot="8027200">
            <a:off x="9624317" y="4732743"/>
            <a:ext cx="647000" cy="177201"/>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3555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3"/>
                                        </p:tgtEl>
                                        <p:attrNameLst>
                                          <p:attrName>style.visibility</p:attrName>
                                        </p:attrNameLst>
                                      </p:cBhvr>
                                      <p:to>
                                        <p:strVal val="visible"/>
                                      </p:to>
                                    </p:set>
                                    <p:anim calcmode="lin" valueType="num">
                                      <p:cBhvr additive="base">
                                        <p:cTn id="25" dur="500" fill="hold"/>
                                        <p:tgtEl>
                                          <p:spTgt spid="43"/>
                                        </p:tgtEl>
                                        <p:attrNameLst>
                                          <p:attrName>ppt_x</p:attrName>
                                        </p:attrNameLst>
                                      </p:cBhvr>
                                      <p:tavLst>
                                        <p:tav tm="0">
                                          <p:val>
                                            <p:strVal val="#ppt_x"/>
                                          </p:val>
                                        </p:tav>
                                        <p:tav tm="100000">
                                          <p:val>
                                            <p:strVal val="#ppt_x"/>
                                          </p:val>
                                        </p:tav>
                                      </p:tavLst>
                                    </p:anim>
                                    <p:anim calcmode="lin" valueType="num">
                                      <p:cBhvr additive="base">
                                        <p:cTn id="26" dur="500" fill="hold"/>
                                        <p:tgtEl>
                                          <p:spTgt spid="43"/>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26"/>
                                        </p:tgtEl>
                                        <p:attrNameLst>
                                          <p:attrName>style.visibility</p:attrName>
                                        </p:attrNameLst>
                                      </p:cBhvr>
                                      <p:to>
                                        <p:strVal val="visible"/>
                                      </p:to>
                                    </p:set>
                                    <p:anim calcmode="lin" valueType="num">
                                      <p:cBhvr additive="base">
                                        <p:cTn id="29" dur="500" fill="hold"/>
                                        <p:tgtEl>
                                          <p:spTgt spid="26"/>
                                        </p:tgtEl>
                                        <p:attrNameLst>
                                          <p:attrName>ppt_x</p:attrName>
                                        </p:attrNameLst>
                                      </p:cBhvr>
                                      <p:tavLst>
                                        <p:tav tm="0">
                                          <p:val>
                                            <p:strVal val="#ppt_x"/>
                                          </p:val>
                                        </p:tav>
                                        <p:tav tm="100000">
                                          <p:val>
                                            <p:strVal val="#ppt_x"/>
                                          </p:val>
                                        </p:tav>
                                      </p:tavLst>
                                    </p:anim>
                                    <p:anim calcmode="lin" valueType="num">
                                      <p:cBhvr additive="base">
                                        <p:cTn id="30"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45"/>
                                        </p:tgtEl>
                                        <p:attrNameLst>
                                          <p:attrName>style.visibility</p:attrName>
                                        </p:attrNameLst>
                                      </p:cBhvr>
                                      <p:to>
                                        <p:strVal val="visible"/>
                                      </p:to>
                                    </p:set>
                                    <p:anim calcmode="lin" valueType="num">
                                      <p:cBhvr additive="base">
                                        <p:cTn id="35" dur="500" fill="hold"/>
                                        <p:tgtEl>
                                          <p:spTgt spid="45"/>
                                        </p:tgtEl>
                                        <p:attrNameLst>
                                          <p:attrName>ppt_x</p:attrName>
                                        </p:attrNameLst>
                                      </p:cBhvr>
                                      <p:tavLst>
                                        <p:tav tm="0">
                                          <p:val>
                                            <p:strVal val="#ppt_x"/>
                                          </p:val>
                                        </p:tav>
                                        <p:tav tm="100000">
                                          <p:val>
                                            <p:strVal val="#ppt_x"/>
                                          </p:val>
                                        </p:tav>
                                      </p:tavLst>
                                    </p:anim>
                                    <p:anim calcmode="lin" valueType="num">
                                      <p:cBhvr additive="base">
                                        <p:cTn id="36" dur="500" fill="hold"/>
                                        <p:tgtEl>
                                          <p:spTgt spid="45"/>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7"/>
                                        </p:tgtEl>
                                        <p:attrNameLst>
                                          <p:attrName>style.visibility</p:attrName>
                                        </p:attrNameLst>
                                      </p:cBhvr>
                                      <p:to>
                                        <p:strVal val="visible"/>
                                      </p:to>
                                    </p:set>
                                    <p:anim calcmode="lin" valueType="num">
                                      <p:cBhvr additive="base">
                                        <p:cTn id="39" dur="500" fill="hold"/>
                                        <p:tgtEl>
                                          <p:spTgt spid="17"/>
                                        </p:tgtEl>
                                        <p:attrNameLst>
                                          <p:attrName>ppt_x</p:attrName>
                                        </p:attrNameLst>
                                      </p:cBhvr>
                                      <p:tavLst>
                                        <p:tav tm="0">
                                          <p:val>
                                            <p:strVal val="#ppt_x"/>
                                          </p:val>
                                        </p:tav>
                                        <p:tav tm="100000">
                                          <p:val>
                                            <p:strVal val="#ppt_x"/>
                                          </p:val>
                                        </p:tav>
                                      </p:tavLst>
                                    </p:anim>
                                    <p:anim calcmode="lin" valueType="num">
                                      <p:cBhvr additive="base">
                                        <p:cTn id="40"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grpId="0" nodeType="clickEffect">
                                  <p:stCondLst>
                                    <p:cond delay="0"/>
                                  </p:stCondLst>
                                  <p:childTnLst>
                                    <p:set>
                                      <p:cBhvr>
                                        <p:cTn id="44" dur="1" fill="hold">
                                          <p:stCondLst>
                                            <p:cond delay="0"/>
                                          </p:stCondLst>
                                        </p:cTn>
                                        <p:tgtEl>
                                          <p:spTgt spid="84"/>
                                        </p:tgtEl>
                                        <p:attrNameLst>
                                          <p:attrName>style.visibility</p:attrName>
                                        </p:attrNameLst>
                                      </p:cBhvr>
                                      <p:to>
                                        <p:strVal val="visible"/>
                                      </p:to>
                                    </p:set>
                                    <p:animEffect transition="in" filter="fade">
                                      <p:cBhvr>
                                        <p:cTn id="45" dur="1000"/>
                                        <p:tgtEl>
                                          <p:spTgt spid="84"/>
                                        </p:tgtEl>
                                      </p:cBhvr>
                                    </p:animEffect>
                                    <p:anim calcmode="lin" valueType="num">
                                      <p:cBhvr>
                                        <p:cTn id="46" dur="1000" fill="hold"/>
                                        <p:tgtEl>
                                          <p:spTgt spid="84"/>
                                        </p:tgtEl>
                                        <p:attrNameLst>
                                          <p:attrName>ppt_x</p:attrName>
                                        </p:attrNameLst>
                                      </p:cBhvr>
                                      <p:tavLst>
                                        <p:tav tm="0">
                                          <p:val>
                                            <p:strVal val="#ppt_x"/>
                                          </p:val>
                                        </p:tav>
                                        <p:tav tm="100000">
                                          <p:val>
                                            <p:strVal val="#ppt_x"/>
                                          </p:val>
                                        </p:tav>
                                      </p:tavLst>
                                    </p:anim>
                                    <p:anim calcmode="lin" valueType="num">
                                      <p:cBhvr>
                                        <p:cTn id="47" dur="1000" fill="hold"/>
                                        <p:tgtEl>
                                          <p:spTgt spid="84"/>
                                        </p:tgtEl>
                                        <p:attrNameLst>
                                          <p:attrName>ppt_y</p:attrName>
                                        </p:attrNameLst>
                                      </p:cBhvr>
                                      <p:tavLst>
                                        <p:tav tm="0">
                                          <p:val>
                                            <p:strVal val="#ppt_y+.1"/>
                                          </p:val>
                                        </p:tav>
                                        <p:tav tm="100000">
                                          <p:val>
                                            <p:strVal val="#ppt_y"/>
                                          </p:val>
                                        </p:tav>
                                      </p:tavLst>
                                    </p:anim>
                                  </p:childTnLst>
                                </p:cTn>
                              </p:par>
                              <p:par>
                                <p:cTn id="48" presetID="42" presetClass="entr" presetSubtype="0" fill="hold" grpId="0" nodeType="withEffect">
                                  <p:stCondLst>
                                    <p:cond delay="0"/>
                                  </p:stCondLst>
                                  <p:childTnLst>
                                    <p:set>
                                      <p:cBhvr>
                                        <p:cTn id="49" dur="1" fill="hold">
                                          <p:stCondLst>
                                            <p:cond delay="0"/>
                                          </p:stCondLst>
                                        </p:cTn>
                                        <p:tgtEl>
                                          <p:spTgt spid="83"/>
                                        </p:tgtEl>
                                        <p:attrNameLst>
                                          <p:attrName>style.visibility</p:attrName>
                                        </p:attrNameLst>
                                      </p:cBhvr>
                                      <p:to>
                                        <p:strVal val="visible"/>
                                      </p:to>
                                    </p:set>
                                    <p:animEffect transition="in" filter="fade">
                                      <p:cBhvr>
                                        <p:cTn id="50" dur="1000"/>
                                        <p:tgtEl>
                                          <p:spTgt spid="83"/>
                                        </p:tgtEl>
                                      </p:cBhvr>
                                    </p:animEffect>
                                    <p:anim calcmode="lin" valueType="num">
                                      <p:cBhvr>
                                        <p:cTn id="51" dur="1000" fill="hold"/>
                                        <p:tgtEl>
                                          <p:spTgt spid="83"/>
                                        </p:tgtEl>
                                        <p:attrNameLst>
                                          <p:attrName>ppt_x</p:attrName>
                                        </p:attrNameLst>
                                      </p:cBhvr>
                                      <p:tavLst>
                                        <p:tav tm="0">
                                          <p:val>
                                            <p:strVal val="#ppt_x"/>
                                          </p:val>
                                        </p:tav>
                                        <p:tav tm="100000">
                                          <p:val>
                                            <p:strVal val="#ppt_x"/>
                                          </p:val>
                                        </p:tav>
                                      </p:tavLst>
                                    </p:anim>
                                    <p:anim calcmode="lin" valueType="num">
                                      <p:cBhvr>
                                        <p:cTn id="52" dur="1000" fill="hold"/>
                                        <p:tgtEl>
                                          <p:spTgt spid="83"/>
                                        </p:tgtEl>
                                        <p:attrNameLst>
                                          <p:attrName>ppt_y</p:attrName>
                                        </p:attrNameLst>
                                      </p:cBhvr>
                                      <p:tavLst>
                                        <p:tav tm="0">
                                          <p:val>
                                            <p:strVal val="#ppt_y+.1"/>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68"/>
                                        </p:tgtEl>
                                        <p:attrNameLst>
                                          <p:attrName>style.visibility</p:attrName>
                                        </p:attrNameLst>
                                      </p:cBhvr>
                                      <p:to>
                                        <p:strVal val="visible"/>
                                      </p:to>
                                    </p:set>
                                    <p:anim calcmode="lin" valueType="num">
                                      <p:cBhvr additive="base">
                                        <p:cTn id="57" dur="500" fill="hold"/>
                                        <p:tgtEl>
                                          <p:spTgt spid="68"/>
                                        </p:tgtEl>
                                        <p:attrNameLst>
                                          <p:attrName>ppt_x</p:attrName>
                                        </p:attrNameLst>
                                      </p:cBhvr>
                                      <p:tavLst>
                                        <p:tav tm="0">
                                          <p:val>
                                            <p:strVal val="#ppt_x"/>
                                          </p:val>
                                        </p:tav>
                                        <p:tav tm="100000">
                                          <p:val>
                                            <p:strVal val="#ppt_x"/>
                                          </p:val>
                                        </p:tav>
                                      </p:tavLst>
                                    </p:anim>
                                    <p:anim calcmode="lin" valueType="num">
                                      <p:cBhvr additive="base">
                                        <p:cTn id="58" dur="500" fill="hold"/>
                                        <p:tgtEl>
                                          <p:spTgt spid="68"/>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51"/>
                                        </p:tgtEl>
                                        <p:attrNameLst>
                                          <p:attrName>style.visibility</p:attrName>
                                        </p:attrNameLst>
                                      </p:cBhvr>
                                      <p:to>
                                        <p:strVal val="visible"/>
                                      </p:to>
                                    </p:set>
                                    <p:anim calcmode="lin" valueType="num">
                                      <p:cBhvr additive="base">
                                        <p:cTn id="61" dur="500" fill="hold"/>
                                        <p:tgtEl>
                                          <p:spTgt spid="51"/>
                                        </p:tgtEl>
                                        <p:attrNameLst>
                                          <p:attrName>ppt_x</p:attrName>
                                        </p:attrNameLst>
                                      </p:cBhvr>
                                      <p:tavLst>
                                        <p:tav tm="0">
                                          <p:val>
                                            <p:strVal val="#ppt_x"/>
                                          </p:val>
                                        </p:tav>
                                        <p:tav tm="100000">
                                          <p:val>
                                            <p:strVal val="#ppt_x"/>
                                          </p:val>
                                        </p:tav>
                                      </p:tavLst>
                                    </p:anim>
                                    <p:anim calcmode="lin" valueType="num">
                                      <p:cBhvr additive="base">
                                        <p:cTn id="62" dur="500" fill="hold"/>
                                        <p:tgtEl>
                                          <p:spTgt spid="51"/>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53"/>
                                        </p:tgtEl>
                                        <p:attrNameLst>
                                          <p:attrName>style.visibility</p:attrName>
                                        </p:attrNameLst>
                                      </p:cBhvr>
                                      <p:to>
                                        <p:strVal val="visible"/>
                                      </p:to>
                                    </p:set>
                                    <p:anim calcmode="lin" valueType="num">
                                      <p:cBhvr additive="base">
                                        <p:cTn id="67" dur="500" fill="hold"/>
                                        <p:tgtEl>
                                          <p:spTgt spid="53"/>
                                        </p:tgtEl>
                                        <p:attrNameLst>
                                          <p:attrName>ppt_x</p:attrName>
                                        </p:attrNameLst>
                                      </p:cBhvr>
                                      <p:tavLst>
                                        <p:tav tm="0">
                                          <p:val>
                                            <p:strVal val="#ppt_x"/>
                                          </p:val>
                                        </p:tav>
                                        <p:tav tm="100000">
                                          <p:val>
                                            <p:strVal val="#ppt_x"/>
                                          </p:val>
                                        </p:tav>
                                      </p:tavLst>
                                    </p:anim>
                                    <p:anim calcmode="lin" valueType="num">
                                      <p:cBhvr additive="base">
                                        <p:cTn id="68" dur="500" fill="hold"/>
                                        <p:tgtEl>
                                          <p:spTgt spid="53"/>
                                        </p:tgtEl>
                                        <p:attrNameLst>
                                          <p:attrName>ppt_y</p:attrName>
                                        </p:attrNameLst>
                                      </p:cBhvr>
                                      <p:tavLst>
                                        <p:tav tm="0">
                                          <p:val>
                                            <p:strVal val="1+#ppt_h/2"/>
                                          </p:val>
                                        </p:tav>
                                        <p:tav tm="100000">
                                          <p:val>
                                            <p:strVal val="#ppt_y"/>
                                          </p:val>
                                        </p:tav>
                                      </p:tavLst>
                                    </p:anim>
                                  </p:childTnLst>
                                </p:cTn>
                              </p:par>
                              <p:par>
                                <p:cTn id="69" presetID="2" presetClass="entr" presetSubtype="4" fill="hold" nodeType="withEffect">
                                  <p:stCondLst>
                                    <p:cond delay="0"/>
                                  </p:stCondLst>
                                  <p:childTnLst>
                                    <p:set>
                                      <p:cBhvr>
                                        <p:cTn id="70" dur="1" fill="hold">
                                          <p:stCondLst>
                                            <p:cond delay="0"/>
                                          </p:stCondLst>
                                        </p:cTn>
                                        <p:tgtEl>
                                          <p:spTgt spid="62"/>
                                        </p:tgtEl>
                                        <p:attrNameLst>
                                          <p:attrName>style.visibility</p:attrName>
                                        </p:attrNameLst>
                                      </p:cBhvr>
                                      <p:to>
                                        <p:strVal val="visible"/>
                                      </p:to>
                                    </p:set>
                                    <p:anim calcmode="lin" valueType="num">
                                      <p:cBhvr additive="base">
                                        <p:cTn id="71" dur="500" fill="hold"/>
                                        <p:tgtEl>
                                          <p:spTgt spid="62"/>
                                        </p:tgtEl>
                                        <p:attrNameLst>
                                          <p:attrName>ppt_x</p:attrName>
                                        </p:attrNameLst>
                                      </p:cBhvr>
                                      <p:tavLst>
                                        <p:tav tm="0">
                                          <p:val>
                                            <p:strVal val="#ppt_x"/>
                                          </p:val>
                                        </p:tav>
                                        <p:tav tm="100000">
                                          <p:val>
                                            <p:strVal val="#ppt_x"/>
                                          </p:val>
                                        </p:tav>
                                      </p:tavLst>
                                    </p:anim>
                                    <p:anim calcmode="lin" valueType="num">
                                      <p:cBhvr additive="base">
                                        <p:cTn id="72" dur="500" fill="hold"/>
                                        <p:tgtEl>
                                          <p:spTgt spid="62"/>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55"/>
                                        </p:tgtEl>
                                        <p:attrNameLst>
                                          <p:attrName>style.visibility</p:attrName>
                                        </p:attrNameLst>
                                      </p:cBhvr>
                                      <p:to>
                                        <p:strVal val="visible"/>
                                      </p:to>
                                    </p:set>
                                    <p:anim calcmode="lin" valueType="num">
                                      <p:cBhvr additive="base">
                                        <p:cTn id="75" dur="500" fill="hold"/>
                                        <p:tgtEl>
                                          <p:spTgt spid="55"/>
                                        </p:tgtEl>
                                        <p:attrNameLst>
                                          <p:attrName>ppt_x</p:attrName>
                                        </p:attrNameLst>
                                      </p:cBhvr>
                                      <p:tavLst>
                                        <p:tav tm="0">
                                          <p:val>
                                            <p:strVal val="#ppt_x"/>
                                          </p:val>
                                        </p:tav>
                                        <p:tav tm="100000">
                                          <p:val>
                                            <p:strVal val="#ppt_x"/>
                                          </p:val>
                                        </p:tav>
                                      </p:tavLst>
                                    </p:anim>
                                    <p:anim calcmode="lin" valueType="num">
                                      <p:cBhvr additive="base">
                                        <p:cTn id="76" dur="500" fill="hold"/>
                                        <p:tgtEl>
                                          <p:spTgt spid="55"/>
                                        </p:tgtEl>
                                        <p:attrNameLst>
                                          <p:attrName>ppt_y</p:attrName>
                                        </p:attrNameLst>
                                      </p:cBhvr>
                                      <p:tavLst>
                                        <p:tav tm="0">
                                          <p:val>
                                            <p:strVal val="1+#ppt_h/2"/>
                                          </p:val>
                                        </p:tav>
                                        <p:tav tm="100000">
                                          <p:val>
                                            <p:strVal val="#ppt_y"/>
                                          </p:val>
                                        </p:tav>
                                      </p:tavLst>
                                    </p:anim>
                                  </p:childTnLst>
                                </p:cTn>
                              </p:par>
                              <p:par>
                                <p:cTn id="77" presetID="2" presetClass="entr" presetSubtype="4" fill="hold" grpId="0" nodeType="withEffect">
                                  <p:stCondLst>
                                    <p:cond delay="0"/>
                                  </p:stCondLst>
                                  <p:childTnLst>
                                    <p:set>
                                      <p:cBhvr>
                                        <p:cTn id="78" dur="1" fill="hold">
                                          <p:stCondLst>
                                            <p:cond delay="0"/>
                                          </p:stCondLst>
                                        </p:cTn>
                                        <p:tgtEl>
                                          <p:spTgt spid="60"/>
                                        </p:tgtEl>
                                        <p:attrNameLst>
                                          <p:attrName>style.visibility</p:attrName>
                                        </p:attrNameLst>
                                      </p:cBhvr>
                                      <p:to>
                                        <p:strVal val="visible"/>
                                      </p:to>
                                    </p:set>
                                    <p:anim calcmode="lin" valueType="num">
                                      <p:cBhvr additive="base">
                                        <p:cTn id="79" dur="500" fill="hold"/>
                                        <p:tgtEl>
                                          <p:spTgt spid="60"/>
                                        </p:tgtEl>
                                        <p:attrNameLst>
                                          <p:attrName>ppt_x</p:attrName>
                                        </p:attrNameLst>
                                      </p:cBhvr>
                                      <p:tavLst>
                                        <p:tav tm="0">
                                          <p:val>
                                            <p:strVal val="#ppt_x"/>
                                          </p:val>
                                        </p:tav>
                                        <p:tav tm="100000">
                                          <p:val>
                                            <p:strVal val="#ppt_x"/>
                                          </p:val>
                                        </p:tav>
                                      </p:tavLst>
                                    </p:anim>
                                    <p:anim calcmode="lin" valueType="num">
                                      <p:cBhvr additive="base">
                                        <p:cTn id="80" dur="500" fill="hold"/>
                                        <p:tgtEl>
                                          <p:spTgt spid="60"/>
                                        </p:tgtEl>
                                        <p:attrNameLst>
                                          <p:attrName>ppt_y</p:attrName>
                                        </p:attrNameLst>
                                      </p:cBhvr>
                                      <p:tavLst>
                                        <p:tav tm="0">
                                          <p:val>
                                            <p:strVal val="1+#ppt_h/2"/>
                                          </p:val>
                                        </p:tav>
                                        <p:tav tm="100000">
                                          <p:val>
                                            <p:strVal val="#ppt_y"/>
                                          </p:val>
                                        </p:tav>
                                      </p:tavLst>
                                    </p:anim>
                                  </p:childTnLst>
                                </p:cTn>
                              </p:par>
                              <p:par>
                                <p:cTn id="81" presetID="2" presetClass="entr" presetSubtype="4" fill="hold" grpId="0" nodeType="withEffect">
                                  <p:stCondLst>
                                    <p:cond delay="0"/>
                                  </p:stCondLst>
                                  <p:childTnLst>
                                    <p:set>
                                      <p:cBhvr>
                                        <p:cTn id="82" dur="1" fill="hold">
                                          <p:stCondLst>
                                            <p:cond delay="0"/>
                                          </p:stCondLst>
                                        </p:cTn>
                                        <p:tgtEl>
                                          <p:spTgt spid="54"/>
                                        </p:tgtEl>
                                        <p:attrNameLst>
                                          <p:attrName>style.visibility</p:attrName>
                                        </p:attrNameLst>
                                      </p:cBhvr>
                                      <p:to>
                                        <p:strVal val="visible"/>
                                      </p:to>
                                    </p:set>
                                    <p:anim calcmode="lin" valueType="num">
                                      <p:cBhvr additive="base">
                                        <p:cTn id="83" dur="500" fill="hold"/>
                                        <p:tgtEl>
                                          <p:spTgt spid="54"/>
                                        </p:tgtEl>
                                        <p:attrNameLst>
                                          <p:attrName>ppt_x</p:attrName>
                                        </p:attrNameLst>
                                      </p:cBhvr>
                                      <p:tavLst>
                                        <p:tav tm="0">
                                          <p:val>
                                            <p:strVal val="#ppt_x"/>
                                          </p:val>
                                        </p:tav>
                                        <p:tav tm="100000">
                                          <p:val>
                                            <p:strVal val="#ppt_x"/>
                                          </p:val>
                                        </p:tav>
                                      </p:tavLst>
                                    </p:anim>
                                    <p:anim calcmode="lin" valueType="num">
                                      <p:cBhvr additive="base">
                                        <p:cTn id="84" dur="500" fill="hold"/>
                                        <p:tgtEl>
                                          <p:spTgt spid="54"/>
                                        </p:tgtEl>
                                        <p:attrNameLst>
                                          <p:attrName>ppt_y</p:attrName>
                                        </p:attrNameLst>
                                      </p:cBhvr>
                                      <p:tavLst>
                                        <p:tav tm="0">
                                          <p:val>
                                            <p:strVal val="1+#ppt_h/2"/>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2" presetClass="entr" presetSubtype="4" fill="hold" grpId="0" nodeType="clickEffect">
                                  <p:stCondLst>
                                    <p:cond delay="0"/>
                                  </p:stCondLst>
                                  <p:childTnLst>
                                    <p:set>
                                      <p:cBhvr>
                                        <p:cTn id="88" dur="1" fill="hold">
                                          <p:stCondLst>
                                            <p:cond delay="0"/>
                                          </p:stCondLst>
                                        </p:cTn>
                                        <p:tgtEl>
                                          <p:spTgt spid="56"/>
                                        </p:tgtEl>
                                        <p:attrNameLst>
                                          <p:attrName>style.visibility</p:attrName>
                                        </p:attrNameLst>
                                      </p:cBhvr>
                                      <p:to>
                                        <p:strVal val="visible"/>
                                      </p:to>
                                    </p:set>
                                    <p:anim calcmode="lin" valueType="num">
                                      <p:cBhvr additive="base">
                                        <p:cTn id="89" dur="500" fill="hold"/>
                                        <p:tgtEl>
                                          <p:spTgt spid="56"/>
                                        </p:tgtEl>
                                        <p:attrNameLst>
                                          <p:attrName>ppt_x</p:attrName>
                                        </p:attrNameLst>
                                      </p:cBhvr>
                                      <p:tavLst>
                                        <p:tav tm="0">
                                          <p:val>
                                            <p:strVal val="#ppt_x"/>
                                          </p:val>
                                        </p:tav>
                                        <p:tav tm="100000">
                                          <p:val>
                                            <p:strVal val="#ppt_x"/>
                                          </p:val>
                                        </p:tav>
                                      </p:tavLst>
                                    </p:anim>
                                    <p:anim calcmode="lin" valueType="num">
                                      <p:cBhvr additive="base">
                                        <p:cTn id="90" dur="500" fill="hold"/>
                                        <p:tgtEl>
                                          <p:spTgt spid="56"/>
                                        </p:tgtEl>
                                        <p:attrNameLst>
                                          <p:attrName>ppt_y</p:attrName>
                                        </p:attrNameLst>
                                      </p:cBhvr>
                                      <p:tavLst>
                                        <p:tav tm="0">
                                          <p:val>
                                            <p:strVal val="1+#ppt_h/2"/>
                                          </p:val>
                                        </p:tav>
                                        <p:tav tm="100000">
                                          <p:val>
                                            <p:strVal val="#ppt_y"/>
                                          </p:val>
                                        </p:tav>
                                      </p:tavLst>
                                    </p:anim>
                                  </p:childTnLst>
                                </p:cTn>
                              </p:par>
                              <p:par>
                                <p:cTn id="91" presetID="2" presetClass="entr" presetSubtype="4" fill="hold" nodeType="withEffect">
                                  <p:stCondLst>
                                    <p:cond delay="0"/>
                                  </p:stCondLst>
                                  <p:childTnLst>
                                    <p:set>
                                      <p:cBhvr>
                                        <p:cTn id="92" dur="1" fill="hold">
                                          <p:stCondLst>
                                            <p:cond delay="0"/>
                                          </p:stCondLst>
                                        </p:cTn>
                                        <p:tgtEl>
                                          <p:spTgt spid="64"/>
                                        </p:tgtEl>
                                        <p:attrNameLst>
                                          <p:attrName>style.visibility</p:attrName>
                                        </p:attrNameLst>
                                      </p:cBhvr>
                                      <p:to>
                                        <p:strVal val="visible"/>
                                      </p:to>
                                    </p:set>
                                    <p:anim calcmode="lin" valueType="num">
                                      <p:cBhvr additive="base">
                                        <p:cTn id="93" dur="500" fill="hold"/>
                                        <p:tgtEl>
                                          <p:spTgt spid="64"/>
                                        </p:tgtEl>
                                        <p:attrNameLst>
                                          <p:attrName>ppt_x</p:attrName>
                                        </p:attrNameLst>
                                      </p:cBhvr>
                                      <p:tavLst>
                                        <p:tav tm="0">
                                          <p:val>
                                            <p:strVal val="#ppt_x"/>
                                          </p:val>
                                        </p:tav>
                                        <p:tav tm="100000">
                                          <p:val>
                                            <p:strVal val="#ppt_x"/>
                                          </p:val>
                                        </p:tav>
                                      </p:tavLst>
                                    </p:anim>
                                    <p:anim calcmode="lin" valueType="num">
                                      <p:cBhvr additive="base">
                                        <p:cTn id="94" dur="500" fill="hold"/>
                                        <p:tgtEl>
                                          <p:spTgt spid="64"/>
                                        </p:tgtEl>
                                        <p:attrNameLst>
                                          <p:attrName>ppt_y</p:attrName>
                                        </p:attrNameLst>
                                      </p:cBhvr>
                                      <p:tavLst>
                                        <p:tav tm="0">
                                          <p:val>
                                            <p:strVal val="1+#ppt_h/2"/>
                                          </p:val>
                                        </p:tav>
                                        <p:tav tm="100000">
                                          <p:val>
                                            <p:strVal val="#ppt_y"/>
                                          </p:val>
                                        </p:tav>
                                      </p:tavLst>
                                    </p:anim>
                                  </p:childTnLst>
                                </p:cTn>
                              </p:par>
                              <p:par>
                                <p:cTn id="95" presetID="2" presetClass="entr" presetSubtype="4" fill="hold" grpId="0" nodeType="withEffect">
                                  <p:stCondLst>
                                    <p:cond delay="0"/>
                                  </p:stCondLst>
                                  <p:childTnLst>
                                    <p:set>
                                      <p:cBhvr>
                                        <p:cTn id="96" dur="1" fill="hold">
                                          <p:stCondLst>
                                            <p:cond delay="0"/>
                                          </p:stCondLst>
                                        </p:cTn>
                                        <p:tgtEl>
                                          <p:spTgt spid="52"/>
                                        </p:tgtEl>
                                        <p:attrNameLst>
                                          <p:attrName>style.visibility</p:attrName>
                                        </p:attrNameLst>
                                      </p:cBhvr>
                                      <p:to>
                                        <p:strVal val="visible"/>
                                      </p:to>
                                    </p:set>
                                    <p:anim calcmode="lin" valueType="num">
                                      <p:cBhvr additive="base">
                                        <p:cTn id="97" dur="500" fill="hold"/>
                                        <p:tgtEl>
                                          <p:spTgt spid="52"/>
                                        </p:tgtEl>
                                        <p:attrNameLst>
                                          <p:attrName>ppt_x</p:attrName>
                                        </p:attrNameLst>
                                      </p:cBhvr>
                                      <p:tavLst>
                                        <p:tav tm="0">
                                          <p:val>
                                            <p:strVal val="#ppt_x"/>
                                          </p:val>
                                        </p:tav>
                                        <p:tav tm="100000">
                                          <p:val>
                                            <p:strVal val="#ppt_x"/>
                                          </p:val>
                                        </p:tav>
                                      </p:tavLst>
                                    </p:anim>
                                    <p:anim calcmode="lin" valueType="num">
                                      <p:cBhvr additive="base">
                                        <p:cTn id="98" dur="500" fill="hold"/>
                                        <p:tgtEl>
                                          <p:spTgt spid="52"/>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grpId="0" nodeType="clickEffect">
                                  <p:stCondLst>
                                    <p:cond delay="0"/>
                                  </p:stCondLst>
                                  <p:childTnLst>
                                    <p:set>
                                      <p:cBhvr>
                                        <p:cTn id="102" dur="1" fill="hold">
                                          <p:stCondLst>
                                            <p:cond delay="0"/>
                                          </p:stCondLst>
                                        </p:cTn>
                                        <p:tgtEl>
                                          <p:spTgt spid="72"/>
                                        </p:tgtEl>
                                        <p:attrNameLst>
                                          <p:attrName>style.visibility</p:attrName>
                                        </p:attrNameLst>
                                      </p:cBhvr>
                                      <p:to>
                                        <p:strVal val="visible"/>
                                      </p:to>
                                    </p:set>
                                    <p:anim calcmode="lin" valueType="num">
                                      <p:cBhvr additive="base">
                                        <p:cTn id="103" dur="500" fill="hold"/>
                                        <p:tgtEl>
                                          <p:spTgt spid="72"/>
                                        </p:tgtEl>
                                        <p:attrNameLst>
                                          <p:attrName>ppt_x</p:attrName>
                                        </p:attrNameLst>
                                      </p:cBhvr>
                                      <p:tavLst>
                                        <p:tav tm="0">
                                          <p:val>
                                            <p:strVal val="#ppt_x"/>
                                          </p:val>
                                        </p:tav>
                                        <p:tav tm="100000">
                                          <p:val>
                                            <p:strVal val="#ppt_x"/>
                                          </p:val>
                                        </p:tav>
                                      </p:tavLst>
                                    </p:anim>
                                    <p:anim calcmode="lin" valueType="num">
                                      <p:cBhvr additive="base">
                                        <p:cTn id="104" dur="500" fill="hold"/>
                                        <p:tgtEl>
                                          <p:spTgt spid="72"/>
                                        </p:tgtEl>
                                        <p:attrNameLst>
                                          <p:attrName>ppt_y</p:attrName>
                                        </p:attrNameLst>
                                      </p:cBhvr>
                                      <p:tavLst>
                                        <p:tav tm="0">
                                          <p:val>
                                            <p:strVal val="1+#ppt_h/2"/>
                                          </p:val>
                                        </p:tav>
                                        <p:tav tm="100000">
                                          <p:val>
                                            <p:strVal val="#ppt_y"/>
                                          </p:val>
                                        </p:tav>
                                      </p:tavLst>
                                    </p:anim>
                                  </p:childTnLst>
                                </p:cTn>
                              </p:par>
                              <p:par>
                                <p:cTn id="105" presetID="2" presetClass="entr" presetSubtype="4" fill="hold" grpId="0" nodeType="withEffect">
                                  <p:stCondLst>
                                    <p:cond delay="0"/>
                                  </p:stCondLst>
                                  <p:childTnLst>
                                    <p:set>
                                      <p:cBhvr>
                                        <p:cTn id="106" dur="1" fill="hold">
                                          <p:stCondLst>
                                            <p:cond delay="0"/>
                                          </p:stCondLst>
                                        </p:cTn>
                                        <p:tgtEl>
                                          <p:spTgt spid="57"/>
                                        </p:tgtEl>
                                        <p:attrNameLst>
                                          <p:attrName>style.visibility</p:attrName>
                                        </p:attrNameLst>
                                      </p:cBhvr>
                                      <p:to>
                                        <p:strVal val="visible"/>
                                      </p:to>
                                    </p:set>
                                    <p:anim calcmode="lin" valueType="num">
                                      <p:cBhvr additive="base">
                                        <p:cTn id="107" dur="500" fill="hold"/>
                                        <p:tgtEl>
                                          <p:spTgt spid="57"/>
                                        </p:tgtEl>
                                        <p:attrNameLst>
                                          <p:attrName>ppt_x</p:attrName>
                                        </p:attrNameLst>
                                      </p:cBhvr>
                                      <p:tavLst>
                                        <p:tav tm="0">
                                          <p:val>
                                            <p:strVal val="#ppt_x"/>
                                          </p:val>
                                        </p:tav>
                                        <p:tav tm="100000">
                                          <p:val>
                                            <p:strVal val="#ppt_x"/>
                                          </p:val>
                                        </p:tav>
                                      </p:tavLst>
                                    </p:anim>
                                    <p:anim calcmode="lin" valueType="num">
                                      <p:cBhvr additive="base">
                                        <p:cTn id="108" dur="500" fill="hold"/>
                                        <p:tgtEl>
                                          <p:spTgt spid="57"/>
                                        </p:tgtEl>
                                        <p:attrNameLst>
                                          <p:attrName>ppt_y</p:attrName>
                                        </p:attrNameLst>
                                      </p:cBhvr>
                                      <p:tavLst>
                                        <p:tav tm="0">
                                          <p:val>
                                            <p:strVal val="1+#ppt_h/2"/>
                                          </p:val>
                                        </p:tav>
                                        <p:tav tm="100000">
                                          <p:val>
                                            <p:strVal val="#ppt_y"/>
                                          </p:val>
                                        </p:tav>
                                      </p:tavLst>
                                    </p:anim>
                                  </p:childTnLst>
                                </p:cTn>
                              </p:par>
                              <p:par>
                                <p:cTn id="109" presetID="2" presetClass="entr" presetSubtype="4" fill="hold" grpId="0" nodeType="withEffect">
                                  <p:stCondLst>
                                    <p:cond delay="0"/>
                                  </p:stCondLst>
                                  <p:childTnLst>
                                    <p:set>
                                      <p:cBhvr>
                                        <p:cTn id="110" dur="1" fill="hold">
                                          <p:stCondLst>
                                            <p:cond delay="0"/>
                                          </p:stCondLst>
                                        </p:cTn>
                                        <p:tgtEl>
                                          <p:spTgt spid="58"/>
                                        </p:tgtEl>
                                        <p:attrNameLst>
                                          <p:attrName>style.visibility</p:attrName>
                                        </p:attrNameLst>
                                      </p:cBhvr>
                                      <p:to>
                                        <p:strVal val="visible"/>
                                      </p:to>
                                    </p:set>
                                    <p:anim calcmode="lin" valueType="num">
                                      <p:cBhvr additive="base">
                                        <p:cTn id="111" dur="500" fill="hold"/>
                                        <p:tgtEl>
                                          <p:spTgt spid="58"/>
                                        </p:tgtEl>
                                        <p:attrNameLst>
                                          <p:attrName>ppt_x</p:attrName>
                                        </p:attrNameLst>
                                      </p:cBhvr>
                                      <p:tavLst>
                                        <p:tav tm="0">
                                          <p:val>
                                            <p:strVal val="#ppt_x"/>
                                          </p:val>
                                        </p:tav>
                                        <p:tav tm="100000">
                                          <p:val>
                                            <p:strVal val="#ppt_x"/>
                                          </p:val>
                                        </p:tav>
                                      </p:tavLst>
                                    </p:anim>
                                    <p:anim calcmode="lin" valueType="num">
                                      <p:cBhvr additive="base">
                                        <p:cTn id="112" dur="500" fill="hold"/>
                                        <p:tgtEl>
                                          <p:spTgt spid="58"/>
                                        </p:tgtEl>
                                        <p:attrNameLst>
                                          <p:attrName>ppt_y</p:attrName>
                                        </p:attrNameLst>
                                      </p:cBhvr>
                                      <p:tavLst>
                                        <p:tav tm="0">
                                          <p:val>
                                            <p:strVal val="1+#ppt_h/2"/>
                                          </p:val>
                                        </p:tav>
                                        <p:tav tm="100000">
                                          <p:val>
                                            <p:strVal val="#ppt_y"/>
                                          </p:val>
                                        </p:tav>
                                      </p:tavLst>
                                    </p:anim>
                                  </p:childTnLst>
                                </p:cTn>
                              </p:par>
                            </p:childTnLst>
                          </p:cTn>
                        </p:par>
                      </p:childTnLst>
                    </p:cTn>
                  </p:par>
                  <p:par>
                    <p:cTn id="113" fill="hold">
                      <p:stCondLst>
                        <p:cond delay="indefinite"/>
                      </p:stCondLst>
                      <p:childTnLst>
                        <p:par>
                          <p:cTn id="114" fill="hold">
                            <p:stCondLst>
                              <p:cond delay="0"/>
                            </p:stCondLst>
                            <p:childTnLst>
                              <p:par>
                                <p:cTn id="115" presetID="42" presetClass="entr" presetSubtype="0" fill="hold" grpId="0" nodeType="clickEffect">
                                  <p:stCondLst>
                                    <p:cond delay="0"/>
                                  </p:stCondLst>
                                  <p:childTnLst>
                                    <p:set>
                                      <p:cBhvr>
                                        <p:cTn id="116" dur="1" fill="hold">
                                          <p:stCondLst>
                                            <p:cond delay="0"/>
                                          </p:stCondLst>
                                        </p:cTn>
                                        <p:tgtEl>
                                          <p:spTgt spid="140"/>
                                        </p:tgtEl>
                                        <p:attrNameLst>
                                          <p:attrName>style.visibility</p:attrName>
                                        </p:attrNameLst>
                                      </p:cBhvr>
                                      <p:to>
                                        <p:strVal val="visible"/>
                                      </p:to>
                                    </p:set>
                                    <p:animEffect transition="in" filter="fade">
                                      <p:cBhvr>
                                        <p:cTn id="117" dur="1000"/>
                                        <p:tgtEl>
                                          <p:spTgt spid="140"/>
                                        </p:tgtEl>
                                      </p:cBhvr>
                                    </p:animEffect>
                                    <p:anim calcmode="lin" valueType="num">
                                      <p:cBhvr>
                                        <p:cTn id="118" dur="1000" fill="hold"/>
                                        <p:tgtEl>
                                          <p:spTgt spid="140"/>
                                        </p:tgtEl>
                                        <p:attrNameLst>
                                          <p:attrName>ppt_x</p:attrName>
                                        </p:attrNameLst>
                                      </p:cBhvr>
                                      <p:tavLst>
                                        <p:tav tm="0">
                                          <p:val>
                                            <p:strVal val="#ppt_x"/>
                                          </p:val>
                                        </p:tav>
                                        <p:tav tm="100000">
                                          <p:val>
                                            <p:strVal val="#ppt_x"/>
                                          </p:val>
                                        </p:tav>
                                      </p:tavLst>
                                    </p:anim>
                                    <p:anim calcmode="lin" valueType="num">
                                      <p:cBhvr>
                                        <p:cTn id="119" dur="1000" fill="hold"/>
                                        <p:tgtEl>
                                          <p:spTgt spid="140"/>
                                        </p:tgtEl>
                                        <p:attrNameLst>
                                          <p:attrName>ppt_y</p:attrName>
                                        </p:attrNameLst>
                                      </p:cBhvr>
                                      <p:tavLst>
                                        <p:tav tm="0">
                                          <p:val>
                                            <p:strVal val="#ppt_y+.1"/>
                                          </p:val>
                                        </p:tav>
                                        <p:tav tm="100000">
                                          <p:val>
                                            <p:strVal val="#ppt_y"/>
                                          </p:val>
                                        </p:tav>
                                      </p:tavLst>
                                    </p:anim>
                                  </p:childTnLst>
                                </p:cTn>
                              </p:par>
                              <p:par>
                                <p:cTn id="120" presetID="42" presetClass="entr" presetSubtype="0" fill="hold" grpId="0" nodeType="withEffect">
                                  <p:stCondLst>
                                    <p:cond delay="0"/>
                                  </p:stCondLst>
                                  <p:childTnLst>
                                    <p:set>
                                      <p:cBhvr>
                                        <p:cTn id="121" dur="1" fill="hold">
                                          <p:stCondLst>
                                            <p:cond delay="0"/>
                                          </p:stCondLst>
                                        </p:cTn>
                                        <p:tgtEl>
                                          <p:spTgt spid="141"/>
                                        </p:tgtEl>
                                        <p:attrNameLst>
                                          <p:attrName>style.visibility</p:attrName>
                                        </p:attrNameLst>
                                      </p:cBhvr>
                                      <p:to>
                                        <p:strVal val="visible"/>
                                      </p:to>
                                    </p:set>
                                    <p:animEffect transition="in" filter="fade">
                                      <p:cBhvr>
                                        <p:cTn id="122" dur="1000"/>
                                        <p:tgtEl>
                                          <p:spTgt spid="141"/>
                                        </p:tgtEl>
                                      </p:cBhvr>
                                    </p:animEffect>
                                    <p:anim calcmode="lin" valueType="num">
                                      <p:cBhvr>
                                        <p:cTn id="123" dur="1000" fill="hold"/>
                                        <p:tgtEl>
                                          <p:spTgt spid="141"/>
                                        </p:tgtEl>
                                        <p:attrNameLst>
                                          <p:attrName>ppt_x</p:attrName>
                                        </p:attrNameLst>
                                      </p:cBhvr>
                                      <p:tavLst>
                                        <p:tav tm="0">
                                          <p:val>
                                            <p:strVal val="#ppt_x"/>
                                          </p:val>
                                        </p:tav>
                                        <p:tav tm="100000">
                                          <p:val>
                                            <p:strVal val="#ppt_x"/>
                                          </p:val>
                                        </p:tav>
                                      </p:tavLst>
                                    </p:anim>
                                    <p:anim calcmode="lin" valueType="num">
                                      <p:cBhvr>
                                        <p:cTn id="124" dur="1000" fill="hold"/>
                                        <p:tgtEl>
                                          <p:spTgt spid="141"/>
                                        </p:tgtEl>
                                        <p:attrNameLst>
                                          <p:attrName>ppt_y</p:attrName>
                                        </p:attrNameLst>
                                      </p:cBhvr>
                                      <p:tavLst>
                                        <p:tav tm="0">
                                          <p:val>
                                            <p:strVal val="#ppt_y+.1"/>
                                          </p:val>
                                        </p:tav>
                                        <p:tav tm="100000">
                                          <p:val>
                                            <p:strVal val="#ppt_y"/>
                                          </p:val>
                                        </p:tav>
                                      </p:tavLst>
                                    </p:anim>
                                  </p:childTnLst>
                                </p:cTn>
                              </p:par>
                              <p:par>
                                <p:cTn id="125" presetID="42" presetClass="entr" presetSubtype="0" fill="hold" grpId="0" nodeType="withEffect">
                                  <p:stCondLst>
                                    <p:cond delay="0"/>
                                  </p:stCondLst>
                                  <p:childTnLst>
                                    <p:set>
                                      <p:cBhvr>
                                        <p:cTn id="126" dur="1" fill="hold">
                                          <p:stCondLst>
                                            <p:cond delay="0"/>
                                          </p:stCondLst>
                                        </p:cTn>
                                        <p:tgtEl>
                                          <p:spTgt spid="142"/>
                                        </p:tgtEl>
                                        <p:attrNameLst>
                                          <p:attrName>style.visibility</p:attrName>
                                        </p:attrNameLst>
                                      </p:cBhvr>
                                      <p:to>
                                        <p:strVal val="visible"/>
                                      </p:to>
                                    </p:set>
                                    <p:animEffect transition="in" filter="fade">
                                      <p:cBhvr>
                                        <p:cTn id="127" dur="1000"/>
                                        <p:tgtEl>
                                          <p:spTgt spid="142"/>
                                        </p:tgtEl>
                                      </p:cBhvr>
                                    </p:animEffect>
                                    <p:anim calcmode="lin" valueType="num">
                                      <p:cBhvr>
                                        <p:cTn id="128" dur="1000" fill="hold"/>
                                        <p:tgtEl>
                                          <p:spTgt spid="142"/>
                                        </p:tgtEl>
                                        <p:attrNameLst>
                                          <p:attrName>ppt_x</p:attrName>
                                        </p:attrNameLst>
                                      </p:cBhvr>
                                      <p:tavLst>
                                        <p:tav tm="0">
                                          <p:val>
                                            <p:strVal val="#ppt_x"/>
                                          </p:val>
                                        </p:tav>
                                        <p:tav tm="100000">
                                          <p:val>
                                            <p:strVal val="#ppt_x"/>
                                          </p:val>
                                        </p:tav>
                                      </p:tavLst>
                                    </p:anim>
                                    <p:anim calcmode="lin" valueType="num">
                                      <p:cBhvr>
                                        <p:cTn id="129" dur="1000" fill="hold"/>
                                        <p:tgtEl>
                                          <p:spTgt spid="142"/>
                                        </p:tgtEl>
                                        <p:attrNameLst>
                                          <p:attrName>ppt_y</p:attrName>
                                        </p:attrNameLst>
                                      </p:cBhvr>
                                      <p:tavLst>
                                        <p:tav tm="0">
                                          <p:val>
                                            <p:strVal val="#ppt_y+.1"/>
                                          </p:val>
                                        </p:tav>
                                        <p:tav tm="100000">
                                          <p:val>
                                            <p:strVal val="#ppt_y"/>
                                          </p:val>
                                        </p:tav>
                                      </p:tavLst>
                                    </p:anim>
                                  </p:childTnLst>
                                </p:cTn>
                              </p:par>
                              <p:par>
                                <p:cTn id="130" presetID="42" presetClass="entr" presetSubtype="0" fill="hold" grpId="0" nodeType="withEffect">
                                  <p:stCondLst>
                                    <p:cond delay="0"/>
                                  </p:stCondLst>
                                  <p:childTnLst>
                                    <p:set>
                                      <p:cBhvr>
                                        <p:cTn id="131" dur="1" fill="hold">
                                          <p:stCondLst>
                                            <p:cond delay="0"/>
                                          </p:stCondLst>
                                        </p:cTn>
                                        <p:tgtEl>
                                          <p:spTgt spid="76"/>
                                        </p:tgtEl>
                                        <p:attrNameLst>
                                          <p:attrName>style.visibility</p:attrName>
                                        </p:attrNameLst>
                                      </p:cBhvr>
                                      <p:to>
                                        <p:strVal val="visible"/>
                                      </p:to>
                                    </p:set>
                                    <p:animEffect transition="in" filter="fade">
                                      <p:cBhvr>
                                        <p:cTn id="132" dur="1000"/>
                                        <p:tgtEl>
                                          <p:spTgt spid="76"/>
                                        </p:tgtEl>
                                      </p:cBhvr>
                                    </p:animEffect>
                                    <p:anim calcmode="lin" valueType="num">
                                      <p:cBhvr>
                                        <p:cTn id="133" dur="1000" fill="hold"/>
                                        <p:tgtEl>
                                          <p:spTgt spid="76"/>
                                        </p:tgtEl>
                                        <p:attrNameLst>
                                          <p:attrName>ppt_x</p:attrName>
                                        </p:attrNameLst>
                                      </p:cBhvr>
                                      <p:tavLst>
                                        <p:tav tm="0">
                                          <p:val>
                                            <p:strVal val="#ppt_x"/>
                                          </p:val>
                                        </p:tav>
                                        <p:tav tm="100000">
                                          <p:val>
                                            <p:strVal val="#ppt_x"/>
                                          </p:val>
                                        </p:tav>
                                      </p:tavLst>
                                    </p:anim>
                                    <p:anim calcmode="lin" valueType="num">
                                      <p:cBhvr>
                                        <p:cTn id="134" dur="1000" fill="hold"/>
                                        <p:tgtEl>
                                          <p:spTgt spid="76"/>
                                        </p:tgtEl>
                                        <p:attrNameLst>
                                          <p:attrName>ppt_y</p:attrName>
                                        </p:attrNameLst>
                                      </p:cBhvr>
                                      <p:tavLst>
                                        <p:tav tm="0">
                                          <p:val>
                                            <p:strVal val="#ppt_y+.1"/>
                                          </p:val>
                                        </p:tav>
                                        <p:tav tm="100000">
                                          <p:val>
                                            <p:strVal val="#ppt_y"/>
                                          </p:val>
                                        </p:tav>
                                      </p:tavLst>
                                    </p:anim>
                                  </p:childTnLst>
                                </p:cTn>
                              </p:par>
                              <p:par>
                                <p:cTn id="135" presetID="42" presetClass="entr" presetSubtype="0" fill="hold" grpId="0" nodeType="withEffect">
                                  <p:stCondLst>
                                    <p:cond delay="0"/>
                                  </p:stCondLst>
                                  <p:childTnLst>
                                    <p:set>
                                      <p:cBhvr>
                                        <p:cTn id="136" dur="1" fill="hold">
                                          <p:stCondLst>
                                            <p:cond delay="0"/>
                                          </p:stCondLst>
                                        </p:cTn>
                                        <p:tgtEl>
                                          <p:spTgt spid="71"/>
                                        </p:tgtEl>
                                        <p:attrNameLst>
                                          <p:attrName>style.visibility</p:attrName>
                                        </p:attrNameLst>
                                      </p:cBhvr>
                                      <p:to>
                                        <p:strVal val="visible"/>
                                      </p:to>
                                    </p:set>
                                    <p:animEffect transition="in" filter="fade">
                                      <p:cBhvr>
                                        <p:cTn id="137" dur="1000"/>
                                        <p:tgtEl>
                                          <p:spTgt spid="71"/>
                                        </p:tgtEl>
                                      </p:cBhvr>
                                    </p:animEffect>
                                    <p:anim calcmode="lin" valueType="num">
                                      <p:cBhvr>
                                        <p:cTn id="138" dur="1000" fill="hold"/>
                                        <p:tgtEl>
                                          <p:spTgt spid="71"/>
                                        </p:tgtEl>
                                        <p:attrNameLst>
                                          <p:attrName>ppt_x</p:attrName>
                                        </p:attrNameLst>
                                      </p:cBhvr>
                                      <p:tavLst>
                                        <p:tav tm="0">
                                          <p:val>
                                            <p:strVal val="#ppt_x"/>
                                          </p:val>
                                        </p:tav>
                                        <p:tav tm="100000">
                                          <p:val>
                                            <p:strVal val="#ppt_x"/>
                                          </p:val>
                                        </p:tav>
                                      </p:tavLst>
                                    </p:anim>
                                    <p:anim calcmode="lin" valueType="num">
                                      <p:cBhvr>
                                        <p:cTn id="139" dur="1000" fill="hold"/>
                                        <p:tgtEl>
                                          <p:spTgt spid="71"/>
                                        </p:tgtEl>
                                        <p:attrNameLst>
                                          <p:attrName>ppt_y</p:attrName>
                                        </p:attrNameLst>
                                      </p:cBhvr>
                                      <p:tavLst>
                                        <p:tav tm="0">
                                          <p:val>
                                            <p:strVal val="#ppt_y+.1"/>
                                          </p:val>
                                        </p:tav>
                                        <p:tav tm="100000">
                                          <p:val>
                                            <p:strVal val="#ppt_y"/>
                                          </p:val>
                                        </p:tav>
                                      </p:tavLst>
                                    </p:anim>
                                  </p:childTnLst>
                                </p:cTn>
                              </p:par>
                              <p:par>
                                <p:cTn id="140" presetID="42" presetClass="entr" presetSubtype="0" fill="hold" grpId="0" nodeType="withEffect">
                                  <p:stCondLst>
                                    <p:cond delay="0"/>
                                  </p:stCondLst>
                                  <p:childTnLst>
                                    <p:set>
                                      <p:cBhvr>
                                        <p:cTn id="141" dur="1" fill="hold">
                                          <p:stCondLst>
                                            <p:cond delay="0"/>
                                          </p:stCondLst>
                                        </p:cTn>
                                        <p:tgtEl>
                                          <p:spTgt spid="70"/>
                                        </p:tgtEl>
                                        <p:attrNameLst>
                                          <p:attrName>style.visibility</p:attrName>
                                        </p:attrNameLst>
                                      </p:cBhvr>
                                      <p:to>
                                        <p:strVal val="visible"/>
                                      </p:to>
                                    </p:set>
                                    <p:animEffect transition="in" filter="fade">
                                      <p:cBhvr>
                                        <p:cTn id="142" dur="1000"/>
                                        <p:tgtEl>
                                          <p:spTgt spid="70"/>
                                        </p:tgtEl>
                                      </p:cBhvr>
                                    </p:animEffect>
                                    <p:anim calcmode="lin" valueType="num">
                                      <p:cBhvr>
                                        <p:cTn id="143" dur="1000" fill="hold"/>
                                        <p:tgtEl>
                                          <p:spTgt spid="70"/>
                                        </p:tgtEl>
                                        <p:attrNameLst>
                                          <p:attrName>ppt_x</p:attrName>
                                        </p:attrNameLst>
                                      </p:cBhvr>
                                      <p:tavLst>
                                        <p:tav tm="0">
                                          <p:val>
                                            <p:strVal val="#ppt_x"/>
                                          </p:val>
                                        </p:tav>
                                        <p:tav tm="100000">
                                          <p:val>
                                            <p:strVal val="#ppt_x"/>
                                          </p:val>
                                        </p:tav>
                                      </p:tavLst>
                                    </p:anim>
                                    <p:anim calcmode="lin" valueType="num">
                                      <p:cBhvr>
                                        <p:cTn id="144" dur="1000" fill="hold"/>
                                        <p:tgtEl>
                                          <p:spTgt spid="70"/>
                                        </p:tgtEl>
                                        <p:attrNameLst>
                                          <p:attrName>ppt_y</p:attrName>
                                        </p:attrNameLst>
                                      </p:cBhvr>
                                      <p:tavLst>
                                        <p:tav tm="0">
                                          <p:val>
                                            <p:strVal val="#ppt_y+.1"/>
                                          </p:val>
                                        </p:tav>
                                        <p:tav tm="100000">
                                          <p:val>
                                            <p:strVal val="#ppt_y"/>
                                          </p:val>
                                        </p:tav>
                                      </p:tavLst>
                                    </p:anim>
                                  </p:childTnLst>
                                </p:cTn>
                              </p:par>
                            </p:childTnLst>
                          </p:cTn>
                        </p:par>
                      </p:childTnLst>
                    </p:cTn>
                  </p:par>
                  <p:par>
                    <p:cTn id="145" fill="hold">
                      <p:stCondLst>
                        <p:cond delay="indefinite"/>
                      </p:stCondLst>
                      <p:childTnLst>
                        <p:par>
                          <p:cTn id="146" fill="hold">
                            <p:stCondLst>
                              <p:cond delay="0"/>
                            </p:stCondLst>
                            <p:childTnLst>
                              <p:par>
                                <p:cTn id="147" presetID="42" presetClass="entr" presetSubtype="0" fill="hold" grpId="0" nodeType="clickEffect">
                                  <p:stCondLst>
                                    <p:cond delay="0"/>
                                  </p:stCondLst>
                                  <p:childTnLst>
                                    <p:set>
                                      <p:cBhvr>
                                        <p:cTn id="148" dur="1" fill="hold">
                                          <p:stCondLst>
                                            <p:cond delay="0"/>
                                          </p:stCondLst>
                                        </p:cTn>
                                        <p:tgtEl>
                                          <p:spTgt spid="79"/>
                                        </p:tgtEl>
                                        <p:attrNameLst>
                                          <p:attrName>style.visibility</p:attrName>
                                        </p:attrNameLst>
                                      </p:cBhvr>
                                      <p:to>
                                        <p:strVal val="visible"/>
                                      </p:to>
                                    </p:set>
                                    <p:animEffect transition="in" filter="fade">
                                      <p:cBhvr>
                                        <p:cTn id="149" dur="1000"/>
                                        <p:tgtEl>
                                          <p:spTgt spid="79"/>
                                        </p:tgtEl>
                                      </p:cBhvr>
                                    </p:animEffect>
                                    <p:anim calcmode="lin" valueType="num">
                                      <p:cBhvr>
                                        <p:cTn id="150" dur="1000" fill="hold"/>
                                        <p:tgtEl>
                                          <p:spTgt spid="79"/>
                                        </p:tgtEl>
                                        <p:attrNameLst>
                                          <p:attrName>ppt_x</p:attrName>
                                        </p:attrNameLst>
                                      </p:cBhvr>
                                      <p:tavLst>
                                        <p:tav tm="0">
                                          <p:val>
                                            <p:strVal val="#ppt_x"/>
                                          </p:val>
                                        </p:tav>
                                        <p:tav tm="100000">
                                          <p:val>
                                            <p:strVal val="#ppt_x"/>
                                          </p:val>
                                        </p:tav>
                                      </p:tavLst>
                                    </p:anim>
                                    <p:anim calcmode="lin" valueType="num">
                                      <p:cBhvr>
                                        <p:cTn id="151" dur="1000" fill="hold"/>
                                        <p:tgtEl>
                                          <p:spTgt spid="79"/>
                                        </p:tgtEl>
                                        <p:attrNameLst>
                                          <p:attrName>ppt_y</p:attrName>
                                        </p:attrNameLst>
                                      </p:cBhvr>
                                      <p:tavLst>
                                        <p:tav tm="0">
                                          <p:val>
                                            <p:strVal val="#ppt_y+.1"/>
                                          </p:val>
                                        </p:tav>
                                        <p:tav tm="100000">
                                          <p:val>
                                            <p:strVal val="#ppt_y"/>
                                          </p:val>
                                        </p:tav>
                                      </p:tavLst>
                                    </p:anim>
                                  </p:childTnLst>
                                </p:cTn>
                              </p:par>
                              <p:par>
                                <p:cTn id="152" presetID="42" presetClass="entr" presetSubtype="0" fill="hold" grpId="0" nodeType="withEffect">
                                  <p:stCondLst>
                                    <p:cond delay="0"/>
                                  </p:stCondLst>
                                  <p:childTnLst>
                                    <p:set>
                                      <p:cBhvr>
                                        <p:cTn id="153" dur="1" fill="hold">
                                          <p:stCondLst>
                                            <p:cond delay="0"/>
                                          </p:stCondLst>
                                        </p:cTn>
                                        <p:tgtEl>
                                          <p:spTgt spid="77"/>
                                        </p:tgtEl>
                                        <p:attrNameLst>
                                          <p:attrName>style.visibility</p:attrName>
                                        </p:attrNameLst>
                                      </p:cBhvr>
                                      <p:to>
                                        <p:strVal val="visible"/>
                                      </p:to>
                                    </p:set>
                                    <p:animEffect transition="in" filter="fade">
                                      <p:cBhvr>
                                        <p:cTn id="154" dur="1000"/>
                                        <p:tgtEl>
                                          <p:spTgt spid="77"/>
                                        </p:tgtEl>
                                      </p:cBhvr>
                                    </p:animEffect>
                                    <p:anim calcmode="lin" valueType="num">
                                      <p:cBhvr>
                                        <p:cTn id="155" dur="1000" fill="hold"/>
                                        <p:tgtEl>
                                          <p:spTgt spid="77"/>
                                        </p:tgtEl>
                                        <p:attrNameLst>
                                          <p:attrName>ppt_x</p:attrName>
                                        </p:attrNameLst>
                                      </p:cBhvr>
                                      <p:tavLst>
                                        <p:tav tm="0">
                                          <p:val>
                                            <p:strVal val="#ppt_x"/>
                                          </p:val>
                                        </p:tav>
                                        <p:tav tm="100000">
                                          <p:val>
                                            <p:strVal val="#ppt_x"/>
                                          </p:val>
                                        </p:tav>
                                      </p:tavLst>
                                    </p:anim>
                                    <p:anim calcmode="lin" valueType="num">
                                      <p:cBhvr>
                                        <p:cTn id="156" dur="1000" fill="hold"/>
                                        <p:tgtEl>
                                          <p:spTgt spid="77"/>
                                        </p:tgtEl>
                                        <p:attrNameLst>
                                          <p:attrName>ppt_y</p:attrName>
                                        </p:attrNameLst>
                                      </p:cBhvr>
                                      <p:tavLst>
                                        <p:tav tm="0">
                                          <p:val>
                                            <p:strVal val="#ppt_y+.1"/>
                                          </p:val>
                                        </p:tav>
                                        <p:tav tm="100000">
                                          <p:val>
                                            <p:strVal val="#ppt_y"/>
                                          </p:val>
                                        </p:tav>
                                      </p:tavLst>
                                    </p:anim>
                                  </p:childTnLst>
                                </p:cTn>
                              </p:par>
                              <p:par>
                                <p:cTn id="157" presetID="42" presetClass="entr" presetSubtype="0" fill="hold" grpId="0" nodeType="withEffect">
                                  <p:stCondLst>
                                    <p:cond delay="0"/>
                                  </p:stCondLst>
                                  <p:childTnLst>
                                    <p:set>
                                      <p:cBhvr>
                                        <p:cTn id="158" dur="1" fill="hold">
                                          <p:stCondLst>
                                            <p:cond delay="0"/>
                                          </p:stCondLst>
                                        </p:cTn>
                                        <p:tgtEl>
                                          <p:spTgt spid="81"/>
                                        </p:tgtEl>
                                        <p:attrNameLst>
                                          <p:attrName>style.visibility</p:attrName>
                                        </p:attrNameLst>
                                      </p:cBhvr>
                                      <p:to>
                                        <p:strVal val="visible"/>
                                      </p:to>
                                    </p:set>
                                    <p:animEffect transition="in" filter="fade">
                                      <p:cBhvr>
                                        <p:cTn id="159" dur="1000"/>
                                        <p:tgtEl>
                                          <p:spTgt spid="81"/>
                                        </p:tgtEl>
                                      </p:cBhvr>
                                    </p:animEffect>
                                    <p:anim calcmode="lin" valueType="num">
                                      <p:cBhvr>
                                        <p:cTn id="160" dur="1000" fill="hold"/>
                                        <p:tgtEl>
                                          <p:spTgt spid="81"/>
                                        </p:tgtEl>
                                        <p:attrNameLst>
                                          <p:attrName>ppt_x</p:attrName>
                                        </p:attrNameLst>
                                      </p:cBhvr>
                                      <p:tavLst>
                                        <p:tav tm="0">
                                          <p:val>
                                            <p:strVal val="#ppt_x"/>
                                          </p:val>
                                        </p:tav>
                                        <p:tav tm="100000">
                                          <p:val>
                                            <p:strVal val="#ppt_x"/>
                                          </p:val>
                                        </p:tav>
                                      </p:tavLst>
                                    </p:anim>
                                    <p:anim calcmode="lin" valueType="num">
                                      <p:cBhvr>
                                        <p:cTn id="161" dur="1000" fill="hold"/>
                                        <p:tgtEl>
                                          <p:spTgt spid="81"/>
                                        </p:tgtEl>
                                        <p:attrNameLst>
                                          <p:attrName>ppt_y</p:attrName>
                                        </p:attrNameLst>
                                      </p:cBhvr>
                                      <p:tavLst>
                                        <p:tav tm="0">
                                          <p:val>
                                            <p:strVal val="#ppt_y+.1"/>
                                          </p:val>
                                        </p:tav>
                                        <p:tav tm="100000">
                                          <p:val>
                                            <p:strVal val="#ppt_y"/>
                                          </p:val>
                                        </p:tav>
                                      </p:tavLst>
                                    </p:anim>
                                  </p:childTnLst>
                                </p:cTn>
                              </p:par>
                              <p:par>
                                <p:cTn id="162" presetID="42" presetClass="entr" presetSubtype="0" fill="hold" grpId="0" nodeType="withEffect">
                                  <p:stCondLst>
                                    <p:cond delay="0"/>
                                  </p:stCondLst>
                                  <p:childTnLst>
                                    <p:set>
                                      <p:cBhvr>
                                        <p:cTn id="163" dur="1" fill="hold">
                                          <p:stCondLst>
                                            <p:cond delay="0"/>
                                          </p:stCondLst>
                                        </p:cTn>
                                        <p:tgtEl>
                                          <p:spTgt spid="73"/>
                                        </p:tgtEl>
                                        <p:attrNameLst>
                                          <p:attrName>style.visibility</p:attrName>
                                        </p:attrNameLst>
                                      </p:cBhvr>
                                      <p:to>
                                        <p:strVal val="visible"/>
                                      </p:to>
                                    </p:set>
                                    <p:animEffect transition="in" filter="fade">
                                      <p:cBhvr>
                                        <p:cTn id="164" dur="1000"/>
                                        <p:tgtEl>
                                          <p:spTgt spid="73"/>
                                        </p:tgtEl>
                                      </p:cBhvr>
                                    </p:animEffect>
                                    <p:anim calcmode="lin" valueType="num">
                                      <p:cBhvr>
                                        <p:cTn id="165" dur="1000" fill="hold"/>
                                        <p:tgtEl>
                                          <p:spTgt spid="73"/>
                                        </p:tgtEl>
                                        <p:attrNameLst>
                                          <p:attrName>ppt_x</p:attrName>
                                        </p:attrNameLst>
                                      </p:cBhvr>
                                      <p:tavLst>
                                        <p:tav tm="0">
                                          <p:val>
                                            <p:strVal val="#ppt_x"/>
                                          </p:val>
                                        </p:tav>
                                        <p:tav tm="100000">
                                          <p:val>
                                            <p:strVal val="#ppt_x"/>
                                          </p:val>
                                        </p:tav>
                                      </p:tavLst>
                                    </p:anim>
                                    <p:anim calcmode="lin" valueType="num">
                                      <p:cBhvr>
                                        <p:cTn id="166" dur="1000" fill="hold"/>
                                        <p:tgtEl>
                                          <p:spTgt spid="73"/>
                                        </p:tgtEl>
                                        <p:attrNameLst>
                                          <p:attrName>ppt_y</p:attrName>
                                        </p:attrNameLst>
                                      </p:cBhvr>
                                      <p:tavLst>
                                        <p:tav tm="0">
                                          <p:val>
                                            <p:strVal val="#ppt_y+.1"/>
                                          </p:val>
                                        </p:tav>
                                        <p:tav tm="100000">
                                          <p:val>
                                            <p:strVal val="#ppt_y"/>
                                          </p:val>
                                        </p:tav>
                                      </p:tavLst>
                                    </p:anim>
                                  </p:childTnLst>
                                </p:cTn>
                              </p:par>
                            </p:childTnLst>
                          </p:cTn>
                        </p:par>
                      </p:childTnLst>
                    </p:cTn>
                  </p:par>
                  <p:par>
                    <p:cTn id="167" fill="hold">
                      <p:stCondLst>
                        <p:cond delay="indefinite"/>
                      </p:stCondLst>
                      <p:childTnLst>
                        <p:par>
                          <p:cTn id="168" fill="hold">
                            <p:stCondLst>
                              <p:cond delay="0"/>
                            </p:stCondLst>
                            <p:childTnLst>
                              <p:par>
                                <p:cTn id="169" presetID="2" presetClass="entr" presetSubtype="4" fill="hold" grpId="0" nodeType="clickEffect">
                                  <p:stCondLst>
                                    <p:cond delay="0"/>
                                  </p:stCondLst>
                                  <p:childTnLst>
                                    <p:set>
                                      <p:cBhvr>
                                        <p:cTn id="170" dur="1" fill="hold">
                                          <p:stCondLst>
                                            <p:cond delay="0"/>
                                          </p:stCondLst>
                                        </p:cTn>
                                        <p:tgtEl>
                                          <p:spTgt spid="61"/>
                                        </p:tgtEl>
                                        <p:attrNameLst>
                                          <p:attrName>style.visibility</p:attrName>
                                        </p:attrNameLst>
                                      </p:cBhvr>
                                      <p:to>
                                        <p:strVal val="visible"/>
                                      </p:to>
                                    </p:set>
                                    <p:anim calcmode="lin" valueType="num">
                                      <p:cBhvr additive="base">
                                        <p:cTn id="171" dur="500" fill="hold"/>
                                        <p:tgtEl>
                                          <p:spTgt spid="61"/>
                                        </p:tgtEl>
                                        <p:attrNameLst>
                                          <p:attrName>ppt_x</p:attrName>
                                        </p:attrNameLst>
                                      </p:cBhvr>
                                      <p:tavLst>
                                        <p:tav tm="0">
                                          <p:val>
                                            <p:strVal val="#ppt_x"/>
                                          </p:val>
                                        </p:tav>
                                        <p:tav tm="100000">
                                          <p:val>
                                            <p:strVal val="#ppt_x"/>
                                          </p:val>
                                        </p:tav>
                                      </p:tavLst>
                                    </p:anim>
                                    <p:anim calcmode="lin" valueType="num">
                                      <p:cBhvr additive="base">
                                        <p:cTn id="172" dur="500" fill="hold"/>
                                        <p:tgtEl>
                                          <p:spTgt spid="61"/>
                                        </p:tgtEl>
                                        <p:attrNameLst>
                                          <p:attrName>ppt_y</p:attrName>
                                        </p:attrNameLst>
                                      </p:cBhvr>
                                      <p:tavLst>
                                        <p:tav tm="0">
                                          <p:val>
                                            <p:strVal val="1+#ppt_h/2"/>
                                          </p:val>
                                        </p:tav>
                                        <p:tav tm="100000">
                                          <p:val>
                                            <p:strVal val="#ppt_y"/>
                                          </p:val>
                                        </p:tav>
                                      </p:tavLst>
                                    </p:anim>
                                  </p:childTnLst>
                                </p:cTn>
                              </p:par>
                              <p:par>
                                <p:cTn id="173" presetID="2" presetClass="entr" presetSubtype="4" fill="hold" nodeType="withEffect">
                                  <p:stCondLst>
                                    <p:cond delay="0"/>
                                  </p:stCondLst>
                                  <p:childTnLst>
                                    <p:set>
                                      <p:cBhvr>
                                        <p:cTn id="174" dur="1" fill="hold">
                                          <p:stCondLst>
                                            <p:cond delay="0"/>
                                          </p:stCondLst>
                                        </p:cTn>
                                        <p:tgtEl>
                                          <p:spTgt spid="6"/>
                                        </p:tgtEl>
                                        <p:attrNameLst>
                                          <p:attrName>style.visibility</p:attrName>
                                        </p:attrNameLst>
                                      </p:cBhvr>
                                      <p:to>
                                        <p:strVal val="visible"/>
                                      </p:to>
                                    </p:set>
                                    <p:anim calcmode="lin" valueType="num">
                                      <p:cBhvr additive="base">
                                        <p:cTn id="175" dur="500" fill="hold"/>
                                        <p:tgtEl>
                                          <p:spTgt spid="6"/>
                                        </p:tgtEl>
                                        <p:attrNameLst>
                                          <p:attrName>ppt_x</p:attrName>
                                        </p:attrNameLst>
                                      </p:cBhvr>
                                      <p:tavLst>
                                        <p:tav tm="0">
                                          <p:val>
                                            <p:strVal val="#ppt_x"/>
                                          </p:val>
                                        </p:tav>
                                        <p:tav tm="100000">
                                          <p:val>
                                            <p:strVal val="#ppt_x"/>
                                          </p:val>
                                        </p:tav>
                                      </p:tavLst>
                                    </p:anim>
                                    <p:anim calcmode="lin" valueType="num">
                                      <p:cBhvr additive="base">
                                        <p:cTn id="176" dur="500" fill="hold"/>
                                        <p:tgtEl>
                                          <p:spTgt spid="6"/>
                                        </p:tgtEl>
                                        <p:attrNameLst>
                                          <p:attrName>ppt_y</p:attrName>
                                        </p:attrNameLst>
                                      </p:cBhvr>
                                      <p:tavLst>
                                        <p:tav tm="0">
                                          <p:val>
                                            <p:strVal val="1+#ppt_h/2"/>
                                          </p:val>
                                        </p:tav>
                                        <p:tav tm="100000">
                                          <p:val>
                                            <p:strVal val="#ppt_y"/>
                                          </p:val>
                                        </p:tav>
                                      </p:tavLst>
                                    </p:anim>
                                  </p:childTnLst>
                                </p:cTn>
                              </p:par>
                              <p:par>
                                <p:cTn id="177" presetID="2" presetClass="entr" presetSubtype="4" fill="hold" nodeType="withEffect">
                                  <p:stCondLst>
                                    <p:cond delay="0"/>
                                  </p:stCondLst>
                                  <p:childTnLst>
                                    <p:set>
                                      <p:cBhvr>
                                        <p:cTn id="178" dur="1" fill="hold">
                                          <p:stCondLst>
                                            <p:cond delay="0"/>
                                          </p:stCondLst>
                                        </p:cTn>
                                        <p:tgtEl>
                                          <p:spTgt spid="66"/>
                                        </p:tgtEl>
                                        <p:attrNameLst>
                                          <p:attrName>style.visibility</p:attrName>
                                        </p:attrNameLst>
                                      </p:cBhvr>
                                      <p:to>
                                        <p:strVal val="visible"/>
                                      </p:to>
                                    </p:set>
                                    <p:anim calcmode="lin" valueType="num">
                                      <p:cBhvr additive="base">
                                        <p:cTn id="179" dur="500" fill="hold"/>
                                        <p:tgtEl>
                                          <p:spTgt spid="66"/>
                                        </p:tgtEl>
                                        <p:attrNameLst>
                                          <p:attrName>ppt_x</p:attrName>
                                        </p:attrNameLst>
                                      </p:cBhvr>
                                      <p:tavLst>
                                        <p:tav tm="0">
                                          <p:val>
                                            <p:strVal val="#ppt_x"/>
                                          </p:val>
                                        </p:tav>
                                        <p:tav tm="100000">
                                          <p:val>
                                            <p:strVal val="#ppt_x"/>
                                          </p:val>
                                        </p:tav>
                                      </p:tavLst>
                                    </p:anim>
                                    <p:anim calcmode="lin" valueType="num">
                                      <p:cBhvr additive="base">
                                        <p:cTn id="180" dur="500" fill="hold"/>
                                        <p:tgtEl>
                                          <p:spTgt spid="66"/>
                                        </p:tgtEl>
                                        <p:attrNameLst>
                                          <p:attrName>ppt_y</p:attrName>
                                        </p:attrNameLst>
                                      </p:cBhvr>
                                      <p:tavLst>
                                        <p:tav tm="0">
                                          <p:val>
                                            <p:strVal val="1+#ppt_h/2"/>
                                          </p:val>
                                        </p:tav>
                                        <p:tav tm="100000">
                                          <p:val>
                                            <p:strVal val="#ppt_y"/>
                                          </p:val>
                                        </p:tav>
                                      </p:tavLst>
                                    </p:anim>
                                  </p:childTnLst>
                                </p:cTn>
                              </p:par>
                              <p:par>
                                <p:cTn id="181" presetID="2" presetClass="entr" presetSubtype="4" fill="hold" grpId="0" nodeType="withEffect">
                                  <p:stCondLst>
                                    <p:cond delay="0"/>
                                  </p:stCondLst>
                                  <p:childTnLst>
                                    <p:set>
                                      <p:cBhvr>
                                        <p:cTn id="182" dur="1" fill="hold">
                                          <p:stCondLst>
                                            <p:cond delay="0"/>
                                          </p:stCondLst>
                                        </p:cTn>
                                        <p:tgtEl>
                                          <p:spTgt spid="65"/>
                                        </p:tgtEl>
                                        <p:attrNameLst>
                                          <p:attrName>style.visibility</p:attrName>
                                        </p:attrNameLst>
                                      </p:cBhvr>
                                      <p:to>
                                        <p:strVal val="visible"/>
                                      </p:to>
                                    </p:set>
                                    <p:anim calcmode="lin" valueType="num">
                                      <p:cBhvr additive="base">
                                        <p:cTn id="183" dur="500" fill="hold"/>
                                        <p:tgtEl>
                                          <p:spTgt spid="65"/>
                                        </p:tgtEl>
                                        <p:attrNameLst>
                                          <p:attrName>ppt_x</p:attrName>
                                        </p:attrNameLst>
                                      </p:cBhvr>
                                      <p:tavLst>
                                        <p:tav tm="0">
                                          <p:val>
                                            <p:strVal val="#ppt_x"/>
                                          </p:val>
                                        </p:tav>
                                        <p:tav tm="100000">
                                          <p:val>
                                            <p:strVal val="#ppt_x"/>
                                          </p:val>
                                        </p:tav>
                                      </p:tavLst>
                                    </p:anim>
                                    <p:anim calcmode="lin" valueType="num">
                                      <p:cBhvr additive="base">
                                        <p:cTn id="184" dur="500" fill="hold"/>
                                        <p:tgtEl>
                                          <p:spTgt spid="65"/>
                                        </p:tgtEl>
                                        <p:attrNameLst>
                                          <p:attrName>ppt_y</p:attrName>
                                        </p:attrNameLst>
                                      </p:cBhvr>
                                      <p:tavLst>
                                        <p:tav tm="0">
                                          <p:val>
                                            <p:strVal val="1+#ppt_h/2"/>
                                          </p:val>
                                        </p:tav>
                                        <p:tav tm="100000">
                                          <p:val>
                                            <p:strVal val="#ppt_y"/>
                                          </p:val>
                                        </p:tav>
                                      </p:tavLst>
                                    </p:anim>
                                  </p:childTnLst>
                                </p:cTn>
                              </p:par>
                              <p:par>
                                <p:cTn id="185" presetID="2" presetClass="entr" presetSubtype="4" fill="hold" grpId="0" nodeType="withEffect">
                                  <p:stCondLst>
                                    <p:cond delay="0"/>
                                  </p:stCondLst>
                                  <p:childTnLst>
                                    <p:set>
                                      <p:cBhvr>
                                        <p:cTn id="186" dur="1" fill="hold">
                                          <p:stCondLst>
                                            <p:cond delay="0"/>
                                          </p:stCondLst>
                                        </p:cTn>
                                        <p:tgtEl>
                                          <p:spTgt spid="63"/>
                                        </p:tgtEl>
                                        <p:attrNameLst>
                                          <p:attrName>style.visibility</p:attrName>
                                        </p:attrNameLst>
                                      </p:cBhvr>
                                      <p:to>
                                        <p:strVal val="visible"/>
                                      </p:to>
                                    </p:set>
                                    <p:anim calcmode="lin" valueType="num">
                                      <p:cBhvr additive="base">
                                        <p:cTn id="187" dur="500" fill="hold"/>
                                        <p:tgtEl>
                                          <p:spTgt spid="63"/>
                                        </p:tgtEl>
                                        <p:attrNameLst>
                                          <p:attrName>ppt_x</p:attrName>
                                        </p:attrNameLst>
                                      </p:cBhvr>
                                      <p:tavLst>
                                        <p:tav tm="0">
                                          <p:val>
                                            <p:strVal val="#ppt_x"/>
                                          </p:val>
                                        </p:tav>
                                        <p:tav tm="100000">
                                          <p:val>
                                            <p:strVal val="#ppt_x"/>
                                          </p:val>
                                        </p:tav>
                                      </p:tavLst>
                                    </p:anim>
                                    <p:anim calcmode="lin" valueType="num">
                                      <p:cBhvr additive="base">
                                        <p:cTn id="188" dur="500" fill="hold"/>
                                        <p:tgtEl>
                                          <p:spTgt spid="63"/>
                                        </p:tgtEl>
                                        <p:attrNameLst>
                                          <p:attrName>ppt_y</p:attrName>
                                        </p:attrNameLst>
                                      </p:cBhvr>
                                      <p:tavLst>
                                        <p:tav tm="0">
                                          <p:val>
                                            <p:strVal val="1+#ppt_h/2"/>
                                          </p:val>
                                        </p:tav>
                                        <p:tav tm="100000">
                                          <p:val>
                                            <p:strVal val="#ppt_y"/>
                                          </p:val>
                                        </p:tav>
                                      </p:tavLst>
                                    </p:anim>
                                  </p:childTnLst>
                                </p:cTn>
                              </p:par>
                            </p:childTnLst>
                          </p:cTn>
                        </p:par>
                      </p:childTnLst>
                    </p:cTn>
                  </p:par>
                  <p:par>
                    <p:cTn id="189" fill="hold">
                      <p:stCondLst>
                        <p:cond delay="indefinite"/>
                      </p:stCondLst>
                      <p:childTnLst>
                        <p:par>
                          <p:cTn id="190" fill="hold">
                            <p:stCondLst>
                              <p:cond delay="0"/>
                            </p:stCondLst>
                            <p:childTnLst>
                              <p:par>
                                <p:cTn id="191" presetID="2" presetClass="entr" presetSubtype="4" fill="hold" nodeType="clickEffect">
                                  <p:stCondLst>
                                    <p:cond delay="0"/>
                                  </p:stCondLst>
                                  <p:childTnLst>
                                    <p:set>
                                      <p:cBhvr>
                                        <p:cTn id="192" dur="1" fill="hold">
                                          <p:stCondLst>
                                            <p:cond delay="0"/>
                                          </p:stCondLst>
                                        </p:cTn>
                                        <p:tgtEl>
                                          <p:spTgt spid="41"/>
                                        </p:tgtEl>
                                        <p:attrNameLst>
                                          <p:attrName>style.visibility</p:attrName>
                                        </p:attrNameLst>
                                      </p:cBhvr>
                                      <p:to>
                                        <p:strVal val="visible"/>
                                      </p:to>
                                    </p:set>
                                    <p:anim calcmode="lin" valueType="num">
                                      <p:cBhvr additive="base">
                                        <p:cTn id="193" dur="500" fill="hold"/>
                                        <p:tgtEl>
                                          <p:spTgt spid="41"/>
                                        </p:tgtEl>
                                        <p:attrNameLst>
                                          <p:attrName>ppt_x</p:attrName>
                                        </p:attrNameLst>
                                      </p:cBhvr>
                                      <p:tavLst>
                                        <p:tav tm="0">
                                          <p:val>
                                            <p:strVal val="#ppt_x"/>
                                          </p:val>
                                        </p:tav>
                                        <p:tav tm="100000">
                                          <p:val>
                                            <p:strVal val="#ppt_x"/>
                                          </p:val>
                                        </p:tav>
                                      </p:tavLst>
                                    </p:anim>
                                    <p:anim calcmode="lin" valueType="num">
                                      <p:cBhvr additive="base">
                                        <p:cTn id="194" dur="500" fill="hold"/>
                                        <p:tgtEl>
                                          <p:spTgt spid="41"/>
                                        </p:tgtEl>
                                        <p:attrNameLst>
                                          <p:attrName>ppt_y</p:attrName>
                                        </p:attrNameLst>
                                      </p:cBhvr>
                                      <p:tavLst>
                                        <p:tav tm="0">
                                          <p:val>
                                            <p:strVal val="1+#ppt_h/2"/>
                                          </p:val>
                                        </p:tav>
                                        <p:tav tm="100000">
                                          <p:val>
                                            <p:strVal val="#ppt_y"/>
                                          </p:val>
                                        </p:tav>
                                      </p:tavLst>
                                    </p:anim>
                                  </p:childTnLst>
                                </p:cTn>
                              </p:par>
                              <p:par>
                                <p:cTn id="195" presetID="2" presetClass="entr" presetSubtype="4" fill="hold" nodeType="withEffect">
                                  <p:stCondLst>
                                    <p:cond delay="0"/>
                                  </p:stCondLst>
                                  <p:childTnLst>
                                    <p:set>
                                      <p:cBhvr>
                                        <p:cTn id="196" dur="1" fill="hold">
                                          <p:stCondLst>
                                            <p:cond delay="0"/>
                                          </p:stCondLst>
                                        </p:cTn>
                                        <p:tgtEl>
                                          <p:spTgt spid="23"/>
                                        </p:tgtEl>
                                        <p:attrNameLst>
                                          <p:attrName>style.visibility</p:attrName>
                                        </p:attrNameLst>
                                      </p:cBhvr>
                                      <p:to>
                                        <p:strVal val="visible"/>
                                      </p:to>
                                    </p:set>
                                    <p:anim calcmode="lin" valueType="num">
                                      <p:cBhvr additive="base">
                                        <p:cTn id="197" dur="500" fill="hold"/>
                                        <p:tgtEl>
                                          <p:spTgt spid="23"/>
                                        </p:tgtEl>
                                        <p:attrNameLst>
                                          <p:attrName>ppt_x</p:attrName>
                                        </p:attrNameLst>
                                      </p:cBhvr>
                                      <p:tavLst>
                                        <p:tav tm="0">
                                          <p:val>
                                            <p:strVal val="#ppt_x"/>
                                          </p:val>
                                        </p:tav>
                                        <p:tav tm="100000">
                                          <p:val>
                                            <p:strVal val="#ppt_x"/>
                                          </p:val>
                                        </p:tav>
                                      </p:tavLst>
                                    </p:anim>
                                    <p:anim calcmode="lin" valueType="num">
                                      <p:cBhvr additive="base">
                                        <p:cTn id="198"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199" fill="hold">
                      <p:stCondLst>
                        <p:cond delay="indefinite"/>
                      </p:stCondLst>
                      <p:childTnLst>
                        <p:par>
                          <p:cTn id="200" fill="hold">
                            <p:stCondLst>
                              <p:cond delay="0"/>
                            </p:stCondLst>
                            <p:childTnLst>
                              <p:par>
                                <p:cTn id="201" presetID="2" presetClass="entr" presetSubtype="4" fill="hold" nodeType="clickEffect">
                                  <p:stCondLst>
                                    <p:cond delay="0"/>
                                  </p:stCondLst>
                                  <p:childTnLst>
                                    <p:set>
                                      <p:cBhvr>
                                        <p:cTn id="202" dur="1" fill="hold">
                                          <p:stCondLst>
                                            <p:cond delay="0"/>
                                          </p:stCondLst>
                                        </p:cTn>
                                        <p:tgtEl>
                                          <p:spTgt spid="37"/>
                                        </p:tgtEl>
                                        <p:attrNameLst>
                                          <p:attrName>style.visibility</p:attrName>
                                        </p:attrNameLst>
                                      </p:cBhvr>
                                      <p:to>
                                        <p:strVal val="visible"/>
                                      </p:to>
                                    </p:set>
                                    <p:anim calcmode="lin" valueType="num">
                                      <p:cBhvr additive="base">
                                        <p:cTn id="203" dur="500" fill="hold"/>
                                        <p:tgtEl>
                                          <p:spTgt spid="37"/>
                                        </p:tgtEl>
                                        <p:attrNameLst>
                                          <p:attrName>ppt_x</p:attrName>
                                        </p:attrNameLst>
                                      </p:cBhvr>
                                      <p:tavLst>
                                        <p:tav tm="0">
                                          <p:val>
                                            <p:strVal val="#ppt_x"/>
                                          </p:val>
                                        </p:tav>
                                        <p:tav tm="100000">
                                          <p:val>
                                            <p:strVal val="#ppt_x"/>
                                          </p:val>
                                        </p:tav>
                                      </p:tavLst>
                                    </p:anim>
                                    <p:anim calcmode="lin" valueType="num">
                                      <p:cBhvr additive="base">
                                        <p:cTn id="204" dur="500" fill="hold"/>
                                        <p:tgtEl>
                                          <p:spTgt spid="37"/>
                                        </p:tgtEl>
                                        <p:attrNameLst>
                                          <p:attrName>ppt_y</p:attrName>
                                        </p:attrNameLst>
                                      </p:cBhvr>
                                      <p:tavLst>
                                        <p:tav tm="0">
                                          <p:val>
                                            <p:strVal val="1+#ppt_h/2"/>
                                          </p:val>
                                        </p:tav>
                                        <p:tav tm="100000">
                                          <p:val>
                                            <p:strVal val="#ppt_y"/>
                                          </p:val>
                                        </p:tav>
                                      </p:tavLst>
                                    </p:anim>
                                  </p:childTnLst>
                                </p:cTn>
                              </p:par>
                              <p:par>
                                <p:cTn id="205" presetID="2" presetClass="entr" presetSubtype="4" fill="hold" nodeType="withEffect">
                                  <p:stCondLst>
                                    <p:cond delay="0"/>
                                  </p:stCondLst>
                                  <p:childTnLst>
                                    <p:set>
                                      <p:cBhvr>
                                        <p:cTn id="206" dur="1" fill="hold">
                                          <p:stCondLst>
                                            <p:cond delay="0"/>
                                          </p:stCondLst>
                                        </p:cTn>
                                        <p:tgtEl>
                                          <p:spTgt spid="20"/>
                                        </p:tgtEl>
                                        <p:attrNameLst>
                                          <p:attrName>style.visibility</p:attrName>
                                        </p:attrNameLst>
                                      </p:cBhvr>
                                      <p:to>
                                        <p:strVal val="visible"/>
                                      </p:to>
                                    </p:set>
                                    <p:anim calcmode="lin" valueType="num">
                                      <p:cBhvr additive="base">
                                        <p:cTn id="207" dur="500" fill="hold"/>
                                        <p:tgtEl>
                                          <p:spTgt spid="20"/>
                                        </p:tgtEl>
                                        <p:attrNameLst>
                                          <p:attrName>ppt_x</p:attrName>
                                        </p:attrNameLst>
                                      </p:cBhvr>
                                      <p:tavLst>
                                        <p:tav tm="0">
                                          <p:val>
                                            <p:strVal val="#ppt_x"/>
                                          </p:val>
                                        </p:tav>
                                        <p:tav tm="100000">
                                          <p:val>
                                            <p:strVal val="#ppt_x"/>
                                          </p:val>
                                        </p:tav>
                                      </p:tavLst>
                                    </p:anim>
                                    <p:anim calcmode="lin" valueType="num">
                                      <p:cBhvr additive="base">
                                        <p:cTn id="208" dur="500" fill="hold"/>
                                        <p:tgtEl>
                                          <p:spTgt spid="20"/>
                                        </p:tgtEl>
                                        <p:attrNameLst>
                                          <p:attrName>ppt_y</p:attrName>
                                        </p:attrNameLst>
                                      </p:cBhvr>
                                      <p:tavLst>
                                        <p:tav tm="0">
                                          <p:val>
                                            <p:strVal val="1+#ppt_h/2"/>
                                          </p:val>
                                        </p:tav>
                                        <p:tav tm="100000">
                                          <p:val>
                                            <p:strVal val="#ppt_y"/>
                                          </p:val>
                                        </p:tav>
                                      </p:tavLst>
                                    </p:anim>
                                  </p:childTnLst>
                                </p:cTn>
                              </p:par>
                              <p:par>
                                <p:cTn id="209" presetID="2" presetClass="entr" presetSubtype="4" fill="hold" nodeType="withEffect">
                                  <p:stCondLst>
                                    <p:cond delay="0"/>
                                  </p:stCondLst>
                                  <p:childTnLst>
                                    <p:set>
                                      <p:cBhvr>
                                        <p:cTn id="210" dur="1" fill="hold">
                                          <p:stCondLst>
                                            <p:cond delay="0"/>
                                          </p:stCondLst>
                                        </p:cTn>
                                        <p:tgtEl>
                                          <p:spTgt spid="1026"/>
                                        </p:tgtEl>
                                        <p:attrNameLst>
                                          <p:attrName>style.visibility</p:attrName>
                                        </p:attrNameLst>
                                      </p:cBhvr>
                                      <p:to>
                                        <p:strVal val="visible"/>
                                      </p:to>
                                    </p:set>
                                    <p:anim calcmode="lin" valueType="num">
                                      <p:cBhvr additive="base">
                                        <p:cTn id="211" dur="500" fill="hold"/>
                                        <p:tgtEl>
                                          <p:spTgt spid="1026"/>
                                        </p:tgtEl>
                                        <p:attrNameLst>
                                          <p:attrName>ppt_x</p:attrName>
                                        </p:attrNameLst>
                                      </p:cBhvr>
                                      <p:tavLst>
                                        <p:tav tm="0">
                                          <p:val>
                                            <p:strVal val="#ppt_x"/>
                                          </p:val>
                                        </p:tav>
                                        <p:tav tm="100000">
                                          <p:val>
                                            <p:strVal val="#ppt_x"/>
                                          </p:val>
                                        </p:tav>
                                      </p:tavLst>
                                    </p:anim>
                                    <p:anim calcmode="lin" valueType="num">
                                      <p:cBhvr additive="base">
                                        <p:cTn id="212"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8" grpId="0"/>
      <p:bldP spid="13" grpId="0"/>
      <p:bldP spid="16" grpId="0"/>
      <p:bldP spid="31" grpId="0"/>
      <p:bldP spid="33" grpId="0" animBg="1"/>
      <p:bldP spid="34" grpId="0" animBg="1"/>
      <p:bldP spid="35" grpId="0" animBg="1"/>
      <p:bldP spid="51" grpId="0" animBg="1"/>
      <p:bldP spid="52" grpId="0"/>
      <p:bldP spid="53" grpId="0"/>
      <p:bldP spid="54" grpId="0"/>
      <p:bldP spid="55" grpId="0"/>
      <p:bldP spid="56" grpId="0"/>
      <p:bldP spid="57" grpId="0" animBg="1"/>
      <p:bldP spid="58" grpId="0" animBg="1"/>
      <p:bldP spid="60" grpId="0" animBg="1"/>
      <p:bldP spid="68" grpId="0"/>
      <p:bldP spid="70" grpId="0" animBg="1"/>
      <p:bldP spid="71" grpId="0" animBg="1"/>
      <p:bldP spid="72" grpId="0" animBg="1"/>
      <p:bldP spid="73" grpId="0" animBg="1"/>
      <p:bldP spid="76" grpId="0" animBg="1"/>
      <p:bldP spid="77" grpId="0" animBg="1"/>
      <p:bldP spid="79" grpId="0" animBg="1"/>
      <p:bldP spid="81" grpId="0" animBg="1"/>
      <p:bldP spid="61" grpId="0" animBg="1"/>
      <p:bldP spid="63" grpId="0" animBg="1"/>
      <p:bldP spid="65" grpId="0" animBg="1"/>
      <p:bldP spid="83" grpId="0" animBg="1"/>
      <p:bldP spid="84" grpId="0" animBg="1"/>
      <p:bldP spid="140" grpId="0" animBg="1"/>
      <p:bldP spid="141" grpId="0" animBg="1"/>
      <p:bldP spid="142"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39A95-58CA-4AFF-BC93-1BD51C6A4C60}"/>
              </a:ext>
            </a:extLst>
          </p:cNvPr>
          <p:cNvSpPr>
            <a:spLocks noGrp="1"/>
          </p:cNvSpPr>
          <p:nvPr>
            <p:ph type="title"/>
          </p:nvPr>
        </p:nvSpPr>
        <p:spPr/>
        <p:txBody>
          <a:bodyPr/>
          <a:lstStyle/>
          <a:p>
            <a:pPr algn="ctr"/>
            <a:r>
              <a:rPr lang="en-US" dirty="0"/>
              <a:t>Best Wishes to All</a:t>
            </a:r>
          </a:p>
        </p:txBody>
      </p:sp>
      <p:pic>
        <p:nvPicPr>
          <p:cNvPr id="1026" name="Picture 2" descr="1,273 Thanks Emoji Stock Photos, Pictures &amp; Royalty-Free Images - iStock">
            <a:extLst>
              <a:ext uri="{FF2B5EF4-FFF2-40B4-BE49-F238E27FC236}">
                <a16:creationId xmlns:a16="http://schemas.microsoft.com/office/drawing/2014/main" id="{5E55BAC9-BBA9-46EA-A45C-80FA8C53350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16627" y="2319096"/>
            <a:ext cx="4055166" cy="40551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76337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330A7-AF94-453D-BE1C-5C779964CC49}"/>
              </a:ext>
            </a:extLst>
          </p:cNvPr>
          <p:cNvSpPr>
            <a:spLocks noGrp="1"/>
          </p:cNvSpPr>
          <p:nvPr>
            <p:ph type="title"/>
          </p:nvPr>
        </p:nvSpPr>
        <p:spPr/>
        <p:txBody>
          <a:bodyPr/>
          <a:lstStyle/>
          <a:p>
            <a:r>
              <a:rPr lang="en-GB" b="1" dirty="0"/>
              <a:t>How To Use Exams And Certification For eLearning Assessment</a:t>
            </a:r>
          </a:p>
        </p:txBody>
      </p:sp>
      <p:sp>
        <p:nvSpPr>
          <p:cNvPr id="3" name="Content Placeholder 2">
            <a:extLst>
              <a:ext uri="{FF2B5EF4-FFF2-40B4-BE49-F238E27FC236}">
                <a16:creationId xmlns:a16="http://schemas.microsoft.com/office/drawing/2014/main" id="{A6CBED01-DDAA-4E4A-A25C-F051EE0111E5}"/>
              </a:ext>
            </a:extLst>
          </p:cNvPr>
          <p:cNvSpPr>
            <a:spLocks noGrp="1"/>
          </p:cNvSpPr>
          <p:nvPr>
            <p:ph idx="1"/>
          </p:nvPr>
        </p:nvSpPr>
        <p:spPr/>
        <p:txBody>
          <a:bodyPr/>
          <a:lstStyle/>
          <a:p>
            <a:r>
              <a:rPr lang="en-GB" dirty="0">
                <a:effectLst/>
              </a:rPr>
              <a:t>Assessment is one of the most crucial phases of delivering eLearning. Effective eLearning assessment is essential for everything from delivering formal compliance requirements to deciding how courses need to be improved. In this article, I show how exams and certification can be used to successfully assess eLearning performance.</a:t>
            </a:r>
            <a:endParaRPr lang="en-US" dirty="0"/>
          </a:p>
        </p:txBody>
      </p:sp>
    </p:spTree>
    <p:extLst>
      <p:ext uri="{BB962C8B-B14F-4D97-AF65-F5344CB8AC3E}">
        <p14:creationId xmlns:p14="http://schemas.microsoft.com/office/powerpoint/2010/main" val="39536753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633C1-5886-4DF7-A179-687A19F80341}"/>
              </a:ext>
            </a:extLst>
          </p:cNvPr>
          <p:cNvSpPr>
            <a:spLocks noGrp="1"/>
          </p:cNvSpPr>
          <p:nvPr>
            <p:ph type="title"/>
          </p:nvPr>
        </p:nvSpPr>
        <p:spPr/>
        <p:txBody>
          <a:bodyPr>
            <a:normAutofit fontScale="90000"/>
          </a:bodyPr>
          <a:lstStyle/>
          <a:p>
            <a:r>
              <a:rPr lang="en-GB" sz="3100" b="1" dirty="0"/>
              <a:t>eLearning Assessment: How To Use Exams And Certification For Assessing eLearning Performance</a:t>
            </a:r>
            <a:r>
              <a:rPr lang="en-GB" b="1" dirty="0"/>
              <a:t/>
            </a:r>
            <a:br>
              <a:rPr lang="en-GB" b="1" dirty="0"/>
            </a:br>
            <a:endParaRPr lang="en-US" dirty="0"/>
          </a:p>
        </p:txBody>
      </p:sp>
      <p:sp>
        <p:nvSpPr>
          <p:cNvPr id="3" name="Content Placeholder 2">
            <a:extLst>
              <a:ext uri="{FF2B5EF4-FFF2-40B4-BE49-F238E27FC236}">
                <a16:creationId xmlns:a16="http://schemas.microsoft.com/office/drawing/2014/main" id="{0A4DD39F-8CD0-40C5-A0C9-D66E6C37DF48}"/>
              </a:ext>
            </a:extLst>
          </p:cNvPr>
          <p:cNvSpPr>
            <a:spLocks noGrp="1"/>
          </p:cNvSpPr>
          <p:nvPr>
            <p:ph idx="1"/>
          </p:nvPr>
        </p:nvSpPr>
        <p:spPr/>
        <p:txBody>
          <a:bodyPr/>
          <a:lstStyle/>
          <a:p>
            <a:r>
              <a:rPr lang="en-GB" dirty="0">
                <a:effectLst/>
              </a:rPr>
              <a:t>Depending on your objectives, assessing learner progress can be the most critical phase of delivering training programs. If you're working to meet internal or external compliance requirements, you'll need to formally track evaluation and assessment. Or you may be more interested in using eLearning assessment to measure course effectiveness for your own improvement purposes. In both cases, </a:t>
            </a:r>
            <a:r>
              <a:rPr lang="en-GB" dirty="0">
                <a:effectLst/>
                <a:hlinkClick r:id="rId2" tooltip="Exams &amp; Certification"/>
              </a:rPr>
              <a:t>exams and certification</a:t>
            </a:r>
            <a:r>
              <a:rPr lang="en-GB" dirty="0">
                <a:effectLst/>
              </a:rPr>
              <a:t> can be very useful for motivating learners and assessing what they've retained after completing your course. In this article, I list some quick and easy ways to combine exams and certification to deliver successful learning outcomes.</a:t>
            </a:r>
            <a:endParaRPr lang="en-US" dirty="0"/>
          </a:p>
        </p:txBody>
      </p:sp>
    </p:spTree>
    <p:extLst>
      <p:ext uri="{BB962C8B-B14F-4D97-AF65-F5344CB8AC3E}">
        <p14:creationId xmlns:p14="http://schemas.microsoft.com/office/powerpoint/2010/main" val="32451966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5D6EC-3FD7-4B1E-A9C2-AD7BFA4817DF}"/>
              </a:ext>
            </a:extLst>
          </p:cNvPr>
          <p:cNvSpPr>
            <a:spLocks noGrp="1"/>
          </p:cNvSpPr>
          <p:nvPr>
            <p:ph type="title"/>
          </p:nvPr>
        </p:nvSpPr>
        <p:spPr/>
        <p:txBody>
          <a:bodyPr>
            <a:normAutofit fontScale="90000"/>
          </a:bodyPr>
          <a:lstStyle/>
          <a:p>
            <a:r>
              <a:rPr lang="en-GB" b="1" dirty="0"/>
              <a:t>How To Use Exams For eLearning Assessment</a:t>
            </a:r>
            <a:br>
              <a:rPr lang="en-GB" b="1" dirty="0"/>
            </a:br>
            <a:endParaRPr lang="en-US" dirty="0"/>
          </a:p>
        </p:txBody>
      </p:sp>
      <p:sp>
        <p:nvSpPr>
          <p:cNvPr id="3" name="Content Placeholder 2">
            <a:extLst>
              <a:ext uri="{FF2B5EF4-FFF2-40B4-BE49-F238E27FC236}">
                <a16:creationId xmlns:a16="http://schemas.microsoft.com/office/drawing/2014/main" id="{6EA23353-4E20-4ECB-840F-6C4CFE4CCB52}"/>
              </a:ext>
            </a:extLst>
          </p:cNvPr>
          <p:cNvSpPr>
            <a:spLocks noGrp="1"/>
          </p:cNvSpPr>
          <p:nvPr>
            <p:ph idx="1"/>
          </p:nvPr>
        </p:nvSpPr>
        <p:spPr/>
        <p:txBody>
          <a:bodyPr/>
          <a:lstStyle/>
          <a:p>
            <a:r>
              <a:rPr lang="en-GB" dirty="0"/>
              <a:t>Depending on the functionality of your </a:t>
            </a:r>
            <a:r>
              <a:rPr lang="en-GB" dirty="0">
                <a:hlinkClick r:id="rId2" tooltip="LearnUpon LMS"/>
              </a:rPr>
              <a:t>LMS</a:t>
            </a:r>
            <a:r>
              <a:rPr lang="en-GB" dirty="0"/>
              <a:t>, exams can be a highly effective tool for testing learner knowledge. At </a:t>
            </a:r>
            <a:r>
              <a:rPr lang="en-GB" dirty="0" smtClean="0"/>
              <a:t>Learn Upon</a:t>
            </a:r>
            <a:r>
              <a:rPr lang="en-GB" dirty="0"/>
              <a:t>, for example, </a:t>
            </a:r>
            <a:r>
              <a:rPr lang="en-GB" dirty="0">
                <a:hlinkClick r:id="rId3" tooltip="LearnUpon: Loved and trusted by over 500 customers worldwide"/>
              </a:rPr>
              <a:t>customers</a:t>
            </a:r>
            <a:r>
              <a:rPr lang="en-GB" dirty="0"/>
              <a:t> use exams to knowledge check learner understanding of course content and to reinforce key takeaways. The type of exam an admin creates usually depends on what they want to assess and their reasons for assessment. If you're interested in using exams to assess eLearning, consider:</a:t>
            </a:r>
            <a:endParaRPr lang="en-US" dirty="0"/>
          </a:p>
        </p:txBody>
      </p:sp>
    </p:spTree>
    <p:extLst>
      <p:ext uri="{BB962C8B-B14F-4D97-AF65-F5344CB8AC3E}">
        <p14:creationId xmlns:p14="http://schemas.microsoft.com/office/powerpoint/2010/main" val="30062468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B7E8B-1BED-40C4-B731-7C6A89207AD8}"/>
              </a:ext>
            </a:extLst>
          </p:cNvPr>
          <p:cNvSpPr>
            <a:spLocks noGrp="1"/>
          </p:cNvSpPr>
          <p:nvPr>
            <p:ph type="title"/>
          </p:nvPr>
        </p:nvSpPr>
        <p:spPr/>
        <p:txBody>
          <a:bodyPr/>
          <a:lstStyle/>
          <a:p>
            <a:r>
              <a:rPr lang="en-US" b="1" dirty="0"/>
              <a:t>Creating question pools.</a:t>
            </a:r>
            <a:endParaRPr lang="en-US" dirty="0"/>
          </a:p>
        </p:txBody>
      </p:sp>
      <p:sp>
        <p:nvSpPr>
          <p:cNvPr id="3" name="Content Placeholder 2">
            <a:extLst>
              <a:ext uri="{FF2B5EF4-FFF2-40B4-BE49-F238E27FC236}">
                <a16:creationId xmlns:a16="http://schemas.microsoft.com/office/drawing/2014/main" id="{88AF39AD-164C-49B8-8DB2-7E6032A5C455}"/>
              </a:ext>
            </a:extLst>
          </p:cNvPr>
          <p:cNvSpPr>
            <a:spLocks noGrp="1"/>
          </p:cNvSpPr>
          <p:nvPr>
            <p:ph idx="1"/>
          </p:nvPr>
        </p:nvSpPr>
        <p:spPr/>
        <p:txBody>
          <a:bodyPr/>
          <a:lstStyle/>
          <a:p>
            <a:r>
              <a:rPr lang="en-GB" dirty="0"/>
              <a:t>Using question pools is the most efficient way to manage content for multiple ongoing exams. </a:t>
            </a:r>
            <a:r>
              <a:rPr lang="en-GB" dirty="0" err="1">
                <a:hlinkClick r:id="rId2" tooltip="LearnUpon's LMS"/>
              </a:rPr>
              <a:t>LearnUpon's</a:t>
            </a:r>
            <a:r>
              <a:rPr lang="en-GB" dirty="0">
                <a:hlinkClick r:id="rId2" tooltip="LearnUpon's LMS"/>
              </a:rPr>
              <a:t> LMS</a:t>
            </a:r>
            <a:r>
              <a:rPr lang="en-GB" dirty="0"/>
              <a:t> makes it easy to group and store questions that relate to a specific course or subject, like "Health and Safety Basics" or "Introduction to Energy Efficiency", for example. Using pools is a simple way to manage all questions that relate to a course together and edit the content of each exam as you need. Once you've created a pool, questions can be reused in whatever combination you like, for whichever courses you plan to assess.</a:t>
            </a:r>
            <a:endParaRPr lang="en-US" dirty="0"/>
          </a:p>
        </p:txBody>
      </p:sp>
    </p:spTree>
    <p:extLst>
      <p:ext uri="{BB962C8B-B14F-4D97-AF65-F5344CB8AC3E}">
        <p14:creationId xmlns:p14="http://schemas.microsoft.com/office/powerpoint/2010/main" val="8452101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4B906-71B5-4837-9FB0-74AD532683F2}"/>
              </a:ext>
            </a:extLst>
          </p:cNvPr>
          <p:cNvSpPr>
            <a:spLocks noGrp="1"/>
          </p:cNvSpPr>
          <p:nvPr>
            <p:ph type="title"/>
          </p:nvPr>
        </p:nvSpPr>
        <p:spPr/>
        <p:txBody>
          <a:bodyPr/>
          <a:lstStyle/>
          <a:p>
            <a:r>
              <a:rPr lang="en-US" b="1" dirty="0"/>
              <a:t>Selecting question types.</a:t>
            </a:r>
            <a:endParaRPr lang="en-US" dirty="0"/>
          </a:p>
        </p:txBody>
      </p:sp>
      <p:sp>
        <p:nvSpPr>
          <p:cNvPr id="3" name="Content Placeholder 2">
            <a:extLst>
              <a:ext uri="{FF2B5EF4-FFF2-40B4-BE49-F238E27FC236}">
                <a16:creationId xmlns:a16="http://schemas.microsoft.com/office/drawing/2014/main" id="{EE6C34AA-1C59-4818-80A2-0F86A3F2163C}"/>
              </a:ext>
            </a:extLst>
          </p:cNvPr>
          <p:cNvSpPr>
            <a:spLocks noGrp="1"/>
          </p:cNvSpPr>
          <p:nvPr>
            <p:ph idx="1"/>
          </p:nvPr>
        </p:nvSpPr>
        <p:spPr>
          <a:xfrm>
            <a:off x="680321" y="2336872"/>
            <a:ext cx="9613861" cy="4222953"/>
          </a:xfrm>
        </p:spPr>
        <p:txBody>
          <a:bodyPr>
            <a:normAutofit/>
          </a:bodyPr>
          <a:lstStyle/>
          <a:p>
            <a:r>
              <a:rPr lang="en-GB" dirty="0"/>
              <a:t>To manage eLearning assessment well, an LMS should support a wide range of question types that can be added to a pool. </a:t>
            </a:r>
            <a:r>
              <a:rPr lang="en-GB" smtClean="0"/>
              <a:t>Learn Upon </a:t>
            </a:r>
            <a:r>
              <a:rPr lang="en-GB" dirty="0"/>
              <a:t>allows you to choose from eight question types: Most admins combine a number of the following in each exam:</a:t>
            </a:r>
          </a:p>
          <a:p>
            <a:pPr lvl="1"/>
            <a:r>
              <a:rPr lang="en-GB" dirty="0"/>
              <a:t>True/false, </a:t>
            </a:r>
          </a:p>
          <a:p>
            <a:pPr lvl="1"/>
            <a:r>
              <a:rPr lang="en-US" b="1" dirty="0"/>
              <a:t>Pick one,</a:t>
            </a:r>
          </a:p>
          <a:p>
            <a:pPr lvl="1"/>
            <a:r>
              <a:rPr lang="en-US" b="1" dirty="0"/>
              <a:t>Multiple correct answer,</a:t>
            </a:r>
          </a:p>
          <a:p>
            <a:pPr lvl="1"/>
            <a:r>
              <a:rPr lang="en-US" b="1" dirty="0"/>
              <a:t>Image question,</a:t>
            </a:r>
          </a:p>
          <a:p>
            <a:pPr lvl="1"/>
            <a:r>
              <a:rPr lang="en-US" b="1" dirty="0"/>
              <a:t>Video question,</a:t>
            </a:r>
          </a:p>
          <a:p>
            <a:pPr lvl="1"/>
            <a:r>
              <a:rPr lang="en-US" b="1" dirty="0"/>
              <a:t>Order list,</a:t>
            </a:r>
          </a:p>
          <a:p>
            <a:pPr lvl="1"/>
            <a:r>
              <a:rPr lang="en-US" b="1" dirty="0"/>
              <a:t>Match list,</a:t>
            </a:r>
          </a:p>
          <a:p>
            <a:pPr lvl="1"/>
            <a:r>
              <a:rPr lang="en-US" b="1" dirty="0"/>
              <a:t>Fill in the blank.</a:t>
            </a:r>
          </a:p>
          <a:p>
            <a:pPr lvl="1"/>
            <a:endParaRPr lang="en-US" dirty="0"/>
          </a:p>
        </p:txBody>
      </p:sp>
    </p:spTree>
    <p:extLst>
      <p:ext uri="{BB962C8B-B14F-4D97-AF65-F5344CB8AC3E}">
        <p14:creationId xmlns:p14="http://schemas.microsoft.com/office/powerpoint/2010/main" val="6235466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EED79-D361-4261-B31B-EE2934CD82F3}"/>
              </a:ext>
            </a:extLst>
          </p:cNvPr>
          <p:cNvSpPr>
            <a:spLocks noGrp="1"/>
          </p:cNvSpPr>
          <p:nvPr>
            <p:ph type="title"/>
          </p:nvPr>
        </p:nvSpPr>
        <p:spPr/>
        <p:txBody>
          <a:bodyPr/>
          <a:lstStyle/>
          <a:p>
            <a:r>
              <a:rPr lang="en-US" b="1" dirty="0"/>
              <a:t>Select your exam options.</a:t>
            </a:r>
            <a:endParaRPr lang="en-US" dirty="0"/>
          </a:p>
        </p:txBody>
      </p:sp>
      <p:sp>
        <p:nvSpPr>
          <p:cNvPr id="3" name="Content Placeholder 2">
            <a:extLst>
              <a:ext uri="{FF2B5EF4-FFF2-40B4-BE49-F238E27FC236}">
                <a16:creationId xmlns:a16="http://schemas.microsoft.com/office/drawing/2014/main" id="{BB065266-D789-478B-90E2-159B72806EBD}"/>
              </a:ext>
            </a:extLst>
          </p:cNvPr>
          <p:cNvSpPr>
            <a:spLocks noGrp="1"/>
          </p:cNvSpPr>
          <p:nvPr>
            <p:ph idx="1"/>
          </p:nvPr>
        </p:nvSpPr>
        <p:spPr/>
        <p:txBody>
          <a:bodyPr/>
          <a:lstStyle/>
          <a:p>
            <a:r>
              <a:rPr lang="en-GB" dirty="0"/>
              <a:t>After you've created a question pool, you can tailor each exam with a wide range of options, including:</a:t>
            </a:r>
          </a:p>
          <a:p>
            <a:pPr marL="0" indent="0">
              <a:buNone/>
            </a:pPr>
            <a:endParaRPr lang="en-GB" dirty="0"/>
          </a:p>
          <a:p>
            <a:pPr lvl="1"/>
            <a:r>
              <a:rPr lang="en-GB" b="1" dirty="0"/>
              <a:t>Exclude questions from an exam.</a:t>
            </a:r>
          </a:p>
          <a:p>
            <a:pPr lvl="1"/>
            <a:r>
              <a:rPr lang="en-US" b="1" dirty="0"/>
              <a:t>Use knowledge check.</a:t>
            </a:r>
          </a:p>
          <a:p>
            <a:pPr lvl="1"/>
            <a:r>
              <a:rPr lang="en-US" b="1" dirty="0"/>
              <a:t>Submit options.</a:t>
            </a:r>
          </a:p>
          <a:p>
            <a:pPr lvl="1"/>
            <a:r>
              <a:rPr lang="en-US" b="1" dirty="0"/>
              <a:t>Set a time limit.</a:t>
            </a:r>
            <a:endParaRPr lang="en-US" dirty="0"/>
          </a:p>
        </p:txBody>
      </p:sp>
    </p:spTree>
    <p:extLst>
      <p:ext uri="{BB962C8B-B14F-4D97-AF65-F5344CB8AC3E}">
        <p14:creationId xmlns:p14="http://schemas.microsoft.com/office/powerpoint/2010/main" val="36825789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451EE-3ACA-418C-8F6B-0318AE31B6F2}"/>
              </a:ext>
            </a:extLst>
          </p:cNvPr>
          <p:cNvSpPr>
            <a:spLocks noGrp="1"/>
          </p:cNvSpPr>
          <p:nvPr>
            <p:ph type="title"/>
          </p:nvPr>
        </p:nvSpPr>
        <p:spPr/>
        <p:txBody>
          <a:bodyPr>
            <a:normAutofit/>
          </a:bodyPr>
          <a:lstStyle/>
          <a:p>
            <a:r>
              <a:rPr lang="en-GB" b="1" dirty="0"/>
              <a:t>How To Use Certification For eLearning Assessment</a:t>
            </a:r>
            <a:endParaRPr lang="en-US" dirty="0"/>
          </a:p>
        </p:txBody>
      </p:sp>
      <p:sp>
        <p:nvSpPr>
          <p:cNvPr id="3" name="Content Placeholder 2">
            <a:extLst>
              <a:ext uri="{FF2B5EF4-FFF2-40B4-BE49-F238E27FC236}">
                <a16:creationId xmlns:a16="http://schemas.microsoft.com/office/drawing/2014/main" id="{7DB4F7EB-FDB0-408A-845B-3C458363F6E7}"/>
              </a:ext>
            </a:extLst>
          </p:cNvPr>
          <p:cNvSpPr>
            <a:spLocks noGrp="1"/>
          </p:cNvSpPr>
          <p:nvPr>
            <p:ph idx="1"/>
          </p:nvPr>
        </p:nvSpPr>
        <p:spPr/>
        <p:txBody>
          <a:bodyPr>
            <a:normAutofit lnSpcReduction="10000"/>
          </a:bodyPr>
          <a:lstStyle/>
          <a:p>
            <a:r>
              <a:rPr lang="en-GB" dirty="0"/>
              <a:t>Exams are useful both for assessing how learners are progressing with your courses and helping you to meet compliance requirements. Certification can be used in combination with exams to incentivize learner participation and success. Awarding a learner a certificate when they successfully complete a course gives them a tangible reward that can be used to promote your courses. </a:t>
            </a:r>
            <a:r>
              <a:rPr lang="en-GB" dirty="0" err="1"/>
              <a:t>LearnUpon</a:t>
            </a:r>
            <a:r>
              <a:rPr lang="en-GB" dirty="0"/>
              <a:t> makes it easy to import and customize certificates that can be linked to courses and learning paths. When a learner completes a certified course, they are automatically awarded a certificate they can print, download, or share through their social networks. </a:t>
            </a:r>
            <a:endParaRPr lang="en-US" dirty="0"/>
          </a:p>
        </p:txBody>
      </p:sp>
    </p:spTree>
    <p:extLst>
      <p:ext uri="{BB962C8B-B14F-4D97-AF65-F5344CB8AC3E}">
        <p14:creationId xmlns:p14="http://schemas.microsoft.com/office/powerpoint/2010/main" val="3942267678"/>
      </p:ext>
    </p:extLst>
  </p:cSld>
  <p:clrMapOvr>
    <a:masterClrMapping/>
  </p:clrMapOvr>
  <p:timing>
    <p:tnLst>
      <p:par>
        <p:cTn id="1" dur="indefinite" restart="never" nodeType="tmRoot"/>
      </p:par>
    </p:tnLst>
  </p:timing>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TM04033917[[fn=Berlin]]</Template>
  <TotalTime>3018</TotalTime>
  <Words>654</Words>
  <Application>Microsoft Office PowerPoint</Application>
  <PresentationFormat>Widescreen</PresentationFormat>
  <Paragraphs>137</Paragraphs>
  <Slides>20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20</vt:i4>
      </vt:variant>
    </vt:vector>
  </HeadingPairs>
  <TitlesOfParts>
    <vt:vector size="23" baseType="lpstr">
      <vt:lpstr>Arial</vt:lpstr>
      <vt:lpstr>Trebuchet MS</vt:lpstr>
      <vt:lpstr>Berlin</vt:lpstr>
      <vt:lpstr> Assessment, Examinations and Certifications in E-learning System</vt:lpstr>
      <vt:lpstr>Organise and Conduct Competency Based Assessment</vt:lpstr>
      <vt:lpstr>How To Use Exams And Certification For eLearning Assessment</vt:lpstr>
      <vt:lpstr>eLearning Assessment: How To Use Exams And Certification For Assessing eLearning Performance </vt:lpstr>
      <vt:lpstr>How To Use Exams For eLearning Assessment </vt:lpstr>
      <vt:lpstr>Creating question pools.</vt:lpstr>
      <vt:lpstr>Selecting question types.</vt:lpstr>
      <vt:lpstr>Select your exam options.</vt:lpstr>
      <vt:lpstr>How To Use Certification For eLearning Assessment</vt:lpstr>
      <vt:lpstr>If you choose to use certification to incentivize eLearning, you should also consider:</vt:lpstr>
      <vt:lpstr>7 Tips To Create Effective eLearning Assessments To Measure Online Training </vt:lpstr>
      <vt:lpstr>8 Qualitative eLearning Assessment Methods To Track Online Learners Progress</vt:lpstr>
      <vt:lpstr>Developing eLearning Assessments: 11 Common Mistakes To Avoid</vt:lpstr>
      <vt:lpstr>Diagnostic Assessment In eLearning: What eLearning Professionals Should Know</vt:lpstr>
      <vt:lpstr>6 Types Of Diagnostic Assessment</vt:lpstr>
      <vt:lpstr>4 Tips To Use Diagnostic Assessment in eLearning</vt:lpstr>
      <vt:lpstr>Formative Assessment In eLearning: What eLearning Professionals Should Know</vt:lpstr>
      <vt:lpstr>6 Types Of Formative Assessment</vt:lpstr>
      <vt:lpstr>4 Tips To Use Formative Assessment In eLearning </vt:lpstr>
      <vt:lpstr>Best Wishes to All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Assessment, Examinations and Certifications in E-learning System</dc:title>
  <dc:creator>HP</dc:creator>
  <cp:lastModifiedBy>Reza</cp:lastModifiedBy>
  <cp:revision>19</cp:revision>
  <dcterms:created xsi:type="dcterms:W3CDTF">2022-05-22T00:11:14Z</dcterms:created>
  <dcterms:modified xsi:type="dcterms:W3CDTF">2023-11-08T16:23:02Z</dcterms:modified>
</cp:coreProperties>
</file>