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1430000" cy="6858000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24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Img"/>
          </p:nvPr>
        </p:nvSpPr>
        <p:spPr bwMode="auto">
          <a:xfrm>
            <a:off x="571500" y="685800"/>
            <a:ext cx="5711825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50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宋体" charset="-122"/>
              </a:defRPr>
            </a:lvl1pPr>
          </a:lstStyle>
          <a:p>
            <a:fld id="{47290456-E7A9-42DD-8851-18C7FBBD41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70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CBCF72-D8EA-4DCC-8088-9566C43BA38D}" type="slidenum">
              <a:rPr lang="en-US"/>
              <a:pPr/>
              <a:t>1</a:t>
            </a:fld>
            <a:endParaRPr lang="en-US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buClrTx/>
              <a:buFontTx/>
              <a:buNone/>
            </a:pPr>
            <a:fld id="{93A924D8-F384-4A3F-B0D6-E786F993EB20}" type="slidenum">
              <a:rPr lang="en-US" sz="1200">
                <a:solidFill>
                  <a:srgbClr val="000000"/>
                </a:solidFill>
                <a:latin typeface="Times New Roman" pitchFamily="16" charset="0"/>
                <a:ea typeface="宋体" charset="-122"/>
              </a:rPr>
              <a:pPr algn="r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Times New Roman" pitchFamily="16" charset="0"/>
              <a:ea typeface="宋体" charset="-122"/>
            </a:endParaRPr>
          </a:p>
        </p:txBody>
      </p:sp>
      <p:sp>
        <p:nvSpPr>
          <p:cNvPr id="1843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571500" y="685800"/>
            <a:ext cx="5715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ts val="450"/>
              </a:spcBef>
            </a:pPr>
            <a:endParaRPr lang="it-IT">
              <a:ea typeface="WenQuanYi Zen Hei" charset="0"/>
              <a:cs typeface="WenQuanYi Zen Hei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buClrTx/>
              <a:buFontTx/>
              <a:buNone/>
            </a:pPr>
            <a:fld id="{3B5F2CDF-3C88-49AF-A018-74C7639E5D4F}" type="slidenum">
              <a:rPr lang="en-US" sz="1200">
                <a:solidFill>
                  <a:srgbClr val="163794"/>
                </a:solidFill>
                <a:ea typeface="宋体" charset="-122"/>
              </a:rPr>
              <a:pPr algn="r">
                <a:buClrTx/>
                <a:buFontTx/>
                <a:buNone/>
              </a:pPr>
              <a:t>1</a:t>
            </a:fld>
            <a:endParaRPr lang="en-US" sz="1200">
              <a:solidFill>
                <a:srgbClr val="163794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365848-4611-4AF1-82F8-777F1CD3FD57}" type="slidenum">
              <a:rPr lang="en-US"/>
              <a:pPr/>
              <a:t>10</a:t>
            </a:fld>
            <a:endParaRPr lang="en-US"/>
          </a:p>
        </p:txBody>
      </p:sp>
      <p:sp>
        <p:nvSpPr>
          <p:cNvPr id="276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71500" y="685800"/>
            <a:ext cx="5713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371B24-E985-4547-AA52-6D2F32BC90A6}" type="slidenum">
              <a:rPr lang="en-US"/>
              <a:pPr/>
              <a:t>11</a:t>
            </a:fld>
            <a:endParaRPr lang="en-US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71500" y="685800"/>
            <a:ext cx="5713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512BE6-C6E4-46CC-9D88-676797935354}" type="slidenum">
              <a:rPr lang="en-US"/>
              <a:pPr/>
              <a:t>2</a:t>
            </a:fld>
            <a:endParaRPr lang="en-US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71500" y="685800"/>
            <a:ext cx="5713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780051-4DA2-4FC4-8681-351B059E820C}" type="slidenum">
              <a:rPr lang="en-US"/>
              <a:pPr/>
              <a:t>3</a:t>
            </a:fld>
            <a:endParaRPr lang="en-US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71500" y="685800"/>
            <a:ext cx="5713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B67D3C-2492-44CD-8F86-5FD7FDBFAFA5}" type="slidenum">
              <a:rPr lang="en-US"/>
              <a:pPr/>
              <a:t>4</a:t>
            </a:fld>
            <a:endParaRPr lang="en-US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71500" y="685800"/>
            <a:ext cx="5713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88A321-F1AC-45A5-860C-C5FE86D5BC81}" type="slidenum">
              <a:rPr lang="en-US"/>
              <a:pPr/>
              <a:t>5</a:t>
            </a:fld>
            <a:endParaRPr lang="en-US"/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71500" y="685800"/>
            <a:ext cx="5713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784344-7FBF-42BB-92CE-1B9B683C2348}" type="slidenum">
              <a:rPr lang="en-US"/>
              <a:pPr/>
              <a:t>6</a:t>
            </a:fld>
            <a:endParaRPr lang="en-US"/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71500" y="685800"/>
            <a:ext cx="5713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E44C32-75A3-4964-9184-8A17C310631C}" type="slidenum">
              <a:rPr lang="en-US"/>
              <a:pPr/>
              <a:t>7</a:t>
            </a:fld>
            <a:endParaRPr lang="en-US"/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71500" y="685800"/>
            <a:ext cx="5713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447AE9-42EA-41E8-8D1B-7126B9C5B6C3}" type="slidenum">
              <a:rPr lang="en-US"/>
              <a:pPr/>
              <a:t>8</a:t>
            </a:fld>
            <a:endParaRPr lang="en-US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71500" y="685800"/>
            <a:ext cx="5713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1DC13F-8E08-48C2-BE6A-5AEF63671810}" type="slidenum">
              <a:rPr lang="en-US"/>
              <a:pPr/>
              <a:t>9</a:t>
            </a:fld>
            <a:endParaRPr lang="en-US"/>
          </a:p>
        </p:txBody>
      </p:sp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571500" y="685800"/>
            <a:ext cx="5713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130425"/>
            <a:ext cx="97155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86200"/>
            <a:ext cx="80010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fld id="{4AA64FE4-392A-48BA-AA16-736858921A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fld id="{77F1A200-1791-4B40-A9C8-042AF01172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6750" y="-88900"/>
            <a:ext cx="2570163" cy="5765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-88900"/>
            <a:ext cx="7562850" cy="5765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fld id="{26A421F6-9705-411F-B26D-87AA8A59C1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5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130425"/>
            <a:ext cx="97155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86200"/>
            <a:ext cx="80010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2EF8CED-A407-4CB9-BB0F-B994C02D7E7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286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43B7BE-71A0-433A-B220-EB7F0E4E9E9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673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4406900"/>
            <a:ext cx="97155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288" y="2906713"/>
            <a:ext cx="97155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E3D8A8E-F759-488D-9DA3-B4C21D9E1B7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4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7575" y="1905000"/>
            <a:ext cx="477996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9938" y="1905000"/>
            <a:ext cx="47815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FCCA8D4-3C71-43AC-95FC-178ACE21FC0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8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10287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35113"/>
            <a:ext cx="50498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174875"/>
            <a:ext cx="50498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7075" y="1535113"/>
            <a:ext cx="50514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7075" y="2174875"/>
            <a:ext cx="50514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BA885A-8A57-4DAC-8CDA-1B5AE47DFEE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4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979E06-BC34-47F9-A350-5DAC836DDD9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1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C4FF06C-DD90-442B-8E31-1916417596E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62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3050"/>
            <a:ext cx="37607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13" y="273050"/>
            <a:ext cx="638968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1435100"/>
            <a:ext cx="37607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1155E07-B53D-4A88-A099-3CD8EC35418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fld id="{28EE48C7-6835-4B54-804F-0189EE3E28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4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63" y="4800600"/>
            <a:ext cx="6858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39963" y="612775"/>
            <a:ext cx="6858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963" y="5367338"/>
            <a:ext cx="6858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AC2EB8-A809-4CCF-99C6-30FDB48FE69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9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737A616-9E3F-47C6-965E-95F28A942CE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34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15350" y="265113"/>
            <a:ext cx="2532063" cy="6164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575" y="265113"/>
            <a:ext cx="7445375" cy="6164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E20128-61C6-4A5E-8B5A-0AFEFCF75F4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2276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130425"/>
            <a:ext cx="97155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86200"/>
            <a:ext cx="80010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5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14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4406900"/>
            <a:ext cx="97155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288" y="2906713"/>
            <a:ext cx="97155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4604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52525"/>
            <a:ext cx="50657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9613" y="1152525"/>
            <a:ext cx="50673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73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10287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35113"/>
            <a:ext cx="50498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174875"/>
            <a:ext cx="50498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7075" y="1535113"/>
            <a:ext cx="50514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7075" y="2174875"/>
            <a:ext cx="50514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646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6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14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4406900"/>
            <a:ext cx="97155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288" y="2906713"/>
            <a:ext cx="97155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fld id="{716EC921-0ACF-4AC5-99F5-544160B96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27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3050"/>
            <a:ext cx="37607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13" y="273050"/>
            <a:ext cx="638968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1435100"/>
            <a:ext cx="37607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0565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63" y="4800600"/>
            <a:ext cx="6858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39963" y="612775"/>
            <a:ext cx="6858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963" y="5367338"/>
            <a:ext cx="6858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58224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114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6750" y="-88900"/>
            <a:ext cx="2570163" cy="5765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-88900"/>
            <a:ext cx="7562850" cy="5765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2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-88900"/>
            <a:ext cx="8483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65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130425"/>
            <a:ext cx="97155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86200"/>
            <a:ext cx="80010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4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09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4406900"/>
            <a:ext cx="97155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288" y="2906713"/>
            <a:ext cx="97155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0680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7575" y="1905000"/>
            <a:ext cx="477996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9938" y="1905000"/>
            <a:ext cx="47815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53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10287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35113"/>
            <a:ext cx="50498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174875"/>
            <a:ext cx="50498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7075" y="1535113"/>
            <a:ext cx="50514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7075" y="2174875"/>
            <a:ext cx="50514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52525"/>
            <a:ext cx="50657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9613" y="1152525"/>
            <a:ext cx="50673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fld id="{D53103E6-12AA-4652-AF75-20E9F3CEF8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54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02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1720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3050"/>
            <a:ext cx="37607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13" y="273050"/>
            <a:ext cx="638968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1435100"/>
            <a:ext cx="37607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40468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63" y="4800600"/>
            <a:ext cx="6858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39963" y="612775"/>
            <a:ext cx="6858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963" y="5367338"/>
            <a:ext cx="6858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5957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78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15350" y="265113"/>
            <a:ext cx="2532063" cy="6164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575" y="265113"/>
            <a:ext cx="7445375" cy="6164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184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130425"/>
            <a:ext cx="97155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86200"/>
            <a:ext cx="80010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7F23A63-1D07-469F-B446-35687149AAE2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8785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ADB61A-8480-4B52-BCF1-9FF525D9102C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1821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4406900"/>
            <a:ext cx="97155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288" y="2906713"/>
            <a:ext cx="97155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786FAA7-7415-4701-AF90-4BDAA7405FF5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0272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0CA8F86-0D76-4589-8A5A-CC6D2762A774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04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10287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35113"/>
            <a:ext cx="50498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174875"/>
            <a:ext cx="50498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7075" y="1535113"/>
            <a:ext cx="50514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7075" y="2174875"/>
            <a:ext cx="50514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fld id="{375124B4-AF6A-45E6-8D76-96BEA275BF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92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10287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35113"/>
            <a:ext cx="50498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174875"/>
            <a:ext cx="50498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7075" y="1535113"/>
            <a:ext cx="50514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7075" y="2174875"/>
            <a:ext cx="50514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A1212EE-5E7A-4D47-911B-6B98F4EEB0E7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61599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4E22574-6A1C-4C7E-8605-E48EA899AAB6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1956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57045C-4C0A-46B8-8E04-A62FCFB49395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8448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3050"/>
            <a:ext cx="37607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13" y="273050"/>
            <a:ext cx="638968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1435100"/>
            <a:ext cx="37607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CC88CCE-C16E-4987-A897-CF98B7F273DC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7177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63" y="4800600"/>
            <a:ext cx="6858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39963" y="612775"/>
            <a:ext cx="6858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963" y="5367338"/>
            <a:ext cx="6858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7E5C4D6-0A56-425C-962D-82EC401A0C6B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289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4506AB-5248-4CEA-BBC9-F1F6BC821B86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4889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85088" y="17463"/>
            <a:ext cx="2393950" cy="62753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17463"/>
            <a:ext cx="7029450" cy="62753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DA7D1D4-313F-4B28-86E9-2DA73788E3EF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822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fld id="{323C9DB8-9EDC-4386-9BC0-8D346C088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7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fld id="{0EB90B38-44CD-4CC0-9A0D-1FC0ABF33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3050"/>
            <a:ext cx="37607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13" y="273050"/>
            <a:ext cx="638968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1435100"/>
            <a:ext cx="37607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fld id="{A2B409F2-BB00-4BDC-BF40-DE7CBCE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963" y="4800600"/>
            <a:ext cx="6858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39963" y="612775"/>
            <a:ext cx="6858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963" y="5367338"/>
            <a:ext cx="6858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fld id="{2BDBFA69-F70B-43E0-BBF1-8D27207A4E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9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1431588" cy="836613"/>
          </a:xfrm>
          <a:prstGeom prst="rect">
            <a:avLst/>
          </a:prstGeom>
          <a:gradFill rotWithShape="0">
            <a:gsLst>
              <a:gs pos="0">
                <a:srgbClr val="163794"/>
              </a:gs>
              <a:gs pos="50000">
                <a:srgbClr val="0A1944"/>
              </a:gs>
              <a:gs pos="100000">
                <a:srgbClr val="163794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52525"/>
            <a:ext cx="102854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9766300" y="6524625"/>
            <a:ext cx="118586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F3FAD1C3-77F5-408C-A436-265B42D358C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66850" y="-88900"/>
            <a:ext cx="8483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838200"/>
            <a:ext cx="11431588" cy="244475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73213" y="6453188"/>
            <a:ext cx="8358187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US" sz="1000" b="1">
                <a:solidFill>
                  <a:srgbClr val="000000"/>
                </a:solidFill>
                <a:latin typeface="Verdana" charset="0"/>
              </a:rPr>
              <a:t>Luca Bedogni, Marco Di Felice</a:t>
            </a:r>
            <a:r>
              <a:rPr lang="en-US" sz="100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- </a:t>
            </a:r>
            <a:r>
              <a:rPr lang="it-IT" sz="1200" b="1">
                <a:solidFill>
                  <a:srgbClr val="FF0000"/>
                </a:solidFill>
              </a:rPr>
              <a:t>Programming with Android – Activities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54013" y="6453188"/>
            <a:ext cx="19050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charset="0"/>
          <a:ea typeface="ＭＳ Ｐゴシック" charset="-128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charset="0"/>
          <a:ea typeface="ＭＳ Ｐゴシック" charset="-128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charset="0"/>
          <a:ea typeface="ＭＳ Ｐゴシック" charset="-128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charset="0"/>
          <a:ea typeface="ＭＳ Ｐゴシック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charset="0"/>
          <a:ea typeface="ＭＳ Ｐゴシック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charset="0"/>
          <a:ea typeface="ＭＳ Ｐゴシック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charset="0"/>
          <a:ea typeface="ＭＳ Ｐゴシック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63794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163794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163794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32000" y="265113"/>
            <a:ext cx="90154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905000"/>
            <a:ext cx="97139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0" y="0"/>
            <a:ext cx="1558925" cy="1444625"/>
            <a:chOff x="0" y="0"/>
            <a:chExt cx="982" cy="91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2" cy="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" y="37"/>
              <a:ext cx="898" cy="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10288588" y="6477000"/>
            <a:ext cx="75882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</a:tabLst>
              <a:defRPr sz="1600" b="1">
                <a:solidFill>
                  <a:srgbClr val="FFFFFF"/>
                </a:solidFill>
                <a:latin typeface="Times New Roman" pitchFamily="16" charset="0"/>
                <a:ea typeface="+mn-ea"/>
              </a:defRPr>
            </a:lvl1pPr>
          </a:lstStyle>
          <a:p>
            <a:fld id="{62426DC6-B3A1-4222-AA91-ED490BCBBFD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-66675" y="6402388"/>
            <a:ext cx="2022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 b="1">
                <a:solidFill>
                  <a:srgbClr val="FFFF00"/>
                </a:solidFill>
                <a:latin typeface="Comic Sans MS" charset="0"/>
              </a:rPr>
              <a:t>IFA’2007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870325" y="6442075"/>
            <a:ext cx="3336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 b="1">
                <a:solidFill>
                  <a:srgbClr val="FFFF00"/>
                </a:solidFill>
                <a:latin typeface="Comic Sans MS" charset="0"/>
              </a:rPr>
              <a:t>COGNITIVE CLASS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Comic Sans MS" charset="0"/>
          <a:ea typeface="宋体" charset="-122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Comic Sans MS" charset="0"/>
          <a:ea typeface="宋体" charset="-122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Comic Sans MS" charset="0"/>
          <a:ea typeface="宋体" charset="-122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Comic Sans MS" charset="0"/>
          <a:ea typeface="宋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Comic Sans MS" charset="0"/>
          <a:ea typeface="宋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Comic Sans MS" charset="0"/>
          <a:ea typeface="宋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Comic Sans MS" charset="0"/>
          <a:ea typeface="宋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Comic Sans MS" charset="0"/>
          <a:ea typeface="宋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FFFFFF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CCFFFF"/>
          </a:solidFill>
          <a:latin typeface="Tahoma" charset="0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66"/>
          </a:solidFill>
          <a:latin typeface="Tahoma" charset="0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66"/>
          </a:solidFill>
          <a:latin typeface="Tahoma" charset="0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66"/>
          </a:solidFill>
          <a:latin typeface="Tahoma" charset="0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66"/>
          </a:solidFill>
          <a:latin typeface="Tahoma" charset="0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66"/>
          </a:solidFill>
          <a:latin typeface="Tahoma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6611938"/>
            <a:ext cx="11431588" cy="260350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52525"/>
            <a:ext cx="102854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66850" y="-88900"/>
            <a:ext cx="8483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8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charset="0"/>
          <a:ea typeface="ＭＳ Ｐゴシック" charset="-128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charset="0"/>
          <a:ea typeface="ＭＳ Ｐゴシック" charset="-128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charset="0"/>
          <a:ea typeface="ＭＳ Ｐゴシック" charset="-128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charset="0"/>
          <a:ea typeface="ＭＳ Ｐゴシック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charset="0"/>
          <a:ea typeface="ＭＳ Ｐゴシック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charset="0"/>
          <a:ea typeface="ＭＳ Ｐゴシック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charset="0"/>
          <a:ea typeface="ＭＳ Ｐゴシック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FF"/>
          </a:solidFill>
          <a:latin typeface="Verdana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63794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163794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163794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87338" y="188913"/>
            <a:ext cx="10860087" cy="6477000"/>
          </a:xfrm>
          <a:prstGeom prst="rect">
            <a:avLst/>
          </a:prstGeom>
          <a:noFill/>
          <a:ln w="5724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87338" y="188913"/>
            <a:ext cx="10860087" cy="6477000"/>
          </a:xfrm>
          <a:prstGeom prst="rect">
            <a:avLst/>
          </a:prstGeom>
          <a:noFill/>
          <a:ln w="5724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143000" y="1143000"/>
            <a:ext cx="9748838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ts val="2000"/>
              </a:spcBef>
              <a:buClrTx/>
              <a:buFontTx/>
              <a:buNone/>
            </a:pPr>
            <a:endParaRPr lang="en-US" sz="32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charset="0"/>
            </a:endParaRPr>
          </a:p>
          <a:p>
            <a:pPr algn="ctr"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</a:rPr>
              <a:t>COGNITIVE RADIO NETWORKS</a:t>
            </a:r>
          </a:p>
          <a:p>
            <a:pPr algn="ctr">
              <a:spcBef>
                <a:spcPts val="1500"/>
              </a:spcBef>
              <a:buClrTx/>
              <a:buFontTx/>
              <a:buNone/>
            </a:pPr>
            <a:endParaRPr lang="en-U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charset="0"/>
            </a:endParaRPr>
          </a:p>
          <a:p>
            <a:pPr algn="ctr">
              <a:spcBef>
                <a:spcPts val="1500"/>
              </a:spcBef>
              <a:buClrTx/>
              <a:buFontTx/>
              <a:buNone/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</a:rPr>
              <a:t>IAN F. AKYILDIZ</a:t>
            </a:r>
          </a:p>
          <a:p>
            <a:pPr algn="ctr">
              <a:spcBef>
                <a:spcPts val="1125"/>
              </a:spcBef>
              <a:buClrTx/>
              <a:buFontTx/>
              <a:buNone/>
            </a:pPr>
            <a:endParaRPr lang="en-US" sz="1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charset="0"/>
              <a:ea typeface="宋体" charset="-122"/>
            </a:endParaRPr>
          </a:p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sz="1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  <a:ea typeface="宋体" charset="-122"/>
              </a:rPr>
              <a:t>Broadband &amp; Wireless Networking Laboratory</a:t>
            </a:r>
          </a:p>
          <a:p>
            <a:pPr algn="ctr">
              <a:spcBef>
                <a:spcPts val="450"/>
              </a:spcBef>
              <a:buClrTx/>
              <a:buFontTx/>
              <a:buNone/>
            </a:pPr>
            <a:r>
              <a:rPr lang="en-US" sz="1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  <a:ea typeface="宋体" charset="-122"/>
              </a:rPr>
              <a:t>School of Electrical and Computer Engineering</a:t>
            </a:r>
          </a:p>
          <a:p>
            <a:pPr algn="ctr">
              <a:spcBef>
                <a:spcPts val="450"/>
              </a:spcBef>
              <a:buClrTx/>
              <a:buFontTx/>
              <a:buNone/>
            </a:pPr>
            <a:r>
              <a:rPr lang="en-US" sz="1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  <a:ea typeface="宋体" charset="-122"/>
              </a:rPr>
              <a:t>Georgia Institute of Technology</a:t>
            </a:r>
          </a:p>
          <a:p>
            <a:pPr algn="ctr">
              <a:spcBef>
                <a:spcPts val="450"/>
              </a:spcBef>
              <a:buClrTx/>
              <a:buFontTx/>
              <a:buNone/>
            </a:pPr>
            <a:r>
              <a:rPr lang="en-US" sz="1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  <a:ea typeface="宋体" charset="-122"/>
              </a:rPr>
              <a:t>Atlanta, GA 30332, USA</a:t>
            </a:r>
            <a:br>
              <a:rPr lang="en-US" sz="1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  <a:ea typeface="宋体" charset="-122"/>
              </a:rPr>
            </a:br>
            <a:endParaRPr lang="en-US" sz="1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charset="0"/>
              <a:ea typeface="宋体" charset="-122"/>
            </a:endParaRPr>
          </a:p>
          <a:p>
            <a:pPr algn="ctr">
              <a:spcBef>
                <a:spcPts val="400"/>
              </a:spcBef>
              <a:buClrTx/>
              <a:buFontTx/>
              <a:buNone/>
            </a:pPr>
            <a:r>
              <a:rPr lang="en-US" sz="1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  <a:ea typeface="宋体" charset="-122"/>
              </a:rPr>
              <a:t>Tel: 404-8940-5141; Fax: 404-894-7883;</a:t>
            </a:r>
          </a:p>
          <a:p>
            <a:pPr algn="ctr">
              <a:spcBef>
                <a:spcPts val="400"/>
              </a:spcBef>
              <a:buClrTx/>
              <a:buFontTx/>
              <a:buNone/>
            </a:pPr>
            <a:r>
              <a:rPr lang="en-US" sz="1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  <a:ea typeface="宋体" charset="-122"/>
              </a:rPr>
              <a:t> E_mail: ian@ece.gatech.edu</a:t>
            </a:r>
          </a:p>
          <a:p>
            <a:pPr algn="ctr">
              <a:spcBef>
                <a:spcPts val="400"/>
              </a:spcBef>
              <a:buClrTx/>
              <a:buFontTx/>
              <a:buNone/>
            </a:pPr>
            <a:r>
              <a:rPr lang="en-US" sz="1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  <a:ea typeface="宋体" charset="-122"/>
              </a:rPr>
              <a:t>http://www.ece.gatech.edu/research/labs/bwn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1616075" cy="1444625"/>
            <a:chOff x="0" y="0"/>
            <a:chExt cx="1018" cy="910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18" cy="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" y="37"/>
              <a:ext cx="931" cy="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032000" y="265113"/>
            <a:ext cx="90154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905000"/>
            <a:ext cx="97139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Comic Sans MS" charset="0"/>
          <a:ea typeface="宋体" charset="-122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Comic Sans MS" charset="0"/>
          <a:ea typeface="宋体" charset="-122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Comic Sans MS" charset="0"/>
          <a:ea typeface="宋体" charset="-122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Comic Sans MS" charset="0"/>
          <a:ea typeface="宋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Comic Sans MS" charset="0"/>
          <a:ea typeface="宋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Comic Sans MS" charset="0"/>
          <a:ea typeface="宋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Comic Sans MS" charset="0"/>
          <a:ea typeface="宋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Comic Sans MS" charset="0"/>
          <a:ea typeface="宋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FFFFFF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FFFF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CCFFFF"/>
          </a:solidFill>
          <a:latin typeface="Tahoma" charset="0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99"/>
          </a:solidFill>
          <a:latin typeface="Tahoma" charset="0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99"/>
          </a:solidFill>
          <a:latin typeface="Tahoma" charset="0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99"/>
          </a:solidFill>
          <a:latin typeface="Tahoma" charset="0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99"/>
          </a:solidFill>
          <a:latin typeface="Tahoma" charset="0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99"/>
          </a:solidFill>
          <a:latin typeface="Tahoma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-182563" y="1096963"/>
            <a:ext cx="11430001" cy="92075"/>
          </a:xfrm>
          <a:prstGeom prst="rect">
            <a:avLst/>
          </a:prstGeom>
          <a:solidFill>
            <a:srgbClr val="0084D1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17463"/>
            <a:ext cx="9529763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457200" y="6886575"/>
            <a:ext cx="10972800" cy="793750"/>
          </a:xfrm>
          <a:prstGeom prst="rect">
            <a:avLst/>
          </a:prstGeom>
          <a:solidFill>
            <a:srgbClr val="C5000B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it-IT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3475038" y="7132638"/>
            <a:ext cx="319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endParaRPr lang="it-IT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9236075" y="6886575"/>
            <a:ext cx="1736725" cy="885825"/>
          </a:xfrm>
          <a:prstGeom prst="rect">
            <a:avLst/>
          </a:prstGeom>
          <a:solidFill>
            <a:srgbClr val="0084D1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443788" y="7132638"/>
            <a:ext cx="234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2200" b="1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fld id="{0B3F3AB9-45D6-4634-AADC-357CB87CC22A}" type="slidenum">
              <a:rPr lang="it-IT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000000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163794"/>
          </a:solidFill>
          <a:latin typeface="+mn-lt"/>
          <a:ea typeface="ＭＳ Ｐゴシック" charset="-128"/>
        </a:defRPr>
      </a:lvl2pPr>
      <a:lvl3pPr marL="1143000" indent="-228600" algn="l" defTabSz="449263" rtl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163794"/>
          </a:solidFill>
          <a:latin typeface="+mn-lt"/>
          <a:ea typeface="ＭＳ Ｐゴシック" charset="-128"/>
        </a:defRPr>
      </a:lvl3pPr>
      <a:lvl4pPr marL="1600200" indent="-228600" algn="l" defTabSz="449263" rtl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ＭＳ Ｐゴシック" charset="-128"/>
        </a:defRPr>
      </a:lvl4pPr>
      <a:lvl5pPr marL="2057400" indent="-228600" algn="l" defTabSz="449263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ＭＳ Ｐゴシック" charset="-128"/>
        </a:defRPr>
      </a:lvl5pPr>
      <a:lvl6pPr marL="2514600" indent="-228600" algn="l" defTabSz="449263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ＭＳ Ｐゴシック" charset="-128"/>
        </a:defRPr>
      </a:lvl6pPr>
      <a:lvl7pPr marL="2971800" indent="-228600" algn="l" defTabSz="449263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ＭＳ Ｐゴシック" charset="-128"/>
        </a:defRPr>
      </a:lvl7pPr>
      <a:lvl8pPr marL="3429000" indent="-228600" algn="l" defTabSz="449263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ＭＳ Ｐゴシック" charset="-128"/>
        </a:defRPr>
      </a:lvl8pPr>
      <a:lvl9pPr marL="3886200" indent="-228600" algn="l" defTabSz="449263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163794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0" y="1989138"/>
            <a:ext cx="11431588" cy="2654300"/>
          </a:xfrm>
          <a:prstGeom prst="rect">
            <a:avLst/>
          </a:prstGeom>
          <a:gradFill rotWithShape="0">
            <a:gsLst>
              <a:gs pos="0">
                <a:srgbClr val="163794"/>
              </a:gs>
              <a:gs pos="50000">
                <a:srgbClr val="0A1944"/>
              </a:gs>
              <a:gs pos="100000">
                <a:srgbClr val="163794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3600" b="1">
                <a:latin typeface="Verdana" charset="0"/>
              </a:rPr>
              <a:t>Programming with Android: </a:t>
            </a:r>
            <a:br>
              <a:rPr lang="en-US" sz="3600" b="1">
                <a:latin typeface="Verdana" charset="0"/>
              </a:rPr>
            </a:br>
            <a:r>
              <a:rPr lang="en-US" sz="3600" b="1">
                <a:solidFill>
                  <a:srgbClr val="FFFF00"/>
                </a:solidFill>
                <a:latin typeface="Verdana" charset="0"/>
              </a:rPr>
              <a:t>Activities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57188" y="4929188"/>
            <a:ext cx="10717212" cy="171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b="1">
                <a:solidFill>
                  <a:srgbClr val="FF2020"/>
                </a:solidFill>
                <a:latin typeface="Times New Roman" pitchFamily="16" charset="0"/>
                <a:ea typeface="宋体" charset="-122"/>
              </a:rPr>
              <a:t>                   </a:t>
            </a:r>
            <a:r>
              <a:rPr lang="it-IT" sz="2000" b="1">
                <a:solidFill>
                  <a:srgbClr val="FF2020"/>
                </a:solidFill>
                <a:latin typeface="Times New Roman" pitchFamily="16" charset="0"/>
                <a:ea typeface="宋体" charset="-122"/>
              </a:rPr>
              <a:t> </a:t>
            </a:r>
            <a:r>
              <a:rPr lang="it-IT" sz="4000" b="1">
                <a:solidFill>
                  <a:srgbClr val="FF2020"/>
                </a:solidFill>
                <a:latin typeface="Times New Roman" pitchFamily="16" charset="0"/>
                <a:ea typeface="宋体" charset="-122"/>
              </a:rPr>
              <a:t>Luca Bedogni           Marco Di Felice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it-IT" sz="1600" b="1">
                <a:solidFill>
                  <a:srgbClr val="163794"/>
                </a:solidFill>
                <a:latin typeface="Times New Roman" pitchFamily="16" charset="0"/>
                <a:ea typeface="宋体" charset="-122"/>
              </a:rPr>
              <a:t>		              </a:t>
            </a:r>
            <a:r>
              <a:rPr lang="it-IT" b="1">
                <a:solidFill>
                  <a:srgbClr val="000000"/>
                </a:solidFill>
                <a:latin typeface="Times New Roman" pitchFamily="16" charset="0"/>
                <a:ea typeface="宋体" charset="-122"/>
              </a:rPr>
              <a:t>Dipartimento di Scienze dell’Informazione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it-IT" b="1">
                <a:solidFill>
                  <a:srgbClr val="000000"/>
                </a:solidFill>
                <a:latin typeface="Times New Roman" pitchFamily="16" charset="0"/>
                <a:ea typeface="宋体" charset="-122"/>
              </a:rPr>
              <a:t>				    Università di Bologna</a:t>
            </a:r>
          </a:p>
          <a:p>
            <a:pPr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it-IT" sz="1600" b="1">
                <a:solidFill>
                  <a:srgbClr val="000000"/>
                </a:solidFill>
                <a:latin typeface="Times New Roman" pitchFamily="16" charset="0"/>
                <a:ea typeface="宋体" charset="-122"/>
              </a:rPr>
              <a:t>			</a:t>
            </a:r>
            <a:r>
              <a:rPr lang="it-IT" sz="1600" b="1">
                <a:solidFill>
                  <a:srgbClr val="163794"/>
                </a:solidFill>
                <a:latin typeface="Times New Roman" pitchFamily="16" charset="0"/>
                <a:ea typeface="宋体" charset="-122"/>
              </a:rPr>
              <a:t>	          			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1458912" cy="145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0350"/>
            <a:ext cx="1069975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260350"/>
            <a:ext cx="1360487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938" y="333375"/>
            <a:ext cx="14414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488" y="476250"/>
            <a:ext cx="1049337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fld id="{801513F7-EA09-4CAD-BC11-A70983365147}" type="slidenum">
              <a:rPr lang="en-US"/>
              <a:pPr/>
              <a:t>10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66850" y="-88900"/>
            <a:ext cx="8485188" cy="1068388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/>
              <a:t>Activity </a:t>
            </a:r>
            <a:r>
              <a:rPr lang="it-IT">
                <a:solidFill>
                  <a:srgbClr val="FFFF00"/>
                </a:solidFill>
              </a:rPr>
              <a:t>lifecycle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64075" y="1219200"/>
            <a:ext cx="5848350" cy="5540375"/>
          </a:xfrm>
          <a:ln/>
        </p:spPr>
        <p:txBody>
          <a:bodyPr/>
          <a:lstStyle/>
          <a:p>
            <a:pPr indent="-341313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OnStop()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Activity is no longer visible to the user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Could be called because:</a:t>
            </a:r>
          </a:p>
          <a:p>
            <a:pPr marL="2286000" lvl="2" indent="-455613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 the activity is about to be destroyed</a:t>
            </a:r>
          </a:p>
          <a:p>
            <a:pPr marL="2286000" lvl="2" indent="-455613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another activity comes to the foreground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38213" y="4137025"/>
            <a:ext cx="3833812" cy="2198688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 flipV="1">
            <a:off x="749300" y="1238250"/>
            <a:ext cx="3770313" cy="2693988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398838" y="2644775"/>
            <a:ext cx="1374775" cy="423863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039813" y="3746500"/>
            <a:ext cx="831850" cy="390525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611563" y="3746500"/>
            <a:ext cx="831850" cy="390525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371600"/>
            <a:ext cx="3808413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711200" y="1371600"/>
            <a:ext cx="3808413" cy="3478213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 flipV="1">
            <a:off x="395288" y="5262563"/>
            <a:ext cx="4105275" cy="1144587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 flipV="1">
            <a:off x="3108325" y="3932238"/>
            <a:ext cx="1390650" cy="914400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 flipV="1">
            <a:off x="711200" y="3541713"/>
            <a:ext cx="736600" cy="627062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 flipV="1">
            <a:off x="3600450" y="4849813"/>
            <a:ext cx="919163" cy="261937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fld id="{93F0A03C-08BC-415E-9820-469517FC9B6A}" type="slidenum">
              <a:rPr lang="en-US"/>
              <a:pPr/>
              <a:t>11</a:t>
            </a:fld>
            <a:endParaRPr lang="en-US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66850" y="-88900"/>
            <a:ext cx="8485188" cy="1068388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/>
              <a:t>Activity </a:t>
            </a:r>
            <a:r>
              <a:rPr lang="it-IT">
                <a:solidFill>
                  <a:srgbClr val="FFFF00"/>
                </a:solidFill>
              </a:rPr>
              <a:t>lifecycle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64075" y="1219200"/>
            <a:ext cx="6640513" cy="5540375"/>
          </a:xfrm>
          <a:ln/>
        </p:spPr>
        <p:txBody>
          <a:bodyPr/>
          <a:lstStyle/>
          <a:p>
            <a:pPr indent="-341313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OnDestroy()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The activity is about to be destroyed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Could happen because: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The systems need some stack space</a:t>
            </a:r>
          </a:p>
          <a:p>
            <a:pPr marL="2286000" lvl="2" indent="-455613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Someone called finish() method on this activity</a:t>
            </a:r>
          </a:p>
          <a:p>
            <a:pPr marL="2286000" lvl="2" indent="-455613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Could check with isFinishing()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38213" y="4138613"/>
            <a:ext cx="3833812" cy="2198687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 flipV="1">
            <a:off x="749300" y="1238250"/>
            <a:ext cx="3770313" cy="2693988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398838" y="2644775"/>
            <a:ext cx="1374775" cy="423863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039813" y="3746500"/>
            <a:ext cx="831850" cy="390525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611563" y="3746500"/>
            <a:ext cx="831850" cy="390525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371600"/>
            <a:ext cx="3808413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711200" y="1371600"/>
            <a:ext cx="3808413" cy="3986213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 flipV="1">
            <a:off x="3108325" y="3932238"/>
            <a:ext cx="1390650" cy="914400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 flipV="1">
            <a:off x="711200" y="3543300"/>
            <a:ext cx="736600" cy="627063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fld id="{5E080541-7D88-4FD0-AF18-2B6BDFBEB4C5}" type="slidenum">
              <a:rPr lang="en-US"/>
              <a:pPr/>
              <a:t>2</a:t>
            </a:fld>
            <a:endParaRPr 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66850" y="-88900"/>
            <a:ext cx="8485188" cy="1068388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>
                <a:solidFill>
                  <a:srgbClr val="FFFF00"/>
                </a:solidFill>
              </a:rPr>
              <a:t>Activity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52525"/>
            <a:ext cx="10287000" cy="5780088"/>
          </a:xfrm>
          <a:ln/>
        </p:spPr>
        <p:txBody>
          <a:bodyPr/>
          <a:lstStyle/>
          <a:p>
            <a:pPr marL="0" indent="0">
              <a:buSzPct val="45000"/>
              <a:buFont typeface="Wingdings" charset="2"/>
              <a:buChar char="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  <a:tab pos="10134600" algn="l"/>
              </a:tabLst>
            </a:pPr>
            <a:r>
              <a:rPr lang="it-IT"/>
              <a:t>Outline: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  <a:tab pos="10134600" algn="l"/>
              </a:tabLst>
            </a:pPr>
            <a:r>
              <a:rPr lang="it-IT"/>
              <a:t>What is started by the device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  <a:tab pos="10134600" algn="l"/>
              </a:tabLst>
            </a:pPr>
            <a:r>
              <a:rPr lang="it-IT"/>
              <a:t>It contains the application's informations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  <a:tab pos="10134600" algn="l"/>
              </a:tabLst>
            </a:pPr>
            <a:r>
              <a:rPr lang="it-IT"/>
              <a:t>Has method to answer certain events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  <a:tab pos="10134600" algn="l"/>
              </a:tabLst>
            </a:pPr>
            <a:r>
              <a:rPr lang="it-IT"/>
              <a:t>An application could be composed of multiple activities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fld id="{34649773-B25F-4C98-9CBF-AA9EDCD6A5A2}" type="slidenum">
              <a:rPr lang="en-US"/>
              <a:pPr/>
              <a:t>3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66850" y="-88900"/>
            <a:ext cx="8485188" cy="1068388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>
                <a:solidFill>
                  <a:srgbClr val="FFFF00"/>
                </a:solidFill>
              </a:rPr>
              <a:t>Creating</a:t>
            </a:r>
            <a:r>
              <a:rPr lang="it-IT"/>
              <a:t> an activity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52525"/>
            <a:ext cx="10287000" cy="5780088"/>
          </a:xfrm>
          <a:ln/>
        </p:spPr>
        <p:txBody>
          <a:bodyPr/>
          <a:lstStyle/>
          <a:p>
            <a:pPr indent="-341313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410700" algn="l"/>
                <a:tab pos="10134600" algn="l"/>
              </a:tabLst>
            </a:pPr>
            <a:r>
              <a:rPr lang="it-IT"/>
              <a:t>Create a class that is a subclass of Activity</a:t>
            </a:r>
          </a:p>
          <a:p>
            <a:pPr indent="-341313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410700" algn="l"/>
                <a:tab pos="10134600" algn="l"/>
              </a:tabLst>
            </a:pPr>
            <a:r>
              <a:rPr lang="it-IT"/>
              <a:t>Implement callback methods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410700" algn="l"/>
                <a:tab pos="10134600" algn="l"/>
              </a:tabLst>
            </a:pPr>
            <a:r>
              <a:rPr lang="it-IT"/>
              <a:t>OnCreate():</a:t>
            </a:r>
          </a:p>
          <a:p>
            <a:pPr marL="2286000" lvl="2" indent="-455613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410700" algn="l"/>
                <a:tab pos="10134600" algn="l"/>
              </a:tabLst>
            </a:pPr>
            <a:r>
              <a:rPr lang="it-IT"/>
              <a:t>Initialize</a:t>
            </a:r>
          </a:p>
          <a:p>
            <a:pPr marL="2286000" lvl="2" indent="-455613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  <a:tab pos="9410700" algn="l"/>
                <a:tab pos="10134600" algn="l"/>
              </a:tabLst>
            </a:pPr>
            <a:r>
              <a:rPr lang="it-IT"/>
              <a:t>SetContentView()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fld id="{C4E268F8-4B53-40ED-AB98-9CC156233803}" type="slidenum">
              <a:rPr lang="en-US"/>
              <a:pPr/>
              <a:t>4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66850" y="-88900"/>
            <a:ext cx="8485188" cy="1068388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/>
              <a:t>Activity </a:t>
            </a:r>
            <a:r>
              <a:rPr lang="it-IT">
                <a:solidFill>
                  <a:srgbClr val="FFFF00"/>
                </a:solidFill>
              </a:rPr>
              <a:t>lifecycle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371600"/>
            <a:ext cx="3863975" cy="503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.00100154381615864 0h-0.223500819864137">
                                      <p:cBhvr additive="repl">
                                        <p:cTn id="6" dur="2000" fill="hold"/>
                                        <p:tgtEl>
                                          <p:spTgt spid="1024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fld id="{030BBFCC-5A7B-4CEF-841B-8F15F6E63029}" type="slidenum">
              <a:rPr lang="en-US"/>
              <a:pPr/>
              <a:t>5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66850" y="-88900"/>
            <a:ext cx="8485188" cy="1068388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/>
              <a:t>Activity </a:t>
            </a:r>
            <a:r>
              <a:rPr lang="it-IT">
                <a:solidFill>
                  <a:srgbClr val="FFFF00"/>
                </a:solidFill>
              </a:rPr>
              <a:t>lifecycle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64075" y="1219200"/>
            <a:ext cx="6353175" cy="5540375"/>
          </a:xfrm>
          <a:ln/>
        </p:spPr>
        <p:txBody>
          <a:bodyPr/>
          <a:lstStyle/>
          <a:p>
            <a:pPr indent="-341313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OnCreate()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Called when the activity is created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Should contain the initialization operations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Has a Bundle parameter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If onCreate() succesfull terminates, it calls onStart()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371600"/>
            <a:ext cx="3863975" cy="503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35000" y="1439863"/>
            <a:ext cx="3675063" cy="51593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 flipV="1">
            <a:off x="393700" y="2305050"/>
            <a:ext cx="4105275" cy="4067175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803275" y="1404938"/>
            <a:ext cx="1006475" cy="912812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fld id="{F6E282DA-9A59-4CED-BC1C-357D54CBED26}" type="slidenum">
              <a:rPr lang="en-US"/>
              <a:pPr/>
              <a:t>6</a:t>
            </a:fld>
            <a:endParaRPr 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66850" y="-88900"/>
            <a:ext cx="8485188" cy="1068388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/>
              <a:t>Activity </a:t>
            </a:r>
            <a:r>
              <a:rPr lang="it-IT">
                <a:solidFill>
                  <a:srgbClr val="FFFF00"/>
                </a:solidFill>
              </a:rPr>
              <a:t>lifecycle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64075" y="1219200"/>
            <a:ext cx="6569075" cy="5540375"/>
          </a:xfrm>
          <a:ln/>
        </p:spPr>
        <p:txBody>
          <a:bodyPr/>
          <a:lstStyle/>
          <a:p>
            <a:pPr indent="-341313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OnStart()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Called when onCreate() terminates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Called right before it is visible to user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If it has the focus, then onResume() is called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If not, onStop() is called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39763" y="2743200"/>
            <a:ext cx="4132262" cy="3668713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 flipV="1">
            <a:off x="863600" y="2146300"/>
            <a:ext cx="1033463" cy="688975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 flipV="1">
            <a:off x="3448050" y="2193925"/>
            <a:ext cx="1398588" cy="731838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371600"/>
            <a:ext cx="386715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 flipV="1">
            <a:off x="457200" y="1238250"/>
            <a:ext cx="4041775" cy="1231900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92150" y="2817813"/>
            <a:ext cx="3806825" cy="3662362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92150" y="2405063"/>
            <a:ext cx="947738" cy="344487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897188" y="2405063"/>
            <a:ext cx="1500187" cy="430212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fld id="{73906593-0BF5-4AD4-83CA-428A864567D3}" type="slidenum">
              <a:rPr lang="en-US"/>
              <a:pPr/>
              <a:t>7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66850" y="-88900"/>
            <a:ext cx="8485188" cy="1068388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/>
              <a:t>Activity </a:t>
            </a:r>
            <a:r>
              <a:rPr lang="it-IT">
                <a:solidFill>
                  <a:srgbClr val="FFFF00"/>
                </a:solidFill>
              </a:rPr>
              <a:t>lifecycle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64075" y="1219200"/>
            <a:ext cx="6424613" cy="5540375"/>
          </a:xfrm>
          <a:ln/>
        </p:spPr>
        <p:txBody>
          <a:bodyPr/>
          <a:lstStyle/>
          <a:p>
            <a:pPr indent="-341313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OnResume()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Called when the activity is ready to get input from users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Called when the activity is resumed too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If it succesfully terminates, then the Activity is RUNNING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39763" y="3200400"/>
            <a:ext cx="4132262" cy="3135313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 flipV="1">
            <a:off x="749300" y="1238250"/>
            <a:ext cx="3749675" cy="1504950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371600"/>
            <a:ext cx="3863975" cy="503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35000" y="1371600"/>
            <a:ext cx="3863975" cy="1549400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 flipV="1">
            <a:off x="393700" y="3382963"/>
            <a:ext cx="4105275" cy="2952750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 flipV="1">
            <a:off x="635000" y="2917825"/>
            <a:ext cx="1006475" cy="430213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fld id="{2DAFFE82-4C74-4115-8442-ABC18A538160}" type="slidenum">
              <a:rPr lang="en-US"/>
              <a:pPr/>
              <a:t>8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66850" y="-88900"/>
            <a:ext cx="8485188" cy="1068388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/>
              <a:t>Activity </a:t>
            </a:r>
            <a:r>
              <a:rPr lang="it-IT">
                <a:solidFill>
                  <a:srgbClr val="FFFF00"/>
                </a:solidFill>
              </a:rPr>
              <a:t>lifecycle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64075" y="1219200"/>
            <a:ext cx="6569075" cy="5540375"/>
          </a:xfrm>
          <a:ln/>
        </p:spPr>
        <p:txBody>
          <a:bodyPr/>
          <a:lstStyle/>
          <a:p>
            <a:pPr indent="-341313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OnPause()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Called when another activity comes to the foreground, or when someone presses back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Commit unsaved changes to persistent data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Stop cpu-consuming processes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Make it fast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79475" y="4146550"/>
            <a:ext cx="3894138" cy="2205038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 flipV="1">
            <a:off x="749300" y="1238250"/>
            <a:ext cx="3765550" cy="2693988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378200" y="2647950"/>
            <a:ext cx="1395413" cy="425450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982663" y="3754438"/>
            <a:ext cx="844550" cy="392112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594100" y="3754438"/>
            <a:ext cx="844550" cy="392112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371600"/>
            <a:ext cx="386715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47700" y="1371600"/>
            <a:ext cx="3867150" cy="2774950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 flipV="1">
            <a:off x="395288" y="4608513"/>
            <a:ext cx="4105275" cy="1800225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 flipV="1">
            <a:off x="3108325" y="4148138"/>
            <a:ext cx="1390650" cy="914400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 flipV="1">
            <a:off x="647700" y="3548063"/>
            <a:ext cx="747713" cy="628650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 flipV="1">
            <a:off x="647700" y="4146550"/>
            <a:ext cx="1092200" cy="373063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fld id="{6007830A-1E68-4809-8DEC-48463FBC7B8C}" type="slidenum">
              <a:rPr lang="en-US"/>
              <a:pPr/>
              <a:t>9</a:t>
            </a:fld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66850" y="-88900"/>
            <a:ext cx="8485188" cy="1068388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/>
              <a:t>Activity </a:t>
            </a:r>
            <a:r>
              <a:rPr lang="it-IT">
                <a:solidFill>
                  <a:srgbClr val="FFFF00"/>
                </a:solidFill>
              </a:rPr>
              <a:t>lifecycle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64075" y="1219200"/>
            <a:ext cx="5992813" cy="5540375"/>
          </a:xfrm>
          <a:ln/>
        </p:spPr>
        <p:txBody>
          <a:bodyPr/>
          <a:lstStyle/>
          <a:p>
            <a:pPr indent="-341313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OnRestart()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Similar to onCreate()</a:t>
            </a:r>
          </a:p>
          <a:p>
            <a:pPr marL="1484313" lvl="1" indent="-568325">
              <a:buSzPct val="45000"/>
              <a:buFont typeface="Wingdings" charset="2"/>
              <a:buChar char="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/>
              <a:t>We have an activity that was previously stopped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938213" y="4138613"/>
            <a:ext cx="3833812" cy="2198687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398838" y="2644775"/>
            <a:ext cx="1374775" cy="423863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039813" y="3746500"/>
            <a:ext cx="831850" cy="390525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611563" y="3746500"/>
            <a:ext cx="831850" cy="390525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371600"/>
            <a:ext cx="3808413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711200" y="1371600"/>
            <a:ext cx="2517775" cy="1527175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 flipV="1">
            <a:off x="395288" y="2852738"/>
            <a:ext cx="4105275" cy="3409950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 flipV="1">
            <a:off x="3228975" y="3744913"/>
            <a:ext cx="1290638" cy="849312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 flipV="1">
            <a:off x="711200" y="3543300"/>
            <a:ext cx="736600" cy="627063"/>
          </a:xfrm>
          <a:prstGeom prst="rect">
            <a:avLst/>
          </a:prstGeom>
          <a:solidFill>
            <a:srgbClr val="FFFFFF">
              <a:alpha val="8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9824</TotalTime>
  <Words>290</Words>
  <Application>Microsoft Office PowerPoint</Application>
  <PresentationFormat>Custom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Times New Roman</vt:lpstr>
      <vt:lpstr>Verdana</vt:lpstr>
      <vt:lpstr>ＭＳ Ｐゴシック</vt:lpstr>
      <vt:lpstr>Arial</vt:lpstr>
      <vt:lpstr>Comic Sans MS</vt:lpstr>
      <vt:lpstr>宋体</vt:lpstr>
      <vt:lpstr>Tahoma</vt:lpstr>
      <vt:lpstr>Droid Sans Fallback</vt:lpstr>
      <vt:lpstr>StarSymbol</vt:lpstr>
      <vt:lpstr>굴림</vt:lpstr>
      <vt:lpstr>DejaVu Sans Light</vt:lpstr>
      <vt:lpstr>Wingdings</vt:lpstr>
      <vt:lpstr>WenQuanYi Zen Hei</vt:lpstr>
      <vt:lpstr>Office Theme</vt:lpstr>
      <vt:lpstr>Office Theme</vt:lpstr>
      <vt:lpstr>Office Theme</vt:lpstr>
      <vt:lpstr>Office Theme</vt:lpstr>
      <vt:lpstr>Office Theme</vt:lpstr>
      <vt:lpstr>PowerPoint Presentation</vt:lpstr>
      <vt:lpstr>Activity</vt:lpstr>
      <vt:lpstr>Creating an activity</vt:lpstr>
      <vt:lpstr>Activity lifecycle</vt:lpstr>
      <vt:lpstr>Activity lifecycle</vt:lpstr>
      <vt:lpstr>Activity lifecycle</vt:lpstr>
      <vt:lpstr>Activity lifecycle</vt:lpstr>
      <vt:lpstr>Activity lifecycle</vt:lpstr>
      <vt:lpstr>Activity lifecycle</vt:lpstr>
      <vt:lpstr>Activity lifecycle</vt:lpstr>
      <vt:lpstr>Activity lifecycle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zhuguomei</dc:creator>
  <cp:lastModifiedBy>sofiqul54</cp:lastModifiedBy>
  <cp:revision>808</cp:revision>
  <cp:lastPrinted>1601-01-01T00:00:00Z</cp:lastPrinted>
  <dcterms:created xsi:type="dcterms:W3CDTF">2007-11-15T04:51:27Z</dcterms:created>
  <dcterms:modified xsi:type="dcterms:W3CDTF">2019-05-26T19:27:27Z</dcterms:modified>
</cp:coreProperties>
</file>