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5" r:id="rId2"/>
    <p:sldId id="298" r:id="rId3"/>
    <p:sldId id="256" r:id="rId4"/>
    <p:sldId id="257" r:id="rId5"/>
    <p:sldId id="281" r:id="rId6"/>
    <p:sldId id="282" r:id="rId7"/>
    <p:sldId id="258" r:id="rId8"/>
    <p:sldId id="259" r:id="rId9"/>
    <p:sldId id="260" r:id="rId10"/>
    <p:sldId id="261" r:id="rId11"/>
    <p:sldId id="262" r:id="rId12"/>
    <p:sldId id="263" r:id="rId13"/>
    <p:sldId id="283" r:id="rId14"/>
    <p:sldId id="266" r:id="rId15"/>
    <p:sldId id="272" r:id="rId16"/>
    <p:sldId id="273" r:id="rId17"/>
    <p:sldId id="274" r:id="rId18"/>
    <p:sldId id="268" r:id="rId19"/>
    <p:sldId id="275" r:id="rId20"/>
    <p:sldId id="276" r:id="rId21"/>
    <p:sldId id="284" r:id="rId22"/>
    <p:sldId id="277" r:id="rId23"/>
    <p:sldId id="267" r:id="rId24"/>
    <p:sldId id="265" r:id="rId25"/>
    <p:sldId id="278" r:id="rId26"/>
    <p:sldId id="286" r:id="rId27"/>
    <p:sldId id="287" r:id="rId28"/>
    <p:sldId id="288" r:id="rId29"/>
    <p:sldId id="294" r:id="rId30"/>
    <p:sldId id="293" r:id="rId31"/>
    <p:sldId id="295" r:id="rId32"/>
    <p:sldId id="297" r:id="rId33"/>
    <p:sldId id="291" r:id="rId34"/>
    <p:sldId id="289" r:id="rId35"/>
    <p:sldId id="290" r:id="rId36"/>
    <p:sldId id="29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F9C046-6AE6-4D60-BC3F-6DF0C330307D}" type="datetime1">
              <a:rPr lang="en-US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B64C13-98BE-4576-BC2A-798256FF7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AE7E43-A6AA-49D5-AD20-B8660EC309F4}" type="datetime1">
              <a:rPr lang="en-US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9506D9-5BDF-40F0-8BF2-7E873796AC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1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ADA4A-F394-4936-90E6-43D03D96FD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2490E-DFF9-4011-A1BB-11A1C02840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185B3-D676-4D1F-BB61-8BFA8AB62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590FC-2DD9-4A2B-9591-3D506F29C8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BF121-C230-43C7-B8F5-55F253BEDB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38C42-53C1-4ED7-8BAD-2FC2BC38F9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02D63-D464-441A-BA76-B9F759358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14C9A-0B84-473B-9F13-CF53750CC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698B9-1C61-4FEE-9175-74082DD74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22B67-2FA8-465F-AA58-931E45B39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77F28-BF6F-4A82-B57C-D1321FA2F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5AD34F-B94F-4E7F-A759-9AF8C942943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smtClean="0"/>
              <a:t>Android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1143000" y="2133600"/>
            <a:ext cx="6705600" cy="1981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mtClean="0"/>
              <a:t>Application Development</a:t>
            </a:r>
          </a:p>
          <a:p>
            <a:pPr algn="ctr">
              <a:buFontTx/>
              <a:buNone/>
            </a:pPr>
            <a:endParaRPr lang="en-US" smtClean="0"/>
          </a:p>
          <a:p>
            <a:pPr algn="ctr">
              <a:buFontTx/>
              <a:buNone/>
            </a:pPr>
            <a:r>
              <a:rPr lang="en-US" smtClean="0"/>
              <a:t>A Tutorial Driven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Android Runtime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ph idx="1"/>
          </p:nvPr>
        </p:nvGraphicFramePr>
        <p:xfrm>
          <a:off x="5029200" y="3810000"/>
          <a:ext cx="36861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Bitmap Image" r:id="rId3" imgW="3685714" imgH="1390844" progId="Paint.Picture">
                  <p:embed/>
                </p:oleObj>
              </mc:Choice>
              <mc:Fallback>
                <p:oleObj name="Bitmap Image" r:id="rId3" imgW="3685714" imgH="139084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00"/>
                        <a:ext cx="368617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Dalvik VM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Dex files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Compact and efficient than class files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Limited memory and battery power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Core Libraries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Java 5 Std edition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Collections, I/O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Application Framework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2144713"/>
          <a:ext cx="82296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Bitmap Image" r:id="rId3" imgW="9628571" imgH="1324160" progId="Paint.Picture">
                  <p:embed/>
                </p:oleObj>
              </mc:Choice>
              <mc:Fallback>
                <p:oleObj name="Bitmap Image" r:id="rId3" imgW="9628571" imgH="132416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44713"/>
                        <a:ext cx="82296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381000" y="33528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API interface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Activity manager – manages application life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1371600"/>
          <a:ext cx="8229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Bitmap Image" r:id="rId3" imgW="9619048" imgH="923810" progId="Paint.Picture">
                  <p:embed/>
                </p:oleObj>
              </mc:Choice>
              <mc:Fallback>
                <p:oleObj name="Bitmap Image" r:id="rId3" imgW="9619048" imgH="92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296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Built in and user apps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Can replace built in apps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Objectives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Mobile Application Development (MAD)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Intro to Android platform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Platform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</a:rPr>
              <a:t>Application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Development tools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Textbook: Hello,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200" smtClean="0"/>
              <a:t>Application Building Blocks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</a:t>
            </a:r>
          </a:p>
          <a:p>
            <a:pPr eaLnBrk="1" hangingPunct="1"/>
            <a:r>
              <a:rPr lang="en-US" smtClean="0"/>
              <a:t>IntentReceiver</a:t>
            </a:r>
          </a:p>
          <a:p>
            <a:pPr eaLnBrk="1" hangingPunct="1"/>
            <a:r>
              <a:rPr lang="en-US" smtClean="0"/>
              <a:t>Service</a:t>
            </a:r>
          </a:p>
          <a:p>
            <a:pPr eaLnBrk="1" hangingPunct="1"/>
            <a:r>
              <a:rPr lang="en-US" smtClean="0"/>
              <a:t>ContentProvider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Typically correspond to one UI screen</a:t>
            </a:r>
          </a:p>
          <a:p>
            <a:pPr eaLnBrk="1" hangingPunct="1"/>
            <a:r>
              <a:rPr lang="en-US" smtClean="0"/>
              <a:t>But, they can:</a:t>
            </a:r>
          </a:p>
          <a:p>
            <a:pPr lvl="1" eaLnBrk="1" hangingPunct="1"/>
            <a:r>
              <a:rPr lang="en-US" smtClean="0"/>
              <a:t>Be faceless</a:t>
            </a:r>
          </a:p>
          <a:p>
            <a:pPr lvl="1" eaLnBrk="1" hangingPunct="1"/>
            <a:r>
              <a:rPr lang="en-US" smtClean="0"/>
              <a:t>Be in a floating window</a:t>
            </a:r>
          </a:p>
          <a:p>
            <a:pPr lvl="1" eaLnBrk="1" hangingPunct="1"/>
            <a:r>
              <a:rPr lang="en-US" smtClean="0"/>
              <a:t>Return a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IntentReceivers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 that respond to broadcast ‘Intents’</a:t>
            </a:r>
          </a:p>
          <a:p>
            <a:pPr eaLnBrk="1" hangingPunct="1"/>
            <a:r>
              <a:rPr lang="en-US" smtClean="0"/>
              <a:t>Way to respond to external notification or alarms</a:t>
            </a:r>
          </a:p>
          <a:p>
            <a:pPr eaLnBrk="1" hangingPunct="1"/>
            <a:r>
              <a:rPr lang="en-US" smtClean="0"/>
              <a:t>Apps can invent and broadcast their own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 of Intents as a verb and object; a description of what you want done</a:t>
            </a:r>
          </a:p>
          <a:p>
            <a:pPr lvl="1" eaLnBrk="1" hangingPunct="1"/>
            <a:r>
              <a:rPr lang="en-US" smtClean="0"/>
              <a:t>E.g. VIEW, CALL, PLAY etc..</a:t>
            </a:r>
          </a:p>
          <a:p>
            <a:pPr eaLnBrk="1" hangingPunct="1"/>
            <a:r>
              <a:rPr lang="en-US" smtClean="0"/>
              <a:t>System matches Intent with Activity that can best provide the service</a:t>
            </a:r>
          </a:p>
          <a:p>
            <a:pPr eaLnBrk="1" hangingPunct="1"/>
            <a:r>
              <a:rPr lang="en-US" smtClean="0"/>
              <a:t>Activities and IntentReceivers describe what Intents they can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Intents</a:t>
            </a:r>
          </a:p>
        </p:txBody>
      </p:sp>
      <p:pic>
        <p:nvPicPr>
          <p:cNvPr id="23593" name="Picture 41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1981200"/>
            <a:ext cx="1790700" cy="1057275"/>
          </a:xfrm>
          <a:noFill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82975"/>
            <a:ext cx="134778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3597275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GMail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46350"/>
            <a:ext cx="13477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04800" y="265430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Contacts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16922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04800" y="1712913"/>
            <a:ext cx="1200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304800" y="551180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Blogger</a:t>
            </a:r>
          </a:p>
        </p:txBody>
      </p:sp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689100"/>
            <a:ext cx="6254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582863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7538"/>
            <a:ext cx="13477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04800" y="454025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Chat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3505200" y="3962400"/>
            <a:ext cx="50673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3300"/>
              <a:t>Client component makes a request for a specific action</a:t>
            </a:r>
          </a:p>
        </p:txBody>
      </p:sp>
      <p:pic>
        <p:nvPicPr>
          <p:cNvPr id="23584" name="Picture 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79725"/>
            <a:ext cx="26066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2314575" y="3140075"/>
            <a:ext cx="1666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2300">
                <a:solidFill>
                  <a:srgbClr val="000000"/>
                </a:solidFill>
              </a:rPr>
              <a:t>“Pick photo”</a:t>
            </a:r>
          </a:p>
        </p:txBody>
      </p:sp>
      <p:pic>
        <p:nvPicPr>
          <p:cNvPr id="23586" name="Picture 3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2133600" y="1600200"/>
            <a:ext cx="50673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3300"/>
              <a:t>System picks best component for that action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2362200" y="5715000"/>
            <a:ext cx="50673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3300"/>
              <a:t>New components can use existing functionality</a:t>
            </a:r>
          </a:p>
        </p:txBody>
      </p:sp>
      <p:pic>
        <p:nvPicPr>
          <p:cNvPr id="23590" name="Picture 3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334000"/>
            <a:ext cx="16922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365125" y="544195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Blogger</a:t>
            </a:r>
          </a:p>
        </p:txBody>
      </p:sp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7086600" y="2209800"/>
            <a:ext cx="12461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Photo Gallery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Faceless components that run in the background</a:t>
            </a:r>
          </a:p>
          <a:p>
            <a:pPr lvl="1" eaLnBrk="1" hangingPunct="1"/>
            <a:r>
              <a:rPr lang="en-US" smtClean="0"/>
              <a:t>E.g. music player, network download etc…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 Java programming</a:t>
            </a:r>
          </a:p>
          <a:p>
            <a:pPr lvl="1"/>
            <a:r>
              <a:rPr lang="en-US" smtClean="0"/>
              <a:t>Exceptions</a:t>
            </a:r>
          </a:p>
          <a:p>
            <a:pPr lvl="1"/>
            <a:r>
              <a:rPr lang="en-US" smtClean="0"/>
              <a:t>Inner Class, Interface</a:t>
            </a:r>
          </a:p>
          <a:p>
            <a:r>
              <a:rPr lang="en-US" smtClean="0"/>
              <a:t>Advanced topics we will touch:</a:t>
            </a:r>
          </a:p>
          <a:p>
            <a:pPr lvl="1"/>
            <a:r>
              <a:rPr lang="en-US" smtClean="0"/>
              <a:t>Java IO</a:t>
            </a:r>
          </a:p>
          <a:p>
            <a:pPr lvl="1"/>
            <a:r>
              <a:rPr lang="en-US" smtClean="0"/>
              <a:t>Java Thread</a:t>
            </a:r>
          </a:p>
          <a:p>
            <a:pPr lvl="1"/>
            <a:r>
              <a:rPr lang="en-US" smtClean="0"/>
              <a:t>Java Socket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ContentProviders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Enables sharing of data across applications</a:t>
            </a:r>
          </a:p>
          <a:p>
            <a:pPr lvl="1" eaLnBrk="1" hangingPunct="1"/>
            <a:r>
              <a:rPr lang="en-US" smtClean="0"/>
              <a:t>E.g. address book, photo gallery</a:t>
            </a:r>
          </a:p>
          <a:p>
            <a:pPr eaLnBrk="1" hangingPunct="1"/>
            <a:r>
              <a:rPr lang="en-US" smtClean="0"/>
              <a:t>Provides uniform APIs for:</a:t>
            </a:r>
          </a:p>
          <a:p>
            <a:pPr lvl="1" eaLnBrk="1" hangingPunct="1"/>
            <a:r>
              <a:rPr lang="en-US" smtClean="0"/>
              <a:t>querying</a:t>
            </a:r>
          </a:p>
          <a:p>
            <a:pPr lvl="1" eaLnBrk="1" hangingPunct="1"/>
            <a:r>
              <a:rPr lang="en-US" smtClean="0"/>
              <a:t>delete, update and insert.</a:t>
            </a:r>
          </a:p>
          <a:p>
            <a:pPr eaLnBrk="1" hangingPunct="1"/>
            <a:r>
              <a:rPr lang="en-US" smtClean="0"/>
              <a:t>Content is represented by URI and MIME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Objectives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Mobile Application Development (MAD)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Intro to Android platform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Platform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Application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accent2"/>
                </a:solidFill>
              </a:rPr>
              <a:t>Development tools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Textbook: Hello,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Tools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Eclipse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Android SDK 2.0 or higher</a:t>
            </a:r>
          </a:p>
          <a:p>
            <a:pPr lvl="1" eaLnBrk="1" hangingPunct="1">
              <a:buFontTx/>
              <a:buNone/>
            </a:pPr>
            <a:r>
              <a:rPr lang="en-US" smtClean="0"/>
              <a:t>developer.android.com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Emulator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2592388" cy="4525963"/>
          </a:xfrm>
          <a:noFill/>
        </p:spPr>
      </p:pic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3048000" y="1600200"/>
            <a:ext cx="5638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3200400" y="1600200"/>
            <a:ext cx="5486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QEMU-based ARM emulator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Runs the same image as the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Limitations: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No Camera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Devices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7438" y="2400300"/>
            <a:ext cx="4429125" cy="2924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 World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great starting point: http://developer.android.com/guide/tutorials/hello-world.html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Generating UIs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Views – building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 TextView, EditText, Button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Placed into Layouts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 LinearLayout, TableLayout, AbsoluteLayout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Lifecycle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 run in their own processes (VM, PID)</a:t>
            </a:r>
          </a:p>
          <a:p>
            <a:r>
              <a:rPr lang="en-US" smtClean="0"/>
              <a:t>Processes are started and stopped as needed to run an application's components</a:t>
            </a:r>
          </a:p>
          <a:p>
            <a:r>
              <a:rPr lang="en-US" smtClean="0"/>
              <a:t>Processes may be killed to reclaim resources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Content Placeholder 3" descr="activity_lifecyc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607" r="-68607"/>
          <a:stretch>
            <a:fillRect/>
          </a:stretch>
        </p:blipFill>
        <p:spPr>
          <a:xfrm>
            <a:off x="-1828800" y="0"/>
            <a:ext cx="12747625" cy="701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Lifecycle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514600" cy="990600"/>
          </a:xfrm>
        </p:spPr>
        <p:txBody>
          <a:bodyPr/>
          <a:lstStyle/>
          <a:p>
            <a:r>
              <a:rPr lang="en-US" smtClean="0"/>
              <a:t>System Process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43475"/>
            <a:ext cx="134778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57775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GMail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06850"/>
            <a:ext cx="13477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4800" y="4114800"/>
            <a:ext cx="1200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Contacts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60700"/>
            <a:ext cx="16922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3173413"/>
            <a:ext cx="1200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700">
                <a:solidFill>
                  <a:srgbClr val="FFFFFF"/>
                </a:solidFill>
              </a:rPr>
              <a:t>Home</a:t>
            </a:r>
          </a:p>
        </p:txBody>
      </p:sp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3149600"/>
            <a:ext cx="6254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4043363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Content Placeholder 2"/>
          <p:cNvSpPr txBox="1">
            <a:spLocks/>
          </p:cNvSpPr>
          <p:nvPr/>
        </p:nvSpPr>
        <p:spPr bwMode="auto">
          <a:xfrm>
            <a:off x="2362200" y="16002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Home</a:t>
            </a:r>
          </a:p>
        </p:txBody>
      </p:sp>
      <p:sp>
        <p:nvSpPr>
          <p:cNvPr id="43021" name="Content Placeholder 2"/>
          <p:cNvSpPr txBox="1">
            <a:spLocks/>
          </p:cNvSpPr>
          <p:nvPr/>
        </p:nvSpPr>
        <p:spPr bwMode="auto">
          <a:xfrm>
            <a:off x="4267200" y="16002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Mail</a:t>
            </a:r>
          </a:p>
        </p:txBody>
      </p:sp>
      <p:sp>
        <p:nvSpPr>
          <p:cNvPr id="43022" name="Content Placeholder 2"/>
          <p:cNvSpPr txBox="1">
            <a:spLocks/>
          </p:cNvSpPr>
          <p:nvPr/>
        </p:nvSpPr>
        <p:spPr bwMode="auto">
          <a:xfrm>
            <a:off x="6248400" y="16002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Browser</a:t>
            </a:r>
          </a:p>
        </p:txBody>
      </p:sp>
      <p:sp>
        <p:nvSpPr>
          <p:cNvPr id="43023" name="Content Placeholder 2"/>
          <p:cNvSpPr txBox="1">
            <a:spLocks/>
          </p:cNvSpPr>
          <p:nvPr/>
        </p:nvSpPr>
        <p:spPr bwMode="auto">
          <a:xfrm>
            <a:off x="4191000" y="34290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Map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16200000" flipH="1">
            <a:off x="-419100" y="4305300"/>
            <a:ext cx="5029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rot="16200000" flipH="1">
            <a:off x="1638300" y="4305300"/>
            <a:ext cx="5029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rot="16200000" flipH="1">
            <a:off x="3848100" y="4305300"/>
            <a:ext cx="5029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Location Manager</a:t>
            </a:r>
          </a:p>
        </p:txBody>
      </p:sp>
      <p:pic>
        <p:nvPicPr>
          <p:cNvPr id="44035" name="Content Placeholder 3" descr="android-wam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63" r="-33463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685800" y="990600"/>
            <a:ext cx="7772400" cy="3581400"/>
          </a:xfrm>
        </p:spPr>
        <p:txBody>
          <a:bodyPr/>
          <a:lstStyle/>
          <a:p>
            <a:pPr eaLnBrk="1" hangingPunct="1"/>
            <a:r>
              <a:rPr lang="en-US" sz="5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Android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71628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Credit goes to Google!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XMPP Services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Allows any app to send device-to-device messages to other android users</a:t>
            </a:r>
          </a:p>
          <a:p>
            <a:r>
              <a:rPr lang="en-US" smtClean="0"/>
              <a:t>Data Messages are Intents with name/value pairs</a:t>
            </a:r>
          </a:p>
          <a:p>
            <a:r>
              <a:rPr lang="en-US" smtClean="0"/>
              <a:t>Works with any gmail account…</a:t>
            </a:r>
          </a:p>
          <a:p>
            <a:r>
              <a:rPr lang="en-US" smtClean="0"/>
              <a:t>Can also build servers to deliver server-to-device messages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Notification Manager</a:t>
            </a:r>
          </a:p>
        </p:txBody>
      </p:sp>
      <p:pic>
        <p:nvPicPr>
          <p:cNvPr id="46083" name="Picture 3" descr="android-notific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28702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 descr="android-g1-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6" descr="android_notificati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5000"/>
            <a:ext cx="31527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Notification Manager</a:t>
            </a:r>
          </a:p>
        </p:txBody>
      </p:sp>
      <p:sp>
        <p:nvSpPr>
          <p:cNvPr id="47107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How background app interact with users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Consistent notification presentation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</a:t>
            </a:r>
          </a:p>
        </p:txBody>
      </p:sp>
      <p:pic>
        <p:nvPicPr>
          <p:cNvPr id="48131" name="Picture 7" descr="hello-formstu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625600"/>
            <a:ext cx="25400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8" descr="hello-linear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540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9" descr="hello-grid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5400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</a:t>
            </a:r>
          </a:p>
        </p:txBody>
      </p:sp>
      <p:pic>
        <p:nvPicPr>
          <p:cNvPr id="49155" name="Picture 6" descr="hello-list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8194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7" descr="hello-web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8194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8" descr="hello-relativelay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28194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Location Manager</a:t>
            </a:r>
          </a:p>
        </p:txBody>
      </p:sp>
      <p:pic>
        <p:nvPicPr>
          <p:cNvPr id="50179" name="Content Placeholder 3" descr="hello-map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100" r="-79100"/>
          <a:stretch>
            <a:fillRect/>
          </a:stretch>
        </p:blipFill>
        <p:spPr/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of Lecture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 task, install the SDK and Eclipse for instructions detailed in Assignment #1</a:t>
            </a:r>
          </a:p>
          <a:p>
            <a:r>
              <a:rPr lang="en-US" smtClean="0"/>
              <a:t>Will be performed in class as well.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Mobile Application Development (MAD)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Intro to Android platform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Platform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Application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Development tools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Textbook: Hello,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800" smtClean="0"/>
              <a:t>Few reasons to go MAD…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Smart Phones</a:t>
            </a:r>
          </a:p>
          <a:p>
            <a:pPr lvl="1" eaLnBrk="1" hangingPunct="1"/>
            <a:r>
              <a:rPr lang="en-US" smtClean="0"/>
              <a:t>Internet access anywhere</a:t>
            </a:r>
          </a:p>
          <a:p>
            <a:pPr lvl="1" eaLnBrk="1" hangingPunct="1"/>
            <a:r>
              <a:rPr lang="en-US" smtClean="0"/>
              <a:t>Social networking</a:t>
            </a:r>
          </a:p>
          <a:p>
            <a:pPr eaLnBrk="1" hangingPunct="1"/>
            <a:r>
              <a:rPr lang="en-US" smtClean="0"/>
              <a:t>Millions of mobile users</a:t>
            </a:r>
          </a:p>
          <a:p>
            <a:pPr eaLnBrk="1" hangingPunct="1"/>
            <a:r>
              <a:rPr lang="en-US" smtClean="0"/>
              <a:t>Open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 to Android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software platform for mobile development</a:t>
            </a:r>
          </a:p>
          <a:p>
            <a:pPr eaLnBrk="1" hangingPunct="1"/>
            <a:r>
              <a:rPr lang="en-US" smtClean="0"/>
              <a:t>A complete stack – OS, Middleware, Applications</a:t>
            </a:r>
          </a:p>
          <a:p>
            <a:pPr eaLnBrk="1" hangingPunct="1"/>
            <a:r>
              <a:rPr lang="en-US" smtClean="0"/>
              <a:t>An Open Handset Alliance (OHA) project</a:t>
            </a:r>
          </a:p>
          <a:p>
            <a:pPr eaLnBrk="1" hangingPunct="1"/>
            <a:r>
              <a:rPr lang="en-US" smtClean="0"/>
              <a:t>Powered by Linux operating system</a:t>
            </a:r>
          </a:p>
          <a:p>
            <a:pPr eaLnBrk="1" hangingPunct="1"/>
            <a:r>
              <a:rPr lang="en-US" smtClean="0"/>
              <a:t>Fast application development in Java</a:t>
            </a:r>
          </a:p>
          <a:p>
            <a:pPr eaLnBrk="1" hangingPunct="1"/>
            <a:r>
              <a:rPr lang="en-US" smtClean="0"/>
              <a:t>Open source under the Apache 2 license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7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9700"/>
            <a:ext cx="9144000" cy="6565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Kernel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ph idx="1"/>
          </p:nvPr>
        </p:nvGraphicFramePr>
        <p:xfrm>
          <a:off x="533400" y="4953000"/>
          <a:ext cx="8229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Bitmap Image" r:id="rId3" imgW="9666667" imgH="1343212" progId="Paint.Picture">
                  <p:embed/>
                </p:oleObj>
              </mc:Choice>
              <mc:Fallback>
                <p:oleObj name="Bitmap Image" r:id="rId3" imgW="9666667" imgH="134321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229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Works as a HAL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Device drivers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Memory management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Process management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Libraries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ph idx="1"/>
          </p:nvPr>
        </p:nvGraphicFramePr>
        <p:xfrm>
          <a:off x="122238" y="4886325"/>
          <a:ext cx="589756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Bitmap Image" r:id="rId3" imgW="5896798" imgH="1819529" progId="Paint.Picture">
                  <p:embed/>
                </p:oleObj>
              </mc:Choice>
              <mc:Fallback>
                <p:oleObj name="Bitmap Image" r:id="rId3" imgW="5896798" imgH="18195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4886325"/>
                        <a:ext cx="5897562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C/C++ libraries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Interface through Java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Surface manager – Handling UI Windows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2D and 3D graphics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Media codecs, SQLite, Browser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624</Words>
  <Application>Microsoft Office PowerPoint</Application>
  <PresentationFormat>On-screen Show (4:3)</PresentationFormat>
  <Paragraphs>167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MS PGothic</vt:lpstr>
      <vt:lpstr>Default Design</vt:lpstr>
      <vt:lpstr>Bitmap Image</vt:lpstr>
      <vt:lpstr>Android</vt:lpstr>
      <vt:lpstr>Java</vt:lpstr>
      <vt:lpstr>Android Basics</vt:lpstr>
      <vt:lpstr>Course Objectives</vt:lpstr>
      <vt:lpstr>Few reasons to go MAD…</vt:lpstr>
      <vt:lpstr>Introduction to Android</vt:lpstr>
      <vt:lpstr>PowerPoint Presentation</vt:lpstr>
      <vt:lpstr>Linux Kernel</vt:lpstr>
      <vt:lpstr>Libraries</vt:lpstr>
      <vt:lpstr>Android Runtime</vt:lpstr>
      <vt:lpstr>Application Framework</vt:lpstr>
      <vt:lpstr>Applications</vt:lpstr>
      <vt:lpstr>Course Objectives</vt:lpstr>
      <vt:lpstr>Application Building Blocks</vt:lpstr>
      <vt:lpstr>Activities</vt:lpstr>
      <vt:lpstr>IntentReceivers</vt:lpstr>
      <vt:lpstr>Intents</vt:lpstr>
      <vt:lpstr>Intents</vt:lpstr>
      <vt:lpstr>Services</vt:lpstr>
      <vt:lpstr>ContentProviders</vt:lpstr>
      <vt:lpstr>Course Objectives</vt:lpstr>
      <vt:lpstr>Development Tools</vt:lpstr>
      <vt:lpstr>The Emulator</vt:lpstr>
      <vt:lpstr>Devices</vt:lpstr>
      <vt:lpstr>Hello World</vt:lpstr>
      <vt:lpstr>Application Lifecycle</vt:lpstr>
      <vt:lpstr>PowerPoint Presentation</vt:lpstr>
      <vt:lpstr>Lifecycle</vt:lpstr>
      <vt:lpstr>Location Manager</vt:lpstr>
      <vt:lpstr>XMPP Services</vt:lpstr>
      <vt:lpstr>Notification Manager</vt:lpstr>
      <vt:lpstr>Notification Manager</vt:lpstr>
      <vt:lpstr>Views</vt:lpstr>
      <vt:lpstr>Views</vt:lpstr>
      <vt:lpstr>Location Manager</vt:lpstr>
      <vt:lpstr>End of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Barbara Hecker</dc:creator>
  <cp:lastModifiedBy>sofiqul54</cp:lastModifiedBy>
  <cp:revision>92</cp:revision>
  <dcterms:created xsi:type="dcterms:W3CDTF">2010-01-11T20:07:10Z</dcterms:created>
  <dcterms:modified xsi:type="dcterms:W3CDTF">2019-05-26T19:37:36Z</dcterms:modified>
</cp:coreProperties>
</file>