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85"/>
  </p:notesMasterIdLst>
  <p:sldIdLst>
    <p:sldId id="256" r:id="rId3"/>
    <p:sldId id="257" r:id="rId4"/>
    <p:sldId id="258" r:id="rId5"/>
    <p:sldId id="259" r:id="rId6"/>
    <p:sldId id="280" r:id="rId7"/>
    <p:sldId id="281" r:id="rId8"/>
    <p:sldId id="286" r:id="rId9"/>
    <p:sldId id="404" r:id="rId10"/>
    <p:sldId id="265" r:id="rId11"/>
    <p:sldId id="288" r:id="rId12"/>
    <p:sldId id="289" r:id="rId13"/>
    <p:sldId id="290" r:id="rId14"/>
    <p:sldId id="291" r:id="rId15"/>
    <p:sldId id="292" r:id="rId16"/>
    <p:sldId id="293" r:id="rId17"/>
    <p:sldId id="406" r:id="rId18"/>
    <p:sldId id="408" r:id="rId19"/>
    <p:sldId id="409" r:id="rId20"/>
    <p:sldId id="411" r:id="rId21"/>
    <p:sldId id="298" r:id="rId22"/>
    <p:sldId id="299" r:id="rId23"/>
    <p:sldId id="300" r:id="rId24"/>
    <p:sldId id="301" r:id="rId25"/>
    <p:sldId id="336" r:id="rId26"/>
    <p:sldId id="337" r:id="rId27"/>
    <p:sldId id="338" r:id="rId28"/>
    <p:sldId id="339" r:id="rId29"/>
    <p:sldId id="341" r:id="rId30"/>
    <p:sldId id="306" r:id="rId31"/>
    <p:sldId id="333" r:id="rId32"/>
    <p:sldId id="342" r:id="rId33"/>
    <p:sldId id="343" r:id="rId34"/>
    <p:sldId id="344" r:id="rId35"/>
    <p:sldId id="345" r:id="rId36"/>
    <p:sldId id="346" r:id="rId37"/>
    <p:sldId id="347" r:id="rId38"/>
    <p:sldId id="348" r:id="rId39"/>
    <p:sldId id="349" r:id="rId40"/>
    <p:sldId id="350" r:id="rId41"/>
    <p:sldId id="407" r:id="rId42"/>
    <p:sldId id="351" r:id="rId43"/>
    <p:sldId id="354" r:id="rId44"/>
    <p:sldId id="355" r:id="rId45"/>
    <p:sldId id="356" r:id="rId46"/>
    <p:sldId id="358" r:id="rId47"/>
    <p:sldId id="359" r:id="rId48"/>
    <p:sldId id="400" r:id="rId49"/>
    <p:sldId id="360" r:id="rId50"/>
    <p:sldId id="366" r:id="rId51"/>
    <p:sldId id="415" r:id="rId52"/>
    <p:sldId id="376" r:id="rId53"/>
    <p:sldId id="373" r:id="rId54"/>
    <p:sldId id="374" r:id="rId55"/>
    <p:sldId id="375" r:id="rId56"/>
    <p:sldId id="377" r:id="rId57"/>
    <p:sldId id="378" r:id="rId58"/>
    <p:sldId id="369" r:id="rId59"/>
    <p:sldId id="379" r:id="rId60"/>
    <p:sldId id="380" r:id="rId61"/>
    <p:sldId id="390" r:id="rId62"/>
    <p:sldId id="370" r:id="rId63"/>
    <p:sldId id="381" r:id="rId64"/>
    <p:sldId id="382" r:id="rId65"/>
    <p:sldId id="383" r:id="rId66"/>
    <p:sldId id="384" r:id="rId67"/>
    <p:sldId id="361" r:id="rId68"/>
    <p:sldId id="391" r:id="rId69"/>
    <p:sldId id="388" r:id="rId70"/>
    <p:sldId id="387" r:id="rId71"/>
    <p:sldId id="389" r:id="rId72"/>
    <p:sldId id="393" r:id="rId73"/>
    <p:sldId id="392" r:id="rId74"/>
    <p:sldId id="385" r:id="rId75"/>
    <p:sldId id="394" r:id="rId76"/>
    <p:sldId id="395" r:id="rId77"/>
    <p:sldId id="362" r:id="rId78"/>
    <p:sldId id="396" r:id="rId79"/>
    <p:sldId id="397" r:id="rId80"/>
    <p:sldId id="398" r:id="rId81"/>
    <p:sldId id="399" r:id="rId82"/>
    <p:sldId id="414" r:id="rId83"/>
    <p:sldId id="413" r:id="rId84"/>
  </p:sldIdLst>
  <p:sldSz cx="9144000" cy="5143500" type="screen16x9"/>
  <p:notesSz cx="6858000" cy="9144000"/>
  <p:embeddedFontLst>
    <p:embeddedFont>
      <p:font typeface="Cambria Math" panose="02040503050406030204" pitchFamily="18" charset="0"/>
      <p:regular r:id="rId86"/>
    </p:embeddedFont>
    <p:embeddedFont>
      <p:font typeface="Lato" panose="020F0502020204030203" pitchFamily="34" charset="0"/>
      <p:regular r:id="rId87"/>
      <p:bold r:id="rId88"/>
      <p:italic r:id="rId89"/>
      <p:boldItalic r:id="rId90"/>
    </p:embeddedFont>
    <p:embeddedFont>
      <p:font typeface="Poppins" panose="00000500000000000000" pitchFamily="2" charset="0"/>
      <p:regular r:id="rId91"/>
      <p:bold r:id="rId92"/>
      <p:italic r:id="rId93"/>
      <p:boldItalic r:id="rId94"/>
    </p:embeddedFont>
    <p:embeddedFont>
      <p:font typeface="Poppins SemiBold" panose="00000700000000000000" pitchFamily="2" charset="0"/>
      <p:regular r:id="rId95"/>
      <p:bold r:id="rId96"/>
      <p:italic r:id="rId97"/>
      <p:boldItalic r:id="rId98"/>
    </p:embeddedFont>
    <p:embeddedFont>
      <p:font typeface="Raleway" pitchFamily="2" charset="0"/>
      <p:regular r:id="rId99"/>
      <p:bold r:id="rId100"/>
      <p:italic r:id="rId101"/>
      <p:boldItalic r:id="rId102"/>
    </p:embeddedFont>
    <p:embeddedFont>
      <p:font typeface="Raleway ExtraBold" pitchFamily="2" charset="0"/>
      <p:bold r:id="rId103"/>
      <p:boldItalic r:id="rId104"/>
    </p:embeddedFont>
    <p:embeddedFont>
      <p:font typeface="Raleway SemiBold" pitchFamily="2" charset="0"/>
      <p:regular r:id="rId105"/>
      <p:bold r:id="rId106"/>
      <p:italic r:id="rId107"/>
      <p:boldItalic r:id="rId108"/>
    </p:embeddedFont>
    <p:embeddedFont>
      <p:font typeface="Segoe UI" panose="020B0502040204020203" pitchFamily="34" charset="0"/>
      <p:regular r:id="rId109"/>
      <p:bold r:id="rId110"/>
      <p:italic r:id="rId111"/>
      <p:boldItalic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2EAE6E-4EB0-6DE6-2CB9-A4E1E499E4FC}" name="Sofía Suares" initials="SS" userId="S::ssuares@avalian.com::cf7cc684-458a-4cf2-9d78-e108a9c78b9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6B"/>
    <a:srgbClr val="FFFFFF"/>
    <a:srgbClr val="DFEEEA"/>
    <a:srgbClr val="00D296"/>
    <a:srgbClr val="DDF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2607" autoAdjust="0"/>
  </p:normalViewPr>
  <p:slideViewPr>
    <p:cSldViewPr snapToGrid="0">
      <p:cViewPr varScale="1">
        <p:scale>
          <a:sx n="84" d="100"/>
          <a:sy n="84" d="100"/>
        </p:scale>
        <p:origin x="18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microsoft.com/office/2018/10/relationships/authors" Target="author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4.fntdata"/><Relationship Id="rId112" Type="http://schemas.openxmlformats.org/officeDocument/2006/relationships/font" Target="fonts/font27.fntdata"/><Relationship Id="rId16" Type="http://schemas.openxmlformats.org/officeDocument/2006/relationships/slide" Target="slides/slide14.xml"/><Relationship Id="rId107" Type="http://schemas.openxmlformats.org/officeDocument/2006/relationships/font" Target="fonts/font22.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7.fntdata"/><Relationship Id="rId5" Type="http://schemas.openxmlformats.org/officeDocument/2006/relationships/slide" Target="slides/slide3.xml"/><Relationship Id="rId90" Type="http://schemas.openxmlformats.org/officeDocument/2006/relationships/font" Target="fonts/font5.fntdata"/><Relationship Id="rId95" Type="http://schemas.openxmlformats.org/officeDocument/2006/relationships/font" Target="fonts/font10.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8.fntdata"/><Relationship Id="rId108" Type="http://schemas.openxmlformats.org/officeDocument/2006/relationships/font" Target="fonts/font23.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font" Target="fonts/font14.fntdata"/><Relationship Id="rId10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24.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2.fntdata"/><Relationship Id="rId104" Type="http://schemas.openxmlformats.org/officeDocument/2006/relationships/font" Target="fonts/font19.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7.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2.fntdata"/><Relationship Id="rId110" Type="http://schemas.openxmlformats.org/officeDocument/2006/relationships/font" Target="fonts/font25.fntdata"/><Relationship Id="rId115"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5.fntdata"/><Relationship Id="rId105"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3.fntdata"/><Relationship Id="rId111" Type="http://schemas.openxmlformats.org/officeDocument/2006/relationships/font" Target="fonts/font26.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c1bf5f47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c1bf5f47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25137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155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67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658471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717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9928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985154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25259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5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ba8f6d1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ba8f6d1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494843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24340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828154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251364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103157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02364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432174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552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672686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70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affae2f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affae2f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686638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457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170453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309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08924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165019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9985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953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134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08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baffae2f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baffae2f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f60fc38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f60fc38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285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6712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979226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786855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234915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199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2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8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1baffae2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1baffae2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590954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35393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28627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6" name="Google Shape;36;p3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7" name="Google Shape;37;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3" name="Google Shape;43;p34"/>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4" name="Google Shape;44;p34"/>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5" name="Google Shape;45;p34"/>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1" name="Google Shape;61;p37"/>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2" name="Google Shape;62;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a:spLocks noGrp="1"/>
          </p:cNvSpPr>
          <p:nvPr>
            <p:ph type="pic" idx="2"/>
          </p:nvPr>
        </p:nvSpPr>
        <p:spPr>
          <a:xfrm>
            <a:off x="3887391" y="740569"/>
            <a:ext cx="4629150" cy="3655219"/>
          </a:xfrm>
          <a:prstGeom prst="rect">
            <a:avLst/>
          </a:prstGeom>
          <a:noFill/>
          <a:ln>
            <a:noFill/>
          </a:ln>
        </p:spPr>
      </p:sp>
      <p:sp>
        <p:nvSpPr>
          <p:cNvPr id="68" name="Google Shape;68;p38"/>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9" name="Google Shape;69;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51" r:id="rId2"/>
    <p:sldLayoutId id="2147483662" r:id="rId3"/>
    <p:sldLayoutId id="2147483663" r:id="rId4"/>
    <p:sldLayoutId id="2147483664" r:id="rId5"/>
    <p:sldLayoutId id="2147483655"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190.png"/></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37.png"/><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5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p:nvPr/>
        </p:nvSpPr>
        <p:spPr>
          <a:xfrm>
            <a:off x="1214400" y="912375"/>
            <a:ext cx="6715200" cy="207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100" dirty="0">
                <a:solidFill>
                  <a:srgbClr val="00986B"/>
                </a:solidFill>
                <a:latin typeface="Raleway ExtraBold"/>
                <a:ea typeface="Raleway ExtraBold"/>
                <a:cs typeface="Raleway ExtraBold"/>
                <a:sym typeface="Raleway ExtraBold"/>
              </a:rPr>
              <a:t>Diseño muestral para Encuesta de Satisfacción de Asociados AVALIAN</a:t>
            </a:r>
            <a:endParaRPr sz="4100" dirty="0">
              <a:solidFill>
                <a:srgbClr val="00986B"/>
              </a:solidFill>
              <a:latin typeface="Raleway ExtraBold"/>
              <a:ea typeface="Raleway ExtraBold"/>
              <a:cs typeface="Raleway ExtraBold"/>
              <a:sym typeface="Raleway ExtraBold"/>
            </a:endParaRPr>
          </a:p>
        </p:txBody>
      </p:sp>
      <p:cxnSp>
        <p:nvCxnSpPr>
          <p:cNvPr id="73" name="Google Shape;73;p13"/>
          <p:cNvCxnSpPr/>
          <p:nvPr/>
        </p:nvCxnSpPr>
        <p:spPr>
          <a:xfrm flipH="1">
            <a:off x="1252550" y="3756400"/>
            <a:ext cx="3300" cy="715800"/>
          </a:xfrm>
          <a:prstGeom prst="straightConnector1">
            <a:avLst/>
          </a:prstGeom>
          <a:noFill/>
          <a:ln w="38100" cap="flat" cmpd="sng">
            <a:solidFill>
              <a:srgbClr val="92D050"/>
            </a:solidFill>
            <a:prstDash val="solid"/>
            <a:round/>
            <a:headEnd type="none" w="med" len="med"/>
            <a:tailEnd type="none" w="med" len="med"/>
          </a:ln>
        </p:spPr>
      </p:cxnSp>
      <p:sp>
        <p:nvSpPr>
          <p:cNvPr id="74" name="Google Shape;74;p13"/>
          <p:cNvSpPr txBox="1"/>
          <p:nvPr/>
        </p:nvSpPr>
        <p:spPr>
          <a:xfrm>
            <a:off x="1373350" y="3756400"/>
            <a:ext cx="1965600" cy="77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a:solidFill>
                  <a:schemeClr val="dk2"/>
                </a:solidFill>
                <a:latin typeface="Lato"/>
                <a:ea typeface="Lato"/>
                <a:cs typeface="Lato"/>
                <a:sym typeface="Lato"/>
              </a:rPr>
              <a:t>Alumna: Sofía Suares</a:t>
            </a:r>
            <a:endParaRPr sz="1500">
              <a:solidFill>
                <a:schemeClr val="dk2"/>
              </a:solidFill>
              <a:latin typeface="Lato"/>
              <a:ea typeface="Lato"/>
              <a:cs typeface="Lato"/>
              <a:sym typeface="Lato"/>
            </a:endParaRPr>
          </a:p>
          <a:p>
            <a:pPr marL="0" lvl="0" indent="0" algn="l" rtl="0">
              <a:spcBef>
                <a:spcPts val="1000"/>
              </a:spcBef>
              <a:spcAft>
                <a:spcPts val="0"/>
              </a:spcAft>
              <a:buNone/>
            </a:pPr>
            <a:r>
              <a:rPr lang="es" sz="1500">
                <a:solidFill>
                  <a:schemeClr val="dk2"/>
                </a:solidFill>
                <a:latin typeface="Lato"/>
                <a:ea typeface="Lato"/>
                <a:cs typeface="Lato"/>
                <a:sym typeface="Lato"/>
              </a:rPr>
              <a:t>Julio del 2024</a:t>
            </a:r>
            <a:endParaRPr sz="1100">
              <a:solidFill>
                <a:schemeClr val="dk2"/>
              </a:solidFill>
              <a:latin typeface="Lato"/>
              <a:ea typeface="Lato"/>
              <a:cs typeface="Lato"/>
              <a:sym typeface="Lato"/>
            </a:endParaRPr>
          </a:p>
        </p:txBody>
      </p:sp>
      <p:cxnSp>
        <p:nvCxnSpPr>
          <p:cNvPr id="75" name="Google Shape;75;p13"/>
          <p:cNvCxnSpPr/>
          <p:nvPr/>
        </p:nvCxnSpPr>
        <p:spPr>
          <a:xfrm rot="10800000" flipH="1">
            <a:off x="1214388" y="3006925"/>
            <a:ext cx="6715200" cy="25800"/>
          </a:xfrm>
          <a:prstGeom prst="straightConnector1">
            <a:avLst/>
          </a:prstGeom>
          <a:noFill/>
          <a:ln w="38100" cap="flat" cmpd="sng">
            <a:solidFill>
              <a:srgbClr val="00986B"/>
            </a:solidFill>
            <a:prstDash val="solid"/>
            <a:round/>
            <a:headEnd type="none" w="med" len="med"/>
            <a:tailEnd type="none" w="med" len="med"/>
          </a:ln>
        </p:spPr>
      </p:cxnSp>
      <p:sp>
        <p:nvSpPr>
          <p:cNvPr id="76" name="Google Shape;76;p13"/>
          <p:cNvSpPr txBox="1"/>
          <p:nvPr/>
        </p:nvSpPr>
        <p:spPr>
          <a:xfrm>
            <a:off x="1252550" y="3200300"/>
            <a:ext cx="426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a:solidFill>
                  <a:srgbClr val="92D050"/>
                </a:solidFill>
                <a:latin typeface="Lato"/>
                <a:ea typeface="Lato"/>
                <a:cs typeface="Lato"/>
                <a:sym typeface="Lato"/>
              </a:rPr>
              <a:t>TESINA - Licenciatura en Estadística </a:t>
            </a:r>
            <a:endParaRPr sz="1800">
              <a:solidFill>
                <a:srgbClr val="92D050"/>
              </a:solidFill>
              <a:latin typeface="Lato"/>
              <a:ea typeface="Lato"/>
              <a:cs typeface="Lato"/>
              <a:sym typeface="Lato"/>
            </a:endParaRPr>
          </a:p>
        </p:txBody>
      </p:sp>
      <p:pic>
        <p:nvPicPr>
          <p:cNvPr id="77" name="Google Shape;77;p13"/>
          <p:cNvPicPr preferRelativeResize="0"/>
          <p:nvPr/>
        </p:nvPicPr>
        <p:blipFill>
          <a:blip r:embed="rId3">
            <a:alphaModFix/>
          </a:blip>
          <a:stretch>
            <a:fillRect/>
          </a:stretch>
        </p:blipFill>
        <p:spPr>
          <a:xfrm>
            <a:off x="7929600" y="355800"/>
            <a:ext cx="856400" cy="237400"/>
          </a:xfrm>
          <a:prstGeom prst="rect">
            <a:avLst/>
          </a:prstGeom>
          <a:noFill/>
          <a:ln>
            <a:noFill/>
          </a:ln>
        </p:spPr>
      </p:pic>
      <p:pic>
        <p:nvPicPr>
          <p:cNvPr id="78" name="Google Shape;78;p13"/>
          <p:cNvPicPr preferRelativeResize="0"/>
          <p:nvPr/>
        </p:nvPicPr>
        <p:blipFill>
          <a:blip r:embed="rId4">
            <a:alphaModFix/>
          </a:blip>
          <a:stretch>
            <a:fillRect/>
          </a:stretch>
        </p:blipFill>
        <p:spPr>
          <a:xfrm>
            <a:off x="6774350" y="355800"/>
            <a:ext cx="1028750" cy="237396"/>
          </a:xfrm>
          <a:prstGeom prst="rect">
            <a:avLst/>
          </a:prstGeom>
          <a:noFill/>
          <a:ln>
            <a:noFill/>
          </a:ln>
        </p:spPr>
      </p:pic>
      <p:sp>
        <p:nvSpPr>
          <p:cNvPr id="79" name="Google Shape;79;p13"/>
          <p:cNvSpPr txBox="1"/>
          <p:nvPr/>
        </p:nvSpPr>
        <p:spPr>
          <a:xfrm>
            <a:off x="4399600" y="4122000"/>
            <a:ext cx="3403500" cy="7620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s" sz="1500">
                <a:solidFill>
                  <a:schemeClr val="dk2"/>
                </a:solidFill>
                <a:latin typeface="Lato"/>
                <a:ea typeface="Lato"/>
                <a:cs typeface="Lato"/>
                <a:sym typeface="Lato"/>
              </a:rPr>
              <a:t>Director: M. Sc. Gonzalo Pablo Marí</a:t>
            </a:r>
            <a:endParaRPr sz="1500">
              <a:solidFill>
                <a:schemeClr val="dk2"/>
              </a:solidFill>
              <a:latin typeface="Lato"/>
              <a:ea typeface="Lato"/>
              <a:cs typeface="Lato"/>
              <a:sym typeface="Lato"/>
            </a:endParaRPr>
          </a:p>
          <a:p>
            <a:pPr marL="0" marR="0" lvl="0" indent="0" algn="l" rtl="0">
              <a:lnSpc>
                <a:spcPct val="150000"/>
              </a:lnSpc>
              <a:spcBef>
                <a:spcPts val="0"/>
              </a:spcBef>
              <a:spcAft>
                <a:spcPts val="0"/>
              </a:spcAft>
              <a:buNone/>
            </a:pPr>
            <a:r>
              <a:rPr lang="es" sz="1500">
                <a:solidFill>
                  <a:schemeClr val="dk2"/>
                </a:solidFill>
                <a:latin typeface="Lato"/>
                <a:ea typeface="Lato"/>
                <a:cs typeface="Lato"/>
                <a:sym typeface="Lato"/>
              </a:rPr>
              <a:t>Codirectora: Mag. Virginia Laura Borra</a:t>
            </a:r>
            <a:endParaRPr sz="1500">
              <a:solidFill>
                <a:schemeClr val="dk2"/>
              </a:solidFill>
              <a:latin typeface="Lato"/>
              <a:ea typeface="Lato"/>
              <a:cs typeface="Lato"/>
              <a:sym typeface="Lato"/>
            </a:endParaRPr>
          </a:p>
        </p:txBody>
      </p:sp>
      <p:cxnSp>
        <p:nvCxnSpPr>
          <p:cNvPr id="80" name="Google Shape;80;p13"/>
          <p:cNvCxnSpPr/>
          <p:nvPr/>
        </p:nvCxnSpPr>
        <p:spPr>
          <a:xfrm flipH="1">
            <a:off x="7888150" y="4145100"/>
            <a:ext cx="3300" cy="715800"/>
          </a:xfrm>
          <a:prstGeom prst="straightConnector1">
            <a:avLst/>
          </a:prstGeom>
          <a:noFill/>
          <a:ln w="38100" cap="flat" cmpd="sng">
            <a:solidFill>
              <a:srgbClr val="92D050"/>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02735C39-C266-5395-4893-F7069008B1BE}"/>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4" name="Google Shape;105;p16">
            <a:extLst>
              <a:ext uri="{FF2B5EF4-FFF2-40B4-BE49-F238E27FC236}">
                <a16:creationId xmlns:a16="http://schemas.microsoft.com/office/drawing/2014/main" id="{B5716710-49CC-7E92-9D89-7EFAFE6BD3B9}"/>
              </a:ext>
            </a:extLst>
          </p:cNvPr>
          <p:cNvSpPr txBox="1"/>
          <p:nvPr/>
        </p:nvSpPr>
        <p:spPr>
          <a:xfrm>
            <a:off x="620375" y="632429"/>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Análisis de antecedentes</a:t>
            </a:r>
            <a:endParaRPr sz="2400" b="1" dirty="0">
              <a:solidFill>
                <a:srgbClr val="00986B"/>
              </a:solidFill>
              <a:latin typeface="Raleway"/>
              <a:ea typeface="Raleway"/>
              <a:cs typeface="Raleway"/>
              <a:sym typeface="Raleway"/>
            </a:endParaRPr>
          </a:p>
        </p:txBody>
      </p:sp>
      <p:sp>
        <p:nvSpPr>
          <p:cNvPr id="5" name="CuadroTexto 4">
            <a:extLst>
              <a:ext uri="{FF2B5EF4-FFF2-40B4-BE49-F238E27FC236}">
                <a16:creationId xmlns:a16="http://schemas.microsoft.com/office/drawing/2014/main" id="{C2DABD4E-3059-7DF7-9746-F5911CE2582E}"/>
              </a:ext>
            </a:extLst>
          </p:cNvPr>
          <p:cNvSpPr txBox="1"/>
          <p:nvPr/>
        </p:nvSpPr>
        <p:spPr>
          <a:xfrm>
            <a:off x="615501" y="1242804"/>
            <a:ext cx="7716969" cy="1231106"/>
          </a:xfrm>
          <a:prstGeom prst="rect">
            <a:avLst/>
          </a:prstGeom>
          <a:noFill/>
        </p:spPr>
        <p:txBody>
          <a:bodyPr wrap="square" rtlCol="0">
            <a:spAutoFit/>
          </a:bodyPr>
          <a:lstStyle/>
          <a:p>
            <a:pPr>
              <a:buClr>
                <a:schemeClr val="bg1">
                  <a:lumMod val="50000"/>
                </a:schemeClr>
              </a:buClr>
            </a:pPr>
            <a:r>
              <a:rPr lang="es-ES" dirty="0">
                <a:latin typeface="Lato" panose="020F0502020204030203" pitchFamily="34" charset="0"/>
                <a:ea typeface="Lato" panose="020F0502020204030203" pitchFamily="34" charset="0"/>
                <a:cs typeface="Lato" panose="020F0502020204030203" pitchFamily="34" charset="0"/>
              </a:rPr>
              <a:t>Se presenta para las encuestas de satisfacción realizadas en los años </a:t>
            </a:r>
            <a:r>
              <a:rPr lang="es-ES" sz="1600" dirty="0">
                <a:solidFill>
                  <a:srgbClr val="00986B"/>
                </a:solidFill>
                <a:latin typeface="Lato" panose="020F0502020204030203" pitchFamily="34" charset="0"/>
                <a:ea typeface="Lato" panose="020F0502020204030203" pitchFamily="34" charset="0"/>
                <a:cs typeface="Lato" panose="020F0502020204030203" pitchFamily="34" charset="0"/>
              </a:rPr>
              <a:t>2017</a:t>
            </a:r>
            <a:r>
              <a:rPr lang="es-ES" dirty="0">
                <a:latin typeface="Lato" panose="020F0502020204030203" pitchFamily="34" charset="0"/>
                <a:ea typeface="Lato" panose="020F0502020204030203" pitchFamily="34" charset="0"/>
                <a:cs typeface="Lato" panose="020F0502020204030203" pitchFamily="34" charset="0"/>
              </a:rPr>
              <a:t>, </a:t>
            </a:r>
            <a:r>
              <a:rPr lang="es-ES" sz="1600" dirty="0">
                <a:solidFill>
                  <a:srgbClr val="00986B"/>
                </a:solidFill>
                <a:latin typeface="Lato" panose="020F0502020204030203" pitchFamily="34" charset="0"/>
                <a:ea typeface="Lato" panose="020F0502020204030203" pitchFamily="34" charset="0"/>
                <a:cs typeface="Lato" panose="020F0502020204030203" pitchFamily="34" charset="0"/>
              </a:rPr>
              <a:t>2018</a:t>
            </a:r>
            <a:r>
              <a:rPr lang="es-ES" dirty="0">
                <a:latin typeface="Lato" panose="020F0502020204030203" pitchFamily="34" charset="0"/>
                <a:ea typeface="Lato" panose="020F0502020204030203" pitchFamily="34" charset="0"/>
                <a:cs typeface="Lato" panose="020F0502020204030203" pitchFamily="34" charset="0"/>
              </a:rPr>
              <a:t>, </a:t>
            </a:r>
            <a:r>
              <a:rPr lang="es-ES" sz="1600" dirty="0">
                <a:solidFill>
                  <a:srgbClr val="00986B"/>
                </a:solidFill>
                <a:latin typeface="Lato" panose="020F0502020204030203" pitchFamily="34" charset="0"/>
                <a:ea typeface="Lato" panose="020F0502020204030203" pitchFamily="34" charset="0"/>
                <a:cs typeface="Lato" panose="020F0502020204030203" pitchFamily="34" charset="0"/>
              </a:rPr>
              <a:t>2019</a:t>
            </a:r>
            <a:r>
              <a:rPr lang="es-ES" dirty="0">
                <a:latin typeface="Lato" panose="020F0502020204030203" pitchFamily="34" charset="0"/>
                <a:ea typeface="Lato" panose="020F0502020204030203" pitchFamily="34" charset="0"/>
                <a:cs typeface="Lato" panose="020F0502020204030203" pitchFamily="34" charset="0"/>
              </a:rPr>
              <a:t> y </a:t>
            </a:r>
            <a:r>
              <a:rPr lang="es-ES" sz="1600" dirty="0">
                <a:solidFill>
                  <a:srgbClr val="00986B"/>
                </a:solidFill>
                <a:latin typeface="Lato" panose="020F0502020204030203" pitchFamily="34" charset="0"/>
                <a:ea typeface="Lato" panose="020F0502020204030203" pitchFamily="34" charset="0"/>
                <a:cs typeface="Lato" panose="020F0502020204030203" pitchFamily="34" charset="0"/>
              </a:rPr>
              <a:t>2022</a:t>
            </a:r>
            <a:r>
              <a:rPr lang="es-AR" dirty="0">
                <a:latin typeface="Lato" panose="020F0502020204030203" pitchFamily="34" charset="0"/>
                <a:ea typeface="Lato" panose="020F0502020204030203" pitchFamily="34" charset="0"/>
                <a:cs typeface="Lato" panose="020F0502020204030203" pitchFamily="34" charset="0"/>
              </a:rPr>
              <a:t>, siendo la documentación disponible para el análisis</a:t>
            </a:r>
          </a:p>
          <a:p>
            <a:pPr>
              <a:buClr>
                <a:schemeClr val="bg1">
                  <a:lumMod val="50000"/>
                </a:schemeClr>
              </a:buClr>
            </a:pPr>
            <a:endParaRPr lang="es-AR" dirty="0">
              <a:latin typeface="Lato" panose="020F0502020204030203" pitchFamily="34" charset="0"/>
              <a:ea typeface="Lato" panose="020F0502020204030203" pitchFamily="34" charset="0"/>
              <a:cs typeface="Lato" panose="020F0502020204030203" pitchFamily="34" charset="0"/>
            </a:endParaRPr>
          </a:p>
          <a:p>
            <a:pPr>
              <a:buClr>
                <a:schemeClr val="bg1">
                  <a:lumMod val="50000"/>
                </a:schemeClr>
              </a:buClr>
            </a:pPr>
            <a:r>
              <a:rPr lang="es-ES" dirty="0">
                <a:latin typeface="Lato" panose="020F0502020204030203" pitchFamily="34" charset="0"/>
                <a:ea typeface="Lato" panose="020F0502020204030203" pitchFamily="34" charset="0"/>
                <a:cs typeface="Lato" panose="020F0502020204030203" pitchFamily="34" charset="0"/>
              </a:rPr>
              <a:t>Las encuestas de los años 2017 y 2019 se trabajaron con colaboradores y recursos internos de la empresa mientras que en los otros años se trabajó con distintas consultoras</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8" name="Rectangle 1">
            <a:extLst>
              <a:ext uri="{FF2B5EF4-FFF2-40B4-BE49-F238E27FC236}">
                <a16:creationId xmlns:a16="http://schemas.microsoft.com/office/drawing/2014/main" id="{BF4DAEDD-0142-DB10-F891-C1F07167A9B8}"/>
              </a:ext>
            </a:extLst>
          </p:cNvPr>
          <p:cNvSpPr>
            <a:spLocks noChangeArrowheads="1"/>
          </p:cNvSpPr>
          <p:nvPr/>
        </p:nvSpPr>
        <p:spPr bwMode="auto">
          <a:xfrm>
            <a:off x="615501" y="2560320"/>
            <a:ext cx="390654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AR" sz="1600" b="1" dirty="0">
                <a:solidFill>
                  <a:srgbClr val="92D050"/>
                </a:solidFill>
                <a:latin typeface="Lato" panose="020F0502020204030203" pitchFamily="34" charset="0"/>
                <a:ea typeface="Lato" panose="020F0502020204030203" pitchFamily="34" charset="0"/>
                <a:cs typeface="Lato" panose="020F0502020204030203" pitchFamily="34" charset="0"/>
              </a:rPr>
              <a:t>Aspectos a analizar:</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Objetivos</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Población objetivo</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Método de selección</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Forma de contacto</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Instrumentos de recolección de datos</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Tamaños de muestra</a:t>
            </a:r>
          </a:p>
          <a:p>
            <a:pPr marL="285750" indent="-285750">
              <a:buClr>
                <a:srgbClr val="92D050"/>
              </a:buClr>
              <a:buFont typeface="Arial" panose="020B0604020202020204" pitchFamily="34" charset="0"/>
              <a:buChar char="•"/>
            </a:pPr>
            <a:r>
              <a:rPr lang="es-AR" dirty="0">
                <a:latin typeface="Lato" panose="020F0502020204030203" pitchFamily="34" charset="0"/>
                <a:ea typeface="Lato" panose="020F0502020204030203" pitchFamily="34" charset="0"/>
                <a:cs typeface="Lato" panose="020F0502020204030203" pitchFamily="34" charset="0"/>
              </a:rPr>
              <a:t>Indicadores de satisfacción</a:t>
            </a:r>
            <a:endParaRPr lang="es-AR" dirty="0"/>
          </a:p>
        </p:txBody>
      </p:sp>
      <p:pic>
        <p:nvPicPr>
          <p:cNvPr id="3" name="Google Shape;213;p18">
            <a:extLst>
              <a:ext uri="{FF2B5EF4-FFF2-40B4-BE49-F238E27FC236}">
                <a16:creationId xmlns:a16="http://schemas.microsoft.com/office/drawing/2014/main" id="{599E1672-7707-E812-5F9E-D8DEAC50C76D}"/>
              </a:ext>
            </a:extLst>
          </p:cNvPr>
          <p:cNvPicPr preferRelativeResize="0"/>
          <p:nvPr/>
        </p:nvPicPr>
        <p:blipFill rotWithShape="1">
          <a:blip r:embed="rId2">
            <a:alphaModFix/>
          </a:blip>
          <a:srcRect/>
          <a:stretch/>
        </p:blipFill>
        <p:spPr>
          <a:xfrm>
            <a:off x="5541875" y="2798025"/>
            <a:ext cx="1496994" cy="1371247"/>
          </a:xfrm>
          <a:prstGeom prst="rect">
            <a:avLst/>
          </a:prstGeom>
          <a:noFill/>
          <a:ln>
            <a:noFill/>
          </a:ln>
        </p:spPr>
      </p:pic>
    </p:spTree>
    <p:extLst>
      <p:ext uri="{BB962C8B-B14F-4D97-AF65-F5344CB8AC3E}">
        <p14:creationId xmlns:p14="http://schemas.microsoft.com/office/powerpoint/2010/main" val="331532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02735C39-C266-5395-4893-F7069008B1BE}"/>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4" name="Google Shape;105;p16">
            <a:extLst>
              <a:ext uri="{FF2B5EF4-FFF2-40B4-BE49-F238E27FC236}">
                <a16:creationId xmlns:a16="http://schemas.microsoft.com/office/drawing/2014/main" id="{B5716710-49CC-7E92-9D89-7EFAFE6BD3B9}"/>
              </a:ext>
            </a:extLst>
          </p:cNvPr>
          <p:cNvSpPr txBox="1"/>
          <p:nvPr/>
        </p:nvSpPr>
        <p:spPr>
          <a:xfrm>
            <a:off x="407538" y="54595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 principal</a:t>
            </a:r>
            <a:endParaRPr sz="2400" b="1" dirty="0">
              <a:solidFill>
                <a:srgbClr val="00986B"/>
              </a:solidFill>
              <a:latin typeface="Raleway"/>
              <a:ea typeface="Raleway"/>
              <a:cs typeface="Raleway"/>
              <a:sym typeface="Raleway"/>
            </a:endParaRPr>
          </a:p>
        </p:txBody>
      </p:sp>
      <p:sp>
        <p:nvSpPr>
          <p:cNvPr id="5" name="CuadroTexto 4">
            <a:extLst>
              <a:ext uri="{FF2B5EF4-FFF2-40B4-BE49-F238E27FC236}">
                <a16:creationId xmlns:a16="http://schemas.microsoft.com/office/drawing/2014/main" id="{C2DABD4E-3059-7DF7-9746-F5911CE2582E}"/>
              </a:ext>
            </a:extLst>
          </p:cNvPr>
          <p:cNvSpPr txBox="1"/>
          <p:nvPr/>
        </p:nvSpPr>
        <p:spPr>
          <a:xfrm>
            <a:off x="407538" y="1068188"/>
            <a:ext cx="8216397" cy="523220"/>
          </a:xfrm>
          <a:prstGeom prst="rect">
            <a:avLst/>
          </a:prstGeom>
          <a:noFill/>
        </p:spPr>
        <p:txBody>
          <a:bodyPr wrap="square" rtlCol="0">
            <a:spAutoFit/>
          </a:bodyPr>
          <a:lstStyle/>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Conocer el nivel de satisfacción general que tienen los asociados con el desempeño de </a:t>
            </a:r>
            <a:r>
              <a:rPr lang="es-ES" dirty="0" err="1">
                <a:latin typeface="Lato" panose="020F0502020204030203" pitchFamily="34" charset="0"/>
                <a:ea typeface="Lato" panose="020F0502020204030203" pitchFamily="34" charset="0"/>
                <a:cs typeface="Lato" panose="020F0502020204030203" pitchFamily="34" charset="0"/>
              </a:rPr>
              <a:t>Aca</a:t>
            </a:r>
            <a:r>
              <a:rPr lang="es-ES" dirty="0">
                <a:latin typeface="Lato" panose="020F0502020204030203" pitchFamily="34" charset="0"/>
                <a:ea typeface="Lato" panose="020F0502020204030203" pitchFamily="34" charset="0"/>
                <a:cs typeface="Lato" panose="020F0502020204030203" pitchFamily="34" charset="0"/>
              </a:rPr>
              <a:t> Salud/</a:t>
            </a:r>
            <a:r>
              <a:rPr lang="es-ES" dirty="0" err="1">
                <a:latin typeface="Lato" panose="020F0502020204030203" pitchFamily="34" charset="0"/>
                <a:ea typeface="Lato" panose="020F0502020204030203" pitchFamily="34" charset="0"/>
                <a:cs typeface="Lato" panose="020F0502020204030203" pitchFamily="34" charset="0"/>
              </a:rPr>
              <a:t>Avalian</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8" name="Rectangle 1">
            <a:extLst>
              <a:ext uri="{FF2B5EF4-FFF2-40B4-BE49-F238E27FC236}">
                <a16:creationId xmlns:a16="http://schemas.microsoft.com/office/drawing/2014/main" id="{BF4DAEDD-0142-DB10-F891-C1F07167A9B8}"/>
              </a:ext>
            </a:extLst>
          </p:cNvPr>
          <p:cNvSpPr>
            <a:spLocks noChangeArrowheads="1"/>
          </p:cNvSpPr>
          <p:nvPr/>
        </p:nvSpPr>
        <p:spPr bwMode="auto">
          <a:xfrm>
            <a:off x="1452880" y="293547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6" name="CuadroTexto 5">
            <a:extLst>
              <a:ext uri="{FF2B5EF4-FFF2-40B4-BE49-F238E27FC236}">
                <a16:creationId xmlns:a16="http://schemas.microsoft.com/office/drawing/2014/main" id="{AD6E3FC7-BC67-4CB2-09DA-8474D9892E08}"/>
              </a:ext>
            </a:extLst>
          </p:cNvPr>
          <p:cNvSpPr txBox="1"/>
          <p:nvPr/>
        </p:nvSpPr>
        <p:spPr>
          <a:xfrm>
            <a:off x="407538" y="1668883"/>
            <a:ext cx="5297804" cy="461665"/>
          </a:xfrm>
          <a:prstGeom prst="rect">
            <a:avLst/>
          </a:prstGeom>
          <a:noFill/>
        </p:spPr>
        <p:txBody>
          <a:bodyPr wrap="square">
            <a:spAutoFit/>
          </a:bodyPr>
          <a:lstStyle/>
          <a:p>
            <a:pPr marL="0" lvl="0" indent="0" algn="l" rtl="0">
              <a:spcBef>
                <a:spcPts val="0"/>
              </a:spcBef>
              <a:spcAft>
                <a:spcPts val="0"/>
              </a:spcAft>
              <a:buNone/>
            </a:pPr>
            <a:r>
              <a:rPr lang="es-AR" sz="2400" b="1" dirty="0">
                <a:solidFill>
                  <a:srgbClr val="00986B"/>
                </a:solidFill>
                <a:latin typeface="Raleway"/>
                <a:ea typeface="Raleway"/>
                <a:cs typeface="Raleway"/>
                <a:sym typeface="Raleway"/>
              </a:rPr>
              <a:t>Objetivos específicos</a:t>
            </a:r>
          </a:p>
        </p:txBody>
      </p:sp>
      <p:graphicFrame>
        <p:nvGraphicFramePr>
          <p:cNvPr id="9" name="Tabla 8">
            <a:extLst>
              <a:ext uri="{FF2B5EF4-FFF2-40B4-BE49-F238E27FC236}">
                <a16:creationId xmlns:a16="http://schemas.microsoft.com/office/drawing/2014/main" id="{FE0B7E3C-E0FB-4254-0095-88CEC7BCE960}"/>
              </a:ext>
            </a:extLst>
          </p:cNvPr>
          <p:cNvGraphicFramePr>
            <a:graphicFrameLocks noGrp="1"/>
          </p:cNvGraphicFramePr>
          <p:nvPr>
            <p:extLst>
              <p:ext uri="{D42A27DB-BD31-4B8C-83A1-F6EECF244321}">
                <p14:modId xmlns:p14="http://schemas.microsoft.com/office/powerpoint/2010/main" val="3681849912"/>
              </p:ext>
            </p:extLst>
          </p:nvPr>
        </p:nvGraphicFramePr>
        <p:xfrm>
          <a:off x="520064" y="2250251"/>
          <a:ext cx="8103871" cy="2146052"/>
        </p:xfrm>
        <a:graphic>
          <a:graphicData uri="http://schemas.openxmlformats.org/drawingml/2006/table">
            <a:tbl>
              <a:tblPr firstRow="1">
                <a:tableStyleId>{00A15C55-8517-42AA-B614-E9B94910E393}</a:tableStyleId>
              </a:tblPr>
              <a:tblGrid>
                <a:gridCol w="5534776">
                  <a:extLst>
                    <a:ext uri="{9D8B030D-6E8A-4147-A177-3AD203B41FA5}">
                      <a16:colId xmlns:a16="http://schemas.microsoft.com/office/drawing/2014/main" val="1147218329"/>
                    </a:ext>
                  </a:extLst>
                </a:gridCol>
                <a:gridCol w="637956">
                  <a:extLst>
                    <a:ext uri="{9D8B030D-6E8A-4147-A177-3AD203B41FA5}">
                      <a16:colId xmlns:a16="http://schemas.microsoft.com/office/drawing/2014/main" val="2776638470"/>
                    </a:ext>
                  </a:extLst>
                </a:gridCol>
                <a:gridCol w="637956">
                  <a:extLst>
                    <a:ext uri="{9D8B030D-6E8A-4147-A177-3AD203B41FA5}">
                      <a16:colId xmlns:a16="http://schemas.microsoft.com/office/drawing/2014/main" val="3043914759"/>
                    </a:ext>
                  </a:extLst>
                </a:gridCol>
                <a:gridCol w="662726">
                  <a:extLst>
                    <a:ext uri="{9D8B030D-6E8A-4147-A177-3AD203B41FA5}">
                      <a16:colId xmlns:a16="http://schemas.microsoft.com/office/drawing/2014/main" val="751812096"/>
                    </a:ext>
                  </a:extLst>
                </a:gridCol>
                <a:gridCol w="630457">
                  <a:extLst>
                    <a:ext uri="{9D8B030D-6E8A-4147-A177-3AD203B41FA5}">
                      <a16:colId xmlns:a16="http://schemas.microsoft.com/office/drawing/2014/main" val="2365401637"/>
                    </a:ext>
                  </a:extLst>
                </a:gridCol>
              </a:tblGrid>
              <a:tr h="251898">
                <a:tc>
                  <a:txBody>
                    <a:bodyPr/>
                    <a:lstStyle/>
                    <a:p>
                      <a:r>
                        <a:rPr lang="es-AR" dirty="0">
                          <a:latin typeface="Lato" panose="020F0502020204030203" pitchFamily="34" charset="0"/>
                          <a:ea typeface="Lato" panose="020F0502020204030203" pitchFamily="34" charset="0"/>
                          <a:cs typeface="Lato" panose="020F0502020204030203" pitchFamily="34" charset="0"/>
                        </a:rPr>
                        <a:t>Objetivo específico</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2017</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2018</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2019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2022</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884726714"/>
                  </a:ext>
                </a:extLst>
              </a:tr>
              <a:tr h="377846">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Medir el nivel de satisfacción entre los asociados con respecto a los diferentes puntos que componen el servicio y la atención brindada por </a:t>
                      </a:r>
                      <a:r>
                        <a:rPr lang="es-ES" sz="1200" dirty="0" err="1">
                          <a:solidFill>
                            <a:schemeClr val="bg2"/>
                          </a:solidFill>
                          <a:latin typeface="Lato" panose="020F0502020204030203" pitchFamily="34" charset="0"/>
                          <a:ea typeface="Lato" panose="020F0502020204030203" pitchFamily="34" charset="0"/>
                          <a:cs typeface="Lato" panose="020F0502020204030203" pitchFamily="34" charset="0"/>
                        </a:rPr>
                        <a:t>Avalian</a:t>
                      </a:r>
                      <a:endParaRPr lang="es-ES"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5271060"/>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Relevar las causas de los inconvenientes ocurridos entre los asociados y </a:t>
                      </a:r>
                      <a:r>
                        <a:rPr lang="es-ES" sz="1200" dirty="0" err="1">
                          <a:solidFill>
                            <a:schemeClr val="bg2"/>
                          </a:solidFill>
                          <a:latin typeface="Lato" panose="020F0502020204030203" pitchFamily="34" charset="0"/>
                          <a:ea typeface="Lato" panose="020F0502020204030203" pitchFamily="34" charset="0"/>
                          <a:cs typeface="Lato" panose="020F0502020204030203" pitchFamily="34" charset="0"/>
                        </a:rPr>
                        <a:t>Avalian</a:t>
                      </a:r>
                      <a:endParaRPr lang="es-ES"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70418106"/>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Medir la imagen de ACA Salud percibida por los asociados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44933668"/>
                  </a:ext>
                </a:extLst>
              </a:tr>
              <a:tr h="2774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Identificar oportunidades de mejora</a:t>
                      </a:r>
                      <a:endParaRPr lang="es-AR"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58926175"/>
                  </a:ext>
                </a:extLst>
              </a:tr>
              <a:tr h="2774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Determinar el conocimiento y el uso del servicio de telemedicina E-</a:t>
                      </a:r>
                      <a:r>
                        <a:rPr lang="es-ES" sz="1200" b="0" i="0" u="none" strike="noStrike" dirty="0" err="1">
                          <a:solidFill>
                            <a:schemeClr val="bg2"/>
                          </a:solidFill>
                          <a:effectLst/>
                          <a:latin typeface="Lato" panose="020F0502020204030203" pitchFamily="34" charset="0"/>
                          <a:ea typeface="Lato" panose="020F0502020204030203" pitchFamily="34" charset="0"/>
                          <a:cs typeface="Lato" panose="020F0502020204030203" pitchFamily="34" charset="0"/>
                        </a:rPr>
                        <a:t>doc</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9546469"/>
                  </a:ext>
                </a:extLst>
              </a:tr>
              <a:tr h="1836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Medir las preferencias de canales de atención: presencial, telefónico y online</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X</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61496209"/>
                  </a:ext>
                </a:extLst>
              </a:tr>
            </a:tbl>
          </a:graphicData>
        </a:graphic>
      </p:graphicFrame>
    </p:spTree>
    <p:extLst>
      <p:ext uri="{BB962C8B-B14F-4D97-AF65-F5344CB8AC3E}">
        <p14:creationId xmlns:p14="http://schemas.microsoft.com/office/powerpoint/2010/main" val="2645052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407538" y="54595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Población objetivo</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8F2A2337-9986-6735-3810-6204C580CFA2}"/>
              </a:ext>
            </a:extLst>
          </p:cNvPr>
          <p:cNvSpPr txBox="1"/>
          <p:nvPr/>
        </p:nvSpPr>
        <p:spPr>
          <a:xfrm>
            <a:off x="407538" y="1099922"/>
            <a:ext cx="7818120" cy="1323439"/>
          </a:xfrm>
          <a:prstGeom prst="rect">
            <a:avLst/>
          </a:prstGeom>
          <a:noFill/>
        </p:spPr>
        <p:txBody>
          <a:bodyPr wrap="square" rtlCol="0">
            <a:spAutoFit/>
          </a:bodyPr>
          <a:lstStyle/>
          <a:p>
            <a:pPr marL="285750" lvl="1"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las primeras tres encuestas analizadas, se restringe a los </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titulares de los GF </a:t>
            </a:r>
            <a:r>
              <a:rPr lang="es-ES" dirty="0">
                <a:latin typeface="Lato" panose="020F0502020204030203" pitchFamily="34" charset="0"/>
                <a:ea typeface="Lato" panose="020F0502020204030203" pitchFamily="34" charset="0"/>
                <a:cs typeface="Lato" panose="020F0502020204030203" pitchFamily="34" charset="0"/>
              </a:rPr>
              <a:t>activos en determinada fecha, mientras que en la del año 2022, se incorporan los </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familiares mayores de 18 años</a:t>
            </a:r>
            <a:endParaRPr lang="es-AR" b="1" dirty="0">
              <a:solidFill>
                <a:srgbClr val="92D050"/>
              </a:solidFill>
              <a:latin typeface="Lato" panose="020F0502020204030203" pitchFamily="34" charset="0"/>
              <a:ea typeface="Lato" panose="020F0502020204030203" pitchFamily="34" charset="0"/>
              <a:cs typeface="Lato" panose="020F0502020204030203" pitchFamily="34" charset="0"/>
            </a:endParaRPr>
          </a:p>
          <a:p>
            <a:pPr marL="285750" lvl="1"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Se aplican criterios de exclusión debido a </a:t>
            </a:r>
            <a:r>
              <a:rPr lang="es-ES" dirty="0">
                <a:latin typeface="Lato" panose="020F0502020204030203" pitchFamily="34" charset="0"/>
                <a:ea typeface="Lato" panose="020F0502020204030203" pitchFamily="34" charset="0"/>
                <a:cs typeface="Lato" panose="020F0502020204030203" pitchFamily="34" charset="0"/>
              </a:rPr>
              <a:t>cuestiones legales, limitaciones de contacto o características de los asociados que pueden afectar su satisfacción y provocar sesgo</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1387158" y="3456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Tabla 8">
            <a:extLst>
              <a:ext uri="{FF2B5EF4-FFF2-40B4-BE49-F238E27FC236}">
                <a16:creationId xmlns:a16="http://schemas.microsoft.com/office/drawing/2014/main" id="{F91EFC07-5FF2-162F-5995-51C539111E59}"/>
              </a:ext>
            </a:extLst>
          </p:cNvPr>
          <p:cNvGraphicFramePr>
            <a:graphicFrameLocks noGrp="1"/>
          </p:cNvGraphicFramePr>
          <p:nvPr>
            <p:extLst>
              <p:ext uri="{D42A27DB-BD31-4B8C-83A1-F6EECF244321}">
                <p14:modId xmlns:p14="http://schemas.microsoft.com/office/powerpoint/2010/main" val="3509958692"/>
              </p:ext>
            </p:extLst>
          </p:nvPr>
        </p:nvGraphicFramePr>
        <p:xfrm>
          <a:off x="971550" y="2571750"/>
          <a:ext cx="7200900" cy="1859280"/>
        </p:xfrm>
        <a:graphic>
          <a:graphicData uri="http://schemas.openxmlformats.org/drawingml/2006/table">
            <a:tbl>
              <a:tblPr firstRow="1" bandRow="1">
                <a:tableStyleId>{00A15C55-8517-42AA-B614-E9B94910E393}</a:tableStyleId>
              </a:tblPr>
              <a:tblGrid>
                <a:gridCol w="1091597">
                  <a:extLst>
                    <a:ext uri="{9D8B030D-6E8A-4147-A177-3AD203B41FA5}">
                      <a16:colId xmlns:a16="http://schemas.microsoft.com/office/drawing/2014/main" val="1147218329"/>
                    </a:ext>
                  </a:extLst>
                </a:gridCol>
                <a:gridCol w="6109303">
                  <a:extLst>
                    <a:ext uri="{9D8B030D-6E8A-4147-A177-3AD203B41FA5}">
                      <a16:colId xmlns:a16="http://schemas.microsoft.com/office/drawing/2014/main" val="2776638470"/>
                    </a:ext>
                  </a:extLst>
                </a:gridCol>
              </a:tblGrid>
              <a:tr h="251898">
                <a:tc>
                  <a:txBody>
                    <a:bodyPr/>
                    <a:lstStyle/>
                    <a:p>
                      <a:r>
                        <a:rPr lang="es-AR" dirty="0">
                          <a:latin typeface="Lato" panose="020F0502020204030203" pitchFamily="34" charset="0"/>
                          <a:ea typeface="Lato" panose="020F0502020204030203" pitchFamily="34" charset="0"/>
                          <a:cs typeface="Lato" panose="020F0502020204030203" pitchFamily="34" charset="0"/>
                        </a:rPr>
                        <a:t>Año</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Criterios de exclusión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84726714"/>
                  </a:ext>
                </a:extLst>
              </a:tr>
              <a:tr h="377846">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2017</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Empleados de </a:t>
                      </a:r>
                      <a:r>
                        <a:rPr lang="es-ES" sz="12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Aca</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Salud, afiliados sin número telefónico y afiliados con antigüedad menor a tres meses</a:t>
                      </a:r>
                      <a:endParaRPr lang="es-ES" sz="1200" dirty="0">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271060"/>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2018 y 2019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Empleados de </a:t>
                      </a:r>
                      <a:r>
                        <a:rPr lang="es-ES" sz="12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Aca</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Salud, afiliados sin número telefónico o email y afiliados que tienen credenciales de planes no comercializables</a:t>
                      </a:r>
                      <a:endParaRPr lang="es-ES" sz="1200" dirty="0">
                        <a:effectLst/>
                        <a:latin typeface="Lato" panose="020F0502020204030203" pitchFamily="34" charset="0"/>
                        <a:ea typeface="Lato" panose="020F0502020204030203" pitchFamily="34" charset="0"/>
                        <a:cs typeface="Lato" panose="020F0502020204030203" pitchFamily="34" charset="0"/>
                      </a:endParaRPr>
                    </a:p>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0418106"/>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2022</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just"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Empleados de </a:t>
                      </a:r>
                      <a:r>
                        <a:rPr lang="es-ES" sz="12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Avalian</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afiliados sin número telefónico o email, afiliados que tienen credenciales de planes no comercializables y menores de 18 años</a:t>
                      </a:r>
                      <a:endParaRPr lang="es-ES" sz="1200" dirty="0">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44933668"/>
                  </a:ext>
                </a:extLst>
              </a:tr>
            </a:tbl>
          </a:graphicData>
        </a:graphic>
      </p:graphicFrame>
    </p:spTree>
    <p:extLst>
      <p:ext uri="{BB962C8B-B14F-4D97-AF65-F5344CB8AC3E}">
        <p14:creationId xmlns:p14="http://schemas.microsoft.com/office/powerpoint/2010/main" val="260434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407538" y="54595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Método de selección</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8F2A2337-9986-6735-3810-6204C580CFA2}"/>
              </a:ext>
            </a:extLst>
          </p:cNvPr>
          <p:cNvSpPr txBox="1"/>
          <p:nvPr/>
        </p:nvSpPr>
        <p:spPr>
          <a:xfrm>
            <a:off x="407538" y="1099922"/>
            <a:ext cx="7818120" cy="677108"/>
          </a:xfrm>
          <a:prstGeom prst="rect">
            <a:avLst/>
          </a:prstGeom>
          <a:noFill/>
        </p:spPr>
        <p:txBody>
          <a:bodyPr wrap="square" rtlCol="0">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Diseños muestrales no probabilísticos, particularmente muestreos por cuotas</a:t>
            </a:r>
          </a:p>
          <a:p>
            <a:pPr marL="285750"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Las variables elegidas </a:t>
            </a:r>
            <a:r>
              <a:rPr lang="es-ES" dirty="0">
                <a:latin typeface="Lato" panose="020F0502020204030203" pitchFamily="34" charset="0"/>
                <a:ea typeface="Lato" panose="020F0502020204030203" pitchFamily="34" charset="0"/>
                <a:cs typeface="Lato" panose="020F0502020204030203" pitchFamily="34" charset="0"/>
              </a:rPr>
              <a:t>para definir las cuotas varían en todas las ediciones:</a:t>
            </a:r>
          </a:p>
        </p:txBody>
      </p:sp>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1387158" y="3456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Tabla 8">
            <a:extLst>
              <a:ext uri="{FF2B5EF4-FFF2-40B4-BE49-F238E27FC236}">
                <a16:creationId xmlns:a16="http://schemas.microsoft.com/office/drawing/2014/main" id="{F91EFC07-5FF2-162F-5995-51C539111E59}"/>
              </a:ext>
            </a:extLst>
          </p:cNvPr>
          <p:cNvGraphicFramePr>
            <a:graphicFrameLocks noGrp="1"/>
          </p:cNvGraphicFramePr>
          <p:nvPr>
            <p:extLst>
              <p:ext uri="{D42A27DB-BD31-4B8C-83A1-F6EECF244321}">
                <p14:modId xmlns:p14="http://schemas.microsoft.com/office/powerpoint/2010/main" val="20061717"/>
              </p:ext>
            </p:extLst>
          </p:nvPr>
        </p:nvGraphicFramePr>
        <p:xfrm>
          <a:off x="971550" y="2012880"/>
          <a:ext cx="7200900" cy="1774066"/>
        </p:xfrm>
        <a:graphic>
          <a:graphicData uri="http://schemas.openxmlformats.org/drawingml/2006/table">
            <a:tbl>
              <a:tblPr firstRow="1" bandRow="1">
                <a:tableStyleId>{00A15C55-8517-42AA-B614-E9B94910E393}</a:tableStyleId>
              </a:tblPr>
              <a:tblGrid>
                <a:gridCol w="1091597">
                  <a:extLst>
                    <a:ext uri="{9D8B030D-6E8A-4147-A177-3AD203B41FA5}">
                      <a16:colId xmlns:a16="http://schemas.microsoft.com/office/drawing/2014/main" val="1147218329"/>
                    </a:ext>
                  </a:extLst>
                </a:gridCol>
                <a:gridCol w="6109303">
                  <a:extLst>
                    <a:ext uri="{9D8B030D-6E8A-4147-A177-3AD203B41FA5}">
                      <a16:colId xmlns:a16="http://schemas.microsoft.com/office/drawing/2014/main" val="2776638470"/>
                    </a:ext>
                  </a:extLst>
                </a:gridCol>
              </a:tblGrid>
              <a:tr h="251898">
                <a:tc>
                  <a:txBody>
                    <a:bodyPr/>
                    <a:lstStyle/>
                    <a:p>
                      <a:r>
                        <a:rPr lang="es-AR" dirty="0">
                          <a:latin typeface="Lato" panose="020F0502020204030203" pitchFamily="34" charset="0"/>
                          <a:ea typeface="Lato" panose="020F0502020204030203" pitchFamily="34" charset="0"/>
                          <a:cs typeface="Lato" panose="020F0502020204030203" pitchFamily="34" charset="0"/>
                        </a:rPr>
                        <a:t>Año</a:t>
                      </a:r>
                    </a:p>
                  </a:txBody>
                  <a:tcPr>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Cuotas</a:t>
                      </a:r>
                    </a:p>
                  </a:txBody>
                  <a:tcPr>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84726714"/>
                  </a:ext>
                </a:extLst>
              </a:tr>
              <a:tr h="377846">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2017</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Región, plan, edad y una variable construida que identifica asociados migrados a nuevos planes y asociados genuinos/nativos</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271060"/>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2018</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Sexo y edad</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0418106"/>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just" rtl="0" fontAlgn="t">
                        <a:spcBef>
                          <a:spcPts val="0"/>
                        </a:spcBef>
                        <a:spcAft>
                          <a:spcPts val="0"/>
                        </a:spcAft>
                      </a:pPr>
                      <a:r>
                        <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rPr>
                        <a:t>Sexo, edad, credencial y región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44933668"/>
                  </a:ext>
                </a:extLst>
              </a:tr>
              <a:tr h="277433">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2022</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rPr>
                        <a:t>Sexo, edad, credencial, región y segmento</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4381767"/>
                  </a:ext>
                </a:extLst>
              </a:tr>
            </a:tbl>
          </a:graphicData>
        </a:graphic>
      </p:graphicFrame>
      <p:sp>
        <p:nvSpPr>
          <p:cNvPr id="7" name="CuadroTexto 6">
            <a:extLst>
              <a:ext uri="{FF2B5EF4-FFF2-40B4-BE49-F238E27FC236}">
                <a16:creationId xmlns:a16="http://schemas.microsoft.com/office/drawing/2014/main" id="{F0429E0A-DABB-8FBE-0768-C411BE632B01}"/>
              </a:ext>
            </a:extLst>
          </p:cNvPr>
          <p:cNvSpPr txBox="1"/>
          <p:nvPr/>
        </p:nvSpPr>
        <p:spPr>
          <a:xfrm>
            <a:off x="407538" y="4032287"/>
            <a:ext cx="5263514" cy="307777"/>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Las categorías en las que se agrupa la edad varían año a año </a:t>
            </a:r>
            <a:endParaRPr lang="es-AR" dirty="0"/>
          </a:p>
        </p:txBody>
      </p:sp>
    </p:spTree>
    <p:extLst>
      <p:ext uri="{BB962C8B-B14F-4D97-AF65-F5344CB8AC3E}">
        <p14:creationId xmlns:p14="http://schemas.microsoft.com/office/powerpoint/2010/main" val="6816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407538" y="333102"/>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Forma de contacto</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8F2A2337-9986-6735-3810-6204C580CFA2}"/>
              </a:ext>
            </a:extLst>
          </p:cNvPr>
          <p:cNvSpPr txBox="1"/>
          <p:nvPr/>
        </p:nvSpPr>
        <p:spPr>
          <a:xfrm>
            <a:off x="407538" y="887070"/>
            <a:ext cx="7818120" cy="2431435"/>
          </a:xfrm>
          <a:prstGeom prst="rect">
            <a:avLst/>
          </a:prstGeom>
          <a:noFill/>
        </p:spPr>
        <p:txBody>
          <a:bodyPr wrap="square" rtlCol="0">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A excepción del año 2017 donde sólo se realizan encuestas telefónicas, en los demás años se utiliza una modalidad híbrida de encuestas telefónicas y online</a:t>
            </a:r>
          </a:p>
          <a:p>
            <a:pPr marL="285750" indent="-285750">
              <a:spcBef>
                <a:spcPts val="600"/>
              </a:spcBef>
              <a:spcAft>
                <a:spcPts val="600"/>
              </a:spcAft>
              <a:buClr>
                <a:schemeClr val="bg1">
                  <a:lumMod val="50000"/>
                </a:schemeClr>
              </a:buClr>
              <a:buFont typeface="Lato" panose="020F0502020204030203" pitchFamily="34" charset="0"/>
              <a:buChar char="•"/>
            </a:pP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Encuestas online:</a:t>
            </a:r>
            <a:r>
              <a:rPr lang="es-ES" dirty="0">
                <a:latin typeface="Lato" panose="020F0502020204030203" pitchFamily="34" charset="0"/>
                <a:ea typeface="Lato" panose="020F0502020204030203" pitchFamily="34" charset="0"/>
                <a:cs typeface="Lato" panose="020F0502020204030203" pitchFamily="34" charset="0"/>
              </a:rPr>
              <a:t> envío masivo y se recolectan respuestas de voluntarios hasta completar las cuotas</a:t>
            </a:r>
            <a:endParaRPr lang="es-AR" dirty="0">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Clr>
                <a:schemeClr val="bg1">
                  <a:lumMod val="50000"/>
                </a:schemeClr>
              </a:buClr>
              <a:buFont typeface="Lato" panose="020F0502020204030203" pitchFamily="34" charset="0"/>
              <a:buChar char="•"/>
            </a:pPr>
            <a:r>
              <a:rPr lang="es-AR" b="1" dirty="0">
                <a:solidFill>
                  <a:srgbClr val="92D050"/>
                </a:solidFill>
                <a:latin typeface="Lato" panose="020F0502020204030203" pitchFamily="34" charset="0"/>
                <a:ea typeface="Lato" panose="020F0502020204030203" pitchFamily="34" charset="0"/>
                <a:cs typeface="Lato" panose="020F0502020204030203" pitchFamily="34" charset="0"/>
              </a:rPr>
              <a:t>Encuestas telefónicas:</a:t>
            </a:r>
            <a:r>
              <a:rPr lang="es-AR" dirty="0">
                <a:latin typeface="Lato" panose="020F0502020204030203" pitchFamily="34" charset="0"/>
                <a:ea typeface="Lato" panose="020F0502020204030203" pitchFamily="34" charset="0"/>
                <a:cs typeface="Lato" panose="020F0502020204030203" pitchFamily="34" charset="0"/>
              </a:rPr>
              <a:t> barrido de teléfonos hasta completar el número de encuestas deseadas</a:t>
            </a:r>
          </a:p>
          <a:p>
            <a:pPr marL="285750"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Aproximadamente el 30% de la muestra se obtiene de manera telefónica</a:t>
            </a:r>
          </a:p>
          <a:p>
            <a:pPr marL="285750" indent="-285750">
              <a:spcBef>
                <a:spcPts val="600"/>
              </a:spcBef>
              <a:spcAft>
                <a:spcPts val="600"/>
              </a:spcAft>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Resultados que difieren considerablemente, tendiendo a respuestas positivas bajo la modalidad telefónica</a:t>
            </a:r>
          </a:p>
        </p:txBody>
      </p:sp>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1387158" y="3456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7" name="CuadroTexto 6">
            <a:extLst>
              <a:ext uri="{FF2B5EF4-FFF2-40B4-BE49-F238E27FC236}">
                <a16:creationId xmlns:a16="http://schemas.microsoft.com/office/drawing/2014/main" id="{F0429E0A-DABB-8FBE-0768-C411BE632B01}"/>
              </a:ext>
            </a:extLst>
          </p:cNvPr>
          <p:cNvSpPr txBox="1"/>
          <p:nvPr/>
        </p:nvSpPr>
        <p:spPr>
          <a:xfrm>
            <a:off x="407538" y="3914127"/>
            <a:ext cx="7818120" cy="600164"/>
          </a:xfrm>
          <a:prstGeom prst="rect">
            <a:avLst/>
          </a:prstGeom>
          <a:noFill/>
        </p:spPr>
        <p:txBody>
          <a:bodyPr wrap="square">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Cuestionarios con preguntas principalmente cerradas y algunas abiertas</a:t>
            </a:r>
          </a:p>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destacan formularios extensos</a:t>
            </a:r>
          </a:p>
        </p:txBody>
      </p:sp>
      <p:sp>
        <p:nvSpPr>
          <p:cNvPr id="5" name="Google Shape;105;p16">
            <a:extLst>
              <a:ext uri="{FF2B5EF4-FFF2-40B4-BE49-F238E27FC236}">
                <a16:creationId xmlns:a16="http://schemas.microsoft.com/office/drawing/2014/main" id="{0B95DDAF-7007-3886-0154-691EF568306A}"/>
              </a:ext>
            </a:extLst>
          </p:cNvPr>
          <p:cNvSpPr txBox="1"/>
          <p:nvPr/>
        </p:nvSpPr>
        <p:spPr>
          <a:xfrm>
            <a:off x="407538" y="3340532"/>
            <a:ext cx="6035172"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Instrumento de recolección de datos</a:t>
            </a:r>
            <a:endParaRPr sz="2400" b="1" dirty="0">
              <a:solidFill>
                <a:srgbClr val="00986B"/>
              </a:solidFill>
              <a:latin typeface="Raleway"/>
              <a:ea typeface="Raleway"/>
              <a:cs typeface="Raleway"/>
              <a:sym typeface="Raleway"/>
            </a:endParaRPr>
          </a:p>
        </p:txBody>
      </p:sp>
      <p:sp>
        <p:nvSpPr>
          <p:cNvPr id="11" name="Rectángulo 10">
            <a:extLst>
              <a:ext uri="{FF2B5EF4-FFF2-40B4-BE49-F238E27FC236}">
                <a16:creationId xmlns:a16="http://schemas.microsoft.com/office/drawing/2014/main" id="{7E143D1F-4275-01A8-F066-B26F8B8E7CB8}"/>
              </a:ext>
            </a:extLst>
          </p:cNvPr>
          <p:cNvSpPr/>
          <p:nvPr/>
        </p:nvSpPr>
        <p:spPr>
          <a:xfrm>
            <a:off x="6686550" y="3962511"/>
            <a:ext cx="1965960" cy="709465"/>
          </a:xfrm>
          <a:prstGeom prst="rect">
            <a:avLst/>
          </a:prstGeom>
          <a:solidFill>
            <a:schemeClr val="bg1"/>
          </a:solidFill>
          <a:ln cmpd="sng">
            <a:solidFill>
              <a:srgbClr val="92D050"/>
            </a:solidFill>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En el año 2022 algunos asociados tenían la posibilidad de responder hasta 83 preguntas</a:t>
            </a:r>
            <a:endPar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69815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24079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Tamaños de muestra</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8F2A2337-9986-6735-3810-6204C580CFA2}"/>
              </a:ext>
            </a:extLst>
          </p:cNvPr>
          <p:cNvSpPr txBox="1"/>
          <p:nvPr/>
        </p:nvSpPr>
        <p:spPr>
          <a:xfrm>
            <a:off x="662940" y="3988156"/>
            <a:ext cx="7818120" cy="523220"/>
          </a:xfrm>
          <a:prstGeom prst="rect">
            <a:avLst/>
          </a:prstGeom>
          <a:noFill/>
        </p:spPr>
        <p:txBody>
          <a:bodyPr wrap="square" rtlCol="0">
            <a:spAutoFit/>
          </a:bodyPr>
          <a:lstStyle/>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el año 2017 la muestra representa el 0,7% del tamaño de la población. En los últimos tres años llega a representar un 3% aproximadamente de la población.</a:t>
            </a:r>
          </a:p>
        </p:txBody>
      </p:sp>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1387158" y="3456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Tabla 8">
            <a:extLst>
              <a:ext uri="{FF2B5EF4-FFF2-40B4-BE49-F238E27FC236}">
                <a16:creationId xmlns:a16="http://schemas.microsoft.com/office/drawing/2014/main" id="{F91EFC07-5FF2-162F-5995-51C539111E59}"/>
              </a:ext>
            </a:extLst>
          </p:cNvPr>
          <p:cNvGraphicFramePr>
            <a:graphicFrameLocks noGrp="1"/>
          </p:cNvGraphicFramePr>
          <p:nvPr>
            <p:extLst>
              <p:ext uri="{D42A27DB-BD31-4B8C-83A1-F6EECF244321}">
                <p14:modId xmlns:p14="http://schemas.microsoft.com/office/powerpoint/2010/main" val="1599499189"/>
              </p:ext>
            </p:extLst>
          </p:nvPr>
        </p:nvGraphicFramePr>
        <p:xfrm>
          <a:off x="1642190" y="794762"/>
          <a:ext cx="5859620" cy="3068320"/>
        </p:xfrm>
        <a:graphic>
          <a:graphicData uri="http://schemas.openxmlformats.org/drawingml/2006/table">
            <a:tbl>
              <a:tblPr firstRow="1" bandRow="1">
                <a:tableStyleId>{00A15C55-8517-42AA-B614-E9B94910E393}</a:tableStyleId>
              </a:tblPr>
              <a:tblGrid>
                <a:gridCol w="782326">
                  <a:extLst>
                    <a:ext uri="{9D8B030D-6E8A-4147-A177-3AD203B41FA5}">
                      <a16:colId xmlns:a16="http://schemas.microsoft.com/office/drawing/2014/main" val="1147218329"/>
                    </a:ext>
                  </a:extLst>
                </a:gridCol>
                <a:gridCol w="1781669">
                  <a:extLst>
                    <a:ext uri="{9D8B030D-6E8A-4147-A177-3AD203B41FA5}">
                      <a16:colId xmlns:a16="http://schemas.microsoft.com/office/drawing/2014/main" val="2776638470"/>
                    </a:ext>
                  </a:extLst>
                </a:gridCol>
                <a:gridCol w="1752301">
                  <a:extLst>
                    <a:ext uri="{9D8B030D-6E8A-4147-A177-3AD203B41FA5}">
                      <a16:colId xmlns:a16="http://schemas.microsoft.com/office/drawing/2014/main" val="1355316350"/>
                    </a:ext>
                  </a:extLst>
                </a:gridCol>
                <a:gridCol w="1543324">
                  <a:extLst>
                    <a:ext uri="{9D8B030D-6E8A-4147-A177-3AD203B41FA5}">
                      <a16:colId xmlns:a16="http://schemas.microsoft.com/office/drawing/2014/main" val="2188952046"/>
                    </a:ext>
                  </a:extLst>
                </a:gridCol>
              </a:tblGrid>
              <a:tr h="372304">
                <a:tc>
                  <a:txBody>
                    <a:bodyPr/>
                    <a:lstStyle/>
                    <a:p>
                      <a:r>
                        <a:rPr lang="es-AR" dirty="0">
                          <a:latin typeface="Lato" panose="020F0502020204030203" pitchFamily="34" charset="0"/>
                          <a:ea typeface="Lato" panose="020F0502020204030203" pitchFamily="34" charset="0"/>
                          <a:cs typeface="Lato" panose="020F0502020204030203" pitchFamily="34" charset="0"/>
                        </a:rPr>
                        <a:t>Año</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Tamaño de la población aproximados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Número de encuestas planificadas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lang="es-AR" dirty="0">
                          <a:latin typeface="Lato" panose="020F0502020204030203" pitchFamily="34" charset="0"/>
                          <a:ea typeface="Lato" panose="020F0502020204030203" pitchFamily="34" charset="0"/>
                          <a:cs typeface="Lato" panose="020F0502020204030203" pitchFamily="34" charset="0"/>
                        </a:rPr>
                        <a:t>Número de encuestas realizadas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84726714"/>
                  </a:ext>
                </a:extLst>
              </a:tr>
              <a:tr h="222652">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2017</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60.000</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400</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371</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271060"/>
                  </a:ext>
                </a:extLst>
              </a:tr>
              <a:tr h="485455">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2018</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63.000</a:t>
                      </a:r>
                      <a:endPar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p>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No hay información</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1.942</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600</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1.342</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0418106"/>
                  </a:ext>
                </a:extLst>
              </a:tr>
              <a:tr h="485455">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2019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just" rtl="0" fontAlgn="t">
                        <a:spcBef>
                          <a:spcPts val="0"/>
                        </a:spcBef>
                        <a:spcAft>
                          <a:spcPts val="0"/>
                        </a:spcAft>
                      </a:pPr>
                      <a:r>
                        <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rPr>
                        <a:t>71.000</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 </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1.661</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450</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1.211</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1.654</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443</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1.211</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44933668"/>
                  </a:ext>
                </a:extLst>
              </a:tr>
              <a:tr h="0">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2022</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s-ES" sz="1200" dirty="0">
                          <a:solidFill>
                            <a:schemeClr val="bg2"/>
                          </a:solidFill>
                          <a:effectLst/>
                          <a:latin typeface="Lato" panose="020F0502020204030203" pitchFamily="34" charset="0"/>
                          <a:ea typeface="Lato" panose="020F0502020204030203" pitchFamily="34" charset="0"/>
                          <a:cs typeface="Lato" panose="020F0502020204030203" pitchFamily="34" charset="0"/>
                        </a:rPr>
                        <a:t>94.600</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2.000</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500</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1.500</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ES" sz="12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Total:</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2.109</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Telefónicas: 501</a:t>
                      </a:r>
                      <a:endParaRPr lang="es-ES"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Online: 1.608</a:t>
                      </a:r>
                      <a:endParaRPr lang="es-ES"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4381767"/>
                  </a:ext>
                </a:extLst>
              </a:tr>
            </a:tbl>
          </a:graphicData>
        </a:graphic>
      </p:graphicFrame>
      <p:sp>
        <p:nvSpPr>
          <p:cNvPr id="8" name="Rectangle 1">
            <a:extLst>
              <a:ext uri="{FF2B5EF4-FFF2-40B4-BE49-F238E27FC236}">
                <a16:creationId xmlns:a16="http://schemas.microsoft.com/office/drawing/2014/main" id="{FC0E5AF4-B759-A597-C189-672162E30BD9}"/>
              </a:ext>
            </a:extLst>
          </p:cNvPr>
          <p:cNvSpPr>
            <a:spLocks noChangeArrowheads="1"/>
          </p:cNvSpPr>
          <p:nvPr/>
        </p:nvSpPr>
        <p:spPr bwMode="auto">
          <a:xfrm>
            <a:off x="2689225" y="16811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Tree>
    <p:extLst>
      <p:ext uri="{BB962C8B-B14F-4D97-AF65-F5344CB8AC3E}">
        <p14:creationId xmlns:p14="http://schemas.microsoft.com/office/powerpoint/2010/main" val="2074111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4">
            <a:extLst>
              <a:ext uri="{FF2B5EF4-FFF2-40B4-BE49-F238E27FC236}">
                <a16:creationId xmlns:a16="http://schemas.microsoft.com/office/drawing/2014/main" id="{4F389B2E-2835-8DF1-A609-7569C339BF76}"/>
              </a:ext>
            </a:extLst>
          </p:cNvPr>
          <p:cNvSpPr/>
          <p:nvPr/>
        </p:nvSpPr>
        <p:spPr>
          <a:xfrm>
            <a:off x="4171472" y="1324026"/>
            <a:ext cx="4705032" cy="2291625"/>
          </a:xfrm>
          <a:prstGeom prst="rect">
            <a:avLst/>
          </a:prstGeom>
          <a:solidFill>
            <a:srgbClr val="F3F3F3"/>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7" y="4706423"/>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7" y="303985"/>
            <a:ext cx="446149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de satisfacción</a:t>
            </a:r>
            <a:endParaRPr sz="2400" b="1" dirty="0">
              <a:solidFill>
                <a:srgbClr val="00986B"/>
              </a:solidFill>
              <a:latin typeface="Raleway"/>
              <a:ea typeface="Raleway"/>
              <a:cs typeface="Raleway"/>
              <a:sym typeface="Raleway"/>
            </a:endParaRPr>
          </a:p>
        </p:txBody>
      </p:sp>
      <p:grpSp>
        <p:nvGrpSpPr>
          <p:cNvPr id="22" name="Grupo 21">
            <a:extLst>
              <a:ext uri="{FF2B5EF4-FFF2-40B4-BE49-F238E27FC236}">
                <a16:creationId xmlns:a16="http://schemas.microsoft.com/office/drawing/2014/main" id="{3EB9E35E-0E1D-783C-CB1D-0A69C9353D2F}"/>
              </a:ext>
            </a:extLst>
          </p:cNvPr>
          <p:cNvGrpSpPr/>
          <p:nvPr/>
        </p:nvGrpSpPr>
        <p:grpSpPr>
          <a:xfrm>
            <a:off x="189070" y="985472"/>
            <a:ext cx="8687435" cy="2630179"/>
            <a:chOff x="189070" y="802028"/>
            <a:chExt cx="8687435" cy="2630179"/>
          </a:xfrm>
        </p:grpSpPr>
        <p:sp>
          <p:nvSpPr>
            <p:cNvPr id="6" name="Rectangle 1">
              <a:extLst>
                <a:ext uri="{FF2B5EF4-FFF2-40B4-BE49-F238E27FC236}">
                  <a16:creationId xmlns:a16="http://schemas.microsoft.com/office/drawing/2014/main" id="{128DABE3-B94B-DC14-101B-01B203C9DF1A}"/>
                </a:ext>
              </a:extLst>
            </p:cNvPr>
            <p:cNvSpPr>
              <a:spLocks noChangeArrowheads="1"/>
            </p:cNvSpPr>
            <p:nvPr/>
          </p:nvSpPr>
          <p:spPr bwMode="auto">
            <a:xfrm>
              <a:off x="3172859" y="999688"/>
              <a:ext cx="47050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7" name="CuadroTexto 6">
              <a:extLst>
                <a:ext uri="{FF2B5EF4-FFF2-40B4-BE49-F238E27FC236}">
                  <a16:creationId xmlns:a16="http://schemas.microsoft.com/office/drawing/2014/main" id="{60680875-370A-7CA9-044A-8419496FF48C}"/>
                </a:ext>
              </a:extLst>
            </p:cNvPr>
            <p:cNvSpPr txBox="1"/>
            <p:nvPr/>
          </p:nvSpPr>
          <p:spPr>
            <a:xfrm>
              <a:off x="189070" y="2142072"/>
              <a:ext cx="1651241" cy="584775"/>
            </a:xfrm>
            <a:prstGeom prst="rect">
              <a:avLst/>
            </a:prstGeom>
            <a:noFill/>
          </p:spPr>
          <p:txBody>
            <a:bodyPr wrap="square">
              <a:spAutoFit/>
            </a:bodyPr>
            <a:lstStyle/>
            <a:p>
              <a:r>
                <a:rPr lang="es-AR" sz="1600" b="1"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rPr>
                <a:t>INDICADORES</a:t>
              </a:r>
            </a:p>
            <a:p>
              <a:r>
                <a:rPr lang="es-AR" sz="1600" b="1"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rPr>
                <a:t>SATISFACCIÓN</a:t>
              </a:r>
              <a:endParaRPr lang="es-AR" sz="1600"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endParaRPr>
            </a:p>
          </p:txBody>
        </p:sp>
        <p:sp>
          <p:nvSpPr>
            <p:cNvPr id="10" name="Rectángulo: esquinas redondeadas 9">
              <a:extLst>
                <a:ext uri="{FF2B5EF4-FFF2-40B4-BE49-F238E27FC236}">
                  <a16:creationId xmlns:a16="http://schemas.microsoft.com/office/drawing/2014/main" id="{897EF619-252F-56A2-8001-67C73410713F}"/>
                </a:ext>
              </a:extLst>
            </p:cNvPr>
            <p:cNvSpPr/>
            <p:nvPr/>
          </p:nvSpPr>
          <p:spPr>
            <a:xfrm>
              <a:off x="1979193" y="1230719"/>
              <a:ext cx="2053398"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Satisfacción general</a:t>
              </a:r>
            </a:p>
          </p:txBody>
        </p:sp>
        <p:sp>
          <p:nvSpPr>
            <p:cNvPr id="11" name="Rectángulo: esquinas redondeadas 10">
              <a:extLst>
                <a:ext uri="{FF2B5EF4-FFF2-40B4-BE49-F238E27FC236}">
                  <a16:creationId xmlns:a16="http://schemas.microsoft.com/office/drawing/2014/main" id="{31C94CFA-AC38-FB57-34F3-F3B1E0A70D8A}"/>
                </a:ext>
              </a:extLst>
            </p:cNvPr>
            <p:cNvSpPr/>
            <p:nvPr/>
          </p:nvSpPr>
          <p:spPr>
            <a:xfrm>
              <a:off x="1979192" y="1848592"/>
              <a:ext cx="2053399"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Recomendación</a:t>
              </a:r>
            </a:p>
          </p:txBody>
        </p:sp>
        <p:sp>
          <p:nvSpPr>
            <p:cNvPr id="12" name="Rectángulo: esquinas redondeadas 11">
              <a:extLst>
                <a:ext uri="{FF2B5EF4-FFF2-40B4-BE49-F238E27FC236}">
                  <a16:creationId xmlns:a16="http://schemas.microsoft.com/office/drawing/2014/main" id="{2589E178-D9B7-E06F-D50A-DF5361640931}"/>
                </a:ext>
              </a:extLst>
            </p:cNvPr>
            <p:cNvSpPr/>
            <p:nvPr/>
          </p:nvSpPr>
          <p:spPr>
            <a:xfrm>
              <a:off x="1979193" y="2492173"/>
              <a:ext cx="2053398"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Inconvenientes</a:t>
              </a:r>
            </a:p>
          </p:txBody>
        </p:sp>
        <p:sp>
          <p:nvSpPr>
            <p:cNvPr id="13" name="Rectángulo: esquinas redondeadas 12">
              <a:extLst>
                <a:ext uri="{FF2B5EF4-FFF2-40B4-BE49-F238E27FC236}">
                  <a16:creationId xmlns:a16="http://schemas.microsoft.com/office/drawing/2014/main" id="{AF3E630B-D34B-F379-D153-A6B49B859A81}"/>
                </a:ext>
              </a:extLst>
            </p:cNvPr>
            <p:cNvSpPr/>
            <p:nvPr/>
          </p:nvSpPr>
          <p:spPr>
            <a:xfrm>
              <a:off x="1979191" y="3085346"/>
              <a:ext cx="2053400" cy="34686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Recompra</a:t>
              </a:r>
            </a:p>
          </p:txBody>
        </p:sp>
        <p:sp>
          <p:nvSpPr>
            <p:cNvPr id="14" name="CuadroTexto 13">
              <a:extLst>
                <a:ext uri="{FF2B5EF4-FFF2-40B4-BE49-F238E27FC236}">
                  <a16:creationId xmlns:a16="http://schemas.microsoft.com/office/drawing/2014/main" id="{CCF4490C-515B-0DB5-EF56-88CA918BADC1}"/>
                </a:ext>
              </a:extLst>
            </p:cNvPr>
            <p:cNvSpPr txBox="1"/>
            <p:nvPr/>
          </p:nvSpPr>
          <p:spPr>
            <a:xfrm>
              <a:off x="4171472" y="802028"/>
              <a:ext cx="4605992" cy="338554"/>
            </a:xfrm>
            <a:prstGeom prst="rect">
              <a:avLst/>
            </a:prstGeom>
            <a:noFill/>
          </p:spPr>
          <p:txBody>
            <a:bodyPr wrap="square">
              <a:spAutoFit/>
            </a:bodyPr>
            <a:lstStyle/>
            <a:p>
              <a:r>
                <a:rPr lang="es-AR" sz="1600" b="1" dirty="0">
                  <a:solidFill>
                    <a:schemeClr val="tx2">
                      <a:lumMod val="60000"/>
                      <a:lumOff val="40000"/>
                    </a:schemeClr>
                  </a:solidFill>
                  <a:latin typeface="Lato" panose="020F0502020204030203" pitchFamily="34" charset="0"/>
                  <a:ea typeface="Lato" panose="020F0502020204030203" pitchFamily="34" charset="0"/>
                  <a:cs typeface="Lato" panose="020F0502020204030203" pitchFamily="34" charset="0"/>
                </a:rPr>
                <a:t>FORMA DE INDAGAR EN EL CUESTIONARIO</a:t>
              </a:r>
            </a:p>
          </p:txBody>
        </p:sp>
        <p:sp>
          <p:nvSpPr>
            <p:cNvPr id="19" name="CuadroTexto 18">
              <a:extLst>
                <a:ext uri="{FF2B5EF4-FFF2-40B4-BE49-F238E27FC236}">
                  <a16:creationId xmlns:a16="http://schemas.microsoft.com/office/drawing/2014/main" id="{53F45FB1-4F6E-AD14-996F-4496E9D23E39}"/>
                </a:ext>
              </a:extLst>
            </p:cNvPr>
            <p:cNvSpPr txBox="1"/>
            <p:nvPr/>
          </p:nvSpPr>
          <p:spPr>
            <a:xfrm>
              <a:off x="4171473" y="1172057"/>
              <a:ext cx="4705032" cy="646331"/>
            </a:xfrm>
            <a:prstGeom prst="rect">
              <a:avLst/>
            </a:prstGeom>
            <a:noFill/>
            <a:ln>
              <a:noFill/>
            </a:ln>
          </p:spPr>
          <p:txBody>
            <a:bodyPr wrap="square">
              <a:spAutoFit/>
            </a:bodyPr>
            <a:lstStyle/>
            <a:p>
              <a:pPr marL="171450" indent="-171450">
                <a:buClr>
                  <a:schemeClr val="bg1">
                    <a:lumMod val="50000"/>
                  </a:schemeClr>
                </a:buClr>
                <a:buFont typeface="Lato" panose="020F0502020204030203" pitchFamily="34" charset="0"/>
                <a:buChar char="•"/>
              </a:pP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Preguntas relacionadas a la satisfacción general y la satisfacción en determinados aspectos que componen el servicio y la atención brindada por </a:t>
              </a:r>
              <a:r>
                <a:rPr lang="es-ES" sz="1200" dirty="0" err="1">
                  <a:solidFill>
                    <a:schemeClr val="bg2"/>
                  </a:solidFill>
                  <a:latin typeface="Lato" panose="020F0502020204030203" pitchFamily="34" charset="0"/>
                  <a:ea typeface="Lato" panose="020F0502020204030203" pitchFamily="34" charset="0"/>
                  <a:cs typeface="Lato" panose="020F0502020204030203" pitchFamily="34" charset="0"/>
                </a:rPr>
                <a:t>Avalian</a:t>
              </a:r>
              <a:endParaRPr lang="es-AR" sz="1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23" name="CuadroTexto 22">
              <a:extLst>
                <a:ext uri="{FF2B5EF4-FFF2-40B4-BE49-F238E27FC236}">
                  <a16:creationId xmlns:a16="http://schemas.microsoft.com/office/drawing/2014/main" id="{916EC153-A3A4-A3AC-ACF5-7A3C4499F426}"/>
                </a:ext>
              </a:extLst>
            </p:cNvPr>
            <p:cNvSpPr txBox="1"/>
            <p:nvPr/>
          </p:nvSpPr>
          <p:spPr>
            <a:xfrm>
              <a:off x="4171473" y="1917575"/>
              <a:ext cx="4461493" cy="276999"/>
            </a:xfrm>
            <a:prstGeom prst="rect">
              <a:avLst/>
            </a:prstGeom>
            <a:noFill/>
            <a:ln>
              <a:noFill/>
            </a:ln>
          </p:spPr>
          <p:txBody>
            <a:bodyPr wrap="square">
              <a:spAutoFit/>
            </a:bodyPr>
            <a:lstStyle>
              <a:defPPr marR="0" lvl="0" algn="l" rtl="0">
                <a:lnSpc>
                  <a:spcPct val="100000"/>
                </a:lnSpc>
                <a:spcBef>
                  <a:spcPts val="0"/>
                </a:spcBef>
                <a:spcAft>
                  <a:spcPts val="0"/>
                </a:spcAft>
              </a:defPPr>
              <a:lvl1pPr>
                <a:defRPr sz="1200">
                  <a:solidFill>
                    <a:schemeClr val="bg2"/>
                  </a:solidFill>
                  <a:latin typeface="Lato" panose="020F0502020204030203" pitchFamily="34" charset="0"/>
                  <a:ea typeface="Lato" panose="020F0502020204030203" pitchFamily="34" charset="0"/>
                  <a:cs typeface="Lato" panose="020F0502020204030203" pitchFamily="34" charset="0"/>
                </a:defRPr>
              </a:lvl1pPr>
            </a:lstStyle>
            <a:p>
              <a:pPr marL="171450" indent="-171450">
                <a:buClr>
                  <a:schemeClr val="bg1">
                    <a:lumMod val="50000"/>
                  </a:schemeClr>
                </a:buClr>
                <a:buFont typeface="Lato" panose="020F0502020204030203" pitchFamily="34" charset="0"/>
                <a:buChar char="•"/>
              </a:pPr>
              <a:r>
                <a:rPr lang="es-ES" dirty="0"/>
                <a:t>Nivel de recomendación de la empresa a familiares/amigos</a:t>
              </a:r>
              <a:endParaRPr lang="es-AR" dirty="0"/>
            </a:p>
          </p:txBody>
        </p:sp>
        <p:sp>
          <p:nvSpPr>
            <p:cNvPr id="28" name="CuadroTexto 27">
              <a:extLst>
                <a:ext uri="{FF2B5EF4-FFF2-40B4-BE49-F238E27FC236}">
                  <a16:creationId xmlns:a16="http://schemas.microsoft.com/office/drawing/2014/main" id="{254680D9-7560-A460-E44F-FCEC3794BA63}"/>
                </a:ext>
              </a:extLst>
            </p:cNvPr>
            <p:cNvSpPr txBox="1"/>
            <p:nvPr/>
          </p:nvSpPr>
          <p:spPr>
            <a:xfrm>
              <a:off x="4171472" y="2549779"/>
              <a:ext cx="4461494" cy="276999"/>
            </a:xfrm>
            <a:prstGeom prst="rect">
              <a:avLst/>
            </a:prstGeom>
            <a:noFill/>
            <a:ln>
              <a:noFill/>
            </a:ln>
          </p:spPr>
          <p:txBody>
            <a:bodyPr wrap="square">
              <a:spAutoFit/>
            </a:bodyPr>
            <a:lstStyle>
              <a:defPPr marR="0" lvl="0" algn="l" rtl="0">
                <a:lnSpc>
                  <a:spcPct val="100000"/>
                </a:lnSpc>
                <a:spcBef>
                  <a:spcPts val="0"/>
                </a:spcBef>
                <a:spcAft>
                  <a:spcPts val="0"/>
                </a:spcAft>
              </a:defPPr>
              <a:lvl1pPr>
                <a:defRPr sz="1200">
                  <a:solidFill>
                    <a:schemeClr val="bg2"/>
                  </a:solidFill>
                  <a:latin typeface="Lato" panose="020F0502020204030203" pitchFamily="34" charset="0"/>
                  <a:ea typeface="Lato" panose="020F0502020204030203" pitchFamily="34" charset="0"/>
                  <a:cs typeface="Lato" panose="020F0502020204030203" pitchFamily="34" charset="0"/>
                </a:defRPr>
              </a:lvl1pPr>
            </a:lstStyle>
            <a:p>
              <a:pPr marL="171450" indent="-171450">
                <a:buClr>
                  <a:schemeClr val="bg1">
                    <a:lumMod val="50000"/>
                  </a:schemeClr>
                </a:buClr>
                <a:buFont typeface="Lato" panose="020F0502020204030203" pitchFamily="34" charset="0"/>
                <a:buChar char="•"/>
              </a:pPr>
              <a:r>
                <a:rPr lang="es-ES" dirty="0"/>
                <a:t>Existencia de inconvenientes, sus causas y resolución</a:t>
              </a:r>
              <a:endParaRPr lang="es-AR" dirty="0"/>
            </a:p>
          </p:txBody>
        </p:sp>
        <p:sp>
          <p:nvSpPr>
            <p:cNvPr id="31" name="CuadroTexto 30">
              <a:extLst>
                <a:ext uri="{FF2B5EF4-FFF2-40B4-BE49-F238E27FC236}">
                  <a16:creationId xmlns:a16="http://schemas.microsoft.com/office/drawing/2014/main" id="{8069854E-5096-80D6-1566-C8C584D8C9FC}"/>
                </a:ext>
              </a:extLst>
            </p:cNvPr>
            <p:cNvSpPr txBox="1"/>
            <p:nvPr/>
          </p:nvSpPr>
          <p:spPr>
            <a:xfrm>
              <a:off x="4171472" y="3141305"/>
              <a:ext cx="4687568" cy="276999"/>
            </a:xfrm>
            <a:prstGeom prst="rect">
              <a:avLst/>
            </a:prstGeom>
            <a:noFill/>
            <a:ln>
              <a:noFill/>
            </a:ln>
          </p:spPr>
          <p:txBody>
            <a:bodyPr wrap="square">
              <a:spAutoFit/>
            </a:bodyPr>
            <a:lstStyle>
              <a:defPPr marR="0" lvl="0" algn="l" rtl="0">
                <a:lnSpc>
                  <a:spcPct val="100000"/>
                </a:lnSpc>
                <a:spcBef>
                  <a:spcPts val="0"/>
                </a:spcBef>
                <a:spcAft>
                  <a:spcPts val="0"/>
                </a:spcAft>
                <a:defRPr/>
              </a:defPPr>
              <a:lvl1pPr>
                <a:defRPr sz="1200">
                  <a:solidFill>
                    <a:schemeClr val="bg2"/>
                  </a:solidFill>
                  <a:latin typeface="Lato" panose="020F0502020204030203" pitchFamily="34" charset="0"/>
                  <a:ea typeface="Lato" panose="020F0502020204030203" pitchFamily="34" charset="0"/>
                  <a:cs typeface="Lato" panose="020F0502020204030203" pitchFamily="34" charset="0"/>
                </a:defRPr>
              </a:lvl1pPr>
            </a:lstStyle>
            <a:p>
              <a:pPr marL="171450" indent="-171450">
                <a:buClr>
                  <a:schemeClr val="bg1">
                    <a:lumMod val="50000"/>
                  </a:schemeClr>
                </a:buClr>
                <a:buFont typeface="Lato" panose="020F0502020204030203" pitchFamily="34" charset="0"/>
                <a:buChar char="•"/>
              </a:pPr>
              <a:r>
                <a:rPr lang="es-AR" dirty="0"/>
                <a:t>Si volvería a elegir </a:t>
              </a:r>
              <a:r>
                <a:rPr lang="es-AR" dirty="0" err="1"/>
                <a:t>Avalian</a:t>
              </a:r>
              <a:r>
                <a:rPr lang="es-AR" dirty="0"/>
                <a:t> como empresa de medicina prepaga</a:t>
              </a:r>
            </a:p>
          </p:txBody>
        </p:sp>
      </p:grpSp>
      <p:sp>
        <p:nvSpPr>
          <p:cNvPr id="32" name="CuadroTexto 31">
            <a:extLst>
              <a:ext uri="{FF2B5EF4-FFF2-40B4-BE49-F238E27FC236}">
                <a16:creationId xmlns:a16="http://schemas.microsoft.com/office/drawing/2014/main" id="{8069854E-5096-80D6-1566-C8C584D8C9FC}"/>
              </a:ext>
            </a:extLst>
          </p:cNvPr>
          <p:cNvSpPr txBox="1"/>
          <p:nvPr/>
        </p:nvSpPr>
        <p:spPr>
          <a:xfrm>
            <a:off x="3005891" y="4006211"/>
            <a:ext cx="5870613" cy="830997"/>
          </a:xfrm>
          <a:prstGeom prst="rect">
            <a:avLst/>
          </a:prstGeom>
          <a:noFill/>
          <a:ln w="19050">
            <a:solidFill>
              <a:schemeClr val="bg1">
                <a:lumMod val="95000"/>
              </a:schemeClr>
            </a:solidFill>
          </a:ln>
        </p:spPr>
        <p:txBody>
          <a:bodyPr wrap="square">
            <a:spAutoFit/>
          </a:bodyPr>
          <a:lstStyle/>
          <a:p>
            <a:pPr marL="285750" indent="-285750">
              <a:buClr>
                <a:srgbClr val="92D050"/>
              </a:buClr>
              <a:buFont typeface="Lato" panose="020F0502020204030203" pitchFamily="34" charset="0"/>
              <a:buChar char="•"/>
            </a:pP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Estimaciones para el total de los asociados y desagregación dada por algunas de las variables usadas como cuotas y el método de recolección (telefónico/online)</a:t>
            </a:r>
          </a:p>
          <a:p>
            <a:pPr marL="285750" indent="-285750">
              <a:buClr>
                <a:srgbClr val="92D050"/>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Variables </a:t>
            </a: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clasificación consideradas para desagregar los resultados obtenidos a través de los indicadores diferentes según los años</a:t>
            </a:r>
          </a:p>
        </p:txBody>
      </p:sp>
    </p:spTree>
    <p:extLst>
      <p:ext uri="{BB962C8B-B14F-4D97-AF65-F5344CB8AC3E}">
        <p14:creationId xmlns:p14="http://schemas.microsoft.com/office/powerpoint/2010/main" val="178433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DD08859-9B00-B3E0-7F4E-27C5ACA60279}"/>
              </a:ext>
            </a:extLst>
          </p:cNvPr>
          <p:cNvSpPr/>
          <p:nvPr/>
        </p:nvSpPr>
        <p:spPr>
          <a:xfrm>
            <a:off x="5183434" y="2229736"/>
            <a:ext cx="2714692" cy="1863009"/>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A164AD42-7E64-32A4-E17B-169B00ACFF52}"/>
              </a:ext>
            </a:extLst>
          </p:cNvPr>
          <p:cNvSpPr/>
          <p:nvPr/>
        </p:nvSpPr>
        <p:spPr>
          <a:xfrm>
            <a:off x="2010166" y="2234871"/>
            <a:ext cx="2714692" cy="1863009"/>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697364"/>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186294"/>
            <a:ext cx="39854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principales</a:t>
            </a:r>
            <a:endParaRPr sz="2400" b="1" dirty="0">
              <a:solidFill>
                <a:srgbClr val="00986B"/>
              </a:solidFill>
              <a:latin typeface="Raleway"/>
              <a:ea typeface="Raleway"/>
              <a:cs typeface="Raleway"/>
              <a:sym typeface="Raleway"/>
            </a:endParaRPr>
          </a:p>
        </p:txBody>
      </p:sp>
      <p:sp>
        <p:nvSpPr>
          <p:cNvPr id="4" name="Rectángulo: esquinas redondeadas 3">
            <a:extLst>
              <a:ext uri="{FF2B5EF4-FFF2-40B4-BE49-F238E27FC236}">
                <a16:creationId xmlns:a16="http://schemas.microsoft.com/office/drawing/2014/main" id="{B505C1E1-1B2A-9A9B-E535-37D919967761}"/>
              </a:ext>
            </a:extLst>
          </p:cNvPr>
          <p:cNvSpPr/>
          <p:nvPr/>
        </p:nvSpPr>
        <p:spPr>
          <a:xfrm>
            <a:off x="2010165" y="907161"/>
            <a:ext cx="5837699"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Nivel de satisfacción general</a:t>
            </a:r>
          </a:p>
        </p:txBody>
      </p:sp>
      <p:sp>
        <p:nvSpPr>
          <p:cNvPr id="17" name="CuadroTexto 16">
            <a:extLst>
              <a:ext uri="{FF2B5EF4-FFF2-40B4-BE49-F238E27FC236}">
                <a16:creationId xmlns:a16="http://schemas.microsoft.com/office/drawing/2014/main" id="{7E3A33D2-34A7-167A-5F34-540267FC2D38}"/>
              </a:ext>
            </a:extLst>
          </p:cNvPr>
          <p:cNvSpPr txBox="1"/>
          <p:nvPr/>
        </p:nvSpPr>
        <p:spPr>
          <a:xfrm>
            <a:off x="2010166" y="1488835"/>
            <a:ext cx="5837699" cy="276999"/>
          </a:xfrm>
          <a:prstGeom prst="rect">
            <a:avLst/>
          </a:prstGeom>
          <a:noFill/>
        </p:spPr>
        <p:txBody>
          <a:bodyPr wrap="square">
            <a:spAutoFit/>
          </a:bodyPr>
          <a:lstStyle/>
          <a:p>
            <a:pPr algn="ct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“¿Qué tan satisfecho te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encontrás</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con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a:t>
            </a:r>
          </a:p>
        </p:txBody>
      </p:sp>
      <p:sp>
        <p:nvSpPr>
          <p:cNvPr id="20" name="CuadroTexto 19">
            <a:extLst>
              <a:ext uri="{FF2B5EF4-FFF2-40B4-BE49-F238E27FC236}">
                <a16:creationId xmlns:a16="http://schemas.microsoft.com/office/drawing/2014/main" id="{979F4DC5-E8CF-8E04-21CC-9360EA923B9D}"/>
              </a:ext>
            </a:extLst>
          </p:cNvPr>
          <p:cNvSpPr txBox="1"/>
          <p:nvPr/>
        </p:nvSpPr>
        <p:spPr>
          <a:xfrm>
            <a:off x="2010166" y="3266884"/>
            <a:ext cx="2614170" cy="646331"/>
          </a:xfrm>
          <a:prstGeom prst="rect">
            <a:avLst/>
          </a:prstGeom>
          <a:noFill/>
        </p:spPr>
        <p:txBody>
          <a:bodyPr wrap="square">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orcentaje</a:t>
            </a:r>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de asociados que expresan estar satisfechos o muy satisfechos con la empresa</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2" name="CuadroTexto 21">
            <a:extLst>
              <a:ext uri="{FF2B5EF4-FFF2-40B4-BE49-F238E27FC236}">
                <a16:creationId xmlns:a16="http://schemas.microsoft.com/office/drawing/2014/main" id="{69399483-6D8D-7F5D-D0DB-812AFA8AF3C9}"/>
              </a:ext>
            </a:extLst>
          </p:cNvPr>
          <p:cNvSpPr txBox="1"/>
          <p:nvPr/>
        </p:nvSpPr>
        <p:spPr>
          <a:xfrm>
            <a:off x="5183434" y="3261749"/>
            <a:ext cx="2664431" cy="276999"/>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Promedio</a:t>
            </a:r>
          </a:p>
        </p:txBody>
      </p:sp>
      <p:sp>
        <p:nvSpPr>
          <p:cNvPr id="9" name="CuadroTexto 8">
            <a:extLst>
              <a:ext uri="{FF2B5EF4-FFF2-40B4-BE49-F238E27FC236}">
                <a16:creationId xmlns:a16="http://schemas.microsoft.com/office/drawing/2014/main" id="{1A507459-B2E6-3E67-399B-372780EBD60B}"/>
              </a:ext>
            </a:extLst>
          </p:cNvPr>
          <p:cNvSpPr txBox="1"/>
          <p:nvPr/>
        </p:nvSpPr>
        <p:spPr>
          <a:xfrm>
            <a:off x="2010166" y="2359543"/>
            <a:ext cx="2614170" cy="646331"/>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Escala ordinal de cinco categorías con opciones que varían entre “Muy satisfecho” y “Muy insatisfecho”</a:t>
            </a:r>
          </a:p>
        </p:txBody>
      </p:sp>
      <p:sp>
        <p:nvSpPr>
          <p:cNvPr id="11" name="CuadroTexto 10">
            <a:extLst>
              <a:ext uri="{FF2B5EF4-FFF2-40B4-BE49-F238E27FC236}">
                <a16:creationId xmlns:a16="http://schemas.microsoft.com/office/drawing/2014/main" id="{7F621B17-1F78-31EA-C08B-31F58DE0C0FC}"/>
              </a:ext>
            </a:extLst>
          </p:cNvPr>
          <p:cNvSpPr txBox="1"/>
          <p:nvPr/>
        </p:nvSpPr>
        <p:spPr>
          <a:xfrm>
            <a:off x="5183434" y="2343447"/>
            <a:ext cx="2664431" cy="830997"/>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s-ES" sz="1200" dirty="0">
                <a:latin typeface="Lato" panose="020F0502020204030203" pitchFamily="34" charset="0"/>
                <a:ea typeface="Lato" panose="020F0502020204030203" pitchFamily="34" charset="0"/>
                <a:cs typeface="Lato" panose="020F0502020204030203" pitchFamily="34" charset="0"/>
              </a:rPr>
              <a:t>Escala ordinal de diez categorías con valores de 1 a 10 en la que 10 es muy satisfecho y 1 para nada satisfecho</a:t>
            </a:r>
          </a:p>
        </p:txBody>
      </p:sp>
      <p:sp>
        <p:nvSpPr>
          <p:cNvPr id="14" name="Rectángulo: esquinas redondeadas 13">
            <a:extLst>
              <a:ext uri="{FF2B5EF4-FFF2-40B4-BE49-F238E27FC236}">
                <a16:creationId xmlns:a16="http://schemas.microsoft.com/office/drawing/2014/main" id="{0D906603-489D-5BD2-264D-EA428A20F1E9}"/>
              </a:ext>
            </a:extLst>
          </p:cNvPr>
          <p:cNvSpPr/>
          <p:nvPr/>
        </p:nvSpPr>
        <p:spPr>
          <a:xfrm>
            <a:off x="219375" y="1357185"/>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Pregunta</a:t>
            </a:r>
          </a:p>
        </p:txBody>
      </p:sp>
      <p:sp>
        <p:nvSpPr>
          <p:cNvPr id="15" name="Rectángulo: esquinas redondeadas 14">
            <a:extLst>
              <a:ext uri="{FF2B5EF4-FFF2-40B4-BE49-F238E27FC236}">
                <a16:creationId xmlns:a16="http://schemas.microsoft.com/office/drawing/2014/main" id="{D07950D0-8517-F4E8-BEDE-F6D56C90FE62}"/>
              </a:ext>
            </a:extLst>
          </p:cNvPr>
          <p:cNvSpPr/>
          <p:nvPr/>
        </p:nvSpPr>
        <p:spPr>
          <a:xfrm>
            <a:off x="219375" y="244551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Escala</a:t>
            </a:r>
          </a:p>
        </p:txBody>
      </p:sp>
      <p:sp>
        <p:nvSpPr>
          <p:cNvPr id="16" name="Rectángulo: esquinas redondeadas 15">
            <a:extLst>
              <a:ext uri="{FF2B5EF4-FFF2-40B4-BE49-F238E27FC236}">
                <a16:creationId xmlns:a16="http://schemas.microsoft.com/office/drawing/2014/main" id="{110F9B87-CEED-5280-CBC2-1881DD957A34}"/>
              </a:ext>
            </a:extLst>
          </p:cNvPr>
          <p:cNvSpPr/>
          <p:nvPr/>
        </p:nvSpPr>
        <p:spPr>
          <a:xfrm>
            <a:off x="219375" y="3294047"/>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Parámetro</a:t>
            </a:r>
          </a:p>
        </p:txBody>
      </p:sp>
      <p:sp>
        <p:nvSpPr>
          <p:cNvPr id="8" name="CuadroTexto 7">
            <a:extLst>
              <a:ext uri="{FF2B5EF4-FFF2-40B4-BE49-F238E27FC236}">
                <a16:creationId xmlns:a16="http://schemas.microsoft.com/office/drawing/2014/main" id="{BF30567F-E185-2E0D-A6C0-F31C8398E5C6}"/>
              </a:ext>
            </a:extLst>
          </p:cNvPr>
          <p:cNvSpPr txBox="1"/>
          <p:nvPr/>
        </p:nvSpPr>
        <p:spPr>
          <a:xfrm>
            <a:off x="2987673" y="1849453"/>
            <a:ext cx="659155" cy="338554"/>
          </a:xfrm>
          <a:prstGeom prst="rect">
            <a:avLst/>
          </a:prstGeom>
          <a:noFill/>
        </p:spPr>
        <p:txBody>
          <a:bodyPr wrap="non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2017</a:t>
            </a:r>
            <a:endPar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3" name="CuadroTexto 32">
            <a:extLst>
              <a:ext uri="{FF2B5EF4-FFF2-40B4-BE49-F238E27FC236}">
                <a16:creationId xmlns:a16="http://schemas.microsoft.com/office/drawing/2014/main" id="{E2D3BE58-A487-A93A-F015-11334BA7E59C}"/>
              </a:ext>
            </a:extLst>
          </p:cNvPr>
          <p:cNvSpPr txBox="1"/>
          <p:nvPr/>
        </p:nvSpPr>
        <p:spPr>
          <a:xfrm>
            <a:off x="5634638" y="1855504"/>
            <a:ext cx="1762021" cy="338554"/>
          </a:xfrm>
          <a:prstGeom prst="rect">
            <a:avLst/>
          </a:prstGeom>
          <a:noFill/>
        </p:spPr>
        <p:txBody>
          <a:bodyPr wrap="non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2018-2019-2022</a:t>
            </a:r>
            <a:endPar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3001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DD08859-9B00-B3E0-7F4E-27C5ACA60279}"/>
              </a:ext>
            </a:extLst>
          </p:cNvPr>
          <p:cNvSpPr/>
          <p:nvPr/>
        </p:nvSpPr>
        <p:spPr>
          <a:xfrm>
            <a:off x="5183434" y="2229735"/>
            <a:ext cx="2714692" cy="1805421"/>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A164AD42-7E64-32A4-E17B-169B00ACFF52}"/>
              </a:ext>
            </a:extLst>
          </p:cNvPr>
          <p:cNvSpPr/>
          <p:nvPr/>
        </p:nvSpPr>
        <p:spPr>
          <a:xfrm>
            <a:off x="2010166" y="2234872"/>
            <a:ext cx="2714692" cy="1805422"/>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801520"/>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186294"/>
            <a:ext cx="39854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principales</a:t>
            </a:r>
            <a:endParaRPr sz="2400" b="1" dirty="0">
              <a:solidFill>
                <a:srgbClr val="00986B"/>
              </a:solidFill>
              <a:latin typeface="Raleway"/>
              <a:ea typeface="Raleway"/>
              <a:cs typeface="Raleway"/>
              <a:sym typeface="Raleway"/>
            </a:endParaRPr>
          </a:p>
        </p:txBody>
      </p:sp>
      <p:sp>
        <p:nvSpPr>
          <p:cNvPr id="4" name="Rectángulo: esquinas redondeadas 3">
            <a:extLst>
              <a:ext uri="{FF2B5EF4-FFF2-40B4-BE49-F238E27FC236}">
                <a16:creationId xmlns:a16="http://schemas.microsoft.com/office/drawing/2014/main" id="{B505C1E1-1B2A-9A9B-E535-37D919967761}"/>
              </a:ext>
            </a:extLst>
          </p:cNvPr>
          <p:cNvSpPr/>
          <p:nvPr/>
        </p:nvSpPr>
        <p:spPr>
          <a:xfrm>
            <a:off x="2010161" y="825998"/>
            <a:ext cx="5837699"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Nivel de recomendación</a:t>
            </a:r>
          </a:p>
        </p:txBody>
      </p:sp>
      <p:sp>
        <p:nvSpPr>
          <p:cNvPr id="17" name="CuadroTexto 16">
            <a:extLst>
              <a:ext uri="{FF2B5EF4-FFF2-40B4-BE49-F238E27FC236}">
                <a16:creationId xmlns:a16="http://schemas.microsoft.com/office/drawing/2014/main" id="{7E3A33D2-34A7-167A-5F34-540267FC2D38}"/>
              </a:ext>
            </a:extLst>
          </p:cNvPr>
          <p:cNvSpPr txBox="1"/>
          <p:nvPr/>
        </p:nvSpPr>
        <p:spPr>
          <a:xfrm>
            <a:off x="2010162" y="1329534"/>
            <a:ext cx="5837699" cy="461665"/>
          </a:xfrm>
          <a:prstGeom prst="rect">
            <a:avLst/>
          </a:prstGeom>
          <a:noFill/>
        </p:spPr>
        <p:txBody>
          <a:bodyPr wrap="square">
            <a:spAutoFit/>
          </a:bodyPr>
          <a:lstStyle/>
          <a:p>
            <a:pPr algn="ct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“¿En qué medida recomendarías a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como prestador de Medicina Prepaga?”</a:t>
            </a:r>
          </a:p>
          <a:p>
            <a:pPr algn="ct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“¿Recomendarías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Aca</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Salud/</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a familiares o amigos?”</a:t>
            </a:r>
          </a:p>
        </p:txBody>
      </p:sp>
      <p:sp>
        <p:nvSpPr>
          <p:cNvPr id="20" name="CuadroTexto 19">
            <a:extLst>
              <a:ext uri="{FF2B5EF4-FFF2-40B4-BE49-F238E27FC236}">
                <a16:creationId xmlns:a16="http://schemas.microsoft.com/office/drawing/2014/main" id="{979F4DC5-E8CF-8E04-21CC-9360EA923B9D}"/>
              </a:ext>
            </a:extLst>
          </p:cNvPr>
          <p:cNvSpPr txBox="1"/>
          <p:nvPr/>
        </p:nvSpPr>
        <p:spPr>
          <a:xfrm>
            <a:off x="2010166" y="3266884"/>
            <a:ext cx="2614170" cy="461665"/>
          </a:xfrm>
          <a:prstGeom prst="rect">
            <a:avLst/>
          </a:prstGeom>
          <a:noFill/>
        </p:spPr>
        <p:txBody>
          <a:bodyPr wrap="square">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orcentaje</a:t>
            </a:r>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que respondió “Sí, seguro” o “Sí, probablemente”</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2" name="CuadroTexto 21">
            <a:extLst>
              <a:ext uri="{FF2B5EF4-FFF2-40B4-BE49-F238E27FC236}">
                <a16:creationId xmlns:a16="http://schemas.microsoft.com/office/drawing/2014/main" id="{69399483-6D8D-7F5D-D0DB-812AFA8AF3C9}"/>
              </a:ext>
            </a:extLst>
          </p:cNvPr>
          <p:cNvSpPr txBox="1"/>
          <p:nvPr/>
        </p:nvSpPr>
        <p:spPr>
          <a:xfrm>
            <a:off x="5183434" y="3261749"/>
            <a:ext cx="2664431" cy="461665"/>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Diferencia entre el porcentaje de promotores y detractores</a:t>
            </a:r>
          </a:p>
        </p:txBody>
      </p:sp>
      <p:sp>
        <p:nvSpPr>
          <p:cNvPr id="9" name="CuadroTexto 8">
            <a:extLst>
              <a:ext uri="{FF2B5EF4-FFF2-40B4-BE49-F238E27FC236}">
                <a16:creationId xmlns:a16="http://schemas.microsoft.com/office/drawing/2014/main" id="{1A507459-B2E6-3E67-399B-372780EBD60B}"/>
              </a:ext>
            </a:extLst>
          </p:cNvPr>
          <p:cNvSpPr txBox="1"/>
          <p:nvPr/>
        </p:nvSpPr>
        <p:spPr>
          <a:xfrm>
            <a:off x="2010166" y="2359543"/>
            <a:ext cx="2614170" cy="646331"/>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s-ES" sz="1200" dirty="0">
                <a:latin typeface="Lato" panose="020F0502020204030203" pitchFamily="34" charset="0"/>
                <a:ea typeface="Lato" panose="020F0502020204030203" pitchFamily="34" charset="0"/>
                <a:cs typeface="Lato" panose="020F0502020204030203" pitchFamily="34" charset="0"/>
              </a:rPr>
              <a:t>Escalas ordinales con categorías que varían desde “Sí, seguro” a “Definitivamente no”</a:t>
            </a:r>
          </a:p>
        </p:txBody>
      </p:sp>
      <p:sp>
        <p:nvSpPr>
          <p:cNvPr id="11" name="CuadroTexto 10">
            <a:extLst>
              <a:ext uri="{FF2B5EF4-FFF2-40B4-BE49-F238E27FC236}">
                <a16:creationId xmlns:a16="http://schemas.microsoft.com/office/drawing/2014/main" id="{7F621B17-1F78-31EA-C08B-31F58DE0C0FC}"/>
              </a:ext>
            </a:extLst>
          </p:cNvPr>
          <p:cNvSpPr txBox="1"/>
          <p:nvPr/>
        </p:nvSpPr>
        <p:spPr>
          <a:xfrm>
            <a:off x="5183434" y="2343447"/>
            <a:ext cx="2664431" cy="830997"/>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s-ES" sz="1200" dirty="0">
                <a:latin typeface="Lato" panose="020F0502020204030203" pitchFamily="34" charset="0"/>
                <a:ea typeface="Lato" panose="020F0502020204030203" pitchFamily="34" charset="0"/>
                <a:cs typeface="Lato" panose="020F0502020204030203" pitchFamily="34" charset="0"/>
              </a:rPr>
              <a:t>Escala ordinal que toma diez categorías donde 1 es “Seguramente NO lo recomendaría” y 10 es “Seguramente lo recomendaría”</a:t>
            </a:r>
          </a:p>
        </p:txBody>
      </p:sp>
      <p:sp>
        <p:nvSpPr>
          <p:cNvPr id="14" name="Rectángulo: esquinas redondeadas 13">
            <a:extLst>
              <a:ext uri="{FF2B5EF4-FFF2-40B4-BE49-F238E27FC236}">
                <a16:creationId xmlns:a16="http://schemas.microsoft.com/office/drawing/2014/main" id="{0D906603-489D-5BD2-264D-EA428A20F1E9}"/>
              </a:ext>
            </a:extLst>
          </p:cNvPr>
          <p:cNvSpPr/>
          <p:nvPr/>
        </p:nvSpPr>
        <p:spPr>
          <a:xfrm>
            <a:off x="219375" y="1323563"/>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Pregunta</a:t>
            </a:r>
          </a:p>
        </p:txBody>
      </p:sp>
      <p:sp>
        <p:nvSpPr>
          <p:cNvPr id="15" name="Rectángulo: esquinas redondeadas 14">
            <a:extLst>
              <a:ext uri="{FF2B5EF4-FFF2-40B4-BE49-F238E27FC236}">
                <a16:creationId xmlns:a16="http://schemas.microsoft.com/office/drawing/2014/main" id="{D07950D0-8517-F4E8-BEDE-F6D56C90FE62}"/>
              </a:ext>
            </a:extLst>
          </p:cNvPr>
          <p:cNvSpPr/>
          <p:nvPr/>
        </p:nvSpPr>
        <p:spPr>
          <a:xfrm>
            <a:off x="219375" y="244551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Escala</a:t>
            </a:r>
          </a:p>
        </p:txBody>
      </p:sp>
      <p:sp>
        <p:nvSpPr>
          <p:cNvPr id="16" name="Rectángulo: esquinas redondeadas 15">
            <a:extLst>
              <a:ext uri="{FF2B5EF4-FFF2-40B4-BE49-F238E27FC236}">
                <a16:creationId xmlns:a16="http://schemas.microsoft.com/office/drawing/2014/main" id="{110F9B87-CEED-5280-CBC2-1881DD957A34}"/>
              </a:ext>
            </a:extLst>
          </p:cNvPr>
          <p:cNvSpPr/>
          <p:nvPr/>
        </p:nvSpPr>
        <p:spPr>
          <a:xfrm>
            <a:off x="219375" y="3294047"/>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Parámetro</a:t>
            </a:r>
          </a:p>
        </p:txBody>
      </p:sp>
      <p:sp>
        <p:nvSpPr>
          <p:cNvPr id="5" name="CuadroTexto 4">
            <a:extLst>
              <a:ext uri="{FF2B5EF4-FFF2-40B4-BE49-F238E27FC236}">
                <a16:creationId xmlns:a16="http://schemas.microsoft.com/office/drawing/2014/main" id="{BF30567F-E185-2E0D-A6C0-F31C8398E5C6}"/>
              </a:ext>
            </a:extLst>
          </p:cNvPr>
          <p:cNvSpPr txBox="1"/>
          <p:nvPr/>
        </p:nvSpPr>
        <p:spPr>
          <a:xfrm>
            <a:off x="2436240" y="1906094"/>
            <a:ext cx="1762021" cy="338554"/>
          </a:xfrm>
          <a:prstGeom prst="rect">
            <a:avLst/>
          </a:prstGeom>
          <a:noFill/>
        </p:spPr>
        <p:txBody>
          <a:bodyPr wrap="squar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2017-2018-2019</a:t>
            </a:r>
            <a:endPar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E2D3BE58-A487-A93A-F015-11334BA7E59C}"/>
              </a:ext>
            </a:extLst>
          </p:cNvPr>
          <p:cNvSpPr txBox="1"/>
          <p:nvPr/>
        </p:nvSpPr>
        <p:spPr>
          <a:xfrm>
            <a:off x="5249226" y="1890761"/>
            <a:ext cx="2532846" cy="338554"/>
          </a:xfrm>
          <a:prstGeom prst="rect">
            <a:avLst/>
          </a:prstGeom>
          <a:noFill/>
        </p:spPr>
        <p:txBody>
          <a:bodyPr wrap="squar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2019 (adicional) - 2022</a:t>
            </a:r>
            <a:endPar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10" name="CuadroTexto 9">
            <a:extLst>
              <a:ext uri="{FF2B5EF4-FFF2-40B4-BE49-F238E27FC236}">
                <a16:creationId xmlns:a16="http://schemas.microsoft.com/office/drawing/2014/main" id="{B5EF6C71-EFF7-7C2E-BD24-2135C7DC7192}"/>
              </a:ext>
            </a:extLst>
          </p:cNvPr>
          <p:cNvSpPr txBox="1"/>
          <p:nvPr/>
        </p:nvSpPr>
        <p:spPr>
          <a:xfrm>
            <a:off x="6220556" y="3730594"/>
            <a:ext cx="2580975" cy="1015663"/>
          </a:xfrm>
          <a:prstGeom prst="rect">
            <a:avLst/>
          </a:prstGeom>
          <a:solidFill>
            <a:schemeClr val="bg1">
              <a:lumMod val="95000"/>
            </a:schemeClr>
          </a:solidFill>
          <a:ln>
            <a:solidFill>
              <a:schemeClr val="bg1">
                <a:lumMod val="95000"/>
              </a:schemeClr>
            </a:solidFill>
          </a:ln>
        </p:spPr>
        <p:txBody>
          <a:bodyPr wrap="square">
            <a:spAutoFit/>
          </a:bodyPr>
          <a:lstStyle/>
          <a:p>
            <a:pPr>
              <a:buClr>
                <a:schemeClr val="bg1">
                  <a:lumMod val="50000"/>
                </a:schemeClr>
              </a:buClr>
            </a:pPr>
            <a:r>
              <a:rPr lang="es-ES" sz="1200" b="1" dirty="0">
                <a:latin typeface="Lato" panose="020F0502020204030203" pitchFamily="34" charset="0"/>
                <a:ea typeface="Lato" panose="020F0502020204030203" pitchFamily="34" charset="0"/>
                <a:cs typeface="Lato" panose="020F0502020204030203" pitchFamily="34" charset="0"/>
              </a:rPr>
              <a:t>- Índice </a:t>
            </a:r>
            <a:r>
              <a:rPr lang="es-ES" sz="1200" b="1" i="1" dirty="0">
                <a:latin typeface="Lato" panose="020F0502020204030203" pitchFamily="34" charset="0"/>
                <a:ea typeface="Lato" panose="020F0502020204030203" pitchFamily="34" charset="0"/>
                <a:cs typeface="Lato" panose="020F0502020204030203" pitchFamily="34" charset="0"/>
              </a:rPr>
              <a:t>Net </a:t>
            </a:r>
            <a:r>
              <a:rPr lang="es-ES" sz="1200" b="1" i="1" dirty="0" err="1">
                <a:latin typeface="Lato" panose="020F0502020204030203" pitchFamily="34" charset="0"/>
                <a:ea typeface="Lato" panose="020F0502020204030203" pitchFamily="34" charset="0"/>
                <a:cs typeface="Lato" panose="020F0502020204030203" pitchFamily="34" charset="0"/>
              </a:rPr>
              <a:t>Promoter</a:t>
            </a:r>
            <a:r>
              <a:rPr lang="es-ES" sz="1200" b="1" i="1" dirty="0">
                <a:latin typeface="Lato" panose="020F0502020204030203" pitchFamily="34" charset="0"/>
                <a:ea typeface="Lato" panose="020F0502020204030203" pitchFamily="34" charset="0"/>
                <a:cs typeface="Lato" panose="020F0502020204030203" pitchFamily="34" charset="0"/>
              </a:rPr>
              <a:t> Score </a:t>
            </a:r>
            <a:r>
              <a:rPr lang="es-ES" sz="1200" b="1" dirty="0">
                <a:latin typeface="Lato" panose="020F0502020204030203" pitchFamily="34" charset="0"/>
                <a:ea typeface="Lato" panose="020F0502020204030203" pitchFamily="34" charset="0"/>
                <a:cs typeface="Lato" panose="020F0502020204030203" pitchFamily="34" charset="0"/>
              </a:rPr>
              <a:t>(NPS)</a:t>
            </a:r>
          </a:p>
          <a:p>
            <a:pPr>
              <a:buClr>
                <a:schemeClr val="bg1">
                  <a:lumMod val="50000"/>
                </a:schemeClr>
              </a:buClr>
            </a:pPr>
            <a:r>
              <a:rPr lang="es-ES" sz="1200" dirty="0">
                <a:latin typeface="Lato" panose="020F0502020204030203" pitchFamily="34" charset="0"/>
                <a:ea typeface="Lato" panose="020F0502020204030203" pitchFamily="34" charset="0"/>
                <a:cs typeface="Lato" panose="020F0502020204030203" pitchFamily="34" charset="0"/>
              </a:rPr>
              <a:t>Los encuestados son clasificados según sus respuestas en </a:t>
            </a:r>
            <a:r>
              <a:rPr lang="es-ES" sz="1200" dirty="0">
                <a:solidFill>
                  <a:srgbClr val="92D050"/>
                </a:solidFill>
                <a:latin typeface="Lato" panose="020F0502020204030203" pitchFamily="34" charset="0"/>
                <a:ea typeface="Lato" panose="020F0502020204030203" pitchFamily="34" charset="0"/>
                <a:cs typeface="Lato" panose="020F0502020204030203" pitchFamily="34" charset="0"/>
              </a:rPr>
              <a:t>promotores (9 y 10)</a:t>
            </a: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sz="1200"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ES" sz="1200" dirty="0">
                <a:solidFill>
                  <a:srgbClr val="FFC000"/>
                </a:solidFill>
                <a:latin typeface="Lato" panose="020F0502020204030203" pitchFamily="34" charset="0"/>
                <a:ea typeface="Lato" panose="020F0502020204030203" pitchFamily="34" charset="0"/>
                <a:cs typeface="Lato" panose="020F0502020204030203" pitchFamily="34" charset="0"/>
              </a:rPr>
              <a:t>neutros (7 y 8) </a:t>
            </a:r>
            <a:r>
              <a:rPr lang="es-ES" sz="1200" dirty="0">
                <a:latin typeface="Lato" panose="020F0502020204030203" pitchFamily="34" charset="0"/>
                <a:ea typeface="Lato" panose="020F0502020204030203" pitchFamily="34" charset="0"/>
                <a:cs typeface="Lato" panose="020F0502020204030203" pitchFamily="34" charset="0"/>
              </a:rPr>
              <a:t>y </a:t>
            </a:r>
            <a:r>
              <a:rPr lang="es-ES" sz="1200" dirty="0">
                <a:solidFill>
                  <a:srgbClr val="FF0000"/>
                </a:solidFill>
                <a:latin typeface="Lato" panose="020F0502020204030203" pitchFamily="34" charset="0"/>
                <a:ea typeface="Lato" panose="020F0502020204030203" pitchFamily="34" charset="0"/>
                <a:cs typeface="Lato" panose="020F0502020204030203" pitchFamily="34" charset="0"/>
              </a:rPr>
              <a:t>detractores (1 a 6)</a:t>
            </a:r>
          </a:p>
        </p:txBody>
      </p:sp>
    </p:spTree>
    <p:extLst>
      <p:ext uri="{BB962C8B-B14F-4D97-AF65-F5344CB8AC3E}">
        <p14:creationId xmlns:p14="http://schemas.microsoft.com/office/powerpoint/2010/main" val="3722369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DD08859-9B00-B3E0-7F4E-27C5ACA60279}"/>
              </a:ext>
            </a:extLst>
          </p:cNvPr>
          <p:cNvSpPr/>
          <p:nvPr/>
        </p:nvSpPr>
        <p:spPr>
          <a:xfrm>
            <a:off x="5183434" y="2229736"/>
            <a:ext cx="2714692" cy="1863009"/>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A164AD42-7E64-32A4-E17B-169B00ACFF52}"/>
              </a:ext>
            </a:extLst>
          </p:cNvPr>
          <p:cNvSpPr/>
          <p:nvPr/>
        </p:nvSpPr>
        <p:spPr>
          <a:xfrm>
            <a:off x="2010166" y="2234871"/>
            <a:ext cx="2714692" cy="1863009"/>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697364"/>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186294"/>
            <a:ext cx="39854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principales</a:t>
            </a:r>
            <a:endParaRPr sz="2400" b="1" dirty="0">
              <a:solidFill>
                <a:srgbClr val="00986B"/>
              </a:solidFill>
              <a:latin typeface="Raleway"/>
              <a:ea typeface="Raleway"/>
              <a:cs typeface="Raleway"/>
              <a:sym typeface="Raleway"/>
            </a:endParaRPr>
          </a:p>
        </p:txBody>
      </p:sp>
      <p:sp>
        <p:nvSpPr>
          <p:cNvPr id="4" name="Rectángulo: esquinas redondeadas 3">
            <a:extLst>
              <a:ext uri="{FF2B5EF4-FFF2-40B4-BE49-F238E27FC236}">
                <a16:creationId xmlns:a16="http://schemas.microsoft.com/office/drawing/2014/main" id="{B505C1E1-1B2A-9A9B-E535-37D919967761}"/>
              </a:ext>
            </a:extLst>
          </p:cNvPr>
          <p:cNvSpPr/>
          <p:nvPr/>
        </p:nvSpPr>
        <p:spPr>
          <a:xfrm>
            <a:off x="2010165" y="907161"/>
            <a:ext cx="2714693"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Inconvenientes</a:t>
            </a:r>
          </a:p>
        </p:txBody>
      </p:sp>
      <p:sp>
        <p:nvSpPr>
          <p:cNvPr id="17" name="CuadroTexto 16">
            <a:extLst>
              <a:ext uri="{FF2B5EF4-FFF2-40B4-BE49-F238E27FC236}">
                <a16:creationId xmlns:a16="http://schemas.microsoft.com/office/drawing/2014/main" id="{7E3A33D2-34A7-167A-5F34-540267FC2D38}"/>
              </a:ext>
            </a:extLst>
          </p:cNvPr>
          <p:cNvSpPr txBox="1"/>
          <p:nvPr/>
        </p:nvSpPr>
        <p:spPr>
          <a:xfrm>
            <a:off x="2010166" y="1533492"/>
            <a:ext cx="2714692" cy="461665"/>
          </a:xfrm>
          <a:prstGeom prst="rect">
            <a:avLst/>
          </a:prstGeom>
          <a:noFill/>
        </p:spPr>
        <p:txBody>
          <a:bodyPr wrap="square">
            <a:spAutoFit/>
          </a:bodyPr>
          <a:lstStyle/>
          <a:p>
            <a:pPr algn="ct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“¿Tuviste inconvenientes con algún servicio ofrecido por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a:t>
            </a:r>
          </a:p>
        </p:txBody>
      </p:sp>
      <p:sp>
        <p:nvSpPr>
          <p:cNvPr id="20" name="CuadroTexto 19">
            <a:extLst>
              <a:ext uri="{FF2B5EF4-FFF2-40B4-BE49-F238E27FC236}">
                <a16:creationId xmlns:a16="http://schemas.microsoft.com/office/drawing/2014/main" id="{979F4DC5-E8CF-8E04-21CC-9360EA923B9D}"/>
              </a:ext>
            </a:extLst>
          </p:cNvPr>
          <p:cNvSpPr txBox="1"/>
          <p:nvPr/>
        </p:nvSpPr>
        <p:spPr>
          <a:xfrm>
            <a:off x="2010166" y="3266884"/>
            <a:ext cx="2614170" cy="646331"/>
          </a:xfrm>
          <a:prstGeom prst="rect">
            <a:avLst/>
          </a:prstGeom>
          <a:noFill/>
        </p:spPr>
        <p:txBody>
          <a:bodyPr wrap="square">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Porcentaje de asociados que tuvieron inconvenientes con </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Avalian</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2" name="CuadroTexto 21">
            <a:extLst>
              <a:ext uri="{FF2B5EF4-FFF2-40B4-BE49-F238E27FC236}">
                <a16:creationId xmlns:a16="http://schemas.microsoft.com/office/drawing/2014/main" id="{69399483-6D8D-7F5D-D0DB-812AFA8AF3C9}"/>
              </a:ext>
            </a:extLst>
          </p:cNvPr>
          <p:cNvSpPr txBox="1"/>
          <p:nvPr/>
        </p:nvSpPr>
        <p:spPr>
          <a:xfrm>
            <a:off x="5183434" y="3261749"/>
            <a:ext cx="2664431" cy="461665"/>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Porcentaje de asociados que volverían a elegir </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Avalian</a:t>
            </a:r>
            <a:endPar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CuadroTexto 8">
            <a:extLst>
              <a:ext uri="{FF2B5EF4-FFF2-40B4-BE49-F238E27FC236}">
                <a16:creationId xmlns:a16="http://schemas.microsoft.com/office/drawing/2014/main" id="{1A507459-B2E6-3E67-399B-372780EBD60B}"/>
              </a:ext>
            </a:extLst>
          </p:cNvPr>
          <p:cNvSpPr txBox="1"/>
          <p:nvPr/>
        </p:nvSpPr>
        <p:spPr>
          <a:xfrm>
            <a:off x="2010166" y="2551644"/>
            <a:ext cx="2614170" cy="276999"/>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Respuestas posibles: “Sí”, “No”</a:t>
            </a:r>
          </a:p>
        </p:txBody>
      </p:sp>
      <p:sp>
        <p:nvSpPr>
          <p:cNvPr id="11" name="CuadroTexto 10">
            <a:extLst>
              <a:ext uri="{FF2B5EF4-FFF2-40B4-BE49-F238E27FC236}">
                <a16:creationId xmlns:a16="http://schemas.microsoft.com/office/drawing/2014/main" id="{7F621B17-1F78-31EA-C08B-31F58DE0C0FC}"/>
              </a:ext>
            </a:extLst>
          </p:cNvPr>
          <p:cNvSpPr txBox="1"/>
          <p:nvPr/>
        </p:nvSpPr>
        <p:spPr>
          <a:xfrm>
            <a:off x="5183434" y="2468743"/>
            <a:ext cx="2664431" cy="276999"/>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Respuestas posibles: “Sí”, “No”</a:t>
            </a:r>
          </a:p>
        </p:txBody>
      </p:sp>
      <p:sp>
        <p:nvSpPr>
          <p:cNvPr id="14" name="Rectángulo: esquinas redondeadas 13">
            <a:extLst>
              <a:ext uri="{FF2B5EF4-FFF2-40B4-BE49-F238E27FC236}">
                <a16:creationId xmlns:a16="http://schemas.microsoft.com/office/drawing/2014/main" id="{0D906603-489D-5BD2-264D-EA428A20F1E9}"/>
              </a:ext>
            </a:extLst>
          </p:cNvPr>
          <p:cNvSpPr/>
          <p:nvPr/>
        </p:nvSpPr>
        <p:spPr>
          <a:xfrm>
            <a:off x="219375" y="153349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Pregunta</a:t>
            </a:r>
          </a:p>
        </p:txBody>
      </p:sp>
      <p:sp>
        <p:nvSpPr>
          <p:cNvPr id="15" name="Rectángulo: esquinas redondeadas 14">
            <a:extLst>
              <a:ext uri="{FF2B5EF4-FFF2-40B4-BE49-F238E27FC236}">
                <a16:creationId xmlns:a16="http://schemas.microsoft.com/office/drawing/2014/main" id="{D07950D0-8517-F4E8-BEDE-F6D56C90FE62}"/>
              </a:ext>
            </a:extLst>
          </p:cNvPr>
          <p:cNvSpPr/>
          <p:nvPr/>
        </p:nvSpPr>
        <p:spPr>
          <a:xfrm>
            <a:off x="219375" y="244551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Escala</a:t>
            </a:r>
          </a:p>
        </p:txBody>
      </p:sp>
      <p:sp>
        <p:nvSpPr>
          <p:cNvPr id="16" name="Rectángulo: esquinas redondeadas 15">
            <a:extLst>
              <a:ext uri="{FF2B5EF4-FFF2-40B4-BE49-F238E27FC236}">
                <a16:creationId xmlns:a16="http://schemas.microsoft.com/office/drawing/2014/main" id="{110F9B87-CEED-5280-CBC2-1881DD957A34}"/>
              </a:ext>
            </a:extLst>
          </p:cNvPr>
          <p:cNvSpPr/>
          <p:nvPr/>
        </p:nvSpPr>
        <p:spPr>
          <a:xfrm>
            <a:off x="219375" y="3294047"/>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Parámetro</a:t>
            </a:r>
          </a:p>
        </p:txBody>
      </p:sp>
      <p:sp>
        <p:nvSpPr>
          <p:cNvPr id="5" name="Rectángulo: esquinas redondeadas 4">
            <a:extLst>
              <a:ext uri="{FF2B5EF4-FFF2-40B4-BE49-F238E27FC236}">
                <a16:creationId xmlns:a16="http://schemas.microsoft.com/office/drawing/2014/main" id="{E2D34F02-F4EB-41C3-66F3-1490CC50419E}"/>
              </a:ext>
            </a:extLst>
          </p:cNvPr>
          <p:cNvSpPr/>
          <p:nvPr/>
        </p:nvSpPr>
        <p:spPr>
          <a:xfrm>
            <a:off x="5183432" y="897302"/>
            <a:ext cx="2714692"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Recompra</a:t>
            </a:r>
          </a:p>
        </p:txBody>
      </p:sp>
      <p:sp>
        <p:nvSpPr>
          <p:cNvPr id="7" name="CuadroTexto 6">
            <a:extLst>
              <a:ext uri="{FF2B5EF4-FFF2-40B4-BE49-F238E27FC236}">
                <a16:creationId xmlns:a16="http://schemas.microsoft.com/office/drawing/2014/main" id="{66176E60-E526-72E9-E77C-3BFC51B17B9F}"/>
              </a:ext>
            </a:extLst>
          </p:cNvPr>
          <p:cNvSpPr txBox="1"/>
          <p:nvPr/>
        </p:nvSpPr>
        <p:spPr>
          <a:xfrm>
            <a:off x="5183432" y="1478199"/>
            <a:ext cx="2714692" cy="646331"/>
          </a:xfrm>
          <a:prstGeom prst="rect">
            <a:avLst/>
          </a:prstGeom>
          <a:noFill/>
        </p:spPr>
        <p:txBody>
          <a:bodyPr wrap="square">
            <a:spAutoFit/>
          </a:bodyPr>
          <a:lstStyle/>
          <a:p>
            <a:pPr algn="ctr"/>
            <a:r>
              <a:rPr lang="es-ES" sz="1200" b="1" dirty="0">
                <a:solidFill>
                  <a:srgbClr val="00986B"/>
                </a:solidFill>
                <a:latin typeface="Lato" panose="020F0502020204030203" pitchFamily="34" charset="0"/>
                <a:ea typeface="Lato" panose="020F0502020204030203" pitchFamily="34" charset="0"/>
                <a:cs typeface="Lato" panose="020F0502020204030203" pitchFamily="34" charset="0"/>
              </a:rPr>
              <a:t> “¿Si tuviese que elegir nuevamente su cobertura médica optaría por </a:t>
            </a:r>
            <a:r>
              <a:rPr lang="es-ES" sz="1200" b="1" dirty="0" err="1">
                <a:solidFill>
                  <a:srgbClr val="00986B"/>
                </a:solidFill>
                <a:latin typeface="Lato" panose="020F0502020204030203" pitchFamily="34" charset="0"/>
                <a:ea typeface="Lato" panose="020F0502020204030203" pitchFamily="34" charset="0"/>
                <a:cs typeface="Lato" panose="020F0502020204030203" pitchFamily="34" charset="0"/>
              </a:rPr>
              <a:t>Avalian</a:t>
            </a:r>
            <a:r>
              <a:rPr lang="es-ES" sz="1200" b="1" dirty="0">
                <a:solidFill>
                  <a:srgbClr val="00986B"/>
                </a:solidFill>
                <a:latin typeface="Lato" panose="020F0502020204030203" pitchFamily="34" charset="0"/>
                <a:ea typeface="Lato" panose="020F0502020204030203" pitchFamily="34" charset="0"/>
                <a:cs typeface="Lato" panose="020F0502020204030203" pitchFamily="34" charset="0"/>
              </a:rPr>
              <a:t>?”</a:t>
            </a:r>
            <a:endParaRPr lang="es-AR" sz="1200" b="1" dirty="0">
              <a:solidFill>
                <a:srgbClr val="00986B"/>
              </a:solidFill>
              <a:latin typeface="Lato" panose="020F0502020204030203" pitchFamily="34" charset="0"/>
              <a:ea typeface="Lato" panose="020F0502020204030203" pitchFamily="34" charset="0"/>
              <a:cs typeface="Lato" panose="020F0502020204030203" pitchFamily="34" charset="0"/>
            </a:endParaRPr>
          </a:p>
        </p:txBody>
      </p:sp>
      <p:sp>
        <p:nvSpPr>
          <p:cNvPr id="12" name="CuadroTexto 11">
            <a:extLst>
              <a:ext uri="{FF2B5EF4-FFF2-40B4-BE49-F238E27FC236}">
                <a16:creationId xmlns:a16="http://schemas.microsoft.com/office/drawing/2014/main" id="{4F7ABDD3-B779-00DD-4612-F021A8A0BF43}"/>
              </a:ext>
            </a:extLst>
          </p:cNvPr>
          <p:cNvSpPr txBox="1"/>
          <p:nvPr/>
        </p:nvSpPr>
        <p:spPr>
          <a:xfrm>
            <a:off x="2995341" y="3774950"/>
            <a:ext cx="1930451" cy="769441"/>
          </a:xfrm>
          <a:prstGeom prst="rect">
            <a:avLst/>
          </a:prstGeom>
          <a:solidFill>
            <a:schemeClr val="bg1">
              <a:lumMod val="95000"/>
            </a:schemeClr>
          </a:solidFill>
          <a:ln>
            <a:solidFill>
              <a:schemeClr val="bg1">
                <a:lumMod val="95000"/>
              </a:schemeClr>
            </a:solidFill>
          </a:ln>
        </p:spPr>
        <p:txBody>
          <a:bodyPr wrap="square">
            <a:spAutoFit/>
          </a:bodyPr>
          <a:lstStyle>
            <a:defPPr marR="0" lvl="0" algn="l" rtl="0">
              <a:lnSpc>
                <a:spcPct val="100000"/>
              </a:lnSpc>
              <a:spcBef>
                <a:spcPts val="0"/>
              </a:spcBef>
              <a:spcAft>
                <a:spcPts val="0"/>
              </a:spcAft>
            </a:defPPr>
            <a:lvl1pPr>
              <a:buClr>
                <a:schemeClr val="bg1">
                  <a:lumMod val="50000"/>
                </a:schemeClr>
              </a:buClr>
              <a:defRPr sz="1200" b="1">
                <a:latin typeface="Lato" panose="020F0502020204030203" pitchFamily="34" charset="0"/>
                <a:ea typeface="Lato" panose="020F0502020204030203" pitchFamily="34" charset="0"/>
                <a:cs typeface="Lato" panose="020F0502020204030203" pitchFamily="34" charset="0"/>
              </a:defRPr>
            </a:lvl1pPr>
          </a:lstStyle>
          <a:p>
            <a:r>
              <a:rPr lang="es-ES" sz="1100" b="0" dirty="0">
                <a:solidFill>
                  <a:schemeClr val="bg1">
                    <a:lumMod val="50000"/>
                  </a:schemeClr>
                </a:solidFill>
              </a:rPr>
              <a:t>En algunas instancias se indaga sobre la causa del inconveniente (servicio y/o atención) y su resolución</a:t>
            </a:r>
            <a:endParaRPr lang="es-AR" sz="1100" b="0" dirty="0">
              <a:solidFill>
                <a:schemeClr val="bg1">
                  <a:lumMod val="50000"/>
                </a:schemeClr>
              </a:solidFill>
            </a:endParaRPr>
          </a:p>
        </p:txBody>
      </p:sp>
    </p:spTree>
    <p:extLst>
      <p:ext uri="{BB962C8B-B14F-4D97-AF65-F5344CB8AC3E}">
        <p14:creationId xmlns:p14="http://schemas.microsoft.com/office/powerpoint/2010/main" val="331138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p:nvPr/>
        </p:nvSpPr>
        <p:spPr>
          <a:xfrm>
            <a:off x="454807" y="2233211"/>
            <a:ext cx="30000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AR" sz="3200" dirty="0">
                <a:solidFill>
                  <a:srgbClr val="595959"/>
                </a:solidFill>
                <a:latin typeface="Raleway ExtraBold" pitchFamily="2" charset="0"/>
                <a:ea typeface="Poppins SemiBold"/>
                <a:cs typeface="Poppins SemiBold"/>
                <a:sym typeface="Poppins SemiBold"/>
              </a:rPr>
              <a:t>Contenidos</a:t>
            </a:r>
            <a:endParaRPr sz="3200" dirty="0">
              <a:latin typeface="Raleway ExtraBold" pitchFamily="2" charset="0"/>
            </a:endParaRPr>
          </a:p>
        </p:txBody>
      </p:sp>
      <p:sp>
        <p:nvSpPr>
          <p:cNvPr id="86" name="Google Shape;86;p14"/>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88" name="Google Shape;88;p14"/>
          <p:cNvPicPr preferRelativeResize="0"/>
          <p:nvPr/>
        </p:nvPicPr>
        <p:blipFill>
          <a:blip r:embed="rId3">
            <a:alphaModFix/>
          </a:blip>
          <a:stretch>
            <a:fillRect/>
          </a:stretch>
        </p:blipFill>
        <p:spPr>
          <a:xfrm>
            <a:off x="4572000" y="753138"/>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89" name="Google Shape;89;p14"/>
          <p:cNvPicPr preferRelativeResize="0"/>
          <p:nvPr/>
        </p:nvPicPr>
        <p:blipFill>
          <a:blip r:embed="rId3">
            <a:alphaModFix/>
          </a:blip>
          <a:stretch>
            <a:fillRect/>
          </a:stretch>
        </p:blipFill>
        <p:spPr>
          <a:xfrm>
            <a:off x="4572000" y="1305156"/>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0" name="Google Shape;90;p14"/>
          <p:cNvPicPr preferRelativeResize="0"/>
          <p:nvPr/>
        </p:nvPicPr>
        <p:blipFill>
          <a:blip r:embed="rId3">
            <a:alphaModFix/>
          </a:blip>
          <a:stretch>
            <a:fillRect/>
          </a:stretch>
        </p:blipFill>
        <p:spPr>
          <a:xfrm>
            <a:off x="4572000" y="1857174"/>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1" name="Google Shape;91;p14"/>
          <p:cNvPicPr preferRelativeResize="0"/>
          <p:nvPr/>
        </p:nvPicPr>
        <p:blipFill>
          <a:blip r:embed="rId3">
            <a:alphaModFix/>
          </a:blip>
          <a:stretch>
            <a:fillRect/>
          </a:stretch>
        </p:blipFill>
        <p:spPr>
          <a:xfrm>
            <a:off x="4572000" y="2409192"/>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2" name="Google Shape;92;p14"/>
          <p:cNvPicPr preferRelativeResize="0"/>
          <p:nvPr/>
        </p:nvPicPr>
        <p:blipFill>
          <a:blip r:embed="rId3">
            <a:alphaModFix/>
          </a:blip>
          <a:stretch>
            <a:fillRect/>
          </a:stretch>
        </p:blipFill>
        <p:spPr>
          <a:xfrm>
            <a:off x="4572000" y="2961209"/>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3" name="Google Shape;93;p14"/>
          <p:cNvPicPr preferRelativeResize="0"/>
          <p:nvPr/>
        </p:nvPicPr>
        <p:blipFill>
          <a:blip r:embed="rId3">
            <a:alphaModFix/>
          </a:blip>
          <a:stretch>
            <a:fillRect/>
          </a:stretch>
        </p:blipFill>
        <p:spPr>
          <a:xfrm>
            <a:off x="4572000" y="3513227"/>
            <a:ext cx="2662225" cy="474329"/>
          </a:xfrm>
          <a:prstGeom prst="rect">
            <a:avLst/>
          </a:prstGeom>
          <a:solidFill>
            <a:srgbClr val="EFEFEF"/>
          </a:solidFill>
          <a:ln w="9525" cap="flat" cmpd="sng">
            <a:solidFill>
              <a:srgbClr val="EFEFEF"/>
            </a:solidFill>
            <a:prstDash val="solid"/>
            <a:round/>
            <a:headEnd type="none" w="sm" len="sm"/>
            <a:tailEnd type="none" w="sm" len="sm"/>
          </a:ln>
        </p:spPr>
      </p:pic>
      <p:pic>
        <p:nvPicPr>
          <p:cNvPr id="94" name="Google Shape;94;p14"/>
          <p:cNvPicPr preferRelativeResize="0"/>
          <p:nvPr/>
        </p:nvPicPr>
        <p:blipFill>
          <a:blip r:embed="rId3">
            <a:alphaModFix/>
          </a:blip>
          <a:stretch>
            <a:fillRect/>
          </a:stretch>
        </p:blipFill>
        <p:spPr>
          <a:xfrm>
            <a:off x="4572000" y="4065245"/>
            <a:ext cx="2662225" cy="474329"/>
          </a:xfrm>
          <a:prstGeom prst="rect">
            <a:avLst/>
          </a:prstGeom>
          <a:solidFill>
            <a:srgbClr val="EFEFEF"/>
          </a:solidFill>
          <a:ln w="9525" cap="flat" cmpd="sng">
            <a:solidFill>
              <a:srgbClr val="EFEFEF"/>
            </a:solidFill>
            <a:prstDash val="solid"/>
            <a:round/>
            <a:headEnd type="none" w="sm" len="sm"/>
            <a:tailEnd type="none" w="sm" len="sm"/>
          </a:ln>
        </p:spPr>
      </p:pic>
      <p:sp>
        <p:nvSpPr>
          <p:cNvPr id="2" name="CuadroTexto 1">
            <a:extLst>
              <a:ext uri="{FF2B5EF4-FFF2-40B4-BE49-F238E27FC236}">
                <a16:creationId xmlns:a16="http://schemas.microsoft.com/office/drawing/2014/main" id="{0D802686-7E20-E298-4944-86E8E85EA4D9}"/>
              </a:ext>
            </a:extLst>
          </p:cNvPr>
          <p:cNvSpPr txBox="1"/>
          <p:nvPr/>
        </p:nvSpPr>
        <p:spPr>
          <a:xfrm>
            <a:off x="4937072" y="789261"/>
            <a:ext cx="2183130" cy="276999"/>
          </a:xfrm>
          <a:prstGeom prst="rect">
            <a:avLst/>
          </a:prstGeom>
          <a:noFill/>
        </p:spPr>
        <p:txBody>
          <a:bodyPr wrap="square" rtlCol="0">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Introducción</a:t>
            </a:r>
          </a:p>
        </p:txBody>
      </p:sp>
      <p:sp>
        <p:nvSpPr>
          <p:cNvPr id="4" name="CuadroTexto 3">
            <a:extLst>
              <a:ext uri="{FF2B5EF4-FFF2-40B4-BE49-F238E27FC236}">
                <a16:creationId xmlns:a16="http://schemas.microsoft.com/office/drawing/2014/main" id="{02D728D2-55D4-0E40-8EF9-DF93486F84F0}"/>
              </a:ext>
            </a:extLst>
          </p:cNvPr>
          <p:cNvSpPr txBox="1"/>
          <p:nvPr/>
        </p:nvSpPr>
        <p:spPr>
          <a:xfrm>
            <a:off x="4937072" y="1355544"/>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Objetivos de la tesina</a:t>
            </a:r>
          </a:p>
        </p:txBody>
      </p:sp>
      <p:sp>
        <p:nvSpPr>
          <p:cNvPr id="5" name="CuadroTexto 4">
            <a:extLst>
              <a:ext uri="{FF2B5EF4-FFF2-40B4-BE49-F238E27FC236}">
                <a16:creationId xmlns:a16="http://schemas.microsoft.com/office/drawing/2014/main" id="{E82D4D72-9D5B-01AA-E44E-430D7541ABCD}"/>
              </a:ext>
            </a:extLst>
          </p:cNvPr>
          <p:cNvSpPr txBox="1"/>
          <p:nvPr/>
        </p:nvSpPr>
        <p:spPr>
          <a:xfrm>
            <a:off x="4937072" y="1905306"/>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Análisis de antecedentes</a:t>
            </a:r>
          </a:p>
        </p:txBody>
      </p:sp>
      <p:sp>
        <p:nvSpPr>
          <p:cNvPr id="6" name="CuadroTexto 5">
            <a:extLst>
              <a:ext uri="{FF2B5EF4-FFF2-40B4-BE49-F238E27FC236}">
                <a16:creationId xmlns:a16="http://schemas.microsoft.com/office/drawing/2014/main" id="{ED31F911-9295-C8C6-4774-01EE83800993}"/>
              </a:ext>
            </a:extLst>
          </p:cNvPr>
          <p:cNvSpPr txBox="1"/>
          <p:nvPr/>
        </p:nvSpPr>
        <p:spPr>
          <a:xfrm>
            <a:off x="4937071" y="2462232"/>
            <a:ext cx="2297153"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Encuesta de Satisfacción 2023</a:t>
            </a:r>
          </a:p>
        </p:txBody>
      </p:sp>
      <p:sp>
        <p:nvSpPr>
          <p:cNvPr id="7" name="CuadroTexto 6">
            <a:extLst>
              <a:ext uri="{FF2B5EF4-FFF2-40B4-BE49-F238E27FC236}">
                <a16:creationId xmlns:a16="http://schemas.microsoft.com/office/drawing/2014/main" id="{EAA848DE-4461-6B7D-F4C4-F99BF04FEB79}"/>
              </a:ext>
            </a:extLst>
          </p:cNvPr>
          <p:cNvSpPr txBox="1"/>
          <p:nvPr/>
        </p:nvSpPr>
        <p:spPr>
          <a:xfrm>
            <a:off x="4937071" y="3562224"/>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Resultados</a:t>
            </a:r>
          </a:p>
        </p:txBody>
      </p:sp>
      <p:sp>
        <p:nvSpPr>
          <p:cNvPr id="8" name="CuadroTexto 7">
            <a:extLst>
              <a:ext uri="{FF2B5EF4-FFF2-40B4-BE49-F238E27FC236}">
                <a16:creationId xmlns:a16="http://schemas.microsoft.com/office/drawing/2014/main" id="{FE9CEE31-F827-8A9D-C42F-6192FA8C0C43}"/>
              </a:ext>
            </a:extLst>
          </p:cNvPr>
          <p:cNvSpPr txBox="1"/>
          <p:nvPr/>
        </p:nvSpPr>
        <p:spPr>
          <a:xfrm>
            <a:off x="4937071" y="4105887"/>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Conclusiones</a:t>
            </a:r>
          </a:p>
        </p:txBody>
      </p:sp>
      <p:sp>
        <p:nvSpPr>
          <p:cNvPr id="9" name="CuadroTexto 8">
            <a:extLst>
              <a:ext uri="{FF2B5EF4-FFF2-40B4-BE49-F238E27FC236}">
                <a16:creationId xmlns:a16="http://schemas.microsoft.com/office/drawing/2014/main" id="{3FB4D515-77BC-2653-D9F0-196BB2472C58}"/>
              </a:ext>
            </a:extLst>
          </p:cNvPr>
          <p:cNvSpPr txBox="1"/>
          <p:nvPr/>
        </p:nvSpPr>
        <p:spPr>
          <a:xfrm>
            <a:off x="4937071" y="3010206"/>
            <a:ext cx="4577714" cy="276999"/>
          </a:xfrm>
          <a:prstGeom prst="rect">
            <a:avLst/>
          </a:prstGeom>
          <a:noFill/>
        </p:spPr>
        <p:txBody>
          <a:bodyPr wrap="square">
            <a:spAutoFit/>
          </a:bodyPr>
          <a:lstStyle/>
          <a:p>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Diseño muestral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24079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de satisfacción</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7A6CF10A-57C2-AC45-B25A-2DC98A13CA0B}"/>
              </a:ext>
            </a:extLst>
          </p:cNvPr>
          <p:cNvSpPr txBox="1"/>
          <p:nvPr/>
        </p:nvSpPr>
        <p:spPr>
          <a:xfrm>
            <a:off x="335058" y="719037"/>
            <a:ext cx="2121093" cy="369332"/>
          </a:xfrm>
          <a:prstGeom prst="rect">
            <a:avLst/>
          </a:prstGeom>
          <a:noFill/>
        </p:spPr>
        <p:txBody>
          <a:bodyPr wrap="none" rtlCol="0">
            <a:spAutoFit/>
          </a:bodyPr>
          <a:lstStyle/>
          <a:p>
            <a:r>
              <a:rPr lang="es-AR" sz="1800" b="1" dirty="0">
                <a:solidFill>
                  <a:schemeClr val="tx2">
                    <a:lumMod val="60000"/>
                    <a:lumOff val="40000"/>
                  </a:schemeClr>
                </a:solidFill>
                <a:latin typeface="Raleway SemiBold" pitchFamily="2" charset="0"/>
                <a:ea typeface="Lato" panose="020F0502020204030203" pitchFamily="34" charset="0"/>
                <a:cs typeface="Lato" panose="020F0502020204030203" pitchFamily="34" charset="0"/>
              </a:rPr>
              <a:t>Otros indicadores</a:t>
            </a:r>
          </a:p>
        </p:txBody>
      </p:sp>
      <p:sp>
        <p:nvSpPr>
          <p:cNvPr id="17" name="CuadroTexto 16">
            <a:extLst>
              <a:ext uri="{FF2B5EF4-FFF2-40B4-BE49-F238E27FC236}">
                <a16:creationId xmlns:a16="http://schemas.microsoft.com/office/drawing/2014/main" id="{1961D19B-E541-A4F6-65DA-7D04CDE944C1}"/>
              </a:ext>
            </a:extLst>
          </p:cNvPr>
          <p:cNvSpPr txBox="1"/>
          <p:nvPr/>
        </p:nvSpPr>
        <p:spPr>
          <a:xfrm>
            <a:off x="1395604" y="1768450"/>
            <a:ext cx="5332285" cy="307777"/>
          </a:xfrm>
          <a:prstGeom prst="rect">
            <a:avLst/>
          </a:prstGeom>
          <a:noFill/>
        </p:spPr>
        <p:txBody>
          <a:bodyPr wrap="square">
            <a:spAutoFit/>
          </a:bodyPr>
          <a:lstStyle/>
          <a:p>
            <a:pPr algn="ctr"/>
            <a:r>
              <a:rPr lang="es-ES" b="1" dirty="0">
                <a:solidFill>
                  <a:srgbClr val="00986B"/>
                </a:solidFill>
                <a:latin typeface="Lato" panose="020F0502020204030203" pitchFamily="34" charset="0"/>
                <a:ea typeface="Lato" panose="020F0502020204030203" pitchFamily="34" charset="0"/>
                <a:cs typeface="Lato" panose="020F0502020204030203" pitchFamily="34" charset="0"/>
              </a:rPr>
              <a:t> “Qué opinión tiene sobre la imagen de </a:t>
            </a:r>
            <a:r>
              <a:rPr lang="es-ES" b="1" dirty="0" err="1">
                <a:solidFill>
                  <a:srgbClr val="00986B"/>
                </a:solidFill>
                <a:latin typeface="Lato" panose="020F0502020204030203" pitchFamily="34" charset="0"/>
                <a:ea typeface="Lato" panose="020F0502020204030203" pitchFamily="34" charset="0"/>
                <a:cs typeface="Lato" panose="020F0502020204030203" pitchFamily="34" charset="0"/>
              </a:rPr>
              <a:t>Aca</a:t>
            </a:r>
            <a:r>
              <a:rPr lang="es-ES" b="1" dirty="0">
                <a:solidFill>
                  <a:srgbClr val="00986B"/>
                </a:solidFill>
                <a:latin typeface="Lato" panose="020F0502020204030203" pitchFamily="34" charset="0"/>
                <a:ea typeface="Lato" panose="020F0502020204030203" pitchFamily="34" charset="0"/>
                <a:cs typeface="Lato" panose="020F0502020204030203" pitchFamily="34" charset="0"/>
              </a:rPr>
              <a:t> Salud en general?”</a:t>
            </a:r>
          </a:p>
        </p:txBody>
      </p:sp>
      <p:sp>
        <p:nvSpPr>
          <p:cNvPr id="32" name="CuadroTexto 31">
            <a:extLst>
              <a:ext uri="{FF2B5EF4-FFF2-40B4-BE49-F238E27FC236}">
                <a16:creationId xmlns:a16="http://schemas.microsoft.com/office/drawing/2014/main" id="{177C604B-D99A-1BB5-84F1-E652051C9D0D}"/>
              </a:ext>
            </a:extLst>
          </p:cNvPr>
          <p:cNvSpPr txBox="1"/>
          <p:nvPr/>
        </p:nvSpPr>
        <p:spPr>
          <a:xfrm>
            <a:off x="335058" y="1155778"/>
            <a:ext cx="7848822" cy="523220"/>
          </a:xfrm>
          <a:prstGeom prst="rect">
            <a:avLst/>
          </a:prstGeom>
          <a:noFill/>
        </p:spPr>
        <p:txBody>
          <a:bodyPr wrap="square">
            <a:spAutoFit/>
          </a:bodyPr>
          <a:lstStyle/>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determinadas ediciones, según necesidades particulares del momento, se incorporan adicionalmente indicadores específicos que miden aspectos de interés</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1" name="CuadroTexto 10">
            <a:extLst>
              <a:ext uri="{FF2B5EF4-FFF2-40B4-BE49-F238E27FC236}">
                <a16:creationId xmlns:a16="http://schemas.microsoft.com/office/drawing/2014/main" id="{9B3CA11C-544B-EE38-B387-F2B47D47B61A}"/>
              </a:ext>
            </a:extLst>
          </p:cNvPr>
          <p:cNvSpPr txBox="1"/>
          <p:nvPr/>
        </p:nvSpPr>
        <p:spPr>
          <a:xfrm>
            <a:off x="1473678" y="2925109"/>
            <a:ext cx="6435882" cy="738664"/>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Índice</a:t>
            </a:r>
            <a:r>
              <a:rPr lang="en-U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Customer Loyalty Index (CLI)</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Medir la lealtad de los clientes a largo plazo, incorporando los valores de satisfacción, recomendación y recompra</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E19D978B-BE3E-0805-DE96-999C89BD3A78}"/>
              </a:ext>
            </a:extLst>
          </p:cNvPr>
          <p:cNvSpPr txBox="1"/>
          <p:nvPr/>
        </p:nvSpPr>
        <p:spPr>
          <a:xfrm>
            <a:off x="335058" y="1807931"/>
            <a:ext cx="4572000" cy="338554"/>
          </a:xfrm>
          <a:prstGeom prst="rect">
            <a:avLst/>
          </a:prstGeom>
          <a:noFill/>
        </p:spPr>
        <p:txBody>
          <a:bodyPr wrap="square">
            <a:spAutoFit/>
          </a:bodyPr>
          <a:lstStyle/>
          <a:p>
            <a:r>
              <a:rPr kumimoji="0" lang="es-AR" sz="1600" b="1"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Arial"/>
              </a:rPr>
              <a:t>2017</a:t>
            </a:r>
            <a:endParaRPr lang="es-AR" dirty="0"/>
          </a:p>
        </p:txBody>
      </p:sp>
      <p:sp>
        <p:nvSpPr>
          <p:cNvPr id="10" name="CuadroTexto 9">
            <a:extLst>
              <a:ext uri="{FF2B5EF4-FFF2-40B4-BE49-F238E27FC236}">
                <a16:creationId xmlns:a16="http://schemas.microsoft.com/office/drawing/2014/main" id="{0F475A8A-F712-C40B-8747-B3B51256B977}"/>
              </a:ext>
            </a:extLst>
          </p:cNvPr>
          <p:cNvSpPr txBox="1"/>
          <p:nvPr/>
        </p:nvSpPr>
        <p:spPr>
          <a:xfrm>
            <a:off x="1395604" y="2047003"/>
            <a:ext cx="6788276" cy="738664"/>
          </a:xfrm>
          <a:prstGeom prst="rect">
            <a:avLst/>
          </a:prstGeom>
          <a:noFill/>
        </p:spPr>
        <p:txBody>
          <a:bodyPr wrap="square">
            <a:spAutoFit/>
          </a:bodyPr>
          <a:lstStyle/>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I</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nterés </a:t>
            </a:r>
            <a:r>
              <a:rPr lang="es-ES" dirty="0">
                <a:latin typeface="Lato" panose="020F0502020204030203" pitchFamily="34" charset="0"/>
                <a:ea typeface="Lato" panose="020F0502020204030203" pitchFamily="34" charset="0"/>
                <a:cs typeface="Lato" panose="020F0502020204030203" pitchFamily="34" charset="0"/>
              </a:rPr>
              <a:t>en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analizar la imagen de </a:t>
            </a:r>
            <a:r>
              <a:rPr lang="es-ES" sz="14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Aca</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Salud</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Parámetro: porcentaje de asociados que manifiestan percibir una imagen “Buena” o “Muy buena”</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4" name="CuadroTexto 13">
            <a:extLst>
              <a:ext uri="{FF2B5EF4-FFF2-40B4-BE49-F238E27FC236}">
                <a16:creationId xmlns:a16="http://schemas.microsoft.com/office/drawing/2014/main" id="{25E57E6D-19E9-5604-4D21-9F23117FFF9B}"/>
              </a:ext>
            </a:extLst>
          </p:cNvPr>
          <p:cNvSpPr txBox="1"/>
          <p:nvPr/>
        </p:nvSpPr>
        <p:spPr>
          <a:xfrm>
            <a:off x="335058" y="2929480"/>
            <a:ext cx="705072" cy="338554"/>
          </a:xfrm>
          <a:prstGeom prst="rect">
            <a:avLst/>
          </a:prstGeom>
          <a:noFill/>
        </p:spPr>
        <p:txBody>
          <a:bodyPr wrap="square">
            <a:spAutoFit/>
          </a:bodyPr>
          <a:lstStyle/>
          <a:p>
            <a:r>
              <a:rPr kumimoji="0" lang="es-AR" sz="1600" b="1"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Arial"/>
              </a:rPr>
              <a:t>2019</a:t>
            </a:r>
            <a:endParaRPr lang="es-AR" dirty="0"/>
          </a:p>
        </p:txBody>
      </p:sp>
      <p:sp>
        <p:nvSpPr>
          <p:cNvPr id="15" name="CuadroTexto 14">
            <a:extLst>
              <a:ext uri="{FF2B5EF4-FFF2-40B4-BE49-F238E27FC236}">
                <a16:creationId xmlns:a16="http://schemas.microsoft.com/office/drawing/2014/main" id="{4F2294F4-623F-8ED4-80BC-AE98325A1443}"/>
              </a:ext>
            </a:extLst>
          </p:cNvPr>
          <p:cNvSpPr txBox="1"/>
          <p:nvPr/>
        </p:nvSpPr>
        <p:spPr>
          <a:xfrm>
            <a:off x="335058" y="3827178"/>
            <a:ext cx="705072" cy="338554"/>
          </a:xfrm>
          <a:prstGeom prst="rect">
            <a:avLst/>
          </a:prstGeom>
          <a:noFill/>
        </p:spPr>
        <p:txBody>
          <a:bodyPr wrap="square">
            <a:spAutoFit/>
          </a:bodyPr>
          <a:lstStyle/>
          <a:p>
            <a:r>
              <a:rPr kumimoji="0" lang="es-AR" sz="1600" b="1"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Arial"/>
              </a:rPr>
              <a:t>2022</a:t>
            </a:r>
            <a:endParaRPr lang="es-AR" dirty="0"/>
          </a:p>
        </p:txBody>
      </p:sp>
      <p:sp>
        <p:nvSpPr>
          <p:cNvPr id="18" name="CuadroTexto 17">
            <a:extLst>
              <a:ext uri="{FF2B5EF4-FFF2-40B4-BE49-F238E27FC236}">
                <a16:creationId xmlns:a16="http://schemas.microsoft.com/office/drawing/2014/main" id="{EB82B488-7DA7-2C9A-DD83-9837AD8F5248}"/>
              </a:ext>
            </a:extLst>
          </p:cNvPr>
          <p:cNvSpPr txBox="1"/>
          <p:nvPr/>
        </p:nvSpPr>
        <p:spPr>
          <a:xfrm>
            <a:off x="1473678" y="3757289"/>
            <a:ext cx="6710202" cy="738664"/>
          </a:xfrm>
          <a:prstGeom prst="rect">
            <a:avLst/>
          </a:prstGeom>
          <a:noFill/>
        </p:spPr>
        <p:txBody>
          <a:bodyPr wrap="square">
            <a:spAutoFit/>
          </a:bodyPr>
          <a:lstStyle/>
          <a:p>
            <a:pPr marL="285750" indent="-285750">
              <a:buFont typeface="Arial" panose="020B0604020202020204" pitchFamily="34" charset="0"/>
              <a:buChar char="•"/>
            </a:pPr>
            <a:r>
              <a:rPr lang="es-AR"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índice TRI*M</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medir la fortaleza de la relación con los asociados, dada por la preferencia de los mismos y el desempeño de </a:t>
            </a:r>
            <a:r>
              <a:rPr lang="es-ES" dirty="0" err="1">
                <a:latin typeface="Lato" panose="020F0502020204030203" pitchFamily="34" charset="0"/>
                <a:ea typeface="Lato" panose="020F0502020204030203" pitchFamily="34" charset="0"/>
                <a:cs typeface="Lato" panose="020F0502020204030203" pitchFamily="34" charset="0"/>
              </a:rPr>
              <a:t>Avalian</a:t>
            </a:r>
            <a:endParaRPr lang="es-A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99753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240794"/>
            <a:ext cx="492150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de satisfacción</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7A6CF10A-57C2-AC45-B25A-2DC98A13CA0B}"/>
              </a:ext>
            </a:extLst>
          </p:cNvPr>
          <p:cNvSpPr txBox="1"/>
          <p:nvPr/>
        </p:nvSpPr>
        <p:spPr>
          <a:xfrm>
            <a:off x="335058" y="667177"/>
            <a:ext cx="1266693" cy="369332"/>
          </a:xfrm>
          <a:prstGeom prst="rect">
            <a:avLst/>
          </a:prstGeom>
          <a:noFill/>
        </p:spPr>
        <p:txBody>
          <a:bodyPr wrap="none" rtlCol="0">
            <a:spAutoFit/>
          </a:bodyPr>
          <a:lstStyle/>
          <a:p>
            <a:r>
              <a:rPr lang="es-AR" sz="1800" b="1" dirty="0">
                <a:solidFill>
                  <a:schemeClr val="tx2">
                    <a:lumMod val="60000"/>
                    <a:lumOff val="40000"/>
                  </a:schemeClr>
                </a:solidFill>
                <a:latin typeface="Raleway SemiBold" pitchFamily="2" charset="0"/>
                <a:ea typeface="Lato" panose="020F0502020204030203" pitchFamily="34" charset="0"/>
                <a:cs typeface="Lato" panose="020F0502020204030203" pitchFamily="34" charset="0"/>
              </a:rPr>
              <a:t>Índice CLI</a:t>
            </a:r>
          </a:p>
        </p:txBody>
      </p:sp>
      <p:sp>
        <p:nvSpPr>
          <p:cNvPr id="32" name="CuadroTexto 31">
            <a:extLst>
              <a:ext uri="{FF2B5EF4-FFF2-40B4-BE49-F238E27FC236}">
                <a16:creationId xmlns:a16="http://schemas.microsoft.com/office/drawing/2014/main" id="{177C604B-D99A-1BB5-84F1-E652051C9D0D}"/>
              </a:ext>
            </a:extLst>
          </p:cNvPr>
          <p:cNvSpPr txBox="1"/>
          <p:nvPr/>
        </p:nvSpPr>
        <p:spPr>
          <a:xfrm>
            <a:off x="335058" y="1036509"/>
            <a:ext cx="8473884" cy="2031325"/>
          </a:xfrm>
          <a:prstGeom prst="rect">
            <a:avLst/>
          </a:prstGeom>
          <a:noFill/>
        </p:spPr>
        <p:txBody>
          <a:bodyPr wrap="square">
            <a:spAutoFit/>
          </a:bodyPr>
          <a:lstStyle/>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Herramienta estandarizada que mide tres preguntas de </a:t>
            </a:r>
            <a:r>
              <a:rPr lang="es-ES" b="1" dirty="0">
                <a:latin typeface="Lato" panose="020F0502020204030203" pitchFamily="34" charset="0"/>
                <a:ea typeface="Lato" panose="020F0502020204030203" pitchFamily="34" charset="0"/>
                <a:cs typeface="Lato" panose="020F0502020204030203" pitchFamily="34" charset="0"/>
              </a:rPr>
              <a:t>recomendación, recompra </a:t>
            </a:r>
            <a:r>
              <a:rPr lang="es-ES" dirty="0">
                <a:latin typeface="Lato" panose="020F0502020204030203" pitchFamily="34" charset="0"/>
                <a:ea typeface="Lato" panose="020F0502020204030203" pitchFamily="34" charset="0"/>
                <a:cs typeface="Lato" panose="020F0502020204030203" pitchFamily="34" charset="0"/>
              </a:rPr>
              <a:t>y </a:t>
            </a:r>
            <a:r>
              <a:rPr lang="es-ES" b="1" dirty="0">
                <a:latin typeface="Lato" panose="020F0502020204030203" pitchFamily="34" charset="0"/>
                <a:ea typeface="Lato" panose="020F0502020204030203" pitchFamily="34" charset="0"/>
                <a:cs typeface="Lato" panose="020F0502020204030203" pitchFamily="34" charset="0"/>
              </a:rPr>
              <a:t>satisfacción</a:t>
            </a:r>
            <a:r>
              <a:rPr lang="es-ES" dirty="0">
                <a:latin typeface="Lato" panose="020F0502020204030203" pitchFamily="34" charset="0"/>
                <a:ea typeface="Lato" panose="020F0502020204030203" pitchFamily="34" charset="0"/>
                <a:cs typeface="Lato" panose="020F0502020204030203" pitchFamily="34" charset="0"/>
              </a:rPr>
              <a:t> en una escala de 6 puntos (1=100,...,6=0) para poder clasificar al asociado en tres categorías:</a:t>
            </a:r>
          </a:p>
          <a:p>
            <a:pPr lvl="1"/>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ES" b="1"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 Leal</a:t>
            </a:r>
            <a:r>
              <a:rPr lang="es-ES" dirty="0">
                <a:latin typeface="Lato" panose="020F0502020204030203" pitchFamily="34" charset="0"/>
                <a:ea typeface="Lato" panose="020F0502020204030203" pitchFamily="34" charset="0"/>
                <a:cs typeface="Lato" panose="020F0502020204030203" pitchFamily="34" charset="0"/>
              </a:rPr>
              <a:t> (otorgan 80 a 100 puntos en las tres preguntas)</a:t>
            </a:r>
          </a:p>
          <a:p>
            <a:pPr lvl="1"/>
            <a:r>
              <a:rPr lang="es-ES" b="1" dirty="0">
                <a:latin typeface="Lato" panose="020F0502020204030203" pitchFamily="34" charset="0"/>
                <a:ea typeface="Lato" panose="020F0502020204030203" pitchFamily="34" charset="0"/>
                <a:cs typeface="Lato" panose="020F0502020204030203" pitchFamily="34" charset="0"/>
              </a:rPr>
              <a:t>                     - </a:t>
            </a:r>
            <a:r>
              <a:rPr lang="es-ES" b="1" dirty="0">
                <a:solidFill>
                  <a:srgbClr val="FFC000"/>
                </a:solidFill>
                <a:latin typeface="Lato" panose="020F0502020204030203" pitchFamily="34" charset="0"/>
                <a:ea typeface="Lato" panose="020F0502020204030203" pitchFamily="34" charset="0"/>
                <a:cs typeface="Lato" panose="020F0502020204030203" pitchFamily="34" charset="0"/>
              </a:rPr>
              <a:t>Satisfecho</a:t>
            </a:r>
            <a:r>
              <a:rPr lang="es-ES" dirty="0">
                <a:latin typeface="Lato" panose="020F0502020204030203" pitchFamily="34" charset="0"/>
                <a:ea typeface="Lato" panose="020F0502020204030203" pitchFamily="34" charset="0"/>
                <a:cs typeface="Lato" panose="020F0502020204030203" pitchFamily="34" charset="0"/>
              </a:rPr>
              <a:t> (puntuaron con 60 puntos al menos una de las tres preguntas) </a:t>
            </a:r>
          </a:p>
          <a:p>
            <a:pPr lvl="1"/>
            <a:r>
              <a:rPr lang="es-ES" b="1" dirty="0">
                <a:latin typeface="Lato" panose="020F0502020204030203" pitchFamily="34" charset="0"/>
                <a:ea typeface="Lato" panose="020F0502020204030203" pitchFamily="34" charset="0"/>
                <a:cs typeface="Lato" panose="020F0502020204030203" pitchFamily="34" charset="0"/>
              </a:rPr>
              <a:t>                     - </a:t>
            </a:r>
            <a:r>
              <a:rPr lang="es-ES" b="1" dirty="0">
                <a:solidFill>
                  <a:srgbClr val="FF0000"/>
                </a:solidFill>
                <a:latin typeface="Lato" panose="020F0502020204030203" pitchFamily="34" charset="0"/>
                <a:ea typeface="Lato" panose="020F0502020204030203" pitchFamily="34" charset="0"/>
                <a:cs typeface="Lato" panose="020F0502020204030203" pitchFamily="34" charset="0"/>
              </a:rPr>
              <a:t>En riesgo </a:t>
            </a:r>
            <a:r>
              <a:rPr lang="es-ES" dirty="0">
                <a:latin typeface="Lato" panose="020F0502020204030203" pitchFamily="34" charset="0"/>
                <a:ea typeface="Lato" panose="020F0502020204030203" pitchFamily="34" charset="0"/>
                <a:cs typeface="Lato" panose="020F0502020204030203" pitchFamily="34" charset="0"/>
              </a:rPr>
              <a:t>(puntuaron con 40 o menos alguna de las 3 preguntas)</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Índice CLI: promedio entre el CLI de recomendación, de recompra y de satisfacción. Varía entre 0 y 100</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Un valor de CLI entre 0 y 70 indica que se está por debajo del nivel esperado de lealtad, entre 70 y 80 significa que se alcanza el valor promedio esperado y mayor a 80 que supera la lealtad esperada</a:t>
            </a:r>
          </a:p>
        </p:txBody>
      </p:sp>
      <p:sp>
        <p:nvSpPr>
          <p:cNvPr id="5" name="CuadroTexto 4">
            <a:extLst>
              <a:ext uri="{FF2B5EF4-FFF2-40B4-BE49-F238E27FC236}">
                <a16:creationId xmlns:a16="http://schemas.microsoft.com/office/drawing/2014/main" id="{D90F7BFD-14D6-C9C6-36DD-796DA5C14590}"/>
              </a:ext>
            </a:extLst>
          </p:cNvPr>
          <p:cNvSpPr txBox="1"/>
          <p:nvPr/>
        </p:nvSpPr>
        <p:spPr>
          <a:xfrm>
            <a:off x="335058" y="3104012"/>
            <a:ext cx="1548822" cy="369332"/>
          </a:xfrm>
          <a:prstGeom prst="rect">
            <a:avLst/>
          </a:prstGeom>
          <a:noFill/>
        </p:spPr>
        <p:txBody>
          <a:bodyPr wrap="none" rtlCol="0">
            <a:spAutoFit/>
          </a:bodyPr>
          <a:lstStyle/>
          <a:p>
            <a:r>
              <a:rPr lang="es-AR" sz="1800" b="1" dirty="0">
                <a:solidFill>
                  <a:schemeClr val="tx2">
                    <a:lumMod val="60000"/>
                    <a:lumOff val="40000"/>
                  </a:schemeClr>
                </a:solidFill>
                <a:latin typeface="Raleway SemiBold" pitchFamily="2" charset="0"/>
                <a:ea typeface="Lato" panose="020F0502020204030203" pitchFamily="34" charset="0"/>
                <a:cs typeface="Lato" panose="020F0502020204030203" pitchFamily="34" charset="0"/>
              </a:rPr>
              <a:t>Índice TRI*M</a:t>
            </a:r>
          </a:p>
        </p:txBody>
      </p:sp>
      <p:sp>
        <p:nvSpPr>
          <p:cNvPr id="12" name="CuadroTexto 11">
            <a:extLst>
              <a:ext uri="{FF2B5EF4-FFF2-40B4-BE49-F238E27FC236}">
                <a16:creationId xmlns:a16="http://schemas.microsoft.com/office/drawing/2014/main" id="{2DC408E7-D2CF-B689-6CBE-59FFC6C3CDD3}"/>
              </a:ext>
            </a:extLst>
          </p:cNvPr>
          <p:cNvSpPr txBox="1"/>
          <p:nvPr/>
        </p:nvSpPr>
        <p:spPr>
          <a:xfrm>
            <a:off x="335058" y="3405360"/>
            <a:ext cx="8473884" cy="1169551"/>
          </a:xfrm>
          <a:prstGeom prst="rect">
            <a:avLst/>
          </a:prstGeom>
          <a:noFill/>
        </p:spPr>
        <p:txBody>
          <a:bodyPr wrap="square">
            <a:spAutoFit/>
          </a:bodyPr>
          <a:lstStyle/>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Indicador que resume en un solo número dos dimensiones: Performance y Preferencia</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Performance: desempeño general de la compañía, considerando sólo el servicio brindado al cliente</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Preferencia: agrega la perspectiva del mercado ya que contextualiza la percepción de la empresa en comparación con otras compañías</a:t>
            </a:r>
          </a:p>
          <a:p>
            <a:pPr marL="285750" indent="-285750">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la documentación no se dispone de información específica sobre su cálculo</a:t>
            </a:r>
            <a:endParaRPr lang="es-A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53345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4">
            <a:extLst>
              <a:ext uri="{FF2B5EF4-FFF2-40B4-BE49-F238E27FC236}">
                <a16:creationId xmlns:a16="http://schemas.microsoft.com/office/drawing/2014/main" id="{00F959E6-0CBA-44F3-D01D-7DDC0BA002F1}"/>
              </a:ext>
            </a:extLst>
          </p:cNvPr>
          <p:cNvSpPr/>
          <p:nvPr/>
        </p:nvSpPr>
        <p:spPr>
          <a:xfrm>
            <a:off x="0" y="1005840"/>
            <a:ext cx="9144000" cy="349758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AR">
              <a:latin typeface="Lato"/>
              <a:ea typeface="Lato"/>
              <a:cs typeface="Lato"/>
              <a:sym typeface="Lato"/>
            </a:endParaRP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Análisis de antecedentes</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57918" y="344783"/>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Recomendaciones basadas en antecedentes</a:t>
            </a:r>
            <a:endParaRPr sz="2400" b="1" dirty="0">
              <a:solidFill>
                <a:srgbClr val="00986B"/>
              </a:solidFill>
              <a:latin typeface="Raleway"/>
              <a:ea typeface="Raleway"/>
              <a:cs typeface="Raleway"/>
              <a:sym typeface="Raleway"/>
            </a:endParaRPr>
          </a:p>
        </p:txBody>
      </p:sp>
      <p:sp>
        <p:nvSpPr>
          <p:cNvPr id="7" name="CuadroTexto 6">
            <a:extLst>
              <a:ext uri="{FF2B5EF4-FFF2-40B4-BE49-F238E27FC236}">
                <a16:creationId xmlns:a16="http://schemas.microsoft.com/office/drawing/2014/main" id="{36EE2A59-86FC-720F-8DEB-B27DC3E32AEC}"/>
              </a:ext>
            </a:extLst>
          </p:cNvPr>
          <p:cNvSpPr txBox="1"/>
          <p:nvPr/>
        </p:nvSpPr>
        <p:spPr>
          <a:xfrm>
            <a:off x="357918" y="1172711"/>
            <a:ext cx="3722592" cy="3190617"/>
          </a:xfrm>
          <a:prstGeom prst="rect">
            <a:avLst/>
          </a:prstGeom>
          <a:noFill/>
        </p:spPr>
        <p:txBody>
          <a:bodyPr wrap="square">
            <a:spAutoFit/>
          </a:bodyPr>
          <a:lstStyle/>
          <a:p>
            <a:pPr marL="285750" indent="-285750" algn="just" rtl="0">
              <a:spcBef>
                <a:spcPts val="200"/>
              </a:spcBef>
              <a:spcAft>
                <a:spcPts val="200"/>
              </a:spcAft>
              <a:buClr>
                <a:schemeClr val="bg1">
                  <a:lumMod val="50000"/>
                </a:schemeClr>
              </a:buClr>
              <a:buFont typeface="Lato" panose="020F0502020204030203" pitchFamily="34" charset="0"/>
              <a:buChar char="•"/>
            </a:pPr>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Definición de p</a:t>
            </a:r>
            <a:r>
              <a:rPr lang="es-ES" sz="1600" b="1" i="0" u="none" strike="noStrike"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oblación: </a:t>
            </a:r>
          </a:p>
          <a:p>
            <a:pPr marL="285750" indent="-285750" algn="just" rtl="0">
              <a:spcBef>
                <a:spcPts val="200"/>
              </a:spcBef>
              <a:spcAft>
                <a:spcPts val="200"/>
              </a:spcAft>
              <a:buClr>
                <a:schemeClr val="bg1">
                  <a:lumMod val="50000"/>
                </a:schemeClr>
              </a:buClr>
              <a:buFontTx/>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Evaluar incorporación de los familiares mayores de 18 ya que asociados pertenecientes a un mismo grupo familiar podrían tener opiniones que se vean afectadas por la experiencia del resto de los integrantes del grupo familiar</a:t>
            </a:r>
            <a:r>
              <a:rPr lang="es-ES" dirty="0">
                <a:latin typeface="Lato" panose="020F0502020204030203" pitchFamily="34" charset="0"/>
                <a:ea typeface="Lato" panose="020F0502020204030203" pitchFamily="34" charset="0"/>
                <a:cs typeface="Lato" panose="020F0502020204030203" pitchFamily="34" charset="0"/>
              </a:rPr>
              <a:t> </a:t>
            </a:r>
          </a:p>
          <a:p>
            <a:pPr marL="285750" indent="-285750" algn="just" rtl="0">
              <a:spcBef>
                <a:spcPts val="200"/>
              </a:spcBef>
              <a:spcAft>
                <a:spcPts val="200"/>
              </a:spcAft>
              <a:buClr>
                <a:schemeClr val="bg1">
                  <a:lumMod val="50000"/>
                </a:schemeClr>
              </a:buClr>
              <a:buFontTx/>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 plantean escenarios donde se indaga sobre la experiencia de los titulares, de todos los asociados o del grupo familiar.</a:t>
            </a:r>
          </a:p>
          <a:p>
            <a:pPr marL="285750" indent="-285750" algn="just" rtl="0">
              <a:spcBef>
                <a:spcPts val="200"/>
              </a:spcBef>
              <a:spcAft>
                <a:spcPts val="200"/>
              </a:spcAft>
              <a:buClr>
                <a:schemeClr val="bg1">
                  <a:lumMod val="50000"/>
                </a:schemeClr>
              </a:buClr>
              <a:buFont typeface="Lato" panose="020F0502020204030203" pitchFamily="34" charset="0"/>
              <a:buChar char="•"/>
            </a:pPr>
            <a:endParaRPr lang="es-ES" b="1" dirty="0">
              <a:solidFill>
                <a:srgbClr val="92D050"/>
              </a:solidFill>
              <a:latin typeface="Lato" panose="020F0502020204030203" pitchFamily="34" charset="0"/>
              <a:ea typeface="Lato" panose="020F0502020204030203" pitchFamily="34" charset="0"/>
              <a:cs typeface="Lato" panose="020F0502020204030203" pitchFamily="34" charset="0"/>
            </a:endParaRPr>
          </a:p>
          <a:p>
            <a:pPr marL="285750" indent="-285750" algn="just" rtl="0">
              <a:spcBef>
                <a:spcPts val="200"/>
              </a:spcBef>
              <a:spcAft>
                <a:spcPts val="200"/>
              </a:spcAft>
              <a:buClr>
                <a:schemeClr val="bg1">
                  <a:lumMod val="50000"/>
                </a:schemeClr>
              </a:buClr>
              <a:buFont typeface="Lato" panose="020F0502020204030203" pitchFamily="34" charset="0"/>
              <a:buChar char="•"/>
            </a:pPr>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Reducir los sesgos causados por el método de recolección de datos</a:t>
            </a:r>
          </a:p>
        </p:txBody>
      </p:sp>
      <p:sp>
        <p:nvSpPr>
          <p:cNvPr id="11" name="CuadroTexto 10">
            <a:extLst>
              <a:ext uri="{FF2B5EF4-FFF2-40B4-BE49-F238E27FC236}">
                <a16:creationId xmlns:a16="http://schemas.microsoft.com/office/drawing/2014/main" id="{1C5725B2-4659-4AD3-AFA0-D70279426CA1}"/>
              </a:ext>
            </a:extLst>
          </p:cNvPr>
          <p:cNvSpPr txBox="1"/>
          <p:nvPr/>
        </p:nvSpPr>
        <p:spPr>
          <a:xfrm>
            <a:off x="4438428" y="1147062"/>
            <a:ext cx="4137661" cy="3241913"/>
          </a:xfrm>
          <a:prstGeom prst="rect">
            <a:avLst/>
          </a:prstGeom>
          <a:noFill/>
        </p:spPr>
        <p:txBody>
          <a:bodyPr wrap="square">
            <a:spAutoFit/>
          </a:bodyPr>
          <a:lstStyle/>
          <a:p>
            <a:pPr marL="285750" indent="-285750" algn="just" rtl="0">
              <a:spcBef>
                <a:spcPts val="200"/>
              </a:spcBef>
              <a:spcAft>
                <a:spcPts val="200"/>
              </a:spcAft>
              <a:buClr>
                <a:schemeClr val="bg1">
                  <a:lumMod val="50000"/>
                </a:schemeClr>
              </a:buClr>
              <a:buFont typeface="Lato" panose="020F0502020204030203" pitchFamily="34" charset="0"/>
              <a:buChar char="•"/>
            </a:pPr>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Instrumento de recolección de datos simple y ágil: </a:t>
            </a:r>
          </a:p>
          <a:p>
            <a:pPr marL="285750" indent="-285750" algn="just" rtl="0">
              <a:spcBef>
                <a:spcPts val="200"/>
              </a:spcBef>
              <a:spcAft>
                <a:spcPts val="200"/>
              </a:spcAft>
              <a:buClr>
                <a:schemeClr val="bg1">
                  <a:lumMod val="50000"/>
                </a:schemeClr>
              </a:buClr>
              <a:buFontTx/>
              <a:buChar char="-"/>
            </a:pPr>
            <a:r>
              <a:rPr lang="es-ES" dirty="0">
                <a:latin typeface="Lato" panose="020F0502020204030203" pitchFamily="34" charset="0"/>
                <a:ea typeface="Lato" panose="020F0502020204030203" pitchFamily="34" charset="0"/>
                <a:cs typeface="Lato" panose="020F0502020204030203" pitchFamily="34" charset="0"/>
              </a:rPr>
              <a:t>Preguntas comprensibles y con escalas sencillas que no generen ambigüedad</a:t>
            </a:r>
          </a:p>
          <a:p>
            <a:pPr marL="285750" indent="-285750" algn="just" rtl="0">
              <a:spcBef>
                <a:spcPts val="200"/>
              </a:spcBef>
              <a:spcAft>
                <a:spcPts val="200"/>
              </a:spcAft>
              <a:buClr>
                <a:schemeClr val="bg1">
                  <a:lumMod val="50000"/>
                </a:schemeClr>
              </a:buClr>
              <a:buFontTx/>
              <a:buChar char="-"/>
            </a:pPr>
            <a:r>
              <a:rPr lang="es-ES" dirty="0">
                <a:latin typeface="Lato" panose="020F0502020204030203" pitchFamily="34" charset="0"/>
                <a:ea typeface="Lato" panose="020F0502020204030203" pitchFamily="34" charset="0"/>
                <a:cs typeface="Lato" panose="020F0502020204030203" pitchFamily="34" charset="0"/>
              </a:rPr>
              <a:t>Trabajar sobre la extensión del formulario para evitar fatiga y, por lo tanto, su abandono</a:t>
            </a:r>
          </a:p>
          <a:p>
            <a:pPr marL="285750" indent="-285750" algn="just" rtl="0">
              <a:spcBef>
                <a:spcPts val="200"/>
              </a:spcBef>
              <a:spcAft>
                <a:spcPts val="200"/>
              </a:spcAft>
              <a:buClr>
                <a:schemeClr val="bg1">
                  <a:lumMod val="50000"/>
                </a:schemeClr>
              </a:buClr>
              <a:buFont typeface="Lato" panose="020F0502020204030203" pitchFamily="34" charset="0"/>
              <a:buChar char="•"/>
            </a:pP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lgn="just" rtl="0">
              <a:spcBef>
                <a:spcPts val="200"/>
              </a:spcBef>
              <a:spcAft>
                <a:spcPts val="200"/>
              </a:spcAft>
              <a:buClr>
                <a:schemeClr val="bg1">
                  <a:lumMod val="50000"/>
                </a:schemeClr>
              </a:buClr>
              <a:buFont typeface="Lato" panose="020F0502020204030203" pitchFamily="34" charset="0"/>
              <a:buChar char="•"/>
            </a:pPr>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Método de selección:</a:t>
            </a:r>
          </a:p>
          <a:p>
            <a:pPr marL="285750" indent="-285750" algn="just" rtl="0">
              <a:spcBef>
                <a:spcPts val="200"/>
              </a:spcBef>
              <a:spcAft>
                <a:spcPts val="200"/>
              </a:spcAft>
              <a:buClr>
                <a:schemeClr val="bg1">
                  <a:lumMod val="50000"/>
                </a:schemeClr>
              </a:buClr>
              <a:buFontTx/>
              <a:buChar char="-"/>
            </a:pPr>
            <a:r>
              <a:rPr lang="es-ES" dirty="0">
                <a:latin typeface="Lato" panose="020F0502020204030203" pitchFamily="34" charset="0"/>
                <a:ea typeface="Lato" panose="020F0502020204030203" pitchFamily="34" charset="0"/>
                <a:cs typeface="Lato" panose="020F0502020204030203" pitchFamily="34" charset="0"/>
              </a:rPr>
              <a:t>Muestreo probabilístico que garantice la representatividad de la muestra, permitiendo extrapolar los resultados obtenidos a toda la población, evaluar la precisión de los resultados y eliminar sesgos de selección</a:t>
            </a:r>
          </a:p>
        </p:txBody>
      </p:sp>
    </p:spTree>
    <p:extLst>
      <p:ext uri="{BB962C8B-B14F-4D97-AF65-F5344CB8AC3E}">
        <p14:creationId xmlns:p14="http://schemas.microsoft.com/office/powerpoint/2010/main" val="302918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7921876"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Encuesta de Satisfacción 2023</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1997440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443056" cy="1454214"/>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Objetivos de la Encuesta de Satisfacción 2023</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35350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6;p14">
            <a:extLst>
              <a:ext uri="{FF2B5EF4-FFF2-40B4-BE49-F238E27FC236}">
                <a16:creationId xmlns:a16="http://schemas.microsoft.com/office/drawing/2014/main" id="{BE924A89-9EDC-AC79-564B-4F7961BA2EA0}"/>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8" y="478748"/>
            <a:ext cx="711730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 general</a:t>
            </a:r>
            <a:endParaRPr sz="2400" b="1" dirty="0">
              <a:solidFill>
                <a:srgbClr val="00986B"/>
              </a:solidFill>
              <a:latin typeface="Raleway"/>
              <a:ea typeface="Raleway"/>
              <a:cs typeface="Raleway"/>
              <a:sym typeface="Raleway"/>
            </a:endParaRPr>
          </a:p>
        </p:txBody>
      </p:sp>
      <p:sp>
        <p:nvSpPr>
          <p:cNvPr id="4" name="CuadroTexto 3">
            <a:extLst>
              <a:ext uri="{FF2B5EF4-FFF2-40B4-BE49-F238E27FC236}">
                <a16:creationId xmlns:a16="http://schemas.microsoft.com/office/drawing/2014/main" id="{43653D67-3E00-5944-C1D7-63264A579A0A}"/>
              </a:ext>
            </a:extLst>
          </p:cNvPr>
          <p:cNvSpPr txBox="1"/>
          <p:nvPr/>
        </p:nvSpPr>
        <p:spPr>
          <a:xfrm>
            <a:off x="335058" y="1071022"/>
            <a:ext cx="3562571" cy="738664"/>
          </a:xfrm>
          <a:prstGeom prst="rect">
            <a:avLst/>
          </a:prstGeom>
          <a:noFill/>
        </p:spPr>
        <p:txBody>
          <a:bodyPr wrap="square" rtlCol="0">
            <a:spAutoFit/>
          </a:bodyPr>
          <a:lstStyle/>
          <a:p>
            <a:pPr marL="285750" indent="-285750">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Conocer </a:t>
            </a:r>
            <a:r>
              <a:rPr lang="es-ES" dirty="0">
                <a:latin typeface="Lato" panose="020F0502020204030203" pitchFamily="34" charset="0"/>
                <a:ea typeface="Lato" panose="020F0502020204030203" pitchFamily="34" charset="0"/>
                <a:cs typeface="Lato" panose="020F0502020204030203" pitchFamily="34" charset="0"/>
              </a:rPr>
              <a:t>el nivel de satisfacción general que tienen los asociados con el desempeño de </a:t>
            </a:r>
            <a:r>
              <a:rPr lang="es-ES" dirty="0" err="1">
                <a:latin typeface="Lato" panose="020F0502020204030203" pitchFamily="34" charset="0"/>
                <a:ea typeface="Lato" panose="020F0502020204030203" pitchFamily="34" charset="0"/>
                <a:cs typeface="Lato" panose="020F0502020204030203" pitchFamily="34" charset="0"/>
              </a:rPr>
              <a:t>Avalian</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5" name="Google Shape;105;p16">
            <a:extLst>
              <a:ext uri="{FF2B5EF4-FFF2-40B4-BE49-F238E27FC236}">
                <a16:creationId xmlns:a16="http://schemas.microsoft.com/office/drawing/2014/main" id="{7A53AD8A-6001-B135-9FDB-512544713069}"/>
              </a:ext>
            </a:extLst>
          </p:cNvPr>
          <p:cNvSpPr txBox="1"/>
          <p:nvPr/>
        </p:nvSpPr>
        <p:spPr>
          <a:xfrm>
            <a:off x="4457700" y="478748"/>
            <a:ext cx="72316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Objetivos específicos</a:t>
            </a:r>
            <a:endParaRPr sz="2400" b="1" dirty="0">
              <a:solidFill>
                <a:srgbClr val="00986B"/>
              </a:solidFill>
              <a:latin typeface="Raleway"/>
              <a:ea typeface="Raleway"/>
              <a:cs typeface="Raleway"/>
              <a:sym typeface="Raleway"/>
            </a:endParaRPr>
          </a:p>
        </p:txBody>
      </p:sp>
      <p:sp>
        <p:nvSpPr>
          <p:cNvPr id="6" name="CuadroTexto 5">
            <a:extLst>
              <a:ext uri="{FF2B5EF4-FFF2-40B4-BE49-F238E27FC236}">
                <a16:creationId xmlns:a16="http://schemas.microsoft.com/office/drawing/2014/main" id="{CED29B93-1758-4E44-0917-3EA232CC05F4}"/>
              </a:ext>
            </a:extLst>
          </p:cNvPr>
          <p:cNvSpPr txBox="1"/>
          <p:nvPr/>
        </p:nvSpPr>
        <p:spPr>
          <a:xfrm>
            <a:off x="4457700" y="1071022"/>
            <a:ext cx="4351242" cy="1908215"/>
          </a:xfrm>
          <a:prstGeom prst="rect">
            <a:avLst/>
          </a:prstGeom>
          <a:noFill/>
        </p:spPr>
        <p:txBody>
          <a:bodyPr wrap="square" rtlCol="0">
            <a:spAutoFit/>
          </a:bodyPr>
          <a:lstStyle/>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Medir el nivel de satisfacción entre los asociados con respecto a los diferentes puntos que componen el servicio y la atención brindada por </a:t>
            </a:r>
            <a:r>
              <a:rPr lang="es-ES" dirty="0" err="1">
                <a:latin typeface="Lato" panose="020F0502020204030203" pitchFamily="34" charset="0"/>
                <a:ea typeface="Lato" panose="020F0502020204030203" pitchFamily="34" charset="0"/>
                <a:cs typeface="Lato" panose="020F0502020204030203" pitchFamily="34" charset="0"/>
              </a:rPr>
              <a:t>Avalian</a:t>
            </a: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Relevar las causas de los inconvenientes ocurridos entre los asociados y </a:t>
            </a:r>
            <a:r>
              <a:rPr lang="es-ES" dirty="0" err="1">
                <a:latin typeface="Lato" panose="020F0502020204030203" pitchFamily="34" charset="0"/>
                <a:ea typeface="Lato" panose="020F0502020204030203" pitchFamily="34" charset="0"/>
                <a:cs typeface="Lato" panose="020F0502020204030203" pitchFamily="34" charset="0"/>
              </a:rPr>
              <a:t>Avalian</a:t>
            </a: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Identificar oportunidades de mejora</a:t>
            </a:r>
          </a:p>
        </p:txBody>
      </p:sp>
    </p:spTree>
    <p:extLst>
      <p:ext uri="{BB962C8B-B14F-4D97-AF65-F5344CB8AC3E}">
        <p14:creationId xmlns:p14="http://schemas.microsoft.com/office/powerpoint/2010/main" val="31707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443056"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Población objetivo</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133935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6" name="CuadroTexto 5">
            <a:extLst>
              <a:ext uri="{FF2B5EF4-FFF2-40B4-BE49-F238E27FC236}">
                <a16:creationId xmlns:a16="http://schemas.microsoft.com/office/drawing/2014/main" id="{CED29B93-1758-4E44-0917-3EA232CC05F4}"/>
              </a:ext>
            </a:extLst>
          </p:cNvPr>
          <p:cNvSpPr txBox="1"/>
          <p:nvPr/>
        </p:nvSpPr>
        <p:spPr>
          <a:xfrm>
            <a:off x="370729" y="1181720"/>
            <a:ext cx="8377141" cy="307777"/>
          </a:xfrm>
          <a:prstGeom prst="rect">
            <a:avLst/>
          </a:prstGeom>
          <a:noFill/>
        </p:spPr>
        <p:txBody>
          <a:bodyPr wrap="square" rtlCol="0">
            <a:spAutoFit/>
          </a:bodyPr>
          <a:lstStyle/>
          <a:p>
            <a:pPr>
              <a:spcBef>
                <a:spcPts val="600"/>
              </a:spcBef>
              <a:spcAft>
                <a:spcPts val="600"/>
              </a:spcAft>
            </a:pPr>
            <a:r>
              <a:rPr lang="es-ES" b="1" dirty="0">
                <a:latin typeface="Lato" panose="020F0502020204030203" pitchFamily="34" charset="0"/>
                <a:ea typeface="Lato" panose="020F0502020204030203" pitchFamily="34" charset="0"/>
                <a:cs typeface="Lato" panose="020F0502020204030203" pitchFamily="34" charset="0"/>
              </a:rPr>
              <a:t>Conjunto de grupos familiares (GF) asociados a </a:t>
            </a:r>
            <a:r>
              <a:rPr lang="es-ES" b="1" dirty="0" err="1">
                <a:latin typeface="Lato" panose="020F0502020204030203" pitchFamily="34" charset="0"/>
                <a:ea typeface="Lato" panose="020F0502020204030203" pitchFamily="34" charset="0"/>
                <a:cs typeface="Lato" panose="020F0502020204030203" pitchFamily="34" charset="0"/>
              </a:rPr>
              <a:t>Avalian</a:t>
            </a:r>
            <a:r>
              <a:rPr lang="es-ES" b="1" dirty="0">
                <a:latin typeface="Lato" panose="020F0502020204030203" pitchFamily="34" charset="0"/>
                <a:ea typeface="Lato" panose="020F0502020204030203" pitchFamily="34" charset="0"/>
                <a:cs typeface="Lato" panose="020F0502020204030203" pitchFamily="34" charset="0"/>
              </a:rPr>
              <a:t> que se encuentren activos al 25/10/2023</a:t>
            </a:r>
          </a:p>
        </p:txBody>
      </p:sp>
      <p:sp>
        <p:nvSpPr>
          <p:cNvPr id="10" name="CuadroTexto 9">
            <a:extLst>
              <a:ext uri="{FF2B5EF4-FFF2-40B4-BE49-F238E27FC236}">
                <a16:creationId xmlns:a16="http://schemas.microsoft.com/office/drawing/2014/main" id="{C84AA812-0D28-7139-4F50-59C3A7A078FE}"/>
              </a:ext>
            </a:extLst>
          </p:cNvPr>
          <p:cNvSpPr txBox="1"/>
          <p:nvPr/>
        </p:nvSpPr>
        <p:spPr>
          <a:xfrm>
            <a:off x="4316617" y="339068"/>
            <a:ext cx="4431253" cy="600164"/>
          </a:xfrm>
          <a:prstGeom prst="rect">
            <a:avLst/>
          </a:prstGeom>
          <a:solidFill>
            <a:schemeClr val="bg1"/>
          </a:solidFill>
          <a:ln w="19050">
            <a:solidFill>
              <a:schemeClr val="bg1">
                <a:lumMod val="95000"/>
              </a:schemeClr>
            </a:solidFill>
          </a:ln>
        </p:spPr>
        <p:txBody>
          <a:bodyPr wrap="square">
            <a:spAutoFit/>
          </a:bodyPr>
          <a:lstStyle/>
          <a:p>
            <a:r>
              <a:rPr lang="es-ES" sz="1100" dirty="0">
                <a:latin typeface="Lato" panose="020F0502020204030203" pitchFamily="34" charset="0"/>
                <a:ea typeface="Lato" panose="020F0502020204030203" pitchFamily="34" charset="0"/>
                <a:cs typeface="Lato" panose="020F0502020204030203" pitchFamily="34" charset="0"/>
              </a:rPr>
              <a:t>Entendiendo que el grado de satisfacción de cada asociado respecto al desempeño de la empresa es concordante entre los integrantes de un mismo GF, se propone trabajar con la experiencia de los grupos</a:t>
            </a:r>
            <a:endParaRPr lang="es-AR" sz="1100" dirty="0">
              <a:latin typeface="Lato" panose="020F0502020204030203" pitchFamily="34" charset="0"/>
              <a:ea typeface="Lato" panose="020F0502020204030203" pitchFamily="34" charset="0"/>
              <a:cs typeface="Lato" panose="020F0502020204030203" pitchFamily="34" charset="0"/>
            </a:endParaRPr>
          </a:p>
        </p:txBody>
      </p:sp>
      <p:sp>
        <p:nvSpPr>
          <p:cNvPr id="11" name="CuadroTexto 10">
            <a:extLst>
              <a:ext uri="{FF2B5EF4-FFF2-40B4-BE49-F238E27FC236}">
                <a16:creationId xmlns:a16="http://schemas.microsoft.com/office/drawing/2014/main" id="{9985E7CD-CC08-A0E4-03A2-BADD3AD354A7}"/>
              </a:ext>
            </a:extLst>
          </p:cNvPr>
          <p:cNvSpPr txBox="1"/>
          <p:nvPr/>
        </p:nvSpPr>
        <p:spPr>
          <a:xfrm>
            <a:off x="370729" y="1639174"/>
            <a:ext cx="8402541" cy="2646878"/>
          </a:xfrm>
          <a:prstGeom prst="rect">
            <a:avLst/>
          </a:prstGeom>
          <a:solidFill>
            <a:schemeClr val="bg1">
              <a:lumMod val="95000"/>
            </a:schemeClr>
          </a:solidFill>
        </p:spPr>
        <p:txBody>
          <a:bodyPr wrap="square">
            <a:spAutoFit/>
          </a:bodyPr>
          <a:lstStyle/>
          <a:p>
            <a:pPr algn="just" rtl="0">
              <a:spcBef>
                <a:spcPts val="600"/>
              </a:spcBef>
              <a:spcAft>
                <a:spcPts val="600"/>
              </a:spcAft>
            </a:pPr>
            <a:r>
              <a:rPr lang="es-ES" dirty="0">
                <a:latin typeface="Lato" panose="020F0502020204030203" pitchFamily="34" charset="0"/>
                <a:ea typeface="Lato" panose="020F0502020204030203" pitchFamily="34" charset="0"/>
                <a:cs typeface="Lato" panose="020F0502020204030203" pitchFamily="34" charset="0"/>
              </a:rPr>
              <a:t>S</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 excluyen aquellos GF donde el titular:</a:t>
            </a:r>
            <a:endParaRPr lang="es-ES"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es colaborador de </a:t>
            </a:r>
            <a:r>
              <a:rPr lang="es-ES" sz="14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Avalian</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o cuenta con beneficio de </a:t>
            </a:r>
            <a:r>
              <a:rPr lang="es-ES" sz="14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ex-empleado</a:t>
            </a:r>
            <a:endPar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es menor de 18 años</a:t>
            </a: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posee credenciales de planes no comercializables</a:t>
            </a: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pertenece a una empresa particular</a:t>
            </a: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 encuentra en el Registro Único de Postulantes (RUP)</a:t>
            </a:r>
          </a:p>
          <a:p>
            <a:pPr marL="285750" indent="-285750" algn="just" rtl="0" fontAlgn="base">
              <a:spcBef>
                <a:spcPts val="300"/>
              </a:spcBef>
              <a:spcAft>
                <a:spcPts val="3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no supera 6 meses de antigüedad</a:t>
            </a:r>
          </a:p>
          <a:p>
            <a:pPr algn="just" rtl="0">
              <a:spcBef>
                <a:spcPts val="600"/>
              </a:spcBef>
              <a:spcAft>
                <a:spcPts val="600"/>
              </a:spcAft>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 excluyen también aquellos GF que hayan incurrido en casos de falseamientos o que en el último año controlado acumulan una cuota menor a un valor mínimo de referencia</a:t>
            </a:r>
            <a:endParaRPr lang="es-ES" b="0" dirty="0">
              <a:effectLst/>
              <a:latin typeface="Lato" panose="020F0502020204030203" pitchFamily="34" charset="0"/>
              <a:ea typeface="Lato" panose="020F0502020204030203" pitchFamily="34" charset="0"/>
              <a:cs typeface="Lato" panose="020F0502020204030203" pitchFamily="34" charset="0"/>
            </a:endParaRPr>
          </a:p>
        </p:txBody>
      </p:sp>
      <p:sp>
        <p:nvSpPr>
          <p:cNvPr id="3" name="Google Shape;105;p16">
            <a:extLst>
              <a:ext uri="{FF2B5EF4-FFF2-40B4-BE49-F238E27FC236}">
                <a16:creationId xmlns:a16="http://schemas.microsoft.com/office/drawing/2014/main" id="{0A522D94-9BCB-6D9C-86DC-8450586F9C62}"/>
              </a:ext>
            </a:extLst>
          </p:cNvPr>
          <p:cNvSpPr txBox="1"/>
          <p:nvPr/>
        </p:nvSpPr>
        <p:spPr>
          <a:xfrm>
            <a:off x="335059" y="292452"/>
            <a:ext cx="711730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Población objetivo</a:t>
            </a:r>
            <a:endParaRPr sz="2400" b="1" dirty="0">
              <a:solidFill>
                <a:srgbClr val="00986B"/>
              </a:solidFill>
              <a:latin typeface="Raleway"/>
              <a:ea typeface="Raleway"/>
              <a:cs typeface="Raleway"/>
              <a:sym typeface="Raleway"/>
            </a:endParaRPr>
          </a:p>
        </p:txBody>
      </p:sp>
      <p:sp>
        <p:nvSpPr>
          <p:cNvPr id="5" name="CuadroTexto 4">
            <a:extLst>
              <a:ext uri="{FF2B5EF4-FFF2-40B4-BE49-F238E27FC236}">
                <a16:creationId xmlns:a16="http://schemas.microsoft.com/office/drawing/2014/main" id="{C10D8D62-DE9B-04B5-7BBA-61A3319AC86A}"/>
              </a:ext>
            </a:extLst>
          </p:cNvPr>
          <p:cNvSpPr txBox="1"/>
          <p:nvPr/>
        </p:nvSpPr>
        <p:spPr>
          <a:xfrm>
            <a:off x="6532243" y="4077056"/>
            <a:ext cx="2434590" cy="769920"/>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algn="ctr">
              <a:defRPr sz="1100">
                <a:solidFill>
                  <a:schemeClr val="bg2"/>
                </a:solidFill>
                <a:latin typeface="Lato" panose="020F0502020204030203" pitchFamily="34" charset="0"/>
                <a:ea typeface="Lato" panose="020F0502020204030203" pitchFamily="34" charset="0"/>
                <a:cs typeface="Lato" panose="020F0502020204030203" pitchFamily="34"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ES" dirty="0"/>
              <a:t>El integrante que responderá el formulario contando la experiencia del GF es el titular del grupo, o en caso de corresponder, el cónyuge</a:t>
            </a:r>
            <a:endParaRPr lang="es-AR" dirty="0"/>
          </a:p>
        </p:txBody>
      </p:sp>
    </p:spTree>
    <p:extLst>
      <p:ext uri="{BB962C8B-B14F-4D97-AF65-F5344CB8AC3E}">
        <p14:creationId xmlns:p14="http://schemas.microsoft.com/office/powerpoint/2010/main" val="2135099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4" name="CuadroTexto 3">
            <a:extLst>
              <a:ext uri="{FF2B5EF4-FFF2-40B4-BE49-F238E27FC236}">
                <a16:creationId xmlns:a16="http://schemas.microsoft.com/office/drawing/2014/main" id="{F55CEF35-3513-5D07-3A8F-A9165BD3F29B}"/>
              </a:ext>
            </a:extLst>
          </p:cNvPr>
          <p:cNvSpPr txBox="1"/>
          <p:nvPr/>
        </p:nvSpPr>
        <p:spPr>
          <a:xfrm>
            <a:off x="335059" y="971312"/>
            <a:ext cx="8377141" cy="3108543"/>
          </a:xfrm>
          <a:prstGeom prst="rect">
            <a:avLst/>
          </a:prstGeom>
          <a:noFill/>
        </p:spPr>
        <p:txBody>
          <a:bodyPr wrap="square">
            <a:spAutoFit/>
          </a:bodyPr>
          <a:lstStyle/>
          <a:p>
            <a:pPr marL="285750" indent="-285750">
              <a:buFont typeface="Arial" panose="020B0604020202020204"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 incluye a los asociados sin datos de contacto ya que sus opiniones tienen similar validez que la de asociados con datos de contacto. </a:t>
            </a:r>
            <a:r>
              <a:rPr lang="es-ES" dirty="0">
                <a:latin typeface="Lato" panose="020F0502020204030203" pitchFamily="34" charset="0"/>
                <a:ea typeface="Lato" panose="020F0502020204030203" pitchFamily="34" charset="0"/>
                <a:cs typeface="Lato" panose="020F0502020204030203" pitchFamily="34" charset="0"/>
              </a:rPr>
              <a:t>Compromiso de obtener la información faltante asumida por colaboradores del sector de Planeamiento Económico Financiero y Operacional en </a:t>
            </a:r>
            <a:r>
              <a:rPr lang="es-ES" dirty="0" err="1">
                <a:latin typeface="Lato" panose="020F0502020204030203" pitchFamily="34" charset="0"/>
                <a:ea typeface="Lato" panose="020F0502020204030203" pitchFamily="34" charset="0"/>
                <a:cs typeface="Lato" panose="020F0502020204030203" pitchFamily="34" charset="0"/>
              </a:rPr>
              <a:t>Avalian</a:t>
            </a:r>
            <a:r>
              <a:rPr lang="es-ES" dirty="0">
                <a:latin typeface="Lato" panose="020F0502020204030203" pitchFamily="34" charset="0"/>
                <a:ea typeface="Lato" panose="020F0502020204030203" pitchFamily="34" charset="0"/>
                <a:cs typeface="Lato" panose="020F0502020204030203" pitchFamily="34" charset="0"/>
              </a:rPr>
              <a:t>, a partir del proyecto de Calidad de datos.</a:t>
            </a:r>
          </a:p>
          <a:p>
            <a:pPr marL="285750" indent="-285750">
              <a:buFont typeface="Arial" panose="020B0604020202020204" pitchFamily="34" charset="0"/>
              <a:buChar char="•"/>
            </a:pPr>
            <a:endPar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La exclusión de asociados que pertenecen a la empresa particular o se encuentran en el RUP se debe a que, dadas las condiciones particulares del grupo, la opinión de los mismos puede verse afectada tanto de manera positiva como negativa</a:t>
            </a:r>
          </a:p>
          <a:p>
            <a:pPr marL="285750" indent="-285750">
              <a:buFont typeface="Arial" panose="020B0604020202020204" pitchFamily="34" charset="0"/>
              <a:buChar char="•"/>
            </a:pP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En el caso de los GF que no superan los 6 meses de antigüedad, se considera que no cuentan con el recorrido suficiente para medir satisfacción. Opinión vinculada al proceso de contratación y no al servicio y la atención recibida</a:t>
            </a:r>
          </a:p>
          <a:p>
            <a:pPr marL="285750" indent="-285750">
              <a:buFont typeface="Arial" panose="020B0604020202020204" pitchFamily="34" charset="0"/>
              <a:buChar char="•"/>
            </a:pPr>
            <a:endPar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s-ES" dirty="0">
              <a:latin typeface="Lato" panose="020F0502020204030203" pitchFamily="34" charset="0"/>
              <a:ea typeface="Lato" panose="020F0502020204030203" pitchFamily="34" charset="0"/>
              <a:cs typeface="Lato" panose="020F0502020204030203" pitchFamily="34" charset="0"/>
            </a:endParaRPr>
          </a:p>
        </p:txBody>
      </p:sp>
      <p:sp>
        <p:nvSpPr>
          <p:cNvPr id="5" name="Google Shape;105;p16">
            <a:extLst>
              <a:ext uri="{FF2B5EF4-FFF2-40B4-BE49-F238E27FC236}">
                <a16:creationId xmlns:a16="http://schemas.microsoft.com/office/drawing/2014/main" id="{69BAFDC6-9C52-A1C2-B87B-FC4CBEFFE030}"/>
              </a:ext>
            </a:extLst>
          </p:cNvPr>
          <p:cNvSpPr txBox="1"/>
          <p:nvPr/>
        </p:nvSpPr>
        <p:spPr>
          <a:xfrm>
            <a:off x="335059" y="417344"/>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Justificación nuevos criterios de exclusión</a:t>
            </a:r>
          </a:p>
        </p:txBody>
      </p:sp>
      <p:sp>
        <p:nvSpPr>
          <p:cNvPr id="8" name="CuadroTexto 7">
            <a:extLst>
              <a:ext uri="{FF2B5EF4-FFF2-40B4-BE49-F238E27FC236}">
                <a16:creationId xmlns:a16="http://schemas.microsoft.com/office/drawing/2014/main" id="{20387821-57A1-F36D-48C0-33D00F5AEF8D}"/>
              </a:ext>
            </a:extLst>
          </p:cNvPr>
          <p:cNvSpPr txBox="1"/>
          <p:nvPr/>
        </p:nvSpPr>
        <p:spPr>
          <a:xfrm>
            <a:off x="335058" y="3710523"/>
            <a:ext cx="8377141" cy="738664"/>
          </a:xfrm>
          <a:prstGeom prst="rect">
            <a:avLst/>
          </a:prstGeom>
          <a:noFill/>
        </p:spPr>
        <p:txBody>
          <a:bodyPr wrap="square">
            <a:spAutoFit/>
          </a:bodyPr>
          <a:lstStyle/>
          <a:p>
            <a:pPr algn="just" rtl="0">
              <a:spcBef>
                <a:spcPts val="0"/>
              </a:spcBef>
              <a:spcAft>
                <a:spcPts val="0"/>
              </a:spcAft>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El integrante que responderá el formulario contando la experiencia del GF es el titular del grupo, o en caso de corresponder, el cónyuge. Informantes mejor calificados dentro del grupo (responsabilidad en el pago de cuotas y en la decisión de mantener el servicio)</a:t>
            </a:r>
            <a:endParaRPr lang="es-A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85130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3409875" cy="992700"/>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Materiales</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57053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99"/>
        <p:cNvGrpSpPr/>
        <p:nvPr/>
      </p:nvGrpSpPr>
      <p:grpSpPr>
        <a:xfrm>
          <a:off x="0" y="0"/>
          <a:ext cx="0" cy="0"/>
          <a:chOff x="0" y="0"/>
          <a:chExt cx="0" cy="0"/>
        </a:xfrm>
      </p:grpSpPr>
      <p:sp>
        <p:nvSpPr>
          <p:cNvPr id="100" name="Google Shape;100;p15"/>
          <p:cNvSpPr txBox="1"/>
          <p:nvPr/>
        </p:nvSpPr>
        <p:spPr>
          <a:xfrm>
            <a:off x="879225" y="2977675"/>
            <a:ext cx="38451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Introducción</a:t>
            </a:r>
            <a:endParaRPr sz="4000" dirty="0">
              <a:solidFill>
                <a:schemeClr val="lt1"/>
              </a:solidFill>
              <a:latin typeface="Raleway ExtraBold" pitchFamily="2" charset="0"/>
              <a:ea typeface="Raleway SemiBold"/>
              <a:cs typeface="Raleway SemiBold"/>
              <a:sym typeface="Raleway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805792"/>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230108"/>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Base de datos</a:t>
            </a:r>
          </a:p>
        </p:txBody>
      </p:sp>
      <p:sp>
        <p:nvSpPr>
          <p:cNvPr id="7" name="CuadroTexto 6">
            <a:extLst>
              <a:ext uri="{FF2B5EF4-FFF2-40B4-BE49-F238E27FC236}">
                <a16:creationId xmlns:a16="http://schemas.microsoft.com/office/drawing/2014/main" id="{36EE2A59-86FC-720F-8DEB-B27DC3E32AEC}"/>
              </a:ext>
            </a:extLst>
          </p:cNvPr>
          <p:cNvSpPr txBox="1"/>
          <p:nvPr/>
        </p:nvSpPr>
        <p:spPr>
          <a:xfrm>
            <a:off x="5256559" y="340304"/>
            <a:ext cx="3175000" cy="307777"/>
          </a:xfrm>
          <a:prstGeom prst="rect">
            <a:avLst/>
          </a:prstGeom>
          <a:noFill/>
          <a:ln>
            <a:solidFill>
              <a:schemeClr val="tx2">
                <a:lumMod val="40000"/>
                <a:lumOff val="60000"/>
              </a:schemeClr>
            </a:solidFill>
          </a:ln>
        </p:spPr>
        <p:txBody>
          <a:bodyPr wrap="square">
            <a:spAutoFit/>
          </a:bodyPr>
          <a:lstStyle/>
          <a:p>
            <a:pPr algn="just" rtl="0">
              <a:spcBef>
                <a:spcPts val="0"/>
              </a:spcBef>
              <a:spcAft>
                <a:spcPts val="0"/>
              </a:spcAft>
            </a:pPr>
            <a:r>
              <a:rPr lang="es-AR" b="1" dirty="0">
                <a:solidFill>
                  <a:srgbClr val="92D050"/>
                </a:solidFill>
                <a:latin typeface="Lato" panose="020F0502020204030203" pitchFamily="34" charset="0"/>
                <a:ea typeface="Lato" panose="020F0502020204030203" pitchFamily="34" charset="0"/>
                <a:cs typeface="Lato" panose="020F0502020204030203" pitchFamily="34" charset="0"/>
              </a:rPr>
              <a:t>Unidad elemental: </a:t>
            </a:r>
            <a:r>
              <a:rPr lang="es-AR" dirty="0">
                <a:solidFill>
                  <a:schemeClr val="bg2"/>
                </a:solidFill>
                <a:latin typeface="Lato" panose="020F0502020204030203" pitchFamily="34" charset="0"/>
                <a:ea typeface="Lato" panose="020F0502020204030203" pitchFamily="34" charset="0"/>
                <a:cs typeface="Lato" panose="020F0502020204030203" pitchFamily="34" charset="0"/>
              </a:rPr>
              <a:t>Grupo familiar (GF)</a:t>
            </a:r>
          </a:p>
        </p:txBody>
      </p:sp>
      <p:sp>
        <p:nvSpPr>
          <p:cNvPr id="8" name="CuadroTexto 7">
            <a:extLst>
              <a:ext uri="{FF2B5EF4-FFF2-40B4-BE49-F238E27FC236}">
                <a16:creationId xmlns:a16="http://schemas.microsoft.com/office/drawing/2014/main" id="{414143A5-CE3C-7B64-3FAF-D99920193DC6}"/>
              </a:ext>
            </a:extLst>
          </p:cNvPr>
          <p:cNvSpPr txBox="1"/>
          <p:nvPr/>
        </p:nvSpPr>
        <p:spPr>
          <a:xfrm>
            <a:off x="370729" y="892472"/>
            <a:ext cx="8148541" cy="523220"/>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Contiene información referida a los GF asociados a </a:t>
            </a:r>
            <a:r>
              <a:rPr lang="es-ES" dirty="0" err="1">
                <a:latin typeface="Lato" panose="020F0502020204030203" pitchFamily="34" charset="0"/>
                <a:ea typeface="Lato" panose="020F0502020204030203" pitchFamily="34" charset="0"/>
                <a:cs typeface="Lato" panose="020F0502020204030203" pitchFamily="34" charset="0"/>
              </a:rPr>
              <a:t>Avalian</a:t>
            </a:r>
            <a:r>
              <a:rPr lang="es-ES" dirty="0">
                <a:latin typeface="Lato" panose="020F0502020204030203" pitchFamily="34" charset="0"/>
                <a:ea typeface="Lato" panose="020F0502020204030203" pitchFamily="34" charset="0"/>
                <a:cs typeface="Lato" panose="020F0502020204030203" pitchFamily="34" charset="0"/>
              </a:rPr>
              <a:t> que se encuentran activos al 25/10/2023, aplicándose los criterios de exclusión ya mencionados. Para cada GF, se cuenta con:</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5" name="CuadroTexto 4">
            <a:extLst>
              <a:ext uri="{FF2B5EF4-FFF2-40B4-BE49-F238E27FC236}">
                <a16:creationId xmlns:a16="http://schemas.microsoft.com/office/drawing/2014/main" id="{F658774C-3B9D-E8BE-EF47-6B6FED14DB77}"/>
              </a:ext>
            </a:extLst>
          </p:cNvPr>
          <p:cNvSpPr txBox="1"/>
          <p:nvPr/>
        </p:nvSpPr>
        <p:spPr>
          <a:xfrm>
            <a:off x="370729" y="1524089"/>
            <a:ext cx="8402541" cy="3011081"/>
          </a:xfrm>
          <a:prstGeom prst="rect">
            <a:avLst/>
          </a:prstGeom>
          <a:solidFill>
            <a:schemeClr val="bg1">
              <a:lumMod val="95000"/>
            </a:schemeClr>
          </a:solidFill>
        </p:spPr>
        <p:txBody>
          <a:bodyPr wrap="square">
            <a:spAutoFit/>
          </a:bodyPr>
          <a:lstStyle/>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Región a la cual pertenece: A, B, C, L, N, P</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Segmento al cual pertenece: A, B, C, D, E</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Credencial que posee: A, B, C, D</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Nivel de uso del grupo: Bajo – Medio - Alto</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Cantidad de integrantes en el GF</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Indicador de si en el GF hay cónyuge</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Indicador de cantidad de datos de contacto válidos del titular: de email, de celular, de teléfono fijo</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Indicador de cantidad de datos de contacto válidos del cónyuge: de email, de celular, de teléfono fijo</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Email del titular</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Email del cónyuge</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Celular del titular</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Celular del cónyuge</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Teléfono fijo del titular</a:t>
            </a:r>
          </a:p>
          <a:p>
            <a:pPr marL="285750" indent="-285750" algn="just" rtl="0">
              <a:spcBef>
                <a:spcPts val="100"/>
              </a:spcBef>
              <a:spcAft>
                <a:spcPts val="100"/>
              </a:spcAft>
              <a:buClr>
                <a:schemeClr val="bg1">
                  <a:lumMod val="50000"/>
                </a:schemeClr>
              </a:buClr>
              <a:buFont typeface="Lato" panose="020F0502020204030203" pitchFamily="34" charset="0"/>
              <a:buChar char="•"/>
            </a:pPr>
            <a:r>
              <a:rPr lang="es-ES" sz="1200" dirty="0">
                <a:latin typeface="Lato" panose="020F0502020204030203" pitchFamily="34" charset="0"/>
                <a:ea typeface="Lato" panose="020F0502020204030203" pitchFamily="34" charset="0"/>
                <a:cs typeface="Lato" panose="020F0502020204030203" pitchFamily="34" charset="0"/>
              </a:rPr>
              <a:t>Teléfono fijo del cónyuge</a:t>
            </a:r>
          </a:p>
        </p:txBody>
      </p:sp>
      <p:sp>
        <p:nvSpPr>
          <p:cNvPr id="6" name="Rectángulo 5">
            <a:extLst>
              <a:ext uri="{FF2B5EF4-FFF2-40B4-BE49-F238E27FC236}">
                <a16:creationId xmlns:a16="http://schemas.microsoft.com/office/drawing/2014/main" id="{46B3E51B-B49B-86DE-F02F-70BF5C7E996C}"/>
              </a:ext>
            </a:extLst>
          </p:cNvPr>
          <p:cNvSpPr/>
          <p:nvPr/>
        </p:nvSpPr>
        <p:spPr>
          <a:xfrm>
            <a:off x="7029450" y="3829050"/>
            <a:ext cx="1920240" cy="1084342"/>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solidFill>
                  <a:schemeClr val="bg2"/>
                </a:solidFill>
                <a:latin typeface="Lato" panose="020F0502020204030203" pitchFamily="34" charset="0"/>
                <a:ea typeface="Lato" panose="020F0502020204030203" pitchFamily="34" charset="0"/>
                <a:cs typeface="Lato" panose="020F0502020204030203" pitchFamily="34" charset="0"/>
              </a:rPr>
              <a:t>A lo largo de la tesina se trabaja con cuatro bases de datos que difieren en la categorización utilizada de segmento y la exclusión de la credencial D</a:t>
            </a:r>
          </a:p>
        </p:txBody>
      </p:sp>
    </p:spTree>
    <p:extLst>
      <p:ext uri="{BB962C8B-B14F-4D97-AF65-F5344CB8AC3E}">
        <p14:creationId xmlns:p14="http://schemas.microsoft.com/office/powerpoint/2010/main" val="669049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1454214"/>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Análisis descriptivo de la población objetivo</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705941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7" y="281574"/>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Población objetivo</a:t>
            </a:r>
            <a:endParaRPr sz="2400" b="1" dirty="0">
              <a:solidFill>
                <a:srgbClr val="00986B"/>
              </a:solidFill>
              <a:latin typeface="Raleway"/>
              <a:ea typeface="Raleway"/>
              <a:cs typeface="Raleway"/>
              <a:sym typeface="Raleway"/>
            </a:endParaRPr>
          </a:p>
        </p:txBody>
      </p:sp>
      <p:sp>
        <p:nvSpPr>
          <p:cNvPr id="6" name="CuadroTexto 5">
            <a:extLst>
              <a:ext uri="{FF2B5EF4-FFF2-40B4-BE49-F238E27FC236}">
                <a16:creationId xmlns:a16="http://schemas.microsoft.com/office/drawing/2014/main" id="{E4E88336-C977-86DB-058F-2673453D38F2}"/>
              </a:ext>
            </a:extLst>
          </p:cNvPr>
          <p:cNvSpPr txBox="1"/>
          <p:nvPr/>
        </p:nvSpPr>
        <p:spPr>
          <a:xfrm>
            <a:off x="3016168" y="985091"/>
            <a:ext cx="2240391" cy="276999"/>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Criterios de exclusión</a:t>
            </a:r>
            <a:endParaRPr lang="es-AR" sz="1200" dirty="0">
              <a:latin typeface="Lato" panose="020F0502020204030203" pitchFamily="34" charset="0"/>
              <a:ea typeface="Lato" panose="020F0502020204030203" pitchFamily="34" charset="0"/>
              <a:cs typeface="Lato" panose="020F0502020204030203" pitchFamily="34" charset="0"/>
            </a:endParaRPr>
          </a:p>
        </p:txBody>
      </p:sp>
      <p:cxnSp>
        <p:nvCxnSpPr>
          <p:cNvPr id="9" name="Conector recto de flecha 8">
            <a:extLst>
              <a:ext uri="{FF2B5EF4-FFF2-40B4-BE49-F238E27FC236}">
                <a16:creationId xmlns:a16="http://schemas.microsoft.com/office/drawing/2014/main" id="{DDA1318D-B156-9B14-A878-9A9033A8F63D}"/>
              </a:ext>
            </a:extLst>
          </p:cNvPr>
          <p:cNvCxnSpPr>
            <a:cxnSpLocks/>
          </p:cNvCxnSpPr>
          <p:nvPr/>
        </p:nvCxnSpPr>
        <p:spPr>
          <a:xfrm>
            <a:off x="2892838" y="1295539"/>
            <a:ext cx="2001741"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707BBA5F-456A-0268-E0E4-D8972AA0FD95}"/>
              </a:ext>
            </a:extLst>
          </p:cNvPr>
          <p:cNvSpPr txBox="1"/>
          <p:nvPr/>
        </p:nvSpPr>
        <p:spPr>
          <a:xfrm>
            <a:off x="897729" y="915865"/>
            <a:ext cx="1802096" cy="461665"/>
          </a:xfrm>
          <a:prstGeom prst="rect">
            <a:avLst/>
          </a:prstGeom>
          <a:noFill/>
        </p:spPr>
        <p:txBody>
          <a:bodyPr wrap="none" rtlCol="0">
            <a:spAutoFit/>
          </a:bodyPr>
          <a:lstStyle/>
          <a:p>
            <a:r>
              <a:rPr lang="es-AR" sz="2400" dirty="0">
                <a:solidFill>
                  <a:srgbClr val="92D050"/>
                </a:solidFill>
                <a:latin typeface="Lato" panose="020F0502020204030203" pitchFamily="34" charset="0"/>
                <a:ea typeface="Lato" panose="020F0502020204030203" pitchFamily="34" charset="0"/>
                <a:cs typeface="Lato" panose="020F0502020204030203" pitchFamily="34" charset="0"/>
              </a:rPr>
              <a:t>124.333 GF</a:t>
            </a:r>
          </a:p>
        </p:txBody>
      </p:sp>
      <p:sp>
        <p:nvSpPr>
          <p:cNvPr id="13" name="CuadroTexto 12">
            <a:extLst>
              <a:ext uri="{FF2B5EF4-FFF2-40B4-BE49-F238E27FC236}">
                <a16:creationId xmlns:a16="http://schemas.microsoft.com/office/drawing/2014/main" id="{7FD88AF6-F74F-6A1D-945F-9354AADEDDAF}"/>
              </a:ext>
            </a:extLst>
          </p:cNvPr>
          <p:cNvSpPr txBox="1"/>
          <p:nvPr/>
        </p:nvSpPr>
        <p:spPr>
          <a:xfrm>
            <a:off x="897729" y="1321626"/>
            <a:ext cx="2240391" cy="276999"/>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activos al 25/10/2023</a:t>
            </a:r>
            <a:endParaRPr lang="es-AR" sz="1200" dirty="0">
              <a:latin typeface="Lato" panose="020F0502020204030203" pitchFamily="34" charset="0"/>
              <a:ea typeface="Lato" panose="020F0502020204030203" pitchFamily="34" charset="0"/>
              <a:cs typeface="Lato" panose="020F0502020204030203" pitchFamily="34" charset="0"/>
            </a:endParaRPr>
          </a:p>
        </p:txBody>
      </p:sp>
      <p:sp>
        <p:nvSpPr>
          <p:cNvPr id="14" name="CuadroTexto 13">
            <a:extLst>
              <a:ext uri="{FF2B5EF4-FFF2-40B4-BE49-F238E27FC236}">
                <a16:creationId xmlns:a16="http://schemas.microsoft.com/office/drawing/2014/main" id="{BD1191CC-4D1B-0F6F-5843-65A69885B645}"/>
              </a:ext>
            </a:extLst>
          </p:cNvPr>
          <p:cNvSpPr txBox="1"/>
          <p:nvPr/>
        </p:nvSpPr>
        <p:spPr>
          <a:xfrm>
            <a:off x="4896195" y="1262090"/>
            <a:ext cx="2130867" cy="492443"/>
          </a:xfrm>
          <a:prstGeom prst="rect">
            <a:avLst/>
          </a:prstGeom>
          <a:noFill/>
        </p:spPr>
        <p:txBody>
          <a:bodyPr wrap="square">
            <a:spAutoFit/>
          </a:bodyPr>
          <a:lstStyle/>
          <a:p>
            <a:pPr algn="ctr"/>
            <a:r>
              <a:rPr lang="es-ES" b="0" i="0" u="none" strike="noStrike"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71.5% </a:t>
            </a:r>
          </a:p>
          <a:p>
            <a:pPr algn="ctr"/>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respecto a la totalidad de GF</a:t>
            </a:r>
          </a:p>
        </p:txBody>
      </p:sp>
      <p:sp>
        <p:nvSpPr>
          <p:cNvPr id="15" name="CuadroTexto 14">
            <a:extLst>
              <a:ext uri="{FF2B5EF4-FFF2-40B4-BE49-F238E27FC236}">
                <a16:creationId xmlns:a16="http://schemas.microsoft.com/office/drawing/2014/main" id="{044F0174-1738-9EC6-C001-6379ED04CA14}"/>
              </a:ext>
            </a:extLst>
          </p:cNvPr>
          <p:cNvSpPr txBox="1"/>
          <p:nvPr/>
        </p:nvSpPr>
        <p:spPr>
          <a:xfrm>
            <a:off x="5149548" y="915866"/>
            <a:ext cx="1624163" cy="461665"/>
          </a:xfrm>
          <a:prstGeom prst="rect">
            <a:avLst/>
          </a:prstGeom>
          <a:noFill/>
        </p:spPr>
        <p:txBody>
          <a:bodyPr wrap="none" rtlCol="0">
            <a:spAutoFit/>
          </a:bodyPr>
          <a:lstStyle/>
          <a:p>
            <a:r>
              <a:rPr lang="es-AR" sz="2400" dirty="0">
                <a:solidFill>
                  <a:srgbClr val="92D050"/>
                </a:solidFill>
                <a:latin typeface="Lato" panose="020F0502020204030203" pitchFamily="34" charset="0"/>
                <a:ea typeface="Lato" panose="020F0502020204030203" pitchFamily="34" charset="0"/>
                <a:cs typeface="Lato" panose="020F0502020204030203" pitchFamily="34" charset="0"/>
              </a:rPr>
              <a:t>88.839 GF</a:t>
            </a:r>
          </a:p>
        </p:txBody>
      </p:sp>
      <p:sp>
        <p:nvSpPr>
          <p:cNvPr id="16" name="Google Shape;105;p16">
            <a:extLst>
              <a:ext uri="{FF2B5EF4-FFF2-40B4-BE49-F238E27FC236}">
                <a16:creationId xmlns:a16="http://schemas.microsoft.com/office/drawing/2014/main" id="{BDB04E56-2F68-2565-5A49-091C9EC4B417}"/>
              </a:ext>
            </a:extLst>
          </p:cNvPr>
          <p:cNvSpPr txBox="1"/>
          <p:nvPr/>
        </p:nvSpPr>
        <p:spPr>
          <a:xfrm>
            <a:off x="335057" y="1775054"/>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Datos de contacto</a:t>
            </a:r>
            <a:endParaRPr sz="2400" b="1" dirty="0">
              <a:solidFill>
                <a:srgbClr val="00986B"/>
              </a:solidFill>
              <a:latin typeface="Raleway"/>
              <a:ea typeface="Raleway"/>
              <a:cs typeface="Raleway"/>
              <a:sym typeface="Raleway"/>
            </a:endParaRPr>
          </a:p>
        </p:txBody>
      </p:sp>
      <p:sp>
        <p:nvSpPr>
          <p:cNvPr id="17" name="CuadroTexto 16">
            <a:extLst>
              <a:ext uri="{FF2B5EF4-FFF2-40B4-BE49-F238E27FC236}">
                <a16:creationId xmlns:a16="http://schemas.microsoft.com/office/drawing/2014/main" id="{548E1500-0A63-BF2D-5FCF-DFF43F426049}"/>
              </a:ext>
            </a:extLst>
          </p:cNvPr>
          <p:cNvSpPr txBox="1"/>
          <p:nvPr/>
        </p:nvSpPr>
        <p:spPr>
          <a:xfrm>
            <a:off x="335057" y="2262385"/>
            <a:ext cx="1083951" cy="369332"/>
          </a:xfrm>
          <a:prstGeom prst="rect">
            <a:avLst/>
          </a:prstGeom>
          <a:noFill/>
        </p:spPr>
        <p:txBody>
          <a:bodyPr wrap="none" rtlCol="0">
            <a:spAutoFit/>
          </a:bodyPr>
          <a:lstStyle/>
          <a:p>
            <a:r>
              <a:rPr lang="es-AR" sz="18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Titulares</a:t>
            </a:r>
          </a:p>
        </p:txBody>
      </p:sp>
      <p:graphicFrame>
        <p:nvGraphicFramePr>
          <p:cNvPr id="20" name="Tabla 19">
            <a:extLst>
              <a:ext uri="{FF2B5EF4-FFF2-40B4-BE49-F238E27FC236}">
                <a16:creationId xmlns:a16="http://schemas.microsoft.com/office/drawing/2014/main" id="{2CD0AA0B-8045-5322-AB96-9FB2F2FF53F0}"/>
              </a:ext>
            </a:extLst>
          </p:cNvPr>
          <p:cNvGraphicFramePr>
            <a:graphicFrameLocks noGrp="1"/>
          </p:cNvGraphicFramePr>
          <p:nvPr>
            <p:extLst>
              <p:ext uri="{D42A27DB-BD31-4B8C-83A1-F6EECF244321}">
                <p14:modId xmlns:p14="http://schemas.microsoft.com/office/powerpoint/2010/main" val="3000599363"/>
              </p:ext>
            </p:extLst>
          </p:nvPr>
        </p:nvGraphicFramePr>
        <p:xfrm>
          <a:off x="1411056" y="2750455"/>
          <a:ext cx="6321887" cy="1046480"/>
        </p:xfrm>
        <a:graphic>
          <a:graphicData uri="http://schemas.openxmlformats.org/drawingml/2006/table">
            <a:tbl>
              <a:tblPr firstRow="1" bandRow="1">
                <a:tableStyleId>{00A15C55-8517-42AA-B614-E9B94910E393}</a:tableStyleId>
              </a:tblPr>
              <a:tblGrid>
                <a:gridCol w="1696943">
                  <a:extLst>
                    <a:ext uri="{9D8B030D-6E8A-4147-A177-3AD203B41FA5}">
                      <a16:colId xmlns:a16="http://schemas.microsoft.com/office/drawing/2014/main" val="588390055"/>
                    </a:ext>
                  </a:extLst>
                </a:gridCol>
                <a:gridCol w="889000">
                  <a:extLst>
                    <a:ext uri="{9D8B030D-6E8A-4147-A177-3AD203B41FA5}">
                      <a16:colId xmlns:a16="http://schemas.microsoft.com/office/drawing/2014/main" val="1099186641"/>
                    </a:ext>
                  </a:extLst>
                </a:gridCol>
                <a:gridCol w="1435100">
                  <a:extLst>
                    <a:ext uri="{9D8B030D-6E8A-4147-A177-3AD203B41FA5}">
                      <a16:colId xmlns:a16="http://schemas.microsoft.com/office/drawing/2014/main" val="3426016790"/>
                    </a:ext>
                  </a:extLst>
                </a:gridCol>
                <a:gridCol w="1168400">
                  <a:extLst>
                    <a:ext uri="{9D8B030D-6E8A-4147-A177-3AD203B41FA5}">
                      <a16:colId xmlns:a16="http://schemas.microsoft.com/office/drawing/2014/main" val="427140042"/>
                    </a:ext>
                  </a:extLst>
                </a:gridCol>
                <a:gridCol w="1132444">
                  <a:extLst>
                    <a:ext uri="{9D8B030D-6E8A-4147-A177-3AD203B41FA5}">
                      <a16:colId xmlns:a16="http://schemas.microsoft.com/office/drawing/2014/main" val="3175603019"/>
                    </a:ext>
                  </a:extLst>
                </a:gridCol>
              </a:tblGrid>
              <a:tr h="261085">
                <a:tc>
                  <a:txBody>
                    <a:bodyPr/>
                    <a:lstStyle/>
                    <a:p>
                      <a:r>
                        <a:rPr lang="es-AR" dirty="0">
                          <a:latin typeface="Lato" panose="020F0502020204030203" pitchFamily="34" charset="0"/>
                          <a:ea typeface="Lato" panose="020F0502020204030203" pitchFamily="34" charset="0"/>
                          <a:cs typeface="Lato" panose="020F0502020204030203" pitchFamily="34" charset="0"/>
                        </a:rPr>
                        <a:t>Total titulares</a:t>
                      </a:r>
                    </a:p>
                    <a:p>
                      <a:endParaRPr lang="es-AR"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AR"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mail</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teléfono (celular y/o fijo)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mail y/o teléfono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Sin mail y sin teléfono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43984670"/>
                  </a:ext>
                </a:extLst>
              </a:tr>
              <a:tr h="222652">
                <a:tc>
                  <a:txBody>
                    <a:bodyPr/>
                    <a:lstStyle/>
                    <a:p>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88.839</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84.520</a:t>
                      </a:r>
                    </a:p>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(95.1%)</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85.727</a:t>
                      </a:r>
                    </a:p>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(96.5%)</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87.736</a:t>
                      </a:r>
                    </a:p>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(98.8%)</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1.103</a:t>
                      </a:r>
                    </a:p>
                    <a:p>
                      <a:pPr rtl="0" fontAlgn="t">
                        <a:spcBef>
                          <a:spcPts val="0"/>
                        </a:spcBef>
                        <a:spcAft>
                          <a:spcPts val="0"/>
                        </a:spcAft>
                      </a:pPr>
                      <a:r>
                        <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(1.2%)</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3322423"/>
                  </a:ext>
                </a:extLst>
              </a:tr>
            </a:tbl>
          </a:graphicData>
        </a:graphic>
      </p:graphicFrame>
      <p:sp>
        <p:nvSpPr>
          <p:cNvPr id="22" name="CuadroTexto 21">
            <a:extLst>
              <a:ext uri="{FF2B5EF4-FFF2-40B4-BE49-F238E27FC236}">
                <a16:creationId xmlns:a16="http://schemas.microsoft.com/office/drawing/2014/main" id="{323B3554-FA05-C392-543D-61D4CC840347}"/>
              </a:ext>
            </a:extLst>
          </p:cNvPr>
          <p:cNvSpPr txBox="1"/>
          <p:nvPr/>
        </p:nvSpPr>
        <p:spPr>
          <a:xfrm>
            <a:off x="335056" y="3990513"/>
            <a:ext cx="8339043" cy="523220"/>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los 88.839 titulares, se tienen 87.736 GF (98.8%) con titulares que tienen al menos un dato de contacto válido</a:t>
            </a:r>
            <a:endParaRPr lang="es-AR"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75470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GF con cónyuge</a:t>
            </a:r>
            <a:endParaRPr sz="2400" b="1" dirty="0">
              <a:solidFill>
                <a:srgbClr val="00986B"/>
              </a:solidFill>
              <a:latin typeface="Raleway"/>
              <a:ea typeface="Raleway"/>
              <a:cs typeface="Raleway"/>
              <a:sym typeface="Raleway"/>
            </a:endParaRPr>
          </a:p>
        </p:txBody>
      </p:sp>
      <p:sp>
        <p:nvSpPr>
          <p:cNvPr id="12" name="CuadroTexto 11">
            <a:extLst>
              <a:ext uri="{FF2B5EF4-FFF2-40B4-BE49-F238E27FC236}">
                <a16:creationId xmlns:a16="http://schemas.microsoft.com/office/drawing/2014/main" id="{707BBA5F-456A-0268-E0E4-D8972AA0FD95}"/>
              </a:ext>
            </a:extLst>
          </p:cNvPr>
          <p:cNvSpPr txBox="1"/>
          <p:nvPr/>
        </p:nvSpPr>
        <p:spPr>
          <a:xfrm>
            <a:off x="3272628" y="824093"/>
            <a:ext cx="1624163" cy="461665"/>
          </a:xfrm>
          <a:prstGeom prst="rect">
            <a:avLst/>
          </a:prstGeom>
          <a:noFill/>
        </p:spPr>
        <p:txBody>
          <a:bodyPr wrap="none" rtlCol="0">
            <a:spAutoFit/>
          </a:bodyPr>
          <a:lstStyle/>
          <a:p>
            <a:r>
              <a:rPr lang="es-AR" sz="2400" dirty="0">
                <a:solidFill>
                  <a:srgbClr val="92D050"/>
                </a:solidFill>
                <a:latin typeface="Lato" panose="020F0502020204030203" pitchFamily="34" charset="0"/>
                <a:ea typeface="Lato" panose="020F0502020204030203" pitchFamily="34" charset="0"/>
                <a:cs typeface="Lato" panose="020F0502020204030203" pitchFamily="34" charset="0"/>
              </a:rPr>
              <a:t>23.817 GF</a:t>
            </a:r>
          </a:p>
        </p:txBody>
      </p:sp>
      <p:sp>
        <p:nvSpPr>
          <p:cNvPr id="16" name="Google Shape;105;p16">
            <a:extLst>
              <a:ext uri="{FF2B5EF4-FFF2-40B4-BE49-F238E27FC236}">
                <a16:creationId xmlns:a16="http://schemas.microsoft.com/office/drawing/2014/main" id="{BDB04E56-2F68-2565-5A49-091C9EC4B417}"/>
              </a:ext>
            </a:extLst>
          </p:cNvPr>
          <p:cNvSpPr txBox="1"/>
          <p:nvPr/>
        </p:nvSpPr>
        <p:spPr>
          <a:xfrm>
            <a:off x="335057" y="1775054"/>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Datos de contacto</a:t>
            </a:r>
            <a:endParaRPr sz="2400" b="1" dirty="0">
              <a:solidFill>
                <a:srgbClr val="00986B"/>
              </a:solidFill>
              <a:latin typeface="Raleway"/>
              <a:ea typeface="Raleway"/>
              <a:cs typeface="Raleway"/>
              <a:sym typeface="Raleway"/>
            </a:endParaRPr>
          </a:p>
        </p:txBody>
      </p:sp>
      <p:sp>
        <p:nvSpPr>
          <p:cNvPr id="17" name="CuadroTexto 16">
            <a:extLst>
              <a:ext uri="{FF2B5EF4-FFF2-40B4-BE49-F238E27FC236}">
                <a16:creationId xmlns:a16="http://schemas.microsoft.com/office/drawing/2014/main" id="{548E1500-0A63-BF2D-5FCF-DFF43F426049}"/>
              </a:ext>
            </a:extLst>
          </p:cNvPr>
          <p:cNvSpPr txBox="1"/>
          <p:nvPr/>
        </p:nvSpPr>
        <p:spPr>
          <a:xfrm>
            <a:off x="335057" y="2262385"/>
            <a:ext cx="1186543" cy="369332"/>
          </a:xfrm>
          <a:prstGeom prst="rect">
            <a:avLst/>
          </a:prstGeom>
          <a:noFill/>
        </p:spPr>
        <p:txBody>
          <a:bodyPr wrap="none" rtlCol="0">
            <a:spAutoFit/>
          </a:bodyPr>
          <a:lstStyle/>
          <a:p>
            <a:r>
              <a:rPr lang="es-AR" sz="18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Cónyuges</a:t>
            </a:r>
          </a:p>
        </p:txBody>
      </p:sp>
      <p:graphicFrame>
        <p:nvGraphicFramePr>
          <p:cNvPr id="20" name="Tabla 19">
            <a:extLst>
              <a:ext uri="{FF2B5EF4-FFF2-40B4-BE49-F238E27FC236}">
                <a16:creationId xmlns:a16="http://schemas.microsoft.com/office/drawing/2014/main" id="{2CD0AA0B-8045-5322-AB96-9FB2F2FF53F0}"/>
              </a:ext>
            </a:extLst>
          </p:cNvPr>
          <p:cNvGraphicFramePr>
            <a:graphicFrameLocks noGrp="1"/>
          </p:cNvGraphicFramePr>
          <p:nvPr>
            <p:extLst>
              <p:ext uri="{D42A27DB-BD31-4B8C-83A1-F6EECF244321}">
                <p14:modId xmlns:p14="http://schemas.microsoft.com/office/powerpoint/2010/main" val="2879640724"/>
              </p:ext>
            </p:extLst>
          </p:nvPr>
        </p:nvGraphicFramePr>
        <p:xfrm>
          <a:off x="1343633" y="2814479"/>
          <a:ext cx="6321887" cy="1046480"/>
        </p:xfrm>
        <a:graphic>
          <a:graphicData uri="http://schemas.openxmlformats.org/drawingml/2006/table">
            <a:tbl>
              <a:tblPr firstRow="1" bandRow="1">
                <a:tableStyleId>{00A15C55-8517-42AA-B614-E9B94910E393}</a:tableStyleId>
              </a:tblPr>
              <a:tblGrid>
                <a:gridCol w="1696943">
                  <a:extLst>
                    <a:ext uri="{9D8B030D-6E8A-4147-A177-3AD203B41FA5}">
                      <a16:colId xmlns:a16="http://schemas.microsoft.com/office/drawing/2014/main" val="588390055"/>
                    </a:ext>
                  </a:extLst>
                </a:gridCol>
                <a:gridCol w="889000">
                  <a:extLst>
                    <a:ext uri="{9D8B030D-6E8A-4147-A177-3AD203B41FA5}">
                      <a16:colId xmlns:a16="http://schemas.microsoft.com/office/drawing/2014/main" val="1099186641"/>
                    </a:ext>
                  </a:extLst>
                </a:gridCol>
                <a:gridCol w="1435100">
                  <a:extLst>
                    <a:ext uri="{9D8B030D-6E8A-4147-A177-3AD203B41FA5}">
                      <a16:colId xmlns:a16="http://schemas.microsoft.com/office/drawing/2014/main" val="3426016790"/>
                    </a:ext>
                  </a:extLst>
                </a:gridCol>
                <a:gridCol w="1168400">
                  <a:extLst>
                    <a:ext uri="{9D8B030D-6E8A-4147-A177-3AD203B41FA5}">
                      <a16:colId xmlns:a16="http://schemas.microsoft.com/office/drawing/2014/main" val="427140042"/>
                    </a:ext>
                  </a:extLst>
                </a:gridCol>
                <a:gridCol w="1132444">
                  <a:extLst>
                    <a:ext uri="{9D8B030D-6E8A-4147-A177-3AD203B41FA5}">
                      <a16:colId xmlns:a16="http://schemas.microsoft.com/office/drawing/2014/main" val="3175603019"/>
                    </a:ext>
                  </a:extLst>
                </a:gridCol>
              </a:tblGrid>
              <a:tr h="261085">
                <a:tc>
                  <a:txBody>
                    <a:bodyPr/>
                    <a:lstStyle/>
                    <a:p>
                      <a:r>
                        <a:rPr lang="es-AR" dirty="0">
                          <a:latin typeface="Lato" panose="020F0502020204030203" pitchFamily="34" charset="0"/>
                          <a:ea typeface="Lato" panose="020F0502020204030203" pitchFamily="34" charset="0"/>
                          <a:cs typeface="Lato" panose="020F0502020204030203" pitchFamily="34" charset="0"/>
                        </a:rPr>
                        <a:t>Total GF con cónyuge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AR"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mail</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teléfono (celular y/o fijo)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Con mail y/o teléfono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rtl="0" fontAlgn="t">
                        <a:spcBef>
                          <a:spcPts val="0"/>
                        </a:spcBef>
                        <a:spcAft>
                          <a:spcPts val="0"/>
                        </a:spcAft>
                      </a:pPr>
                      <a:r>
                        <a:rPr lang="es-ES" sz="14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rPr>
                        <a:t>Sin mail y sin teléfono</a:t>
                      </a: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43984670"/>
                  </a:ext>
                </a:extLst>
              </a:tr>
              <a:tr h="0">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23.817</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9.029</a:t>
                      </a:r>
                      <a:endParaRPr lang="es-AR"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(37.9%)</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5.604</a:t>
                      </a:r>
                      <a:endParaRPr lang="es-AR"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(23.5%)</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9.761</a:t>
                      </a:r>
                      <a:endParaRPr lang="es-AR"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(41.0%)</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14.056</a:t>
                      </a:r>
                      <a:endParaRPr lang="es-AR" dirty="0">
                        <a:effectLst/>
                        <a:latin typeface="Lato" panose="020F0502020204030203" pitchFamily="34" charset="0"/>
                        <a:ea typeface="Lato" panose="020F0502020204030203" pitchFamily="34" charset="0"/>
                        <a:cs typeface="Lato" panose="020F0502020204030203" pitchFamily="34" charset="0"/>
                      </a:endParaRPr>
                    </a:p>
                    <a:p>
                      <a:pPr rtl="0" fontAlgn="t">
                        <a:spcBef>
                          <a:spcPts val="0"/>
                        </a:spcBef>
                        <a:spcAft>
                          <a:spcPts val="0"/>
                        </a:spcAft>
                      </a:pPr>
                      <a:r>
                        <a:rPr lang="es-AR"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(59.0%)</a:t>
                      </a:r>
                      <a:endParaRPr lang="es-AR" dirty="0">
                        <a:effectLst/>
                        <a:latin typeface="Lato" panose="020F0502020204030203" pitchFamily="34" charset="0"/>
                        <a:ea typeface="Lato" panose="020F0502020204030203" pitchFamily="34" charset="0"/>
                        <a:cs typeface="Lato" panose="020F0502020204030203" pitchFamily="34" charset="0"/>
                      </a:endParaRPr>
                    </a:p>
                  </a:txBody>
                  <a:tcPr marL="63500" marR="63500" marT="63500" marB="6350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3322423"/>
                  </a:ext>
                </a:extLst>
              </a:tr>
            </a:tbl>
          </a:graphicData>
        </a:graphic>
      </p:graphicFrame>
      <p:sp>
        <p:nvSpPr>
          <p:cNvPr id="22" name="CuadroTexto 21">
            <a:extLst>
              <a:ext uri="{FF2B5EF4-FFF2-40B4-BE49-F238E27FC236}">
                <a16:creationId xmlns:a16="http://schemas.microsoft.com/office/drawing/2014/main" id="{323B3554-FA05-C392-543D-61D4CC840347}"/>
              </a:ext>
            </a:extLst>
          </p:cNvPr>
          <p:cNvSpPr txBox="1"/>
          <p:nvPr/>
        </p:nvSpPr>
        <p:spPr>
          <a:xfrm>
            <a:off x="335056" y="4128822"/>
            <a:ext cx="8339043" cy="307777"/>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H</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ay un 59.0% de GF con cónyuge que no tienen información de contacto de éste.</a:t>
            </a:r>
          </a:p>
        </p:txBody>
      </p:sp>
      <p:sp>
        <p:nvSpPr>
          <p:cNvPr id="8" name="CuadroTexto 7">
            <a:extLst>
              <a:ext uri="{FF2B5EF4-FFF2-40B4-BE49-F238E27FC236}">
                <a16:creationId xmlns:a16="http://schemas.microsoft.com/office/drawing/2014/main" id="{83A7A27A-52EE-D94C-FAD1-C580824F1AE2}"/>
              </a:ext>
            </a:extLst>
          </p:cNvPr>
          <p:cNvSpPr txBox="1"/>
          <p:nvPr/>
        </p:nvSpPr>
        <p:spPr>
          <a:xfrm>
            <a:off x="2673316" y="1190884"/>
            <a:ext cx="2822785" cy="492443"/>
          </a:xfrm>
          <a:prstGeom prst="rect">
            <a:avLst/>
          </a:prstGeom>
          <a:noFill/>
        </p:spPr>
        <p:txBody>
          <a:bodyPr wrap="square">
            <a:spAutoFit/>
          </a:bodyPr>
          <a:lstStyle/>
          <a:p>
            <a:pPr algn="ctr"/>
            <a:r>
              <a:rPr lang="es-ES" b="0" i="0" u="none" strike="noStrike"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26.8%</a:t>
            </a:r>
          </a:p>
          <a:p>
            <a:pPr algn="ctr"/>
            <a:r>
              <a:rPr lang="es-ES" sz="12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del total de GF de la población objetivo</a:t>
            </a:r>
          </a:p>
        </p:txBody>
      </p:sp>
    </p:spTree>
    <p:extLst>
      <p:ext uri="{BB962C8B-B14F-4D97-AF65-F5344CB8AC3E}">
        <p14:creationId xmlns:p14="http://schemas.microsoft.com/office/powerpoint/2010/main" val="1717944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Cantidad de integrantes en el GF</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4332288" y="1491223"/>
            <a:ext cx="4451920" cy="1985159"/>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 </a:t>
            </a:r>
            <a:r>
              <a:rPr lang="es-ES" sz="1400" b="1" i="0" u="none" strike="noStrike"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54.5%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los GF son de un único asociado, es decir, están compuestos únicamente por titulares</a:t>
            </a:r>
          </a:p>
          <a:p>
            <a:pPr marL="285750" indent="-285750" algn="just" rtl="0">
              <a:spcBef>
                <a:spcPts val="0"/>
              </a:spcBef>
              <a:spcAft>
                <a:spcPts val="10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18.9%</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de GF tienen dos integrantes</a:t>
            </a: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lgn="just" rtl="0">
              <a:spcBef>
                <a:spcPts val="0"/>
              </a:spcBef>
              <a:spcAft>
                <a:spcPts val="10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Hay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12.4%</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y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10.1%</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de GF con 3 y 4 asociados respectivamente</a:t>
            </a:r>
          </a:p>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H</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ay un porcentaje muy pequeño de GF con 5 integrantes o más</a:t>
            </a:r>
            <a:endParaRPr lang="es-AR" dirty="0"/>
          </a:p>
        </p:txBody>
      </p:sp>
      <p:sp>
        <p:nvSpPr>
          <p:cNvPr id="15" name="CuadroTexto 14">
            <a:extLst>
              <a:ext uri="{FF2B5EF4-FFF2-40B4-BE49-F238E27FC236}">
                <a16:creationId xmlns:a16="http://schemas.microsoft.com/office/drawing/2014/main" id="{57AB1E7A-6283-0CB0-7823-8CC88D26C97A}"/>
              </a:ext>
            </a:extLst>
          </p:cNvPr>
          <p:cNvSpPr txBox="1"/>
          <p:nvPr/>
        </p:nvSpPr>
        <p:spPr>
          <a:xfrm>
            <a:off x="353992" y="4087358"/>
            <a:ext cx="4092278" cy="430887"/>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1. </a:t>
            </a:r>
            <a:r>
              <a:rPr lang="es-ES" sz="1100" dirty="0">
                <a:latin typeface="Lato" panose="020F0502020204030203" pitchFamily="34" charset="0"/>
                <a:ea typeface="Lato" panose="020F0502020204030203" pitchFamily="34" charset="0"/>
                <a:cs typeface="Lato" panose="020F0502020204030203" pitchFamily="34" charset="0"/>
              </a:rPr>
              <a:t>Distribución de GF según el número de integrantes en el GF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24" name="Imagen 23">
            <a:extLst>
              <a:ext uri="{FF2B5EF4-FFF2-40B4-BE49-F238E27FC236}">
                <a16:creationId xmlns:a16="http://schemas.microsoft.com/office/drawing/2014/main" id="{5631FDAE-FE70-D133-0DDD-06471E229ECF}"/>
              </a:ext>
            </a:extLst>
          </p:cNvPr>
          <p:cNvPicPr>
            <a:picLocks noChangeAspect="1"/>
          </p:cNvPicPr>
          <p:nvPr/>
        </p:nvPicPr>
        <p:blipFill>
          <a:blip r:embed="rId3"/>
          <a:stretch>
            <a:fillRect/>
          </a:stretch>
        </p:blipFill>
        <p:spPr>
          <a:xfrm>
            <a:off x="304136" y="1033322"/>
            <a:ext cx="3810664" cy="3077844"/>
          </a:xfrm>
          <a:prstGeom prst="rect">
            <a:avLst/>
          </a:prstGeom>
        </p:spPr>
      </p:pic>
    </p:spTree>
    <p:extLst>
      <p:ext uri="{BB962C8B-B14F-4D97-AF65-F5344CB8AC3E}">
        <p14:creationId xmlns:p14="http://schemas.microsoft.com/office/powerpoint/2010/main" val="1855476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Credencial</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4338088" y="2030576"/>
            <a:ext cx="4451920" cy="1082348"/>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Una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gran parte de la población tiene la credencial B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(66.0%)</a:t>
            </a:r>
          </a:p>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Un </a:t>
            </a:r>
            <a:r>
              <a:rPr lang="es-ES" sz="1400" b="1" i="0" u="none" strike="noStrike"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24.4%</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tiene la credencial C, u</a:t>
            </a:r>
            <a:r>
              <a:rPr lang="es-ES" dirty="0">
                <a:latin typeface="Lato" panose="020F0502020204030203" pitchFamily="34" charset="0"/>
                <a:ea typeface="Lato" panose="020F0502020204030203" pitchFamily="34" charset="0"/>
                <a:cs typeface="Lato" panose="020F0502020204030203" pitchFamily="34" charset="0"/>
              </a:rPr>
              <a:t>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7.7%</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la credencial A y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1.9%</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la credencial D</a:t>
            </a:r>
            <a:endParaRPr lang="es-AR" dirty="0"/>
          </a:p>
        </p:txBody>
      </p:sp>
      <p:sp>
        <p:nvSpPr>
          <p:cNvPr id="15" name="CuadroTexto 14">
            <a:extLst>
              <a:ext uri="{FF2B5EF4-FFF2-40B4-BE49-F238E27FC236}">
                <a16:creationId xmlns:a16="http://schemas.microsoft.com/office/drawing/2014/main" id="{57AB1E7A-6283-0CB0-7823-8CC88D26C97A}"/>
              </a:ext>
            </a:extLst>
          </p:cNvPr>
          <p:cNvSpPr txBox="1"/>
          <p:nvPr/>
        </p:nvSpPr>
        <p:spPr>
          <a:xfrm>
            <a:off x="353992" y="4087358"/>
            <a:ext cx="4092278" cy="261610"/>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1. </a:t>
            </a:r>
            <a:r>
              <a:rPr lang="es-ES" sz="1100" dirty="0">
                <a:latin typeface="Lato" panose="020F0502020204030203" pitchFamily="34" charset="0"/>
                <a:ea typeface="Lato" panose="020F0502020204030203" pitchFamily="34" charset="0"/>
                <a:cs typeface="Lato" panose="020F0502020204030203" pitchFamily="34" charset="0"/>
              </a:rPr>
              <a:t>Distribución de GF según credencial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11" name="Imagen 10">
            <a:extLst>
              <a:ext uri="{FF2B5EF4-FFF2-40B4-BE49-F238E27FC236}">
                <a16:creationId xmlns:a16="http://schemas.microsoft.com/office/drawing/2014/main" id="{41C4882D-5CCE-C7FA-B02D-742118759127}"/>
              </a:ext>
            </a:extLst>
          </p:cNvPr>
          <p:cNvPicPr>
            <a:picLocks noChangeAspect="1"/>
          </p:cNvPicPr>
          <p:nvPr/>
        </p:nvPicPr>
        <p:blipFill>
          <a:blip r:embed="rId3"/>
          <a:stretch>
            <a:fillRect/>
          </a:stretch>
        </p:blipFill>
        <p:spPr>
          <a:xfrm>
            <a:off x="353992" y="975622"/>
            <a:ext cx="3697873" cy="2993517"/>
          </a:xfrm>
          <a:prstGeom prst="rect">
            <a:avLst/>
          </a:prstGeom>
        </p:spPr>
      </p:pic>
    </p:spTree>
    <p:extLst>
      <p:ext uri="{BB962C8B-B14F-4D97-AF65-F5344CB8AC3E}">
        <p14:creationId xmlns:p14="http://schemas.microsoft.com/office/powerpoint/2010/main" val="377982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7" y="347789"/>
            <a:ext cx="186245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Segmento</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335057" y="3597945"/>
            <a:ext cx="4057121" cy="954107"/>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solidFill>
                  <a:schemeClr val="bg2"/>
                </a:solidFill>
                <a:latin typeface="Lato" panose="020F0502020204030203" pitchFamily="34" charset="0"/>
                <a:ea typeface="Lato" panose="020F0502020204030203" pitchFamily="34" charset="0"/>
                <a:cs typeface="Lato" panose="020F0502020204030203" pitchFamily="34" charset="0"/>
              </a:rPr>
              <a:t>La mayor parte de la población se concentra en el segmento C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(50.7%) </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y en el A</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(30.0%)</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 mientras que el segmento B, E y D tienen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13.1%, 4.2% y 2.0% </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de GF respectivamente</a:t>
            </a:r>
            <a:endParaRPr lang="es-AR"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15" name="CuadroTexto 14">
            <a:extLst>
              <a:ext uri="{FF2B5EF4-FFF2-40B4-BE49-F238E27FC236}">
                <a16:creationId xmlns:a16="http://schemas.microsoft.com/office/drawing/2014/main" id="{57AB1E7A-6283-0CB0-7823-8CC88D26C97A}"/>
              </a:ext>
            </a:extLst>
          </p:cNvPr>
          <p:cNvSpPr txBox="1"/>
          <p:nvPr/>
        </p:nvSpPr>
        <p:spPr>
          <a:xfrm>
            <a:off x="1178765" y="3105593"/>
            <a:ext cx="3016885" cy="430887"/>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2. </a:t>
            </a:r>
            <a:r>
              <a:rPr lang="es-ES" sz="1100" dirty="0">
                <a:latin typeface="Lato" panose="020F0502020204030203" pitchFamily="34" charset="0"/>
                <a:ea typeface="Lato" panose="020F0502020204030203" pitchFamily="34" charset="0"/>
                <a:cs typeface="Lato" panose="020F0502020204030203" pitchFamily="34" charset="0"/>
              </a:rPr>
              <a:t>Distribución de GF según segmento (5 categorías)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5" name="Imagen 4">
            <a:extLst>
              <a:ext uri="{FF2B5EF4-FFF2-40B4-BE49-F238E27FC236}">
                <a16:creationId xmlns:a16="http://schemas.microsoft.com/office/drawing/2014/main" id="{7390E42C-121F-329D-AFEC-F9B05CF7C99B}"/>
              </a:ext>
            </a:extLst>
          </p:cNvPr>
          <p:cNvPicPr>
            <a:picLocks noChangeAspect="1"/>
          </p:cNvPicPr>
          <p:nvPr/>
        </p:nvPicPr>
        <p:blipFill rotWithShape="1">
          <a:blip r:embed="rId3"/>
          <a:srcRect l="7650" t="8660" r="13166" b="8473"/>
          <a:stretch/>
        </p:blipFill>
        <p:spPr>
          <a:xfrm>
            <a:off x="1237207" y="840141"/>
            <a:ext cx="2900002" cy="2265452"/>
          </a:xfrm>
          <a:prstGeom prst="rect">
            <a:avLst/>
          </a:prstGeom>
        </p:spPr>
      </p:pic>
      <p:pic>
        <p:nvPicPr>
          <p:cNvPr id="7" name="Imagen 6">
            <a:extLst>
              <a:ext uri="{FF2B5EF4-FFF2-40B4-BE49-F238E27FC236}">
                <a16:creationId xmlns:a16="http://schemas.microsoft.com/office/drawing/2014/main" id="{D2173C95-C155-8421-AC8E-0F6CFC9AE415}"/>
              </a:ext>
            </a:extLst>
          </p:cNvPr>
          <p:cNvPicPr>
            <a:picLocks noChangeAspect="1"/>
          </p:cNvPicPr>
          <p:nvPr/>
        </p:nvPicPr>
        <p:blipFill>
          <a:blip r:embed="rId4"/>
          <a:stretch>
            <a:fillRect/>
          </a:stretch>
        </p:blipFill>
        <p:spPr>
          <a:xfrm>
            <a:off x="5097800" y="661627"/>
            <a:ext cx="3447177" cy="2600205"/>
          </a:xfrm>
          <a:prstGeom prst="rect">
            <a:avLst/>
          </a:prstGeom>
        </p:spPr>
      </p:pic>
      <p:sp>
        <p:nvSpPr>
          <p:cNvPr id="10" name="CuadroTexto 9">
            <a:extLst>
              <a:ext uri="{FF2B5EF4-FFF2-40B4-BE49-F238E27FC236}">
                <a16:creationId xmlns:a16="http://schemas.microsoft.com/office/drawing/2014/main" id="{4E81B272-C721-7DF9-4434-54781C3FF8AF}"/>
              </a:ext>
            </a:extLst>
          </p:cNvPr>
          <p:cNvSpPr txBox="1"/>
          <p:nvPr/>
        </p:nvSpPr>
        <p:spPr>
          <a:xfrm>
            <a:off x="4849041" y="3691610"/>
            <a:ext cx="3695936" cy="738664"/>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El </a:t>
            </a:r>
            <a:r>
              <a:rPr lang="es-ES" sz="1400" b="1" i="0" u="none" strike="noStrike"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80.7%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 los GF pertenecen al segmento G, mientras que el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19.3% </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restante al F</a:t>
            </a:r>
            <a:endParaRPr lang="es-AR" dirty="0">
              <a:latin typeface="Lato" panose="020F0502020204030203" pitchFamily="34" charset="0"/>
              <a:ea typeface="Lato" panose="020F0502020204030203" pitchFamily="34" charset="0"/>
              <a:cs typeface="Lato" panose="020F0502020204030203" pitchFamily="34" charset="0"/>
            </a:endParaRPr>
          </a:p>
        </p:txBody>
      </p:sp>
      <p:sp>
        <p:nvSpPr>
          <p:cNvPr id="13" name="CuadroTexto 12">
            <a:extLst>
              <a:ext uri="{FF2B5EF4-FFF2-40B4-BE49-F238E27FC236}">
                <a16:creationId xmlns:a16="http://schemas.microsoft.com/office/drawing/2014/main" id="{0DA339F2-1763-E917-B6BE-DD1FC603CEE1}"/>
              </a:ext>
            </a:extLst>
          </p:cNvPr>
          <p:cNvSpPr txBox="1"/>
          <p:nvPr/>
        </p:nvSpPr>
        <p:spPr>
          <a:xfrm>
            <a:off x="5188209" y="3105592"/>
            <a:ext cx="3016885" cy="430887"/>
          </a:xfrm>
          <a:prstGeom prst="rect">
            <a:avLst/>
          </a:prstGeom>
          <a:noFill/>
        </p:spPr>
        <p:txBody>
          <a:bodyPr wrap="square">
            <a:spAutoFit/>
          </a:bodyPr>
          <a:lstStyle/>
          <a:p>
            <a:r>
              <a:rPr lang="es-ES" sz="1100" b="1"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Figura 3.</a:t>
            </a:r>
            <a:r>
              <a:rPr lang="es-ES" sz="11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Distribución de GF según segmento (2 categorías)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sp>
        <p:nvSpPr>
          <p:cNvPr id="14" name="CuadroTexto 13">
            <a:extLst>
              <a:ext uri="{FF2B5EF4-FFF2-40B4-BE49-F238E27FC236}">
                <a16:creationId xmlns:a16="http://schemas.microsoft.com/office/drawing/2014/main" id="{C14604DB-634E-507B-E422-72AA69A22F0E}"/>
              </a:ext>
            </a:extLst>
          </p:cNvPr>
          <p:cNvSpPr txBox="1"/>
          <p:nvPr/>
        </p:nvSpPr>
        <p:spPr>
          <a:xfrm>
            <a:off x="4244549" y="794289"/>
            <a:ext cx="1208985" cy="307777"/>
          </a:xfrm>
          <a:prstGeom prst="rect">
            <a:avLst/>
          </a:prstGeom>
          <a:noFill/>
        </p:spPr>
        <p:txBody>
          <a:bodyPr wrap="none" rtlCol="0">
            <a:spAutoFit/>
          </a:bodyPr>
          <a:lstStyle/>
          <a:p>
            <a:r>
              <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 segmentos</a:t>
            </a:r>
          </a:p>
        </p:txBody>
      </p:sp>
      <p:sp>
        <p:nvSpPr>
          <p:cNvPr id="16" name="CuadroTexto 15">
            <a:extLst>
              <a:ext uri="{FF2B5EF4-FFF2-40B4-BE49-F238E27FC236}">
                <a16:creationId xmlns:a16="http://schemas.microsoft.com/office/drawing/2014/main" id="{B93CA5ED-A9DA-F909-045E-59DB4C2EBE98}"/>
              </a:ext>
            </a:extLst>
          </p:cNvPr>
          <p:cNvSpPr txBox="1"/>
          <p:nvPr/>
        </p:nvSpPr>
        <p:spPr>
          <a:xfrm>
            <a:off x="335057" y="794290"/>
            <a:ext cx="1208985" cy="307777"/>
          </a:xfrm>
          <a:prstGeom prst="rect">
            <a:avLst/>
          </a:prstGeom>
          <a:noFill/>
        </p:spPr>
        <p:txBody>
          <a:bodyPr wrap="square" rtlCol="0">
            <a:spAutoFit/>
          </a:bodyPr>
          <a:lstStyle/>
          <a:p>
            <a:r>
              <a:rPr lang="es-AR"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5 segmentos</a:t>
            </a:r>
          </a:p>
        </p:txBody>
      </p:sp>
      <p:sp>
        <p:nvSpPr>
          <p:cNvPr id="4" name="Rectángulo 3">
            <a:extLst>
              <a:ext uri="{FF2B5EF4-FFF2-40B4-BE49-F238E27FC236}">
                <a16:creationId xmlns:a16="http://schemas.microsoft.com/office/drawing/2014/main" id="{EE08EA90-D032-CBC9-714A-AB71204D0571}"/>
              </a:ext>
            </a:extLst>
          </p:cNvPr>
          <p:cNvSpPr/>
          <p:nvPr/>
        </p:nvSpPr>
        <p:spPr>
          <a:xfrm>
            <a:off x="6696651" y="380439"/>
            <a:ext cx="1998138" cy="430887"/>
          </a:xfrm>
          <a:prstGeom prst="rect">
            <a:avLst/>
          </a:prstGeom>
          <a:solidFill>
            <a:schemeClr val="bg1"/>
          </a:solidFill>
          <a:ln w="19050">
            <a:solidFill>
              <a:schemeClr val="bg1">
                <a:lumMod val="95000"/>
              </a:schemeClr>
            </a:solidFill>
          </a:ln>
        </p:spPr>
        <p:txBody>
          <a:bodyPr wrap="square">
            <a:spAutoFit/>
          </a:bodyPr>
          <a:lstStyle/>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F surge de agrupar A y C</a:t>
            </a:r>
          </a:p>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G surge de agrupar B, D y E</a:t>
            </a:r>
          </a:p>
        </p:txBody>
      </p:sp>
    </p:spTree>
    <p:extLst>
      <p:ext uri="{BB962C8B-B14F-4D97-AF65-F5344CB8AC3E}">
        <p14:creationId xmlns:p14="http://schemas.microsoft.com/office/powerpoint/2010/main" val="280582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Región</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4951758" y="1986974"/>
            <a:ext cx="3533449" cy="1169551"/>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29.1%</a:t>
            </a:r>
            <a:r>
              <a:rPr lang="es-ES" dirty="0">
                <a:latin typeface="Lato" panose="020F0502020204030203" pitchFamily="34" charset="0"/>
                <a:ea typeface="Lato" panose="020F0502020204030203" pitchFamily="34" charset="0"/>
                <a:cs typeface="Lato" panose="020F0502020204030203" pitchFamily="34" charset="0"/>
              </a:rPr>
              <a:t> de los GF son de la región N, mientras que el resto se distribuye aproximadamente de manera similar entre el resto de las regiones (valores entre el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13%</a:t>
            </a:r>
            <a:r>
              <a:rPr lang="es-ES" dirty="0">
                <a:latin typeface="Lato" panose="020F0502020204030203" pitchFamily="34" charset="0"/>
                <a:ea typeface="Lato" panose="020F0502020204030203" pitchFamily="34" charset="0"/>
                <a:cs typeface="Lato" panose="020F0502020204030203" pitchFamily="34" charset="0"/>
              </a:rPr>
              <a:t> y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15%</a:t>
            </a:r>
            <a:r>
              <a:rPr lang="es-ES" dirty="0">
                <a:latin typeface="Lato" panose="020F0502020204030203" pitchFamily="34" charset="0"/>
                <a:ea typeface="Lato" panose="020F0502020204030203" pitchFamily="34" charset="0"/>
                <a:cs typeface="Lato" panose="020F0502020204030203" pitchFamily="34" charset="0"/>
              </a:rPr>
              <a:t> aproximadamente)</a:t>
            </a:r>
            <a:endParaRPr lang="es-AR" dirty="0"/>
          </a:p>
        </p:txBody>
      </p:sp>
      <p:sp>
        <p:nvSpPr>
          <p:cNvPr id="15" name="CuadroTexto 14">
            <a:extLst>
              <a:ext uri="{FF2B5EF4-FFF2-40B4-BE49-F238E27FC236}">
                <a16:creationId xmlns:a16="http://schemas.microsoft.com/office/drawing/2014/main" id="{57AB1E7A-6283-0CB0-7823-8CC88D26C97A}"/>
              </a:ext>
            </a:extLst>
          </p:cNvPr>
          <p:cNvSpPr txBox="1"/>
          <p:nvPr/>
        </p:nvSpPr>
        <p:spPr>
          <a:xfrm>
            <a:off x="353992" y="4087358"/>
            <a:ext cx="4092278" cy="261610"/>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4. </a:t>
            </a:r>
            <a:r>
              <a:rPr lang="es-ES" sz="1100" dirty="0">
                <a:latin typeface="Lato" panose="020F0502020204030203" pitchFamily="34" charset="0"/>
                <a:ea typeface="Lato" panose="020F0502020204030203" pitchFamily="34" charset="0"/>
                <a:cs typeface="Lato" panose="020F0502020204030203" pitchFamily="34" charset="0"/>
              </a:rPr>
              <a:t>Distribución de GF según región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5" name="Imagen 4">
            <a:extLst>
              <a:ext uri="{FF2B5EF4-FFF2-40B4-BE49-F238E27FC236}">
                <a16:creationId xmlns:a16="http://schemas.microsoft.com/office/drawing/2014/main" id="{2B0C2F89-06E9-A5E1-8565-448C8E4983AB}"/>
              </a:ext>
            </a:extLst>
          </p:cNvPr>
          <p:cNvPicPr>
            <a:picLocks noChangeAspect="1"/>
          </p:cNvPicPr>
          <p:nvPr/>
        </p:nvPicPr>
        <p:blipFill>
          <a:blip r:embed="rId3"/>
          <a:stretch>
            <a:fillRect/>
          </a:stretch>
        </p:blipFill>
        <p:spPr>
          <a:xfrm>
            <a:off x="335056" y="960818"/>
            <a:ext cx="4486901" cy="3067478"/>
          </a:xfrm>
          <a:prstGeom prst="rect">
            <a:avLst/>
          </a:prstGeom>
        </p:spPr>
      </p:pic>
    </p:spTree>
    <p:extLst>
      <p:ext uri="{BB962C8B-B14F-4D97-AF65-F5344CB8AC3E}">
        <p14:creationId xmlns:p14="http://schemas.microsoft.com/office/powerpoint/2010/main" val="3801216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47789"/>
            <a:ext cx="711730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Nivel de uso</a:t>
            </a:r>
            <a:endParaRPr sz="2400" b="1" dirty="0">
              <a:solidFill>
                <a:srgbClr val="00986B"/>
              </a:solidFill>
              <a:latin typeface="Raleway"/>
              <a:ea typeface="Raleway"/>
              <a:cs typeface="Raleway"/>
              <a:sym typeface="Raleway"/>
            </a:endParaRPr>
          </a:p>
        </p:txBody>
      </p:sp>
      <p:sp>
        <p:nvSpPr>
          <p:cNvPr id="9" name="CuadroTexto 8">
            <a:extLst>
              <a:ext uri="{FF2B5EF4-FFF2-40B4-BE49-F238E27FC236}">
                <a16:creationId xmlns:a16="http://schemas.microsoft.com/office/drawing/2014/main" id="{ADBC85BB-6D4B-B191-6806-9EA9B526DDA9}"/>
              </a:ext>
            </a:extLst>
          </p:cNvPr>
          <p:cNvSpPr txBox="1"/>
          <p:nvPr/>
        </p:nvSpPr>
        <p:spPr>
          <a:xfrm>
            <a:off x="4951758" y="1986974"/>
            <a:ext cx="3533449" cy="954107"/>
          </a:xfrm>
          <a:prstGeom prst="rect">
            <a:avLst/>
          </a:prstGeom>
          <a:noFill/>
        </p:spPr>
        <p:txBody>
          <a:bodyPr wrap="square">
            <a:spAutoFit/>
          </a:bodyPr>
          <a:lstStyle/>
          <a:p>
            <a:pPr marL="285750" indent="-285750" algn="just" rtl="0">
              <a:spcBef>
                <a:spcPts val="0"/>
              </a:spcBef>
              <a:spcAft>
                <a:spcPts val="10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El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57.6%</a:t>
            </a:r>
            <a:r>
              <a:rPr lang="es-ES" dirty="0">
                <a:latin typeface="Lato" panose="020F0502020204030203" pitchFamily="34" charset="0"/>
                <a:ea typeface="Lato" panose="020F0502020204030203" pitchFamily="34" charset="0"/>
                <a:cs typeface="Lato" panose="020F0502020204030203" pitchFamily="34" charset="0"/>
              </a:rPr>
              <a:t> de los GF presentan un nivel de uso bajo, mientras que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30.8%</a:t>
            </a:r>
            <a:r>
              <a:rPr lang="es-ES" dirty="0">
                <a:latin typeface="Lato" panose="020F0502020204030203" pitchFamily="34" charset="0"/>
                <a:ea typeface="Lato" panose="020F0502020204030203" pitchFamily="34" charset="0"/>
                <a:cs typeface="Lato" panose="020F0502020204030203" pitchFamily="34" charset="0"/>
              </a:rPr>
              <a:t> y un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11.6%</a:t>
            </a:r>
            <a:r>
              <a:rPr lang="es-ES" dirty="0">
                <a:latin typeface="Lato" panose="020F0502020204030203" pitchFamily="34" charset="0"/>
                <a:ea typeface="Lato" panose="020F0502020204030203" pitchFamily="34" charset="0"/>
                <a:cs typeface="Lato" panose="020F0502020204030203" pitchFamily="34" charset="0"/>
              </a:rPr>
              <a:t>, medio y alto respectivamente</a:t>
            </a:r>
            <a:endParaRPr lang="es-AR" dirty="0"/>
          </a:p>
        </p:txBody>
      </p:sp>
      <p:sp>
        <p:nvSpPr>
          <p:cNvPr id="15" name="CuadroTexto 14">
            <a:extLst>
              <a:ext uri="{FF2B5EF4-FFF2-40B4-BE49-F238E27FC236}">
                <a16:creationId xmlns:a16="http://schemas.microsoft.com/office/drawing/2014/main" id="{57AB1E7A-6283-0CB0-7823-8CC88D26C97A}"/>
              </a:ext>
            </a:extLst>
          </p:cNvPr>
          <p:cNvSpPr txBox="1"/>
          <p:nvPr/>
        </p:nvSpPr>
        <p:spPr>
          <a:xfrm>
            <a:off x="335056" y="3996748"/>
            <a:ext cx="4338544" cy="261610"/>
          </a:xfrm>
          <a:prstGeom prst="rect">
            <a:avLst/>
          </a:prstGeom>
          <a:noFill/>
        </p:spPr>
        <p:txBody>
          <a:bodyPr wrap="square">
            <a:spAutoFit/>
          </a:bodyPr>
          <a:lstStyle/>
          <a:p>
            <a:r>
              <a:rPr lang="es-ES" sz="1100" b="1" dirty="0">
                <a:latin typeface="Lato" panose="020F0502020204030203" pitchFamily="34" charset="0"/>
                <a:ea typeface="Lato" panose="020F0502020204030203" pitchFamily="34" charset="0"/>
                <a:cs typeface="Lato" panose="020F0502020204030203" pitchFamily="34" charset="0"/>
              </a:rPr>
              <a:t>Figura 5. </a:t>
            </a:r>
            <a:r>
              <a:rPr lang="es-ES" sz="1100" dirty="0">
                <a:latin typeface="Lato" panose="020F0502020204030203" pitchFamily="34" charset="0"/>
                <a:ea typeface="Lato" panose="020F0502020204030203" pitchFamily="34" charset="0"/>
                <a:cs typeface="Lato" panose="020F0502020204030203" pitchFamily="34" charset="0"/>
              </a:rPr>
              <a:t>Distribución de GF según el nivel de uso al 25/10/2023</a:t>
            </a:r>
            <a:endParaRPr lang="es-AR" sz="1100" dirty="0">
              <a:latin typeface="Lato" panose="020F0502020204030203" pitchFamily="34" charset="0"/>
              <a:ea typeface="Lato" panose="020F0502020204030203" pitchFamily="34" charset="0"/>
              <a:cs typeface="Lato" panose="020F0502020204030203" pitchFamily="34" charset="0"/>
            </a:endParaRPr>
          </a:p>
        </p:txBody>
      </p:sp>
      <p:pic>
        <p:nvPicPr>
          <p:cNvPr id="6" name="Imagen 5">
            <a:extLst>
              <a:ext uri="{FF2B5EF4-FFF2-40B4-BE49-F238E27FC236}">
                <a16:creationId xmlns:a16="http://schemas.microsoft.com/office/drawing/2014/main" id="{E7A84422-B292-3457-C4FC-98897DA6E056}"/>
              </a:ext>
            </a:extLst>
          </p:cNvPr>
          <p:cNvPicPr>
            <a:picLocks noChangeAspect="1"/>
          </p:cNvPicPr>
          <p:nvPr/>
        </p:nvPicPr>
        <p:blipFill>
          <a:blip r:embed="rId3"/>
          <a:stretch>
            <a:fillRect/>
          </a:stretch>
        </p:blipFill>
        <p:spPr>
          <a:xfrm>
            <a:off x="335056" y="1118985"/>
            <a:ext cx="4077269" cy="2905530"/>
          </a:xfrm>
          <a:prstGeom prst="rect">
            <a:avLst/>
          </a:prstGeom>
        </p:spPr>
      </p:pic>
    </p:spTree>
    <p:extLst>
      <p:ext uri="{BB962C8B-B14F-4D97-AF65-F5344CB8AC3E}">
        <p14:creationId xmlns:p14="http://schemas.microsoft.com/office/powerpoint/2010/main" val="2005761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Parámetros de interés</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19937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726850" y="689876"/>
            <a:ext cx="384515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¿Qué es Avalian?</a:t>
            </a:r>
            <a:endParaRPr sz="2400" b="1" dirty="0">
              <a:solidFill>
                <a:srgbClr val="00986B"/>
              </a:solidFill>
              <a:latin typeface="Raleway"/>
              <a:ea typeface="Raleway"/>
              <a:cs typeface="Raleway"/>
              <a:sym typeface="Raleway"/>
            </a:endParaRPr>
          </a:p>
        </p:txBody>
      </p:sp>
      <p:sp>
        <p:nvSpPr>
          <p:cNvPr id="107" name="Google Shape;107;p16"/>
          <p:cNvSpPr txBox="1"/>
          <p:nvPr/>
        </p:nvSpPr>
        <p:spPr>
          <a:xfrm>
            <a:off x="654625" y="1426575"/>
            <a:ext cx="4921500" cy="255451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Font typeface="Lato"/>
              <a:buChar char="●"/>
            </a:pPr>
            <a:r>
              <a:rPr lang="es" dirty="0">
                <a:solidFill>
                  <a:schemeClr val="dk2"/>
                </a:solidFill>
                <a:latin typeface="Lato"/>
                <a:ea typeface="Lato"/>
                <a:cs typeface="Lato"/>
                <a:sym typeface="Lato"/>
              </a:rPr>
              <a:t>Empresa de medicina prepaga que brinda cobertura médica hace más de 45 años</a:t>
            </a:r>
            <a:endParaRPr dirty="0">
              <a:solidFill>
                <a:schemeClr val="dk2"/>
              </a:solidFill>
              <a:latin typeface="Lato"/>
              <a:ea typeface="Lato"/>
              <a:cs typeface="Lato"/>
              <a:sym typeface="Lato"/>
            </a:endParaRPr>
          </a:p>
          <a:p>
            <a:pPr marL="0" lvl="0" indent="0" algn="l" rtl="0">
              <a:spcBef>
                <a:spcPts val="0"/>
              </a:spcBef>
              <a:spcAft>
                <a:spcPts val="0"/>
              </a:spcAft>
              <a:buNone/>
            </a:pPr>
            <a:endParaRPr dirty="0">
              <a:solidFill>
                <a:schemeClr val="dk2"/>
              </a:solidFill>
              <a:latin typeface="Lato"/>
              <a:ea typeface="Lato"/>
              <a:cs typeface="Lato"/>
              <a:sym typeface="Lato"/>
            </a:endParaRPr>
          </a:p>
          <a:p>
            <a:pPr marL="457200" lvl="0" indent="-317500" algn="l" rtl="0">
              <a:spcBef>
                <a:spcPts val="0"/>
              </a:spcBef>
              <a:spcAft>
                <a:spcPts val="0"/>
              </a:spcAft>
              <a:buClr>
                <a:schemeClr val="dk2"/>
              </a:buClr>
              <a:buSzPts val="1400"/>
              <a:buFont typeface="Lato"/>
              <a:buChar char="●"/>
            </a:pPr>
            <a:r>
              <a:rPr lang="es" dirty="0">
                <a:solidFill>
                  <a:schemeClr val="dk2"/>
                </a:solidFill>
                <a:latin typeface="Lato"/>
                <a:ea typeface="Lato"/>
                <a:cs typeface="Lato"/>
                <a:sym typeface="Lato"/>
              </a:rPr>
              <a:t>Bajo el nombre Aca Salud, nació en el año 1975. En el año 2020, luego de un gran proceso de transformación, se transformó en Avalian</a:t>
            </a:r>
          </a:p>
          <a:p>
            <a:pPr marL="457200" lvl="0" indent="-317500" algn="l" rtl="0">
              <a:spcBef>
                <a:spcPts val="0"/>
              </a:spcBef>
              <a:spcAft>
                <a:spcPts val="0"/>
              </a:spcAft>
              <a:buClr>
                <a:schemeClr val="dk2"/>
              </a:buClr>
              <a:buSzPts val="1400"/>
              <a:buFont typeface="Lato"/>
              <a:buChar char="●"/>
            </a:pPr>
            <a:endParaRPr lang="es" dirty="0">
              <a:solidFill>
                <a:schemeClr val="dk2"/>
              </a:solidFill>
              <a:latin typeface="Lato"/>
              <a:ea typeface="Lato"/>
              <a:cs typeface="Lato"/>
              <a:sym typeface="Lato"/>
            </a:endParaRPr>
          </a:p>
          <a:p>
            <a:pPr marL="457200" lvl="0" indent="-317500" algn="l" rtl="0">
              <a:spcBef>
                <a:spcPts val="0"/>
              </a:spcBef>
              <a:spcAft>
                <a:spcPts val="0"/>
              </a:spcAft>
              <a:buClr>
                <a:schemeClr val="dk2"/>
              </a:buClr>
              <a:buSzPts val="1400"/>
              <a:buFont typeface="Lato"/>
              <a:buChar char="●"/>
            </a:pPr>
            <a:r>
              <a:rPr lang="es" dirty="0">
                <a:solidFill>
                  <a:schemeClr val="dk2"/>
                </a:solidFill>
                <a:latin typeface="Lato"/>
                <a:ea typeface="Lato"/>
                <a:cs typeface="Lato"/>
                <a:sym typeface="Lato"/>
              </a:rPr>
              <a:t>Anualmente realiza una </a:t>
            </a:r>
            <a:r>
              <a:rPr lang="es" sz="1400" b="1" dirty="0">
                <a:solidFill>
                  <a:srgbClr val="92D050"/>
                </a:solidFill>
                <a:latin typeface="Raleway"/>
                <a:ea typeface="Raleway"/>
                <a:cs typeface="Raleway"/>
                <a:sym typeface="Raleway"/>
              </a:rPr>
              <a:t>Encuesta de Satisfacción de Asociados</a:t>
            </a:r>
            <a:r>
              <a:rPr lang="es" dirty="0">
                <a:solidFill>
                  <a:schemeClr val="dk2"/>
                </a:solidFill>
                <a:latin typeface="Lato"/>
                <a:ea typeface="Lato"/>
                <a:cs typeface="Lato"/>
                <a:sym typeface="Lato"/>
              </a:rPr>
              <a:t> con el objetivo de </a:t>
            </a:r>
            <a:r>
              <a:rPr lang="es-ES" b="1" dirty="0">
                <a:solidFill>
                  <a:schemeClr val="dk2"/>
                </a:solidFill>
                <a:latin typeface="Lato"/>
                <a:ea typeface="Lato"/>
                <a:cs typeface="Lato"/>
                <a:sym typeface="Lato"/>
              </a:rPr>
              <a:t>conocer el nivel de satisfacción general de sus asociados con el desempeño de la empresa</a:t>
            </a:r>
            <a:endParaRPr lang="es" b="1" dirty="0">
              <a:solidFill>
                <a:schemeClr val="dk2"/>
              </a:solidFill>
              <a:latin typeface="Lato"/>
              <a:ea typeface="Lato"/>
              <a:cs typeface="Lato"/>
              <a:sym typeface="Lato"/>
            </a:endParaRPr>
          </a:p>
        </p:txBody>
      </p:sp>
      <p:pic>
        <p:nvPicPr>
          <p:cNvPr id="108" name="Google Shape;108;p16"/>
          <p:cNvPicPr preferRelativeResize="0"/>
          <p:nvPr/>
        </p:nvPicPr>
        <p:blipFill rotWithShape="1">
          <a:blip r:embed="rId3">
            <a:alphaModFix/>
          </a:blip>
          <a:srcRect l="23" r="23"/>
          <a:stretch/>
        </p:blipFill>
        <p:spPr>
          <a:xfrm>
            <a:off x="6289461" y="1528237"/>
            <a:ext cx="2087025" cy="2087025"/>
          </a:xfrm>
          <a:prstGeom prst="rect">
            <a:avLst/>
          </a:prstGeom>
          <a:noFill/>
          <a:ln>
            <a:noFill/>
          </a:ln>
        </p:spPr>
      </p:pic>
      <p:sp>
        <p:nvSpPr>
          <p:cNvPr id="8" name="Google Shape;177;p13">
            <a:extLst>
              <a:ext uri="{FF2B5EF4-FFF2-40B4-BE49-F238E27FC236}">
                <a16:creationId xmlns:a16="http://schemas.microsoft.com/office/drawing/2014/main" id="{A9749254-8696-121E-71AE-9B9AA37290DD}"/>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Introducción</a:t>
            </a:r>
            <a:endParaRPr sz="1100" dirty="0">
              <a:solidFill>
                <a:srgbClr val="595959"/>
              </a:solidFill>
              <a:latin typeface="Poppins SemiBold"/>
              <a:cs typeface="Poppins SemiBold"/>
              <a:sym typeface="Poppi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DD08859-9B00-B3E0-7F4E-27C5ACA60279}"/>
              </a:ext>
            </a:extLst>
          </p:cNvPr>
          <p:cNvSpPr/>
          <p:nvPr/>
        </p:nvSpPr>
        <p:spPr>
          <a:xfrm>
            <a:off x="5183434" y="1485678"/>
            <a:ext cx="2714692" cy="2607068"/>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A164AD42-7E64-32A4-E17B-169B00ACFF52}"/>
              </a:ext>
            </a:extLst>
          </p:cNvPr>
          <p:cNvSpPr/>
          <p:nvPr/>
        </p:nvSpPr>
        <p:spPr>
          <a:xfrm>
            <a:off x="2010166" y="1490813"/>
            <a:ext cx="2714692" cy="2607068"/>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Google Shape;177;p13">
            <a:extLst>
              <a:ext uri="{FF2B5EF4-FFF2-40B4-BE49-F238E27FC236}">
                <a16:creationId xmlns:a16="http://schemas.microsoft.com/office/drawing/2014/main" id="{317E4061-AC37-9393-DAD9-8A2157EBD6EC}"/>
              </a:ext>
            </a:extLst>
          </p:cNvPr>
          <p:cNvSpPr txBox="1"/>
          <p:nvPr/>
        </p:nvSpPr>
        <p:spPr>
          <a:xfrm>
            <a:off x="335059" y="4697364"/>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186294"/>
            <a:ext cx="39854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Indicadores principales</a:t>
            </a:r>
            <a:endParaRPr sz="2400" b="1" dirty="0">
              <a:solidFill>
                <a:srgbClr val="00986B"/>
              </a:solidFill>
              <a:latin typeface="Raleway"/>
              <a:ea typeface="Raleway"/>
              <a:cs typeface="Raleway"/>
              <a:sym typeface="Raleway"/>
            </a:endParaRPr>
          </a:p>
        </p:txBody>
      </p:sp>
      <p:sp>
        <p:nvSpPr>
          <p:cNvPr id="4" name="Rectángulo: esquinas redondeadas 3">
            <a:extLst>
              <a:ext uri="{FF2B5EF4-FFF2-40B4-BE49-F238E27FC236}">
                <a16:creationId xmlns:a16="http://schemas.microsoft.com/office/drawing/2014/main" id="{B505C1E1-1B2A-9A9B-E535-37D919967761}"/>
              </a:ext>
            </a:extLst>
          </p:cNvPr>
          <p:cNvSpPr/>
          <p:nvPr/>
        </p:nvSpPr>
        <p:spPr>
          <a:xfrm>
            <a:off x="2010166" y="897274"/>
            <a:ext cx="2664431" cy="457200"/>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Nivel de satisfacción general</a:t>
            </a:r>
          </a:p>
        </p:txBody>
      </p:sp>
      <p:sp>
        <p:nvSpPr>
          <p:cNvPr id="5" name="Rectángulo: esquinas redondeadas 4">
            <a:extLst>
              <a:ext uri="{FF2B5EF4-FFF2-40B4-BE49-F238E27FC236}">
                <a16:creationId xmlns:a16="http://schemas.microsoft.com/office/drawing/2014/main" id="{C0D7A0CA-6ABD-E28B-6546-DBEA0F4F1FEC}"/>
              </a:ext>
            </a:extLst>
          </p:cNvPr>
          <p:cNvSpPr/>
          <p:nvPr/>
        </p:nvSpPr>
        <p:spPr>
          <a:xfrm>
            <a:off x="5183436" y="887674"/>
            <a:ext cx="2664429" cy="461665"/>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Nivel de recomendación: NPS</a:t>
            </a:r>
          </a:p>
        </p:txBody>
      </p:sp>
      <p:sp>
        <p:nvSpPr>
          <p:cNvPr id="17" name="CuadroTexto 16">
            <a:extLst>
              <a:ext uri="{FF2B5EF4-FFF2-40B4-BE49-F238E27FC236}">
                <a16:creationId xmlns:a16="http://schemas.microsoft.com/office/drawing/2014/main" id="{7E3A33D2-34A7-167A-5F34-540267FC2D38}"/>
              </a:ext>
            </a:extLst>
          </p:cNvPr>
          <p:cNvSpPr txBox="1"/>
          <p:nvPr/>
        </p:nvSpPr>
        <p:spPr>
          <a:xfrm>
            <a:off x="2010166" y="1545205"/>
            <a:ext cx="2714692" cy="646331"/>
          </a:xfrm>
          <a:prstGeom prst="rect">
            <a:avLst/>
          </a:prstGeom>
          <a:noFill/>
        </p:spPr>
        <p:txBody>
          <a:bodyPr wrap="square">
            <a:spAutoFit/>
          </a:bodyPr>
          <a:lstStyle/>
          <a:p>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“Considerando la experiencia del grupo familiar, ¿Qué tan satisfecho te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encontrás</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con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a:t>
            </a:r>
          </a:p>
        </p:txBody>
      </p:sp>
      <p:sp>
        <p:nvSpPr>
          <p:cNvPr id="20" name="CuadroTexto 19">
            <a:extLst>
              <a:ext uri="{FF2B5EF4-FFF2-40B4-BE49-F238E27FC236}">
                <a16:creationId xmlns:a16="http://schemas.microsoft.com/office/drawing/2014/main" id="{979F4DC5-E8CF-8E04-21CC-9360EA923B9D}"/>
              </a:ext>
            </a:extLst>
          </p:cNvPr>
          <p:cNvSpPr txBox="1"/>
          <p:nvPr/>
        </p:nvSpPr>
        <p:spPr>
          <a:xfrm>
            <a:off x="2010166" y="3266884"/>
            <a:ext cx="2614170" cy="646331"/>
          </a:xfrm>
          <a:prstGeom prst="rect">
            <a:avLst/>
          </a:prstGeom>
          <a:noFill/>
        </p:spPr>
        <p:txBody>
          <a:bodyPr wrap="square">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Proporción </a:t>
            </a:r>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de GF que mencionan estar satisfechos o muy satisfechos con </a:t>
            </a:r>
            <a:r>
              <a:rPr lang="es-ES"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Avalian</a:t>
            </a:r>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p>
        </p:txBody>
      </p:sp>
      <p:sp>
        <p:nvSpPr>
          <p:cNvPr id="22" name="CuadroTexto 21">
            <a:extLst>
              <a:ext uri="{FF2B5EF4-FFF2-40B4-BE49-F238E27FC236}">
                <a16:creationId xmlns:a16="http://schemas.microsoft.com/office/drawing/2014/main" id="{69399483-6D8D-7F5D-D0DB-812AFA8AF3C9}"/>
              </a:ext>
            </a:extLst>
          </p:cNvPr>
          <p:cNvSpPr txBox="1"/>
          <p:nvPr/>
        </p:nvSpPr>
        <p:spPr>
          <a:xfrm>
            <a:off x="5183434" y="3261749"/>
            <a:ext cx="2664431" cy="830997"/>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Proporción de GF promotores de la empresa</a:t>
            </a:r>
          </a:p>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Proporción de GF detractores de la empresa</a:t>
            </a:r>
          </a:p>
        </p:txBody>
      </p:sp>
      <p:sp>
        <p:nvSpPr>
          <p:cNvPr id="24" name="CuadroTexto 23">
            <a:extLst>
              <a:ext uri="{FF2B5EF4-FFF2-40B4-BE49-F238E27FC236}">
                <a16:creationId xmlns:a16="http://schemas.microsoft.com/office/drawing/2014/main" id="{F153064F-E077-C323-6120-134A4E9A325B}"/>
              </a:ext>
            </a:extLst>
          </p:cNvPr>
          <p:cNvSpPr txBox="1"/>
          <p:nvPr/>
        </p:nvSpPr>
        <p:spPr>
          <a:xfrm>
            <a:off x="5183434" y="1639246"/>
            <a:ext cx="2664431" cy="461665"/>
          </a:xfrm>
          <a:prstGeom prst="rect">
            <a:avLst/>
          </a:prstGeom>
          <a:noFill/>
        </p:spPr>
        <p:txBody>
          <a:bodyPr wrap="square">
            <a:spAutoFit/>
          </a:bodyPr>
          <a:lstStyle/>
          <a:p>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“¿En qué medida recomendarías </a:t>
            </a:r>
            <a:r>
              <a:rPr lang="es-ES" sz="1200" b="1" i="0" u="none" strike="noStrike" dirty="0" err="1">
                <a:solidFill>
                  <a:srgbClr val="00986B"/>
                </a:solidFill>
                <a:effectLst/>
                <a:latin typeface="Lato" panose="020F0502020204030203" pitchFamily="34" charset="0"/>
                <a:ea typeface="Lato" panose="020F0502020204030203" pitchFamily="34" charset="0"/>
                <a:cs typeface="Lato" panose="020F0502020204030203" pitchFamily="34" charset="0"/>
              </a:rPr>
              <a:t>Avalian</a:t>
            </a:r>
            <a:r>
              <a:rPr lang="es-ES" sz="1200" b="1" i="0" u="none" strike="noStrike" dirty="0">
                <a:solidFill>
                  <a:srgbClr val="00986B"/>
                </a:solidFill>
                <a:effectLst/>
                <a:latin typeface="Lato" panose="020F0502020204030203" pitchFamily="34" charset="0"/>
                <a:ea typeface="Lato" panose="020F0502020204030203" pitchFamily="34" charset="0"/>
                <a:cs typeface="Lato" panose="020F0502020204030203" pitchFamily="34" charset="0"/>
              </a:rPr>
              <a:t> a algún familiar o amigo?” </a:t>
            </a:r>
            <a:endParaRPr lang="es-AR" sz="1200" b="1" dirty="0">
              <a:solidFill>
                <a:srgbClr val="00986B"/>
              </a:solidFill>
              <a:latin typeface="Lato" panose="020F0502020204030203" pitchFamily="34" charset="0"/>
              <a:ea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6C31A7C9-8593-EC23-1DAA-7F196D3BE016}"/>
              </a:ext>
            </a:extLst>
          </p:cNvPr>
          <p:cNvSpPr txBox="1"/>
          <p:nvPr/>
        </p:nvSpPr>
        <p:spPr>
          <a:xfrm>
            <a:off x="3367512" y="4325007"/>
            <a:ext cx="2714693" cy="610825"/>
          </a:xfrm>
          <a:prstGeom prst="rect">
            <a:avLst/>
          </a:prstGeom>
          <a:solidFill>
            <a:schemeClr val="bg1"/>
          </a:solidFill>
          <a:ln w="19050">
            <a:solidFill>
              <a:schemeClr val="bg1">
                <a:lumMod val="95000"/>
              </a:schemeClr>
            </a:solidFill>
          </a:ln>
        </p:spPr>
        <p:txBody>
          <a:bodyPr wrap="square" anchor="ctr">
            <a:spAutoFit/>
          </a:bodyPr>
          <a:lstStyle/>
          <a:p>
            <a:pPr algn="ctr">
              <a:spcBef>
                <a:spcPts val="600"/>
              </a:spcBef>
              <a:spcAft>
                <a:spcPts val="600"/>
              </a:spcAft>
            </a:pPr>
            <a:r>
              <a:rPr lang="es-MX" sz="1100" dirty="0">
                <a:latin typeface="Lato" panose="020F0502020204030203" pitchFamily="34" charset="0"/>
                <a:ea typeface="Lato" panose="020F0502020204030203" pitchFamily="34" charset="0"/>
                <a:cs typeface="Lato" panose="020F0502020204030203" pitchFamily="34" charset="0"/>
              </a:rPr>
              <a:t>Se indagará sobre</a:t>
            </a:r>
            <a:r>
              <a:rPr lang="es-MX" sz="1100" b="1" dirty="0">
                <a:latin typeface="Lato" panose="020F0502020204030203" pitchFamily="34" charset="0"/>
                <a:ea typeface="Lato" panose="020F0502020204030203" pitchFamily="34" charset="0"/>
                <a:cs typeface="Lato" panose="020F0502020204030203" pitchFamily="34" charset="0"/>
              </a:rPr>
              <a:t> inconvenientes </a:t>
            </a:r>
            <a:r>
              <a:rPr lang="es-MX" sz="1100" dirty="0">
                <a:latin typeface="Lato" panose="020F0502020204030203" pitchFamily="34" charset="0"/>
                <a:ea typeface="Lato" panose="020F0502020204030203" pitchFamily="34" charset="0"/>
                <a:cs typeface="Lato" panose="020F0502020204030203" pitchFamily="34" charset="0"/>
              </a:rPr>
              <a:t>y </a:t>
            </a:r>
            <a:r>
              <a:rPr lang="es-MX" sz="1100" b="1" dirty="0">
                <a:latin typeface="Lato" panose="020F0502020204030203" pitchFamily="34" charset="0"/>
                <a:ea typeface="Lato" panose="020F0502020204030203" pitchFamily="34" charset="0"/>
                <a:cs typeface="Lato" panose="020F0502020204030203" pitchFamily="34" charset="0"/>
              </a:rPr>
              <a:t>recompra</a:t>
            </a:r>
            <a:r>
              <a:rPr lang="es-MX" sz="1100" dirty="0">
                <a:latin typeface="Lato" panose="020F0502020204030203" pitchFamily="34" charset="0"/>
                <a:ea typeface="Lato" panose="020F0502020204030203" pitchFamily="34" charset="0"/>
                <a:cs typeface="Lato" panose="020F0502020204030203" pitchFamily="34" charset="0"/>
              </a:rPr>
              <a:t>, sin trabajar con medidas de precisión </a:t>
            </a:r>
          </a:p>
        </p:txBody>
      </p:sp>
      <p:sp>
        <p:nvSpPr>
          <p:cNvPr id="9" name="CuadroTexto 8">
            <a:extLst>
              <a:ext uri="{FF2B5EF4-FFF2-40B4-BE49-F238E27FC236}">
                <a16:creationId xmlns:a16="http://schemas.microsoft.com/office/drawing/2014/main" id="{1A507459-B2E6-3E67-399B-372780EBD60B}"/>
              </a:ext>
            </a:extLst>
          </p:cNvPr>
          <p:cNvSpPr txBox="1"/>
          <p:nvPr/>
        </p:nvSpPr>
        <p:spPr>
          <a:xfrm>
            <a:off x="2010166" y="2356082"/>
            <a:ext cx="2614170" cy="646331"/>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Escala ordinal de cinco categorías que van desde “Muy satisfecho” a “Muy insatisfecho”</a:t>
            </a:r>
          </a:p>
        </p:txBody>
      </p:sp>
      <p:sp>
        <p:nvSpPr>
          <p:cNvPr id="11" name="CuadroTexto 10">
            <a:extLst>
              <a:ext uri="{FF2B5EF4-FFF2-40B4-BE49-F238E27FC236}">
                <a16:creationId xmlns:a16="http://schemas.microsoft.com/office/drawing/2014/main" id="{7F621B17-1F78-31EA-C08B-31F58DE0C0FC}"/>
              </a:ext>
            </a:extLst>
          </p:cNvPr>
          <p:cNvSpPr txBox="1"/>
          <p:nvPr/>
        </p:nvSpPr>
        <p:spPr>
          <a:xfrm>
            <a:off x="5183434" y="2343447"/>
            <a:ext cx="2664431" cy="830997"/>
          </a:xfrm>
          <a:prstGeom prst="rect">
            <a:avLst/>
          </a:prstGeom>
          <a:noFill/>
        </p:spPr>
        <p:txBody>
          <a:bodyPr wrap="square">
            <a:spAutoFit/>
          </a:bodyPr>
          <a:lstStyle/>
          <a:p>
            <a:r>
              <a:rPr lang="es-E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Escala ordinal de 1 a 10 donde 1 es “Seguramente NO lo recomendaría” y 10 es “Seguramente lo recomendaría”</a:t>
            </a:r>
          </a:p>
        </p:txBody>
      </p:sp>
      <p:sp>
        <p:nvSpPr>
          <p:cNvPr id="14" name="Rectángulo: esquinas redondeadas 13">
            <a:extLst>
              <a:ext uri="{FF2B5EF4-FFF2-40B4-BE49-F238E27FC236}">
                <a16:creationId xmlns:a16="http://schemas.microsoft.com/office/drawing/2014/main" id="{0D906603-489D-5BD2-264D-EA428A20F1E9}"/>
              </a:ext>
            </a:extLst>
          </p:cNvPr>
          <p:cNvSpPr/>
          <p:nvPr/>
        </p:nvSpPr>
        <p:spPr>
          <a:xfrm>
            <a:off x="219375" y="1636868"/>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Pregunta</a:t>
            </a:r>
          </a:p>
        </p:txBody>
      </p:sp>
      <p:sp>
        <p:nvSpPr>
          <p:cNvPr id="15" name="Rectángulo: esquinas redondeadas 14">
            <a:extLst>
              <a:ext uri="{FF2B5EF4-FFF2-40B4-BE49-F238E27FC236}">
                <a16:creationId xmlns:a16="http://schemas.microsoft.com/office/drawing/2014/main" id="{D07950D0-8517-F4E8-BEDE-F6D56C90FE62}"/>
              </a:ext>
            </a:extLst>
          </p:cNvPr>
          <p:cNvSpPr/>
          <p:nvPr/>
        </p:nvSpPr>
        <p:spPr>
          <a:xfrm>
            <a:off x="219375" y="2445512"/>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Escala</a:t>
            </a:r>
          </a:p>
        </p:txBody>
      </p:sp>
      <p:sp>
        <p:nvSpPr>
          <p:cNvPr id="16" name="Rectángulo: esquinas redondeadas 15">
            <a:extLst>
              <a:ext uri="{FF2B5EF4-FFF2-40B4-BE49-F238E27FC236}">
                <a16:creationId xmlns:a16="http://schemas.microsoft.com/office/drawing/2014/main" id="{110F9B87-CEED-5280-CBC2-1881DD957A34}"/>
              </a:ext>
            </a:extLst>
          </p:cNvPr>
          <p:cNvSpPr/>
          <p:nvPr/>
        </p:nvSpPr>
        <p:spPr>
          <a:xfrm>
            <a:off x="219375" y="3294047"/>
            <a:ext cx="1332216" cy="4572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Parámetro</a:t>
            </a:r>
          </a:p>
        </p:txBody>
      </p:sp>
      <p:sp>
        <p:nvSpPr>
          <p:cNvPr id="7" name="CuadroTexto 6">
            <a:extLst>
              <a:ext uri="{FF2B5EF4-FFF2-40B4-BE49-F238E27FC236}">
                <a16:creationId xmlns:a16="http://schemas.microsoft.com/office/drawing/2014/main" id="{E6A71D54-2F0C-9621-F792-C26EC06E2BB7}"/>
              </a:ext>
            </a:extLst>
          </p:cNvPr>
          <p:cNvSpPr txBox="1"/>
          <p:nvPr/>
        </p:nvSpPr>
        <p:spPr>
          <a:xfrm>
            <a:off x="6515649" y="3889989"/>
            <a:ext cx="2580975" cy="1015663"/>
          </a:xfrm>
          <a:prstGeom prst="rect">
            <a:avLst/>
          </a:prstGeom>
          <a:solidFill>
            <a:schemeClr val="bg1">
              <a:lumMod val="95000"/>
            </a:schemeClr>
          </a:solidFill>
          <a:ln>
            <a:solidFill>
              <a:schemeClr val="bg1">
                <a:lumMod val="95000"/>
              </a:schemeClr>
            </a:solidFill>
          </a:ln>
        </p:spPr>
        <p:txBody>
          <a:bodyPr wrap="square">
            <a:spAutoFit/>
          </a:bodyPr>
          <a:lstStyle/>
          <a:p>
            <a:pPr>
              <a:buClr>
                <a:schemeClr val="bg1">
                  <a:lumMod val="50000"/>
                </a:schemeClr>
              </a:buClr>
            </a:pPr>
            <a:r>
              <a:rPr lang="es-ES" sz="1200" b="1" dirty="0">
                <a:latin typeface="Lato" panose="020F0502020204030203" pitchFamily="34" charset="0"/>
                <a:ea typeface="Lato" panose="020F0502020204030203" pitchFamily="34" charset="0"/>
                <a:cs typeface="Lato" panose="020F0502020204030203" pitchFamily="34" charset="0"/>
              </a:rPr>
              <a:t>- Índice </a:t>
            </a:r>
            <a:r>
              <a:rPr lang="es-ES" sz="1200" b="1" i="1" dirty="0">
                <a:latin typeface="Lato" panose="020F0502020204030203" pitchFamily="34" charset="0"/>
                <a:ea typeface="Lato" panose="020F0502020204030203" pitchFamily="34" charset="0"/>
                <a:cs typeface="Lato" panose="020F0502020204030203" pitchFamily="34" charset="0"/>
              </a:rPr>
              <a:t>Net </a:t>
            </a:r>
            <a:r>
              <a:rPr lang="es-ES" sz="1200" b="1" i="1" dirty="0" err="1">
                <a:latin typeface="Lato" panose="020F0502020204030203" pitchFamily="34" charset="0"/>
                <a:ea typeface="Lato" panose="020F0502020204030203" pitchFamily="34" charset="0"/>
                <a:cs typeface="Lato" panose="020F0502020204030203" pitchFamily="34" charset="0"/>
              </a:rPr>
              <a:t>Promoter</a:t>
            </a:r>
            <a:r>
              <a:rPr lang="es-ES" sz="1200" b="1" i="1" dirty="0">
                <a:latin typeface="Lato" panose="020F0502020204030203" pitchFamily="34" charset="0"/>
                <a:ea typeface="Lato" panose="020F0502020204030203" pitchFamily="34" charset="0"/>
                <a:cs typeface="Lato" panose="020F0502020204030203" pitchFamily="34" charset="0"/>
              </a:rPr>
              <a:t> Score </a:t>
            </a:r>
            <a:r>
              <a:rPr lang="es-ES" sz="1200" b="1" dirty="0">
                <a:latin typeface="Lato" panose="020F0502020204030203" pitchFamily="34" charset="0"/>
                <a:ea typeface="Lato" panose="020F0502020204030203" pitchFamily="34" charset="0"/>
                <a:cs typeface="Lato" panose="020F0502020204030203" pitchFamily="34" charset="0"/>
              </a:rPr>
              <a:t>(NPS)</a:t>
            </a:r>
          </a:p>
          <a:p>
            <a:pPr>
              <a:buClr>
                <a:schemeClr val="bg1">
                  <a:lumMod val="50000"/>
                </a:schemeClr>
              </a:buClr>
            </a:pPr>
            <a:r>
              <a:rPr lang="es-ES" sz="1200" dirty="0">
                <a:latin typeface="Lato" panose="020F0502020204030203" pitchFamily="34" charset="0"/>
                <a:ea typeface="Lato" panose="020F0502020204030203" pitchFamily="34" charset="0"/>
                <a:cs typeface="Lato" panose="020F0502020204030203" pitchFamily="34" charset="0"/>
              </a:rPr>
              <a:t>Los encuestados son clasificados según sus respuestas en </a:t>
            </a:r>
            <a:r>
              <a:rPr lang="es-ES" sz="1200" dirty="0">
                <a:solidFill>
                  <a:srgbClr val="92D050"/>
                </a:solidFill>
                <a:latin typeface="Lato" panose="020F0502020204030203" pitchFamily="34" charset="0"/>
                <a:ea typeface="Lato" panose="020F0502020204030203" pitchFamily="34" charset="0"/>
                <a:cs typeface="Lato" panose="020F0502020204030203" pitchFamily="34" charset="0"/>
              </a:rPr>
              <a:t>promotores (9 y 10)</a:t>
            </a:r>
            <a:r>
              <a:rPr lang="es-ES" sz="1200"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sz="1200"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ES" sz="1200" dirty="0">
                <a:solidFill>
                  <a:srgbClr val="FFC000"/>
                </a:solidFill>
                <a:latin typeface="Lato" panose="020F0502020204030203" pitchFamily="34" charset="0"/>
                <a:ea typeface="Lato" panose="020F0502020204030203" pitchFamily="34" charset="0"/>
                <a:cs typeface="Lato" panose="020F0502020204030203" pitchFamily="34" charset="0"/>
              </a:rPr>
              <a:t>neutros (7 y 8) </a:t>
            </a:r>
            <a:r>
              <a:rPr lang="es-ES" sz="1200" dirty="0">
                <a:latin typeface="Lato" panose="020F0502020204030203" pitchFamily="34" charset="0"/>
                <a:ea typeface="Lato" panose="020F0502020204030203" pitchFamily="34" charset="0"/>
                <a:cs typeface="Lato" panose="020F0502020204030203" pitchFamily="34" charset="0"/>
              </a:rPr>
              <a:t>y </a:t>
            </a:r>
            <a:r>
              <a:rPr lang="es-ES" sz="1200" dirty="0">
                <a:solidFill>
                  <a:srgbClr val="FF0000"/>
                </a:solidFill>
                <a:latin typeface="Lato" panose="020F0502020204030203" pitchFamily="34" charset="0"/>
                <a:ea typeface="Lato" panose="020F0502020204030203" pitchFamily="34" charset="0"/>
                <a:cs typeface="Lato" panose="020F0502020204030203" pitchFamily="34" charset="0"/>
              </a:rPr>
              <a:t>detractores (1 a 6)</a:t>
            </a:r>
          </a:p>
        </p:txBody>
      </p:sp>
    </p:spTree>
    <p:extLst>
      <p:ext uri="{BB962C8B-B14F-4D97-AF65-F5344CB8AC3E}">
        <p14:creationId xmlns:p14="http://schemas.microsoft.com/office/powerpoint/2010/main" val="2474089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Dominios de interés</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762038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9" y="492102"/>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Dominios de estimación</a:t>
            </a:r>
            <a:endParaRPr sz="2400" b="1" dirty="0">
              <a:solidFill>
                <a:srgbClr val="00986B"/>
              </a:solidFill>
              <a:latin typeface="Raleway"/>
              <a:ea typeface="Raleway"/>
              <a:cs typeface="Raleway"/>
              <a:sym typeface="Raleway"/>
            </a:endParaRPr>
          </a:p>
        </p:txBody>
      </p:sp>
      <p:sp>
        <p:nvSpPr>
          <p:cNvPr id="9" name="Rectángulo: esquinas redondeadas 8">
            <a:extLst>
              <a:ext uri="{FF2B5EF4-FFF2-40B4-BE49-F238E27FC236}">
                <a16:creationId xmlns:a16="http://schemas.microsoft.com/office/drawing/2014/main" id="{5A6B4A9B-3E9E-C3D0-FB8F-AC8BD0F4A58C}"/>
              </a:ext>
            </a:extLst>
          </p:cNvPr>
          <p:cNvSpPr/>
          <p:nvPr/>
        </p:nvSpPr>
        <p:spPr>
          <a:xfrm>
            <a:off x="5101369" y="492102"/>
            <a:ext cx="3391121" cy="553968"/>
          </a:xfrm>
          <a:prstGeom prst="round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t>Subpoblaciones o niveles de la población sobre los cuales se quieren realizar estimaciones con un cierto nivel de precisión</a:t>
            </a:r>
            <a:endParaRPr lang="es-AR" sz="1200" dirty="0"/>
          </a:p>
        </p:txBody>
      </p:sp>
      <p:sp>
        <p:nvSpPr>
          <p:cNvPr id="11" name="CuadroTexto 10">
            <a:extLst>
              <a:ext uri="{FF2B5EF4-FFF2-40B4-BE49-F238E27FC236}">
                <a16:creationId xmlns:a16="http://schemas.microsoft.com/office/drawing/2014/main" id="{8C203F98-A4EC-1152-93F6-F2060D3F75F8}"/>
              </a:ext>
            </a:extLst>
          </p:cNvPr>
          <p:cNvSpPr txBox="1"/>
          <p:nvPr/>
        </p:nvSpPr>
        <p:spPr>
          <a:xfrm>
            <a:off x="335059" y="1228322"/>
            <a:ext cx="8031701" cy="2154436"/>
          </a:xfrm>
          <a:prstGeom prst="rect">
            <a:avLst/>
          </a:prstGeom>
          <a:noFill/>
        </p:spPr>
        <p:txBody>
          <a:bodyPr wrap="square">
            <a:spAutoFit/>
          </a:bodyPr>
          <a:lstStyle/>
          <a:p>
            <a:pPr algn="just" rtl="0">
              <a:spcBef>
                <a:spcPts val="600"/>
              </a:spcBef>
              <a:spcAft>
                <a:spcPts val="600"/>
              </a:spcAft>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Cuatro </a:t>
            </a:r>
            <a:r>
              <a:rPr lang="es-ES" sz="1400" b="1" i="0" u="none" strike="noStrike"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tipos de dominios de estimación</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Región</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Credencial</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Segmento </a:t>
            </a:r>
            <a:r>
              <a:rPr lang="es-ES" dirty="0">
                <a:solidFill>
                  <a:schemeClr val="bg2"/>
                </a:solidFill>
                <a:latin typeface="Lato" panose="020F0502020204030203" pitchFamily="34" charset="0"/>
                <a:ea typeface="Lato" panose="020F0502020204030203" pitchFamily="34" charset="0"/>
                <a:cs typeface="Lato" panose="020F0502020204030203" pitchFamily="34" charset="0"/>
              </a:rPr>
              <a:t>y </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Nivel de uso</a:t>
            </a:r>
          </a:p>
          <a:p>
            <a:pPr algn="just" rtl="0">
              <a:spcBef>
                <a:spcPts val="600"/>
              </a:spcBef>
              <a:spcAft>
                <a:spcPts val="600"/>
              </a:spcAft>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En una primera instancia, se proponen los siguientes </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dominios de estimación</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t>
            </a:r>
            <a:endParaRPr lang="es-ES"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600"/>
              </a:spcBef>
              <a:spcAft>
                <a:spcPts val="6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Región: </a:t>
            </a:r>
            <a:r>
              <a:rPr lang="es-ES" sz="1400"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A, B, C, L, N, P</a:t>
            </a:r>
          </a:p>
          <a:p>
            <a:pPr marL="285750" indent="-285750" algn="just" rtl="0" fontAlgn="base">
              <a:spcBef>
                <a:spcPts val="600"/>
              </a:spcBef>
              <a:spcAft>
                <a:spcPts val="6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t>
            </a:r>
            <a:r>
              <a:rPr lang="es-ES" sz="1400"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A, B, C, D</a:t>
            </a:r>
          </a:p>
          <a:p>
            <a:pPr marL="285750" indent="-285750" algn="just" rtl="0" fontAlgn="base">
              <a:spcBef>
                <a:spcPts val="600"/>
              </a:spcBef>
              <a:spcAft>
                <a:spcPts val="6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Segmento: </a:t>
            </a:r>
            <a:r>
              <a:rPr lang="es-ES" sz="1400"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A, B, C, D, E</a:t>
            </a:r>
          </a:p>
          <a:p>
            <a:pPr marL="285750" indent="-285750" algn="just" rtl="0" fontAlgn="base">
              <a:spcBef>
                <a:spcPts val="600"/>
              </a:spcBef>
              <a:spcAft>
                <a:spcPts val="600"/>
              </a:spcAft>
              <a:buClr>
                <a:schemeClr val="bg1">
                  <a:lumMod val="50000"/>
                </a:schemeClr>
              </a:buClr>
              <a:buFont typeface="Lato" panose="020F0502020204030203" pitchFamily="34" charset="0"/>
              <a:buChar char="•"/>
            </a:pP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Nivel de uso: </a:t>
            </a:r>
            <a:r>
              <a:rPr lang="es-ES" sz="1400"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Bajo, Medio, Alto</a:t>
            </a:r>
          </a:p>
        </p:txBody>
      </p:sp>
      <p:sp>
        <p:nvSpPr>
          <p:cNvPr id="13" name="CuadroTexto 12">
            <a:extLst>
              <a:ext uri="{FF2B5EF4-FFF2-40B4-BE49-F238E27FC236}">
                <a16:creationId xmlns:a16="http://schemas.microsoft.com/office/drawing/2014/main" id="{062B382E-4B5F-285D-7AC0-CCF900A0AA85}"/>
              </a:ext>
            </a:extLst>
          </p:cNvPr>
          <p:cNvSpPr txBox="1"/>
          <p:nvPr/>
        </p:nvSpPr>
        <p:spPr>
          <a:xfrm>
            <a:off x="1779159" y="3684000"/>
            <a:ext cx="5143500" cy="600164"/>
          </a:xfrm>
          <a:prstGeom prst="rect">
            <a:avLst/>
          </a:prstGeom>
          <a:solidFill>
            <a:schemeClr val="bg1">
              <a:lumMod val="95000"/>
            </a:schemeClr>
          </a:solidFill>
        </p:spPr>
        <p:txBody>
          <a:bodyPr wrap="square" anchor="ctr">
            <a:spAutoFit/>
          </a:bodyPr>
          <a:lstStyle>
            <a:defPPr marR="0" lvl="0" algn="l" rtl="0">
              <a:lnSpc>
                <a:spcPct val="100000"/>
              </a:lnSpc>
              <a:spcBef>
                <a:spcPts val="0"/>
              </a:spcBef>
              <a:spcAft>
                <a:spcPts val="0"/>
              </a:spcAft>
            </a:defPPr>
            <a:lvl1pPr algn="ctr">
              <a:spcBef>
                <a:spcPts val="600"/>
              </a:spcBef>
              <a:spcAft>
                <a:spcPts val="600"/>
              </a:spcAft>
              <a:defRPr sz="1100">
                <a:latin typeface="Lato" panose="020F0502020204030203" pitchFamily="34" charset="0"/>
                <a:ea typeface="Lato" panose="020F0502020204030203" pitchFamily="34" charset="0"/>
                <a:cs typeface="Lato" panose="020F0502020204030203" pitchFamily="34" charset="0"/>
              </a:defRPr>
            </a:lvl1pPr>
          </a:lstStyle>
          <a:p>
            <a:r>
              <a:rPr lang="es-ES" dirty="0"/>
              <a:t>A lo largo de la tesina se proponen distintos escenarios en cuanto a la reducción de categorías dentro del tipo de dominio credencial y el segmento, pero siempre trabajando con los cuatro tipos de dominios definidos con anterioridad</a:t>
            </a:r>
            <a:endParaRPr lang="es-AR" dirty="0"/>
          </a:p>
        </p:txBody>
      </p:sp>
    </p:spTree>
    <p:extLst>
      <p:ext uri="{BB962C8B-B14F-4D97-AF65-F5344CB8AC3E}">
        <p14:creationId xmlns:p14="http://schemas.microsoft.com/office/powerpoint/2010/main" val="713415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Cuestionario y forma de contacto</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Encuesta de Satisfacción 2023</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894758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317E4061-AC37-9393-DAD9-8A2157EBD6E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3" name="Google Shape;105;p16">
            <a:extLst>
              <a:ext uri="{FF2B5EF4-FFF2-40B4-BE49-F238E27FC236}">
                <a16:creationId xmlns:a16="http://schemas.microsoft.com/office/drawing/2014/main" id="{2458BD6F-D86C-7B74-3F57-4207256131C2}"/>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Cuestionario</a:t>
            </a:r>
            <a:endParaRPr sz="2400" b="1" dirty="0">
              <a:solidFill>
                <a:srgbClr val="00986B"/>
              </a:solidFill>
              <a:latin typeface="Raleway"/>
              <a:ea typeface="Raleway"/>
              <a:cs typeface="Raleway"/>
              <a:sym typeface="Raleway"/>
            </a:endParaRPr>
          </a:p>
        </p:txBody>
      </p:sp>
      <p:sp>
        <p:nvSpPr>
          <p:cNvPr id="11" name="CuadroTexto 10">
            <a:extLst>
              <a:ext uri="{FF2B5EF4-FFF2-40B4-BE49-F238E27FC236}">
                <a16:creationId xmlns:a16="http://schemas.microsoft.com/office/drawing/2014/main" id="{8C203F98-A4EC-1152-93F6-F2060D3F75F8}"/>
              </a:ext>
            </a:extLst>
          </p:cNvPr>
          <p:cNvSpPr txBox="1"/>
          <p:nvPr/>
        </p:nvSpPr>
        <p:spPr>
          <a:xfrm>
            <a:off x="335056" y="1042510"/>
            <a:ext cx="8031701" cy="1046440"/>
          </a:xfrm>
          <a:prstGeom prst="rect">
            <a:avLst/>
          </a:prstGeom>
          <a:noFill/>
        </p:spPr>
        <p:txBody>
          <a:bodyPr wrap="square">
            <a:spAutoFit/>
          </a:bodyPr>
          <a:lstStyle/>
          <a:p>
            <a:pPr algn="just" rtl="0">
              <a:spcBef>
                <a:spcPts val="600"/>
              </a:spcBef>
              <a:spcAft>
                <a:spcPts val="600"/>
              </a:spcAft>
            </a:pPr>
            <a:r>
              <a:rPr lang="es-ES" sz="140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Se realizan modificaciones sobre el que fue utilizado en el año 2022:</a:t>
            </a:r>
          </a:p>
          <a:p>
            <a:pPr marL="285750" indent="-285750" algn="just" rtl="0">
              <a:spcBef>
                <a:spcPts val="600"/>
              </a:spcBef>
              <a:spcAft>
                <a:spcPts val="600"/>
              </a:spcAft>
              <a:buFont typeface="Arial" panose="020B0604020202020204" pitchFamily="34" charset="0"/>
              <a:buChar char="•"/>
            </a:pPr>
            <a:r>
              <a:rPr lang="es-ES" dirty="0">
                <a:solidFill>
                  <a:schemeClr val="bg2"/>
                </a:solidFill>
                <a:latin typeface="Lato" panose="020F0502020204030203" pitchFamily="34" charset="0"/>
                <a:ea typeface="Lato" panose="020F0502020204030203" pitchFamily="34" charset="0"/>
                <a:cs typeface="Lato" panose="020F0502020204030203" pitchFamily="34" charset="0"/>
              </a:rPr>
              <a:t>S</a:t>
            </a:r>
            <a:r>
              <a:rPr lang="es-ES" sz="140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e redujo la extensión estableciendo un mínimo de doce preguntas y un máximo de catorce</a:t>
            </a:r>
          </a:p>
          <a:p>
            <a:pPr marL="285750" indent="-285750" algn="just" rtl="0">
              <a:spcBef>
                <a:spcPts val="600"/>
              </a:spcBef>
              <a:spcAft>
                <a:spcPts val="600"/>
              </a:spcAft>
              <a:buFont typeface="Arial" panose="020B0604020202020204" pitchFamily="34" charset="0"/>
              <a:buChar char="•"/>
            </a:pPr>
            <a:r>
              <a:rPr lang="es-ES" dirty="0">
                <a:solidFill>
                  <a:schemeClr val="bg2"/>
                </a:solidFill>
                <a:latin typeface="Lato" panose="020F0502020204030203" pitchFamily="34" charset="0"/>
                <a:ea typeface="Lato" panose="020F0502020204030203" pitchFamily="34" charset="0"/>
                <a:cs typeface="Lato" panose="020F0502020204030203" pitchFamily="34" charset="0"/>
              </a:rPr>
              <a:t>Se simplifica la formulación de las preguntas y las escalas utilizadas</a:t>
            </a:r>
          </a:p>
        </p:txBody>
      </p:sp>
      <p:sp>
        <p:nvSpPr>
          <p:cNvPr id="4" name="Google Shape;105;p16">
            <a:extLst>
              <a:ext uri="{FF2B5EF4-FFF2-40B4-BE49-F238E27FC236}">
                <a16:creationId xmlns:a16="http://schemas.microsoft.com/office/drawing/2014/main" id="{AF1A387F-BF1E-1047-F3E9-32A1F326AD13}"/>
              </a:ext>
            </a:extLst>
          </p:cNvPr>
          <p:cNvSpPr txBox="1"/>
          <p:nvPr/>
        </p:nvSpPr>
        <p:spPr>
          <a:xfrm>
            <a:off x="335056" y="219266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Forma de contacto</a:t>
            </a:r>
            <a:endParaRPr sz="2400" b="1" dirty="0">
              <a:solidFill>
                <a:srgbClr val="00986B"/>
              </a:solidFill>
              <a:latin typeface="Raleway"/>
              <a:ea typeface="Raleway"/>
              <a:cs typeface="Raleway"/>
              <a:sym typeface="Raleway"/>
            </a:endParaRPr>
          </a:p>
        </p:txBody>
      </p:sp>
      <p:sp>
        <p:nvSpPr>
          <p:cNvPr id="6" name="CuadroTexto 5">
            <a:extLst>
              <a:ext uri="{FF2B5EF4-FFF2-40B4-BE49-F238E27FC236}">
                <a16:creationId xmlns:a16="http://schemas.microsoft.com/office/drawing/2014/main" id="{339F9CBC-B8F8-D7DA-4870-E9C1CD126794}"/>
              </a:ext>
            </a:extLst>
          </p:cNvPr>
          <p:cNvSpPr txBox="1"/>
          <p:nvPr/>
        </p:nvSpPr>
        <p:spPr>
          <a:xfrm>
            <a:off x="335056" y="2746634"/>
            <a:ext cx="8260304" cy="1538883"/>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Los medios de contacto elegidos son: </a:t>
            </a:r>
            <a:r>
              <a:rPr lang="es-ES" sz="1600" b="1" dirty="0">
                <a:solidFill>
                  <a:srgbClr val="92D050"/>
                </a:solidFill>
                <a:latin typeface="Lato" panose="020F0502020204030203" pitchFamily="34" charset="0"/>
                <a:ea typeface="Lato" panose="020F0502020204030203" pitchFamily="34" charset="0"/>
                <a:cs typeface="Lato" panose="020F0502020204030203" pitchFamily="34" charset="0"/>
              </a:rPr>
              <a:t>email, SMS, WhatsApp, llamados telefónicos e intervención de las agencias</a:t>
            </a:r>
            <a:endParaRPr lang="es-ES" b="1" dirty="0">
              <a:solidFill>
                <a:srgbClr val="92D050"/>
              </a:solidFill>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S</a:t>
            </a:r>
            <a:r>
              <a:rPr lang="es-ES" sz="1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 busca obtener la respuesta del GF por cualquier medio de contacto</a:t>
            </a:r>
            <a:r>
              <a:rPr lang="es-ES" dirty="0">
                <a:latin typeface="Lato" panose="020F0502020204030203" pitchFamily="34" charset="0"/>
                <a:ea typeface="Lato" panose="020F0502020204030203" pitchFamily="34" charset="0"/>
                <a:cs typeface="Lato" panose="020F0502020204030203" pitchFamily="34" charset="0"/>
              </a:rPr>
              <a:t>, siguiendo un orden preestablecido y definido en conjunto con el área de Comunicación al Asociado dentro de </a:t>
            </a:r>
            <a:r>
              <a:rPr lang="es-ES" dirty="0" err="1">
                <a:latin typeface="Lato" panose="020F0502020204030203" pitchFamily="34" charset="0"/>
                <a:ea typeface="Lato" panose="020F0502020204030203" pitchFamily="34" charset="0"/>
                <a:cs typeface="Lato" panose="020F0502020204030203" pitchFamily="34" charset="0"/>
              </a:rPr>
              <a:t>Avalian</a:t>
            </a:r>
            <a:endParaRPr lang="es-ES" dirty="0">
              <a:latin typeface="Lato" panose="020F0502020204030203" pitchFamily="34" charset="0"/>
              <a:ea typeface="Lato" panose="020F0502020204030203" pitchFamily="34" charset="0"/>
              <a:cs typeface="Lato" panose="020F0502020204030203" pitchFamily="34" charset="0"/>
            </a:endParaRPr>
          </a:p>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trabaja en una estrategia de comunicación que contribuya a aumentar las tasas de respuesta</a:t>
            </a:r>
          </a:p>
        </p:txBody>
      </p:sp>
    </p:spTree>
    <p:extLst>
      <p:ext uri="{BB962C8B-B14F-4D97-AF65-F5344CB8AC3E}">
        <p14:creationId xmlns:p14="http://schemas.microsoft.com/office/powerpoint/2010/main" val="4268020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C873463A-9146-5462-0257-8BFE652823FE}"/>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8" name="CuadroTexto 7">
            <a:extLst>
              <a:ext uri="{FF2B5EF4-FFF2-40B4-BE49-F238E27FC236}">
                <a16:creationId xmlns:a16="http://schemas.microsoft.com/office/drawing/2014/main" id="{196540B8-A25B-110B-EE05-2B8E7CE57CD2}"/>
              </a:ext>
            </a:extLst>
          </p:cNvPr>
          <p:cNvSpPr txBox="1"/>
          <p:nvPr/>
        </p:nvSpPr>
        <p:spPr>
          <a:xfrm>
            <a:off x="335059" y="238194"/>
            <a:ext cx="8203151"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Para aquellos titulares que no tengan cónyuge, el seguimiento de la encuesta es el siguiente:</a:t>
            </a:r>
            <a:endParaRPr lang="es-AR" dirty="0">
              <a:latin typeface="Lato" panose="020F0502020204030203" pitchFamily="34" charset="0"/>
              <a:ea typeface="Lato" panose="020F0502020204030203" pitchFamily="34" charset="0"/>
              <a:cs typeface="Lato" panose="020F0502020204030203" pitchFamily="34" charset="0"/>
            </a:endParaRPr>
          </a:p>
        </p:txBody>
      </p:sp>
      <p:pic>
        <p:nvPicPr>
          <p:cNvPr id="6" name="Imagen 5">
            <a:extLst>
              <a:ext uri="{FF2B5EF4-FFF2-40B4-BE49-F238E27FC236}">
                <a16:creationId xmlns:a16="http://schemas.microsoft.com/office/drawing/2014/main" id="{96ADAFED-A458-E500-B05F-7105F70A5A20}"/>
              </a:ext>
            </a:extLst>
          </p:cNvPr>
          <p:cNvPicPr>
            <a:picLocks noChangeAspect="1"/>
          </p:cNvPicPr>
          <p:nvPr/>
        </p:nvPicPr>
        <p:blipFill>
          <a:blip r:embed="rId2"/>
          <a:stretch>
            <a:fillRect/>
          </a:stretch>
        </p:blipFill>
        <p:spPr>
          <a:xfrm>
            <a:off x="1399732" y="650896"/>
            <a:ext cx="6344535" cy="3829584"/>
          </a:xfrm>
          <a:prstGeom prst="rect">
            <a:avLst/>
          </a:prstGeom>
        </p:spPr>
      </p:pic>
    </p:spTree>
    <p:extLst>
      <p:ext uri="{BB962C8B-B14F-4D97-AF65-F5344CB8AC3E}">
        <p14:creationId xmlns:p14="http://schemas.microsoft.com/office/powerpoint/2010/main" val="2322859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Google Shape;177;p13">
            <a:extLst>
              <a:ext uri="{FF2B5EF4-FFF2-40B4-BE49-F238E27FC236}">
                <a16:creationId xmlns:a16="http://schemas.microsoft.com/office/drawing/2014/main" id="{C873463A-9146-5462-0257-8BFE652823FE}"/>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8" name="CuadroTexto 7">
            <a:extLst>
              <a:ext uri="{FF2B5EF4-FFF2-40B4-BE49-F238E27FC236}">
                <a16:creationId xmlns:a16="http://schemas.microsoft.com/office/drawing/2014/main" id="{196540B8-A25B-110B-EE05-2B8E7CE57CD2}"/>
              </a:ext>
            </a:extLst>
          </p:cNvPr>
          <p:cNvSpPr txBox="1"/>
          <p:nvPr/>
        </p:nvSpPr>
        <p:spPr>
          <a:xfrm>
            <a:off x="335059" y="284401"/>
            <a:ext cx="8203151"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Para los que sí tienen cónyuge es el siguiente:</a:t>
            </a:r>
            <a:endParaRPr lang="es-AR" dirty="0">
              <a:latin typeface="Lato" panose="020F0502020204030203" pitchFamily="34" charset="0"/>
              <a:ea typeface="Lato" panose="020F0502020204030203" pitchFamily="34" charset="0"/>
              <a:cs typeface="Lato" panose="020F0502020204030203" pitchFamily="34" charset="0"/>
            </a:endParaRPr>
          </a:p>
        </p:txBody>
      </p:sp>
      <p:pic>
        <p:nvPicPr>
          <p:cNvPr id="4" name="Imagen 3">
            <a:extLst>
              <a:ext uri="{FF2B5EF4-FFF2-40B4-BE49-F238E27FC236}">
                <a16:creationId xmlns:a16="http://schemas.microsoft.com/office/drawing/2014/main" id="{EF8F20E7-E192-2D70-AACD-3723D90084B4}"/>
              </a:ext>
            </a:extLst>
          </p:cNvPr>
          <p:cNvPicPr>
            <a:picLocks noChangeAspect="1"/>
          </p:cNvPicPr>
          <p:nvPr/>
        </p:nvPicPr>
        <p:blipFill rotWithShape="1">
          <a:blip r:embed="rId2"/>
          <a:srcRect t="1443"/>
          <a:stretch/>
        </p:blipFill>
        <p:spPr>
          <a:xfrm>
            <a:off x="1352100" y="800100"/>
            <a:ext cx="6439799" cy="3595942"/>
          </a:xfrm>
          <a:prstGeom prst="rect">
            <a:avLst/>
          </a:prstGeom>
        </p:spPr>
      </p:pic>
    </p:spTree>
    <p:extLst>
      <p:ext uri="{BB962C8B-B14F-4D97-AF65-F5344CB8AC3E}">
        <p14:creationId xmlns:p14="http://schemas.microsoft.com/office/powerpoint/2010/main" val="1833545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7921876"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Diseño muestral</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2770437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Diseño muestral</a:t>
            </a:r>
          </a:p>
        </p:txBody>
      </p:sp>
      <p:sp>
        <p:nvSpPr>
          <p:cNvPr id="12" name="Google Shape;177;p13">
            <a:extLst>
              <a:ext uri="{FF2B5EF4-FFF2-40B4-BE49-F238E27FC236}">
                <a16:creationId xmlns:a16="http://schemas.microsoft.com/office/drawing/2014/main" id="{B9773983-84F1-92D1-6259-6BEB39629464}"/>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19" name="CuadroTexto 18">
            <a:extLst>
              <a:ext uri="{FF2B5EF4-FFF2-40B4-BE49-F238E27FC236}">
                <a16:creationId xmlns:a16="http://schemas.microsoft.com/office/drawing/2014/main" id="{DEE0A182-AE8F-4E23-A9A1-8D05A108F9B6}"/>
              </a:ext>
            </a:extLst>
          </p:cNvPr>
          <p:cNvSpPr txBox="1"/>
          <p:nvPr/>
        </p:nvSpPr>
        <p:spPr>
          <a:xfrm>
            <a:off x="577218" y="3442766"/>
            <a:ext cx="5983602" cy="983443"/>
          </a:xfrm>
          <a:prstGeom prst="rect">
            <a:avLst/>
          </a:prstGeom>
          <a:noFill/>
          <a:ln w="19050">
            <a:solidFill>
              <a:schemeClr val="bg1">
                <a:lumMod val="95000"/>
              </a:schemeClr>
            </a:solidFill>
          </a:ln>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La metodología que se utiliza para determinar el tamaño de la muestra y su adjudicación a través de los estratos busca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maximizar la calidad de los resultados dentro de las restricciones presupuestarias, contemplando múltiples variables y múltiples dominios</a:t>
            </a:r>
          </a:p>
        </p:txBody>
      </p:sp>
      <p:sp>
        <p:nvSpPr>
          <p:cNvPr id="20" name="CuadroTexto 19">
            <a:extLst>
              <a:ext uri="{FF2B5EF4-FFF2-40B4-BE49-F238E27FC236}">
                <a16:creationId xmlns:a16="http://schemas.microsoft.com/office/drawing/2014/main" id="{46913E85-8A64-3365-C636-9586D1CF84D6}"/>
              </a:ext>
            </a:extLst>
          </p:cNvPr>
          <p:cNvSpPr txBox="1"/>
          <p:nvPr/>
        </p:nvSpPr>
        <p:spPr>
          <a:xfrm>
            <a:off x="6753501" y="3672878"/>
            <a:ext cx="1903910" cy="523220"/>
          </a:xfrm>
          <a:prstGeom prst="rect">
            <a:avLst/>
          </a:prstGeom>
          <a:solidFill>
            <a:schemeClr val="bg1">
              <a:lumMod val="95000"/>
            </a:schemeClr>
          </a:solidFill>
          <a:ln w="19050">
            <a:noFill/>
          </a:ln>
        </p:spPr>
        <p:txBody>
          <a:bodyPr wrap="square" rtlCol="0">
            <a:spAutoFit/>
          </a:bodyPr>
          <a:lstStyle/>
          <a:p>
            <a:r>
              <a:rPr lang="es-AR"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La adjudicación de la muestra es ÓPTIMA</a:t>
            </a:r>
          </a:p>
        </p:txBody>
      </p:sp>
      <p:grpSp>
        <p:nvGrpSpPr>
          <p:cNvPr id="30" name="Grupo 29">
            <a:extLst>
              <a:ext uri="{FF2B5EF4-FFF2-40B4-BE49-F238E27FC236}">
                <a16:creationId xmlns:a16="http://schemas.microsoft.com/office/drawing/2014/main" id="{E2692087-BCAC-BCCE-1F97-38FCE28EEC43}"/>
              </a:ext>
            </a:extLst>
          </p:cNvPr>
          <p:cNvGrpSpPr/>
          <p:nvPr/>
        </p:nvGrpSpPr>
        <p:grpSpPr>
          <a:xfrm>
            <a:off x="1543667" y="1215732"/>
            <a:ext cx="6400182" cy="1950097"/>
            <a:chOff x="1543667" y="1058017"/>
            <a:chExt cx="6400182" cy="1950097"/>
          </a:xfrm>
        </p:grpSpPr>
        <p:sp>
          <p:nvSpPr>
            <p:cNvPr id="27" name="Rectángulo: esquinas redondeadas 26">
              <a:extLst>
                <a:ext uri="{FF2B5EF4-FFF2-40B4-BE49-F238E27FC236}">
                  <a16:creationId xmlns:a16="http://schemas.microsoft.com/office/drawing/2014/main" id="{BE147642-4F7F-A430-C4DA-8C96961B3181}"/>
                </a:ext>
              </a:extLst>
            </p:cNvPr>
            <p:cNvSpPr/>
            <p:nvPr/>
          </p:nvSpPr>
          <p:spPr>
            <a:xfrm>
              <a:off x="3138349" y="2135503"/>
              <a:ext cx="4805499" cy="872611"/>
            </a:xfrm>
            <a:prstGeom prst="round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29" name="Grupo 28">
              <a:extLst>
                <a:ext uri="{FF2B5EF4-FFF2-40B4-BE49-F238E27FC236}">
                  <a16:creationId xmlns:a16="http://schemas.microsoft.com/office/drawing/2014/main" id="{1A2B0D89-5FCE-1591-B921-3816A185A10F}"/>
                </a:ext>
              </a:extLst>
            </p:cNvPr>
            <p:cNvGrpSpPr/>
            <p:nvPr/>
          </p:nvGrpSpPr>
          <p:grpSpPr>
            <a:xfrm>
              <a:off x="3138349" y="1058017"/>
              <a:ext cx="4805500" cy="918052"/>
              <a:chOff x="3138349" y="1103457"/>
              <a:chExt cx="4805500" cy="872612"/>
            </a:xfrm>
          </p:grpSpPr>
          <p:sp>
            <p:nvSpPr>
              <p:cNvPr id="25" name="Rectángulo: esquinas redondeadas 24">
                <a:extLst>
                  <a:ext uri="{FF2B5EF4-FFF2-40B4-BE49-F238E27FC236}">
                    <a16:creationId xmlns:a16="http://schemas.microsoft.com/office/drawing/2014/main" id="{01C6E3B9-6B6A-E4BF-D0F5-C0FE86EB040F}"/>
                  </a:ext>
                </a:extLst>
              </p:cNvPr>
              <p:cNvSpPr/>
              <p:nvPr/>
            </p:nvSpPr>
            <p:spPr>
              <a:xfrm>
                <a:off x="3138349" y="1103457"/>
                <a:ext cx="4805500" cy="872612"/>
              </a:xfrm>
              <a:prstGeom prst="round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D5071920-6F0A-0B1D-8723-266A9C17AD6A}"/>
                  </a:ext>
                </a:extLst>
              </p:cNvPr>
              <p:cNvSpPr txBox="1"/>
              <p:nvPr/>
            </p:nvSpPr>
            <p:spPr>
              <a:xfrm>
                <a:off x="3229787" y="1103457"/>
                <a:ext cx="4714061" cy="830997"/>
              </a:xfrm>
              <a:prstGeom prst="rect">
                <a:avLst/>
              </a:prstGeom>
              <a:noFill/>
            </p:spPr>
            <p:txBody>
              <a:bodyPr wrap="square">
                <a:spAutoFit/>
              </a:bodyPr>
              <a:lstStyle/>
              <a:p>
                <a:r>
                  <a:rPr lang="es-E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Muestreo estratificado simple al azar de GF, con adjudicación de la muestra siguiendo un enfoque multivariado y multidominio</a:t>
                </a:r>
              </a:p>
            </p:txBody>
          </p:sp>
        </p:grpSp>
        <p:sp>
          <p:nvSpPr>
            <p:cNvPr id="11" name="CuadroTexto 10">
              <a:extLst>
                <a:ext uri="{FF2B5EF4-FFF2-40B4-BE49-F238E27FC236}">
                  <a16:creationId xmlns:a16="http://schemas.microsoft.com/office/drawing/2014/main" id="{F98AB603-5F5F-1EA9-CD4E-609E61B71885}"/>
                </a:ext>
              </a:extLst>
            </p:cNvPr>
            <p:cNvSpPr txBox="1"/>
            <p:nvPr/>
          </p:nvSpPr>
          <p:spPr>
            <a:xfrm>
              <a:off x="3246934" y="2402473"/>
              <a:ext cx="2650132" cy="338554"/>
            </a:xfrm>
            <a:prstGeom prst="rect">
              <a:avLst/>
            </a:prstGeom>
            <a:noFill/>
          </p:spPr>
          <p:txBody>
            <a:bodyPr wrap="square">
              <a:spAutoFit/>
            </a:bodyPr>
            <a:lstStyle>
              <a:defPPr marR="0" lvl="0" algn="l" rtl="0">
                <a:lnSpc>
                  <a:spcPct val="100000"/>
                </a:lnSpc>
                <a:spcBef>
                  <a:spcPts val="0"/>
                </a:spcBef>
                <a:spcAft>
                  <a:spcPts val="0"/>
                </a:spcAft>
              </a:defPPr>
              <a:lvl1pPr>
                <a:defRPr sz="1600" b="1">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r>
                <a:rPr lang="es-ES" dirty="0"/>
                <a:t>Simple expansión</a:t>
              </a:r>
            </a:p>
          </p:txBody>
        </p:sp>
        <p:sp>
          <p:nvSpPr>
            <p:cNvPr id="26" name="Rectángulo: esquinas redondeadas 25">
              <a:extLst>
                <a:ext uri="{FF2B5EF4-FFF2-40B4-BE49-F238E27FC236}">
                  <a16:creationId xmlns:a16="http://schemas.microsoft.com/office/drawing/2014/main" id="{4268B74C-BECC-A79A-C791-48B79CA068F0}"/>
                </a:ext>
              </a:extLst>
            </p:cNvPr>
            <p:cNvSpPr/>
            <p:nvPr/>
          </p:nvSpPr>
          <p:spPr>
            <a:xfrm>
              <a:off x="1543667" y="1070866"/>
              <a:ext cx="1355629" cy="872612"/>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bg1"/>
                  </a:solidFill>
                  <a:latin typeface="Lato" panose="020F0502020204030203" pitchFamily="34" charset="0"/>
                  <a:ea typeface="Lato" panose="020F0502020204030203" pitchFamily="34" charset="0"/>
                  <a:cs typeface="Lato" panose="020F0502020204030203" pitchFamily="34" charset="0"/>
                </a:rPr>
                <a:t>Método de selección </a:t>
              </a:r>
            </a:p>
          </p:txBody>
        </p:sp>
        <p:sp>
          <p:nvSpPr>
            <p:cNvPr id="28" name="Rectángulo: esquinas redondeadas 27">
              <a:extLst>
                <a:ext uri="{FF2B5EF4-FFF2-40B4-BE49-F238E27FC236}">
                  <a16:creationId xmlns:a16="http://schemas.microsoft.com/office/drawing/2014/main" id="{CDCD7973-FD5E-2517-DE40-CFF35DB5B6BE}"/>
                </a:ext>
              </a:extLst>
            </p:cNvPr>
            <p:cNvSpPr/>
            <p:nvPr/>
          </p:nvSpPr>
          <p:spPr>
            <a:xfrm>
              <a:off x="1543667" y="2135503"/>
              <a:ext cx="1355629" cy="872611"/>
            </a:xfrm>
            <a:prstGeom prst="round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bg1"/>
                  </a:solidFill>
                  <a:latin typeface="Lato" panose="020F0502020204030203" pitchFamily="34" charset="0"/>
                  <a:ea typeface="Lato" panose="020F0502020204030203" pitchFamily="34" charset="0"/>
                  <a:cs typeface="Lato" panose="020F0502020204030203" pitchFamily="34" charset="0"/>
                </a:rPr>
                <a:t>Método de estimación</a:t>
              </a:r>
            </a:p>
          </p:txBody>
        </p:sp>
      </p:grpSp>
    </p:spTree>
    <p:extLst>
      <p:ext uri="{BB962C8B-B14F-4D97-AF65-F5344CB8AC3E}">
        <p14:creationId xmlns:p14="http://schemas.microsoft.com/office/powerpoint/2010/main" val="114753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EDD2D73-64B5-8B8F-E86C-2323E6D5E6E9}"/>
              </a:ext>
            </a:extLst>
          </p:cNvPr>
          <p:cNvSpPr>
            <a:spLocks/>
          </p:cNvSpPr>
          <p:nvPr/>
        </p:nvSpPr>
        <p:spPr>
          <a:xfrm>
            <a:off x="2902500" y="3369068"/>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C6FB258-9638-26F0-947F-61ADD20972F6}"/>
              </a:ext>
            </a:extLst>
          </p:cNvPr>
          <p:cNvSpPr txBox="1"/>
          <p:nvPr/>
        </p:nvSpPr>
        <p:spPr>
          <a:xfrm>
            <a:off x="335056" y="938794"/>
            <a:ext cx="8119292" cy="1031051"/>
          </a:xfrm>
          <a:prstGeom prst="rect">
            <a:avLst/>
          </a:prstGeom>
          <a:noFill/>
        </p:spPr>
        <p:txBody>
          <a:bodyPr wrap="square">
            <a:spAutoFit/>
          </a:bodyPr>
          <a:lstStyle/>
          <a:p>
            <a:pPr marL="285750" indent="-285750">
              <a:spcBef>
                <a:spcPts val="300"/>
              </a:spcBef>
              <a:spcAft>
                <a:spcPts val="3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divide a la población en estratos formados de acuerdo a variables conocidas a priori para todas las unidades de la población</a:t>
            </a:r>
          </a:p>
          <a:p>
            <a:pPr marL="285750" indent="-285750">
              <a:spcBef>
                <a:spcPts val="300"/>
              </a:spcBef>
              <a:spcAft>
                <a:spcPts val="300"/>
              </a:spcAft>
              <a:buClr>
                <a:schemeClr val="bg1">
                  <a:lumMod val="50000"/>
                </a:schemeClr>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el caso de variables cualitativas, una de las maneras de construir los estratos es como combinación de las categorías de los tipos de dominios de estimación</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423694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Definición de los estratos</a:t>
            </a:r>
          </a:p>
        </p:txBody>
      </p:sp>
      <p:sp>
        <p:nvSpPr>
          <p:cNvPr id="2" name="Google Shape;177;p13">
            <a:extLst>
              <a:ext uri="{FF2B5EF4-FFF2-40B4-BE49-F238E27FC236}">
                <a16:creationId xmlns:a16="http://schemas.microsoft.com/office/drawing/2014/main" id="{4C248AC9-D221-CC1A-501A-6D9EE9D869F8}"/>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graphicFrame>
        <p:nvGraphicFramePr>
          <p:cNvPr id="9" name="Tabla 8">
            <a:extLst>
              <a:ext uri="{FF2B5EF4-FFF2-40B4-BE49-F238E27FC236}">
                <a16:creationId xmlns:a16="http://schemas.microsoft.com/office/drawing/2014/main" id="{2C3C2A9F-4550-1D1F-35F1-E2DFF05E3156}"/>
              </a:ext>
            </a:extLst>
          </p:cNvPr>
          <p:cNvGraphicFramePr>
            <a:graphicFrameLocks noGrp="1"/>
          </p:cNvGraphicFramePr>
          <p:nvPr>
            <p:extLst>
              <p:ext uri="{D42A27DB-BD31-4B8C-83A1-F6EECF244321}">
                <p14:modId xmlns:p14="http://schemas.microsoft.com/office/powerpoint/2010/main" val="1960347354"/>
              </p:ext>
            </p:extLst>
          </p:nvPr>
        </p:nvGraphicFramePr>
        <p:xfrm>
          <a:off x="481585" y="2008529"/>
          <a:ext cx="5494244" cy="1112520"/>
        </p:xfrm>
        <a:graphic>
          <a:graphicData uri="http://schemas.openxmlformats.org/drawingml/2006/table">
            <a:tbl>
              <a:tblPr firstRow="1">
                <a:tableStyleId>{D27102A9-8310-4765-A935-A1911B00CA55}</a:tableStyleId>
              </a:tblPr>
              <a:tblGrid>
                <a:gridCol w="938530">
                  <a:extLst>
                    <a:ext uri="{9D8B030D-6E8A-4147-A177-3AD203B41FA5}">
                      <a16:colId xmlns:a16="http://schemas.microsoft.com/office/drawing/2014/main" val="1121797235"/>
                    </a:ext>
                  </a:extLst>
                </a:gridCol>
                <a:gridCol w="1054418">
                  <a:extLst>
                    <a:ext uri="{9D8B030D-6E8A-4147-A177-3AD203B41FA5}">
                      <a16:colId xmlns:a16="http://schemas.microsoft.com/office/drawing/2014/main" val="776115343"/>
                    </a:ext>
                  </a:extLst>
                </a:gridCol>
                <a:gridCol w="1066706">
                  <a:extLst>
                    <a:ext uri="{9D8B030D-6E8A-4147-A177-3AD203B41FA5}">
                      <a16:colId xmlns:a16="http://schemas.microsoft.com/office/drawing/2014/main" val="3900211607"/>
                    </a:ext>
                  </a:extLst>
                </a:gridCol>
                <a:gridCol w="994410">
                  <a:extLst>
                    <a:ext uri="{9D8B030D-6E8A-4147-A177-3AD203B41FA5}">
                      <a16:colId xmlns:a16="http://schemas.microsoft.com/office/drawing/2014/main" val="2407336097"/>
                    </a:ext>
                  </a:extLst>
                </a:gridCol>
                <a:gridCol w="1440180">
                  <a:extLst>
                    <a:ext uri="{9D8B030D-6E8A-4147-A177-3AD203B41FA5}">
                      <a16:colId xmlns:a16="http://schemas.microsoft.com/office/drawing/2014/main" val="122854105"/>
                    </a:ext>
                  </a:extLst>
                </a:gridCol>
              </a:tblGrid>
              <a:tr h="370840">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Credencial</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Nivel de uso</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Región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Segmento</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Estrato</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9821138"/>
                  </a:ext>
                </a:extLst>
              </a:tr>
              <a:tr h="370840">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Bajo</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b="1"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C-Bajo-B-A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6218259"/>
                  </a:ext>
                </a:extLst>
              </a:tr>
              <a:tr h="370840">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Medio</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s-AR" sz="1200" b="1" dirty="0">
                          <a:solidFill>
                            <a:schemeClr val="bg2">
                              <a:lumMod val="75000"/>
                              <a:lumOff val="25000"/>
                            </a:schemeClr>
                          </a:solidFill>
                          <a:latin typeface="Lato" panose="020F0502020204030203" pitchFamily="34" charset="0"/>
                          <a:ea typeface="Lato" panose="020F0502020204030203" pitchFamily="34" charset="0"/>
                          <a:cs typeface="Lato" panose="020F0502020204030203" pitchFamily="34" charset="0"/>
                        </a:rPr>
                        <a:t>A-Medio-N-D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926381"/>
                  </a:ext>
                </a:extLst>
              </a:tr>
            </a:tbl>
          </a:graphicData>
        </a:graphic>
      </p:graphicFrame>
      <p:sp>
        <p:nvSpPr>
          <p:cNvPr id="12" name="CuadroTexto 11">
            <a:extLst>
              <a:ext uri="{FF2B5EF4-FFF2-40B4-BE49-F238E27FC236}">
                <a16:creationId xmlns:a16="http://schemas.microsoft.com/office/drawing/2014/main" id="{7A9ADC5C-A4BA-171C-6DE4-E3CEAA94C02F}"/>
              </a:ext>
            </a:extLst>
          </p:cNvPr>
          <p:cNvSpPr txBox="1"/>
          <p:nvPr/>
        </p:nvSpPr>
        <p:spPr>
          <a:xfrm>
            <a:off x="6472968" y="2005215"/>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4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5</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039EB88-2A4D-4EB7-9F20-D3FE8D64A34A}"/>
                  </a:ext>
                </a:extLst>
              </p:cNvPr>
              <p:cNvSpPr txBox="1">
                <a:spLocks/>
              </p:cNvSpPr>
              <p:nvPr/>
            </p:nvSpPr>
            <p:spPr>
              <a:xfrm>
                <a:off x="3021420" y="3442317"/>
                <a:ext cx="22406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4∗3∗6∗5=360 </m:t>
                      </m:r>
                      <m:r>
                        <a:rPr lang="es-AR" b="0" i="1" smtClean="0">
                          <a:latin typeface="Cambria Math" panose="02040503050406030204" pitchFamily="18" charset="0"/>
                        </a:rPr>
                        <m:t>𝑒𝑠𝑡𝑟𝑎𝑡𝑜𝑠</m:t>
                      </m:r>
                    </m:oMath>
                  </m:oMathPara>
                </a14:m>
                <a:endParaRPr lang="es-AR" dirty="0"/>
              </a:p>
            </p:txBody>
          </p:sp>
        </mc:Choice>
        <mc:Fallback xmlns="">
          <p:sp>
            <p:nvSpPr>
              <p:cNvPr id="13" name="CuadroTexto 12">
                <a:extLst>
                  <a:ext uri="{FF2B5EF4-FFF2-40B4-BE49-F238E27FC236}">
                    <a16:creationId xmlns:a16="http://schemas.microsoft.com/office/drawing/2014/main" id="{F039EB88-2A4D-4EB7-9F20-D3FE8D64A34A}"/>
                  </a:ext>
                </a:extLst>
              </p:cNvPr>
              <p:cNvSpPr txBox="1">
                <a:spLocks noRot="1" noChangeAspect="1" noMove="1" noResize="1" noEditPoints="1" noAdjustHandles="1" noChangeArrowheads="1" noChangeShapeType="1" noTextEdit="1"/>
              </p:cNvSpPr>
              <p:nvPr/>
            </p:nvSpPr>
            <p:spPr>
              <a:xfrm>
                <a:off x="3021420" y="3442317"/>
                <a:ext cx="2240678" cy="215444"/>
              </a:xfrm>
              <a:prstGeom prst="rect">
                <a:avLst/>
              </a:prstGeom>
              <a:blipFill>
                <a:blip r:embed="rId2"/>
                <a:stretch>
                  <a:fillRect l="-272" b="-8571"/>
                </a:stretch>
              </a:blipFill>
            </p:spPr>
            <p:txBody>
              <a:bodyPr/>
              <a:lstStyle/>
              <a:p>
                <a:r>
                  <a:rPr lang="es-AR">
                    <a:noFill/>
                  </a:rPr>
                  <a:t> </a:t>
                </a:r>
              </a:p>
            </p:txBody>
          </p:sp>
        </mc:Fallback>
      </mc:AlternateContent>
      <p:sp>
        <p:nvSpPr>
          <p:cNvPr id="15" name="CuadroTexto 14">
            <a:extLst>
              <a:ext uri="{FF2B5EF4-FFF2-40B4-BE49-F238E27FC236}">
                <a16:creationId xmlns:a16="http://schemas.microsoft.com/office/drawing/2014/main" id="{2EFCEBEE-BAE9-4371-6134-BAC4BC0400BC}"/>
              </a:ext>
            </a:extLst>
          </p:cNvPr>
          <p:cNvSpPr txBox="1"/>
          <p:nvPr/>
        </p:nvSpPr>
        <p:spPr>
          <a:xfrm>
            <a:off x="379518" y="3810514"/>
            <a:ext cx="5045963" cy="553998"/>
          </a:xfrm>
          <a:prstGeom prst="rect">
            <a:avLst/>
          </a:prstGeom>
          <a:noFill/>
        </p:spPr>
        <p:txBody>
          <a:bodyPr wrap="square">
            <a:spAutoFit/>
          </a:bodyPr>
          <a:lstStyle/>
          <a:p>
            <a:r>
              <a:rPr lang="es-ES" dirty="0">
                <a:solidFill>
                  <a:schemeClr val="tx2"/>
                </a:solidFill>
                <a:latin typeface="Lato" panose="020F0502020204030203" pitchFamily="34" charset="0"/>
                <a:ea typeface="Lato" panose="020F0502020204030203" pitchFamily="34" charset="0"/>
                <a:cs typeface="Lato" panose="020F0502020204030203" pitchFamily="34" charset="0"/>
              </a:rPr>
              <a:t>-&gt; Hay</a:t>
            </a:r>
            <a:r>
              <a:rPr lang="es-ES" dirty="0">
                <a:latin typeface="Lato" panose="020F0502020204030203" pitchFamily="34" charset="0"/>
                <a:ea typeface="Lato" panose="020F0502020204030203" pitchFamily="34" charset="0"/>
                <a:cs typeface="Lato" panose="020F0502020204030203" pitchFamily="34" charset="0"/>
              </a:rPr>
              <a:t> </a:t>
            </a:r>
            <a:r>
              <a:rPr lang="es-ES" dirty="0">
                <a:solidFill>
                  <a:schemeClr val="tx2"/>
                </a:solidFill>
                <a:latin typeface="Lato" panose="020F0502020204030203" pitchFamily="34" charset="0"/>
                <a:ea typeface="Lato" panose="020F0502020204030203" pitchFamily="34" charset="0"/>
                <a:cs typeface="Lato" panose="020F0502020204030203" pitchFamily="34" charset="0"/>
              </a:rPr>
              <a:t>estratos que no contienen ningún GF,</a:t>
            </a:r>
            <a:r>
              <a:rPr lang="es-ES" dirty="0">
                <a:latin typeface="Lato" panose="020F0502020204030203" pitchFamily="34" charset="0"/>
                <a:ea typeface="Lato" panose="020F0502020204030203" pitchFamily="34" charset="0"/>
                <a:cs typeface="Lato" panose="020F0502020204030203" pitchFamily="34" charset="0"/>
              </a:rPr>
              <a:t> </a:t>
            </a:r>
            <a:r>
              <a:rPr lang="es-ES" dirty="0">
                <a:solidFill>
                  <a:schemeClr val="tx2"/>
                </a:solidFill>
                <a:latin typeface="Lato" panose="020F0502020204030203" pitchFamily="34" charset="0"/>
                <a:ea typeface="Lato" panose="020F0502020204030203" pitchFamily="34" charset="0"/>
                <a:cs typeface="Lato" panose="020F0502020204030203" pitchFamily="34" charset="0"/>
              </a:rPr>
              <a:t>por lo que en total se trabaja con</a:t>
            </a:r>
            <a:r>
              <a:rPr lang="es-ES" dirty="0">
                <a:latin typeface="Lato" panose="020F0502020204030203" pitchFamily="34" charset="0"/>
                <a:ea typeface="Lato" panose="020F0502020204030203" pitchFamily="34" charset="0"/>
                <a:cs typeface="Lato" panose="020F0502020204030203" pitchFamily="34" charset="0"/>
              </a:rPr>
              <a:t> </a:t>
            </a:r>
            <a:r>
              <a:rPr lang="es-ES" sz="1600" dirty="0">
                <a:solidFill>
                  <a:srgbClr val="92D050"/>
                </a:solidFill>
                <a:latin typeface="Lato" panose="020F0502020204030203" pitchFamily="34" charset="0"/>
                <a:ea typeface="Lato" panose="020F0502020204030203" pitchFamily="34" charset="0"/>
                <a:cs typeface="Lato" panose="020F0502020204030203" pitchFamily="34" charset="0"/>
              </a:rPr>
              <a:t>294</a:t>
            </a:r>
            <a:r>
              <a:rPr lang="es-ES" dirty="0">
                <a:latin typeface="Lato" panose="020F0502020204030203" pitchFamily="34" charset="0"/>
                <a:ea typeface="Lato" panose="020F0502020204030203" pitchFamily="34" charset="0"/>
                <a:cs typeface="Lato" panose="020F0502020204030203" pitchFamily="34" charset="0"/>
              </a:rPr>
              <a:t> </a:t>
            </a:r>
            <a:r>
              <a:rPr lang="es-ES" dirty="0">
                <a:solidFill>
                  <a:schemeClr val="tx2"/>
                </a:solidFill>
                <a:latin typeface="Lato" panose="020F0502020204030203" pitchFamily="34" charset="0"/>
                <a:ea typeface="Lato" panose="020F0502020204030203" pitchFamily="34" charset="0"/>
                <a:cs typeface="Lato" panose="020F0502020204030203" pitchFamily="34" charset="0"/>
              </a:rPr>
              <a:t>estratos</a:t>
            </a:r>
          </a:p>
        </p:txBody>
      </p:sp>
      <p:sp>
        <p:nvSpPr>
          <p:cNvPr id="19" name="CuadroTexto 18">
            <a:extLst>
              <a:ext uri="{FF2B5EF4-FFF2-40B4-BE49-F238E27FC236}">
                <a16:creationId xmlns:a16="http://schemas.microsoft.com/office/drawing/2014/main" id="{1EF2DF80-B2E0-E931-99B4-126AC17ABFCE}"/>
              </a:ext>
            </a:extLst>
          </p:cNvPr>
          <p:cNvSpPr txBox="1"/>
          <p:nvPr/>
        </p:nvSpPr>
        <p:spPr>
          <a:xfrm>
            <a:off x="5975829" y="3533515"/>
            <a:ext cx="2912322" cy="1107996"/>
          </a:xfrm>
          <a:prstGeom prst="rect">
            <a:avLst/>
          </a:prstGeom>
          <a:noFill/>
          <a:ln w="19050">
            <a:solidFill>
              <a:schemeClr val="tx2">
                <a:lumMod val="20000"/>
                <a:lumOff val="80000"/>
              </a:schemeClr>
            </a:solidFill>
          </a:ln>
        </p:spPr>
        <p:txBody>
          <a:bodyPr wrap="square">
            <a:spAutoFit/>
          </a:bodyPr>
          <a:lstStyle/>
          <a:p>
            <a:r>
              <a:rPr lang="es-ES" sz="1100" dirty="0">
                <a:solidFill>
                  <a:schemeClr val="tx2"/>
                </a:solidFill>
                <a:latin typeface="Lato" panose="020F0502020204030203" pitchFamily="34" charset="0"/>
                <a:ea typeface="Lato" panose="020F0502020204030203" pitchFamily="34" charset="0"/>
                <a:cs typeface="Lato" panose="020F0502020204030203" pitchFamily="34" charset="0"/>
              </a:rPr>
              <a:t>A medida que se tengan más dominios de estimación o más tipos de dominios, habrá un mayor número de estratos y por lo tanto puede generar un mayor tamaño de muestra para poder asegurar al menos dos unidades por estrato</a:t>
            </a:r>
          </a:p>
        </p:txBody>
      </p:sp>
      <p:sp>
        <p:nvSpPr>
          <p:cNvPr id="21" name="CuadroTexto 20">
            <a:extLst>
              <a:ext uri="{FF2B5EF4-FFF2-40B4-BE49-F238E27FC236}">
                <a16:creationId xmlns:a16="http://schemas.microsoft.com/office/drawing/2014/main" id="{E5CAA1BE-58B1-B853-99AB-F590C5167C96}"/>
              </a:ext>
            </a:extLst>
          </p:cNvPr>
          <p:cNvSpPr txBox="1">
            <a:spLocks/>
          </p:cNvSpPr>
          <p:nvPr/>
        </p:nvSpPr>
        <p:spPr>
          <a:xfrm>
            <a:off x="335056" y="3396744"/>
            <a:ext cx="2472152" cy="307777"/>
          </a:xfrm>
          <a:prstGeom prst="rect">
            <a:avLst/>
          </a:prstGeom>
          <a:noFill/>
        </p:spPr>
        <p:txBody>
          <a:bodyPr wrap="none" rtlCol="0">
            <a:spAutoFit/>
          </a:bodyPr>
          <a:lstStyle/>
          <a:p>
            <a:r>
              <a:rPr lang="es-AR" dirty="0">
                <a:solidFill>
                  <a:schemeClr val="tx2"/>
                </a:solidFill>
                <a:latin typeface="Lato" panose="020F0502020204030203" pitchFamily="34" charset="0"/>
                <a:ea typeface="Lato" panose="020F0502020204030203" pitchFamily="34" charset="0"/>
                <a:cs typeface="Lato" panose="020F0502020204030203" pitchFamily="34" charset="0"/>
              </a:rPr>
              <a:t>Máxima cantidad de estratos</a:t>
            </a:r>
          </a:p>
        </p:txBody>
      </p:sp>
    </p:spTree>
    <p:extLst>
      <p:ext uri="{BB962C8B-B14F-4D97-AF65-F5344CB8AC3E}">
        <p14:creationId xmlns:p14="http://schemas.microsoft.com/office/powerpoint/2010/main" val="209002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7;p13">
            <a:extLst>
              <a:ext uri="{FF2B5EF4-FFF2-40B4-BE49-F238E27FC236}">
                <a16:creationId xmlns:a16="http://schemas.microsoft.com/office/drawing/2014/main" id="{CDC01B5B-0F70-EA03-8159-5B8627F859DD}"/>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Introducción</a:t>
            </a:r>
            <a:endParaRPr sz="1100" dirty="0">
              <a:solidFill>
                <a:srgbClr val="595959"/>
              </a:solidFill>
              <a:latin typeface="Poppins SemiBold"/>
              <a:cs typeface="Poppins SemiBold"/>
              <a:sym typeface="Poppins"/>
            </a:endParaRPr>
          </a:p>
        </p:txBody>
      </p:sp>
      <p:sp>
        <p:nvSpPr>
          <p:cNvPr id="5" name="Google Shape;105;p16">
            <a:extLst>
              <a:ext uri="{FF2B5EF4-FFF2-40B4-BE49-F238E27FC236}">
                <a16:creationId xmlns:a16="http://schemas.microsoft.com/office/drawing/2014/main" id="{0E46EDA5-D484-8519-6A84-EF531CA630FD}"/>
              </a:ext>
            </a:extLst>
          </p:cNvPr>
          <p:cNvSpPr txBox="1"/>
          <p:nvPr/>
        </p:nvSpPr>
        <p:spPr>
          <a:xfrm>
            <a:off x="726850" y="689876"/>
            <a:ext cx="608035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Encuesta de Satisfacción de Asociados</a:t>
            </a:r>
            <a:endParaRPr sz="2400" b="1" dirty="0">
              <a:solidFill>
                <a:srgbClr val="00986B"/>
              </a:solidFill>
              <a:latin typeface="Raleway"/>
              <a:ea typeface="Raleway"/>
              <a:cs typeface="Raleway"/>
              <a:sym typeface="Raleway"/>
            </a:endParaRPr>
          </a:p>
        </p:txBody>
      </p:sp>
      <p:sp>
        <p:nvSpPr>
          <p:cNvPr id="9" name="Google Shape;131;p18">
            <a:extLst>
              <a:ext uri="{FF2B5EF4-FFF2-40B4-BE49-F238E27FC236}">
                <a16:creationId xmlns:a16="http://schemas.microsoft.com/office/drawing/2014/main" id="{BECAE5AB-BA68-5F06-BC03-737E14B923AE}"/>
              </a:ext>
            </a:extLst>
          </p:cNvPr>
          <p:cNvSpPr txBox="1"/>
          <p:nvPr/>
        </p:nvSpPr>
        <p:spPr>
          <a:xfrm>
            <a:off x="726850" y="1332507"/>
            <a:ext cx="6733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dirty="0">
                <a:solidFill>
                  <a:schemeClr val="lt2"/>
                </a:solidFill>
                <a:latin typeface="Raleway"/>
                <a:ea typeface="Raleway"/>
                <a:cs typeface="Raleway"/>
                <a:sym typeface="Raleway"/>
              </a:rPr>
              <a:t>¿Por qué es importante esta encuesta?</a:t>
            </a:r>
            <a:endParaRPr sz="1600" b="1" dirty="0">
              <a:solidFill>
                <a:schemeClr val="lt2"/>
              </a:solidFill>
              <a:latin typeface="Raleway"/>
              <a:ea typeface="Raleway"/>
              <a:cs typeface="Raleway"/>
              <a:sym typeface="Raleway"/>
            </a:endParaRPr>
          </a:p>
        </p:txBody>
      </p:sp>
      <p:sp>
        <p:nvSpPr>
          <p:cNvPr id="14" name="CuadroTexto 13">
            <a:extLst>
              <a:ext uri="{FF2B5EF4-FFF2-40B4-BE49-F238E27FC236}">
                <a16:creationId xmlns:a16="http://schemas.microsoft.com/office/drawing/2014/main" id="{D59100A8-BD09-5D6E-7206-6ADC11D1F180}"/>
              </a:ext>
            </a:extLst>
          </p:cNvPr>
          <p:cNvSpPr txBox="1"/>
          <p:nvPr/>
        </p:nvSpPr>
        <p:spPr>
          <a:xfrm>
            <a:off x="726849" y="1912622"/>
            <a:ext cx="7515450" cy="1261884"/>
          </a:xfrm>
          <a:prstGeom prst="rect">
            <a:avLst/>
          </a:prstGeom>
          <a:noFill/>
        </p:spPr>
        <p:txBody>
          <a:bodyPr wrap="square">
            <a:spAutoFit/>
          </a:bodyPr>
          <a:lstStyle/>
          <a:p>
            <a:pPr marL="457200" lvl="0" indent="-317500" algn="l" rtl="0">
              <a:spcBef>
                <a:spcPts val="600"/>
              </a:spcBef>
              <a:spcAft>
                <a:spcPts val="600"/>
              </a:spcAft>
              <a:buClr>
                <a:schemeClr val="dk2"/>
              </a:buClr>
              <a:buSzPts val="1400"/>
              <a:buFont typeface="Lato"/>
              <a:buChar char="●"/>
            </a:pPr>
            <a:r>
              <a:rPr lang="es-ES" dirty="0">
                <a:solidFill>
                  <a:schemeClr val="dk2"/>
                </a:solidFill>
                <a:latin typeface="Lato"/>
                <a:ea typeface="Lato"/>
                <a:cs typeface="Lato"/>
                <a:sym typeface="Lato"/>
              </a:rPr>
              <a:t>Base en la toma de decisiones</a:t>
            </a:r>
          </a:p>
          <a:p>
            <a:pPr marL="457200" lvl="0" indent="-317500" algn="l" rtl="0">
              <a:spcBef>
                <a:spcPts val="600"/>
              </a:spcBef>
              <a:spcAft>
                <a:spcPts val="600"/>
              </a:spcAft>
              <a:buClr>
                <a:schemeClr val="dk2"/>
              </a:buClr>
              <a:buSzPts val="1400"/>
              <a:buFont typeface="Lato"/>
              <a:buChar char="●"/>
            </a:pPr>
            <a:r>
              <a:rPr lang="es-ES" dirty="0">
                <a:solidFill>
                  <a:schemeClr val="dk2"/>
                </a:solidFill>
                <a:latin typeface="Lato"/>
                <a:ea typeface="Lato"/>
                <a:cs typeface="Lato"/>
                <a:sym typeface="Lato"/>
              </a:rPr>
              <a:t>Identificar áreas de mejora</a:t>
            </a:r>
          </a:p>
          <a:p>
            <a:pPr marL="457200" lvl="0" indent="-317500" algn="l" rtl="0">
              <a:spcBef>
                <a:spcPts val="600"/>
              </a:spcBef>
              <a:spcAft>
                <a:spcPts val="600"/>
              </a:spcAft>
              <a:buClr>
                <a:schemeClr val="dk2"/>
              </a:buClr>
              <a:buSzPts val="1400"/>
              <a:buFont typeface="Lato"/>
              <a:buChar char="●"/>
            </a:pPr>
            <a:r>
              <a:rPr lang="es-ES" dirty="0">
                <a:solidFill>
                  <a:schemeClr val="dk2"/>
                </a:solidFill>
                <a:latin typeface="Lato"/>
                <a:ea typeface="Lato"/>
                <a:cs typeface="Lato"/>
                <a:sym typeface="Lato"/>
              </a:rPr>
              <a:t>Desarrollar estrategias que fortalezcan la relación de confianza y fidelidad con sus asociados</a:t>
            </a:r>
            <a:endParaRPr lang="es-AR" dirty="0">
              <a:solidFill>
                <a:schemeClr val="dk2"/>
              </a:solidFill>
              <a:latin typeface="Lato"/>
              <a:ea typeface="Lato"/>
              <a:cs typeface="Lato"/>
              <a:sym typeface="Lato"/>
            </a:endParaRPr>
          </a:p>
        </p:txBody>
      </p:sp>
      <p:sp>
        <p:nvSpPr>
          <p:cNvPr id="15" name="Google Shape;137;p19">
            <a:extLst>
              <a:ext uri="{FF2B5EF4-FFF2-40B4-BE49-F238E27FC236}">
                <a16:creationId xmlns:a16="http://schemas.microsoft.com/office/drawing/2014/main" id="{60524789-B89D-68F7-475F-0F84E5ED721B}"/>
              </a:ext>
            </a:extLst>
          </p:cNvPr>
          <p:cNvSpPr/>
          <p:nvPr/>
        </p:nvSpPr>
        <p:spPr>
          <a:xfrm>
            <a:off x="1906793" y="3398445"/>
            <a:ext cx="5155562" cy="889677"/>
          </a:xfrm>
          <a:prstGeom prst="roundRect">
            <a:avLst>
              <a:gd name="adj" fmla="val 16667"/>
            </a:avLst>
          </a:prstGeom>
          <a:solidFill>
            <a:srgbClr val="92D050"/>
          </a:solid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800" b="1" dirty="0">
                <a:solidFill>
                  <a:srgbClr val="FFFCFA"/>
                </a:solidFill>
                <a:latin typeface="Raleway"/>
                <a:ea typeface="Raleway"/>
                <a:cs typeface="Raleway"/>
                <a:sym typeface="Raleway"/>
              </a:rPr>
              <a:t>La confianza en los resultados es crucial para asegurar la validez de las conclusiones</a:t>
            </a:r>
          </a:p>
        </p:txBody>
      </p:sp>
    </p:spTree>
    <p:extLst>
      <p:ext uri="{BB962C8B-B14F-4D97-AF65-F5344CB8AC3E}">
        <p14:creationId xmlns:p14="http://schemas.microsoft.com/office/powerpoint/2010/main" val="2422709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EDD2D73-64B5-8B8F-E86C-2323E6D5E6E9}"/>
              </a:ext>
            </a:extLst>
          </p:cNvPr>
          <p:cNvSpPr>
            <a:spLocks/>
          </p:cNvSpPr>
          <p:nvPr/>
        </p:nvSpPr>
        <p:spPr>
          <a:xfrm>
            <a:off x="2188891" y="2283797"/>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441019" y="192558"/>
            <a:ext cx="7963124" cy="92329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Comparación cantidad estratos según categorías de tipos de dominios</a:t>
            </a:r>
          </a:p>
        </p:txBody>
      </p:sp>
      <p:sp>
        <p:nvSpPr>
          <p:cNvPr id="2" name="Google Shape;177;p13">
            <a:extLst>
              <a:ext uri="{FF2B5EF4-FFF2-40B4-BE49-F238E27FC236}">
                <a16:creationId xmlns:a16="http://schemas.microsoft.com/office/drawing/2014/main" id="{4C248AC9-D221-CC1A-501A-6D9EE9D869F8}"/>
              </a:ext>
            </a:extLst>
          </p:cNvPr>
          <p:cNvSpPr txBox="1"/>
          <p:nvPr/>
        </p:nvSpPr>
        <p:spPr>
          <a:xfrm>
            <a:off x="209329" y="4736470"/>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12" name="CuadroTexto 11">
            <a:extLst>
              <a:ext uri="{FF2B5EF4-FFF2-40B4-BE49-F238E27FC236}">
                <a16:creationId xmlns:a16="http://schemas.microsoft.com/office/drawing/2014/main" id="{7A9ADC5C-A4BA-171C-6DE4-E3CEAA94C02F}"/>
              </a:ext>
            </a:extLst>
          </p:cNvPr>
          <p:cNvSpPr txBox="1"/>
          <p:nvPr/>
        </p:nvSpPr>
        <p:spPr>
          <a:xfrm>
            <a:off x="2528511" y="1040480"/>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4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5</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039EB88-2A4D-4EB7-9F20-D3FE8D64A34A}"/>
                  </a:ext>
                </a:extLst>
              </p:cNvPr>
              <p:cNvSpPr txBox="1">
                <a:spLocks/>
              </p:cNvSpPr>
              <p:nvPr/>
            </p:nvSpPr>
            <p:spPr>
              <a:xfrm>
                <a:off x="2307811" y="2361992"/>
                <a:ext cx="22406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4∗3∗6∗5=360 </m:t>
                      </m:r>
                      <m:r>
                        <a:rPr lang="es-AR" b="0" i="1" smtClean="0">
                          <a:latin typeface="Cambria Math" panose="02040503050406030204" pitchFamily="18" charset="0"/>
                        </a:rPr>
                        <m:t>𝑒𝑠𝑡𝑟𝑎𝑡𝑜𝑠</m:t>
                      </m:r>
                    </m:oMath>
                  </m:oMathPara>
                </a14:m>
                <a:endParaRPr lang="es-AR" dirty="0"/>
              </a:p>
            </p:txBody>
          </p:sp>
        </mc:Choice>
        <mc:Fallback xmlns="">
          <p:sp>
            <p:nvSpPr>
              <p:cNvPr id="13" name="CuadroTexto 12">
                <a:extLst>
                  <a:ext uri="{FF2B5EF4-FFF2-40B4-BE49-F238E27FC236}">
                    <a16:creationId xmlns:a16="http://schemas.microsoft.com/office/drawing/2014/main" id="{F039EB88-2A4D-4EB7-9F20-D3FE8D64A34A}"/>
                  </a:ext>
                </a:extLst>
              </p:cNvPr>
              <p:cNvSpPr txBox="1">
                <a:spLocks noRot="1" noChangeAspect="1" noMove="1" noResize="1" noEditPoints="1" noAdjustHandles="1" noChangeArrowheads="1" noChangeShapeType="1" noTextEdit="1"/>
              </p:cNvSpPr>
              <p:nvPr/>
            </p:nvSpPr>
            <p:spPr>
              <a:xfrm>
                <a:off x="2307811" y="2361992"/>
                <a:ext cx="2240678" cy="215444"/>
              </a:xfrm>
              <a:prstGeom prst="rect">
                <a:avLst/>
              </a:prstGeom>
              <a:blipFill>
                <a:blip r:embed="rId2"/>
                <a:stretch>
                  <a:fillRect l="-272" b="-8333"/>
                </a:stretch>
              </a:blipFill>
            </p:spPr>
            <p:txBody>
              <a:bodyPr/>
              <a:lstStyle/>
              <a:p>
                <a:r>
                  <a:rPr lang="es-AR">
                    <a:noFill/>
                  </a:rPr>
                  <a:t> </a:t>
                </a:r>
              </a:p>
            </p:txBody>
          </p:sp>
        </mc:Fallback>
      </mc:AlternateContent>
      <p:sp>
        <p:nvSpPr>
          <p:cNvPr id="5" name="Rectángulo 4">
            <a:extLst>
              <a:ext uri="{FF2B5EF4-FFF2-40B4-BE49-F238E27FC236}">
                <a16:creationId xmlns:a16="http://schemas.microsoft.com/office/drawing/2014/main" id="{3007AB80-93E8-0CFA-3974-AAEE892BB0A3}"/>
              </a:ext>
            </a:extLst>
          </p:cNvPr>
          <p:cNvSpPr>
            <a:spLocks/>
          </p:cNvSpPr>
          <p:nvPr/>
        </p:nvSpPr>
        <p:spPr>
          <a:xfrm>
            <a:off x="4818563" y="2283797"/>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BD88BD61-71EB-3F24-B160-B4182BCCD74A}"/>
              </a:ext>
            </a:extLst>
          </p:cNvPr>
          <p:cNvSpPr txBox="1"/>
          <p:nvPr/>
        </p:nvSpPr>
        <p:spPr>
          <a:xfrm>
            <a:off x="5158183" y="1040480"/>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4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dirty="0">
                <a:solidFill>
                  <a:srgbClr val="92D050"/>
                </a:solidFill>
                <a:latin typeface="Lato" panose="020F0502020204030203" pitchFamily="34" charset="0"/>
                <a:ea typeface="Lato" panose="020F0502020204030203" pitchFamily="34" charset="0"/>
                <a:cs typeface="Lato" panose="020F0502020204030203" pitchFamily="34" charset="0"/>
              </a:rPr>
              <a:t>2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EA4B1AF-EE36-02F8-A104-196B114E4719}"/>
                  </a:ext>
                </a:extLst>
              </p:cNvPr>
              <p:cNvSpPr txBox="1">
                <a:spLocks/>
              </p:cNvSpPr>
              <p:nvPr/>
            </p:nvSpPr>
            <p:spPr>
              <a:xfrm>
                <a:off x="4937483" y="2361992"/>
                <a:ext cx="220060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4∗3∗6∗5=144 </m:t>
                      </m:r>
                      <m:r>
                        <a:rPr lang="es-AR" b="0" i="1" smtClean="0">
                          <a:latin typeface="Cambria Math" panose="02040503050406030204" pitchFamily="18" charset="0"/>
                        </a:rPr>
                        <m:t>𝑒𝑠𝑡𝑟𝑎𝑡𝑜𝑠</m:t>
                      </m:r>
                    </m:oMath>
                  </m:oMathPara>
                </a14:m>
                <a:endParaRPr lang="es-AR" dirty="0"/>
              </a:p>
            </p:txBody>
          </p:sp>
        </mc:Choice>
        <mc:Fallback xmlns="">
          <p:sp>
            <p:nvSpPr>
              <p:cNvPr id="7" name="CuadroTexto 6">
                <a:extLst>
                  <a:ext uri="{FF2B5EF4-FFF2-40B4-BE49-F238E27FC236}">
                    <a16:creationId xmlns:a16="http://schemas.microsoft.com/office/drawing/2014/main" id="{1EA4B1AF-EE36-02F8-A104-196B114E4719}"/>
                  </a:ext>
                </a:extLst>
              </p:cNvPr>
              <p:cNvSpPr txBox="1">
                <a:spLocks noRot="1" noChangeAspect="1" noMove="1" noResize="1" noEditPoints="1" noAdjustHandles="1" noChangeArrowheads="1" noChangeShapeType="1" noTextEdit="1"/>
              </p:cNvSpPr>
              <p:nvPr/>
            </p:nvSpPr>
            <p:spPr>
              <a:xfrm>
                <a:off x="4937483" y="2361992"/>
                <a:ext cx="2200602" cy="215444"/>
              </a:xfrm>
              <a:prstGeom prst="rect">
                <a:avLst/>
              </a:prstGeom>
              <a:blipFill>
                <a:blip r:embed="rId3"/>
                <a:stretch>
                  <a:fillRect l="-1108" r="-554" b="-8333"/>
                </a:stretch>
              </a:blipFill>
            </p:spPr>
            <p:txBody>
              <a:bodyPr/>
              <a:lstStyle/>
              <a:p>
                <a:r>
                  <a:rPr lang="es-AR">
                    <a:noFill/>
                  </a:rPr>
                  <a:t> </a:t>
                </a:r>
              </a:p>
            </p:txBody>
          </p:sp>
        </mc:Fallback>
      </mc:AlternateContent>
      <p:sp>
        <p:nvSpPr>
          <p:cNvPr id="8" name="Rectángulo 7">
            <a:extLst>
              <a:ext uri="{FF2B5EF4-FFF2-40B4-BE49-F238E27FC236}">
                <a16:creationId xmlns:a16="http://schemas.microsoft.com/office/drawing/2014/main" id="{E996E68E-8A6A-0191-5037-79DD3D3B8C2E}"/>
              </a:ext>
            </a:extLst>
          </p:cNvPr>
          <p:cNvSpPr>
            <a:spLocks/>
          </p:cNvSpPr>
          <p:nvPr/>
        </p:nvSpPr>
        <p:spPr>
          <a:xfrm>
            <a:off x="2188891" y="4139008"/>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BC1987DB-987C-5796-8768-BD36FD91EB37}"/>
              </a:ext>
            </a:extLst>
          </p:cNvPr>
          <p:cNvSpPr txBox="1"/>
          <p:nvPr/>
        </p:nvSpPr>
        <p:spPr>
          <a:xfrm>
            <a:off x="2345910" y="2882769"/>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5</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E424B45E-F7A0-029E-513B-21C96123B452}"/>
                  </a:ext>
                </a:extLst>
              </p:cNvPr>
              <p:cNvSpPr txBox="1">
                <a:spLocks/>
              </p:cNvSpPr>
              <p:nvPr/>
            </p:nvSpPr>
            <p:spPr>
              <a:xfrm>
                <a:off x="2307811" y="4217203"/>
                <a:ext cx="220060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4∗3∗6∗5=270 </m:t>
                      </m:r>
                      <m:r>
                        <a:rPr lang="es-AR" b="0" i="1" smtClean="0">
                          <a:latin typeface="Cambria Math" panose="02040503050406030204" pitchFamily="18" charset="0"/>
                        </a:rPr>
                        <m:t>𝑒𝑠𝑡𝑟𝑎𝑡𝑜𝑠</m:t>
                      </m:r>
                    </m:oMath>
                  </m:oMathPara>
                </a14:m>
                <a:endParaRPr lang="es-AR" dirty="0"/>
              </a:p>
            </p:txBody>
          </p:sp>
        </mc:Choice>
        <mc:Fallback xmlns="">
          <p:sp>
            <p:nvSpPr>
              <p:cNvPr id="11" name="CuadroTexto 10">
                <a:extLst>
                  <a:ext uri="{FF2B5EF4-FFF2-40B4-BE49-F238E27FC236}">
                    <a16:creationId xmlns:a16="http://schemas.microsoft.com/office/drawing/2014/main" id="{E424B45E-F7A0-029E-513B-21C96123B452}"/>
                  </a:ext>
                </a:extLst>
              </p:cNvPr>
              <p:cNvSpPr txBox="1">
                <a:spLocks noRot="1" noChangeAspect="1" noMove="1" noResize="1" noEditPoints="1" noAdjustHandles="1" noChangeArrowheads="1" noChangeShapeType="1" noTextEdit="1"/>
              </p:cNvSpPr>
              <p:nvPr/>
            </p:nvSpPr>
            <p:spPr>
              <a:xfrm>
                <a:off x="2307811" y="4217203"/>
                <a:ext cx="2200602" cy="215444"/>
              </a:xfrm>
              <a:prstGeom prst="rect">
                <a:avLst/>
              </a:prstGeom>
              <a:blipFill>
                <a:blip r:embed="rId4"/>
                <a:stretch>
                  <a:fillRect l="-1108" r="-554" b="-8571"/>
                </a:stretch>
              </a:blipFill>
            </p:spPr>
            <p:txBody>
              <a:bodyPr/>
              <a:lstStyle/>
              <a:p>
                <a:r>
                  <a:rPr lang="es-AR">
                    <a:noFill/>
                  </a:rPr>
                  <a:t> </a:t>
                </a:r>
              </a:p>
            </p:txBody>
          </p:sp>
        </mc:Fallback>
      </mc:AlternateContent>
      <p:sp>
        <p:nvSpPr>
          <p:cNvPr id="14" name="Rectángulo 13">
            <a:extLst>
              <a:ext uri="{FF2B5EF4-FFF2-40B4-BE49-F238E27FC236}">
                <a16:creationId xmlns:a16="http://schemas.microsoft.com/office/drawing/2014/main" id="{65A5EC00-82F2-238B-1721-E2862461086F}"/>
              </a:ext>
            </a:extLst>
          </p:cNvPr>
          <p:cNvSpPr>
            <a:spLocks/>
          </p:cNvSpPr>
          <p:nvPr/>
        </p:nvSpPr>
        <p:spPr>
          <a:xfrm>
            <a:off x="4915332" y="4139008"/>
            <a:ext cx="2478519" cy="350284"/>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CuadroTexto 15">
            <a:extLst>
              <a:ext uri="{FF2B5EF4-FFF2-40B4-BE49-F238E27FC236}">
                <a16:creationId xmlns:a16="http://schemas.microsoft.com/office/drawing/2014/main" id="{FEAF742E-E1E8-ED15-3C32-54D897DB2B92}"/>
              </a:ext>
            </a:extLst>
          </p:cNvPr>
          <p:cNvSpPr txBox="1"/>
          <p:nvPr/>
        </p:nvSpPr>
        <p:spPr>
          <a:xfrm>
            <a:off x="5220411" y="2901866"/>
            <a:ext cx="2076671" cy="1077218"/>
          </a:xfrm>
          <a:prstGeom prst="rect">
            <a:avLst/>
          </a:prstGeom>
          <a:noFill/>
        </p:spPr>
        <p:txBody>
          <a:bodyPr wrap="square" rtlCol="0">
            <a:spAutoFit/>
          </a:bodyPr>
          <a:lstStyle/>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credenciales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3</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niveles</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de</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uso</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6</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regiones</a:t>
            </a:r>
          </a:p>
          <a:p>
            <a:r>
              <a:rPr lang="es-AR" sz="1600" dirty="0">
                <a:solidFill>
                  <a:srgbClr val="92D050"/>
                </a:solidFill>
                <a:latin typeface="Lato" panose="020F0502020204030203" pitchFamily="34" charset="0"/>
                <a:ea typeface="Lato" panose="020F0502020204030203" pitchFamily="34" charset="0"/>
                <a:cs typeface="Lato" panose="020F0502020204030203" pitchFamily="34" charset="0"/>
              </a:rPr>
              <a:t>2</a:t>
            </a:r>
            <a:r>
              <a:rPr lang="es-AR" dirty="0">
                <a:solidFill>
                  <a:srgbClr val="92D050"/>
                </a:solidFill>
                <a:latin typeface="Lato" panose="020F0502020204030203" pitchFamily="34" charset="0"/>
                <a:ea typeface="Lato" panose="020F0502020204030203" pitchFamily="34" charset="0"/>
                <a:cs typeface="Lato" panose="020F0502020204030203" pitchFamily="34" charset="0"/>
              </a:rPr>
              <a:t> </a:t>
            </a:r>
            <a:r>
              <a:rPr lang="es-AR" dirty="0">
                <a:solidFill>
                  <a:schemeClr val="tx2"/>
                </a:solidFill>
                <a:latin typeface="Lato" panose="020F0502020204030203" pitchFamily="34" charset="0"/>
                <a:ea typeface="Lato" panose="020F0502020204030203" pitchFamily="34" charset="0"/>
                <a:cs typeface="Lato" panose="020F0502020204030203" pitchFamily="34" charset="0"/>
              </a:rPr>
              <a:t>segmentos</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3079ED2-84BD-1D99-2B75-1FC183BFFA1F}"/>
                  </a:ext>
                </a:extLst>
              </p:cNvPr>
              <p:cNvSpPr txBox="1">
                <a:spLocks/>
              </p:cNvSpPr>
              <p:nvPr/>
            </p:nvSpPr>
            <p:spPr>
              <a:xfrm>
                <a:off x="5034252" y="4183628"/>
                <a:ext cx="220060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4∗3∗6∗5=108 </m:t>
                      </m:r>
                      <m:r>
                        <a:rPr lang="es-AR" b="0" i="1" smtClean="0">
                          <a:latin typeface="Cambria Math" panose="02040503050406030204" pitchFamily="18" charset="0"/>
                        </a:rPr>
                        <m:t>𝑒𝑠𝑡𝑟𝑎𝑡𝑜𝑠</m:t>
                      </m:r>
                    </m:oMath>
                  </m:oMathPara>
                </a14:m>
                <a:endParaRPr lang="es-AR" dirty="0"/>
              </a:p>
            </p:txBody>
          </p:sp>
        </mc:Choice>
        <mc:Fallback xmlns="">
          <p:sp>
            <p:nvSpPr>
              <p:cNvPr id="17" name="CuadroTexto 16">
                <a:extLst>
                  <a:ext uri="{FF2B5EF4-FFF2-40B4-BE49-F238E27FC236}">
                    <a16:creationId xmlns:a16="http://schemas.microsoft.com/office/drawing/2014/main" id="{03079ED2-84BD-1D99-2B75-1FC183BFFA1F}"/>
                  </a:ext>
                </a:extLst>
              </p:cNvPr>
              <p:cNvSpPr txBox="1">
                <a:spLocks noRot="1" noChangeAspect="1" noMove="1" noResize="1" noEditPoints="1" noAdjustHandles="1" noChangeArrowheads="1" noChangeShapeType="1" noTextEdit="1"/>
              </p:cNvSpPr>
              <p:nvPr/>
            </p:nvSpPr>
            <p:spPr>
              <a:xfrm>
                <a:off x="5034252" y="4183628"/>
                <a:ext cx="2200602" cy="215444"/>
              </a:xfrm>
              <a:prstGeom prst="rect">
                <a:avLst/>
              </a:prstGeom>
              <a:blipFill>
                <a:blip r:embed="rId5"/>
                <a:stretch>
                  <a:fillRect l="-1108" r="-554" b="-8333"/>
                </a:stretch>
              </a:blipFill>
            </p:spPr>
            <p:txBody>
              <a:bodyPr/>
              <a:lstStyle/>
              <a:p>
                <a:r>
                  <a:rPr lang="es-AR">
                    <a:noFill/>
                  </a:rPr>
                  <a:t> </a:t>
                </a:r>
              </a:p>
            </p:txBody>
          </p:sp>
        </mc:Fallback>
      </mc:AlternateContent>
    </p:spTree>
    <p:extLst>
      <p:ext uri="{BB962C8B-B14F-4D97-AF65-F5344CB8AC3E}">
        <p14:creationId xmlns:p14="http://schemas.microsoft.com/office/powerpoint/2010/main" val="1053853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5056" y="884663"/>
            <a:ext cx="8214584" cy="738664"/>
          </a:xfrm>
          <a:prstGeom prst="rect">
            <a:avLst/>
          </a:prstGeom>
          <a:noFill/>
        </p:spPr>
        <p:txBody>
          <a:bodyPr wrap="square">
            <a:spAutoFit/>
          </a:bodyPr>
          <a:lstStyle/>
          <a:p>
            <a:pPr>
              <a:spcBef>
                <a:spcPts val="300"/>
              </a:spcBef>
              <a:spcAft>
                <a:spcPts val="300"/>
              </a:spcAft>
            </a:pPr>
            <a:r>
              <a:rPr lang="es-ES" dirty="0">
                <a:latin typeface="Lato" panose="020F0502020204030203" pitchFamily="34" charset="0"/>
                <a:ea typeface="Lato" panose="020F0502020204030203" pitchFamily="34" charset="0"/>
                <a:cs typeface="Lato" panose="020F0502020204030203" pitchFamily="34" charset="0"/>
              </a:rPr>
              <a:t>Para el cálculo del tamaño de la muestra se establecen restricciones respecto al error máximo deseado de las estimaciones de interés, para cada uno de los dominios. Se determina la asignación en cada estrato bajo el concepto de adjudicación óptima</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72893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Determinación del tamaño de muestra y su adjudicación</a:t>
            </a:r>
          </a:p>
        </p:txBody>
      </p:sp>
      <p:sp>
        <p:nvSpPr>
          <p:cNvPr id="2" name="Google Shape;177;p13">
            <a:extLst>
              <a:ext uri="{FF2B5EF4-FFF2-40B4-BE49-F238E27FC236}">
                <a16:creationId xmlns:a16="http://schemas.microsoft.com/office/drawing/2014/main" id="{4D3DEE07-C5D4-BDF8-36B6-EF2C9AE19263}"/>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5" name="CuadroTexto 4">
            <a:extLst>
              <a:ext uri="{FF2B5EF4-FFF2-40B4-BE49-F238E27FC236}">
                <a16:creationId xmlns:a16="http://schemas.microsoft.com/office/drawing/2014/main" id="{97645D83-E91F-8A32-28BD-495EFD8BDA0A}"/>
              </a:ext>
            </a:extLst>
          </p:cNvPr>
          <p:cNvSpPr txBox="1"/>
          <p:nvPr/>
        </p:nvSpPr>
        <p:spPr>
          <a:xfrm>
            <a:off x="335056" y="1720773"/>
            <a:ext cx="8214584" cy="276999"/>
          </a:xfrm>
          <a:prstGeom prst="rect">
            <a:avLst/>
          </a:prstGeom>
          <a:noFill/>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Ejemplo para el caso de una variable y dos tipos de dominios</a:t>
            </a:r>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3A8E5A26-7A1D-426F-62AB-DF0F7A9AC70C}"/>
                  </a:ext>
                </a:extLst>
              </p:cNvPr>
              <p:cNvGraphicFramePr>
                <a:graphicFrameLocks noGrp="1"/>
              </p:cNvGraphicFramePr>
              <p:nvPr>
                <p:extLst>
                  <p:ext uri="{D42A27DB-BD31-4B8C-83A1-F6EECF244321}">
                    <p14:modId xmlns:p14="http://schemas.microsoft.com/office/powerpoint/2010/main" val="1076137534"/>
                  </p:ext>
                </p:extLst>
              </p:nvPr>
            </p:nvGraphicFramePr>
            <p:xfrm>
              <a:off x="196564" y="2095219"/>
              <a:ext cx="8750871" cy="2415729"/>
            </p:xfrm>
            <a:graphic>
              <a:graphicData uri="http://schemas.openxmlformats.org/drawingml/2006/table">
                <a:tbl>
                  <a:tblPr firstRow="1" bandRow="1">
                    <a:tableStyleId>{17292A2E-F333-43FB-9621-5CBBE7FDCDCB}</a:tableStyleId>
                  </a:tblPr>
                  <a:tblGrid>
                    <a:gridCol w="1707049">
                      <a:extLst>
                        <a:ext uri="{9D8B030D-6E8A-4147-A177-3AD203B41FA5}">
                          <a16:colId xmlns:a16="http://schemas.microsoft.com/office/drawing/2014/main" val="1317114463"/>
                        </a:ext>
                      </a:extLst>
                    </a:gridCol>
                    <a:gridCol w="765229">
                      <a:extLst>
                        <a:ext uri="{9D8B030D-6E8A-4147-A177-3AD203B41FA5}">
                          <a16:colId xmlns:a16="http://schemas.microsoft.com/office/drawing/2014/main" val="3508159004"/>
                        </a:ext>
                      </a:extLst>
                    </a:gridCol>
                    <a:gridCol w="595506">
                      <a:extLst>
                        <a:ext uri="{9D8B030D-6E8A-4147-A177-3AD203B41FA5}">
                          <a16:colId xmlns:a16="http://schemas.microsoft.com/office/drawing/2014/main" val="2125277786"/>
                        </a:ext>
                      </a:extLst>
                    </a:gridCol>
                    <a:gridCol w="595506">
                      <a:extLst>
                        <a:ext uri="{9D8B030D-6E8A-4147-A177-3AD203B41FA5}">
                          <a16:colId xmlns:a16="http://schemas.microsoft.com/office/drawing/2014/main" val="719834582"/>
                        </a:ext>
                      </a:extLst>
                    </a:gridCol>
                    <a:gridCol w="595506">
                      <a:extLst>
                        <a:ext uri="{9D8B030D-6E8A-4147-A177-3AD203B41FA5}">
                          <a16:colId xmlns:a16="http://schemas.microsoft.com/office/drawing/2014/main" val="623187641"/>
                        </a:ext>
                      </a:extLst>
                    </a:gridCol>
                    <a:gridCol w="595506">
                      <a:extLst>
                        <a:ext uri="{9D8B030D-6E8A-4147-A177-3AD203B41FA5}">
                          <a16:colId xmlns:a16="http://schemas.microsoft.com/office/drawing/2014/main" val="1053005226"/>
                        </a:ext>
                      </a:extLst>
                    </a:gridCol>
                    <a:gridCol w="931735">
                      <a:extLst>
                        <a:ext uri="{9D8B030D-6E8A-4147-A177-3AD203B41FA5}">
                          <a16:colId xmlns:a16="http://schemas.microsoft.com/office/drawing/2014/main" val="3124533449"/>
                        </a:ext>
                      </a:extLst>
                    </a:gridCol>
                    <a:gridCol w="1828503">
                      <a:extLst>
                        <a:ext uri="{9D8B030D-6E8A-4147-A177-3AD203B41FA5}">
                          <a16:colId xmlns:a16="http://schemas.microsoft.com/office/drawing/2014/main" val="3948636132"/>
                        </a:ext>
                      </a:extLst>
                    </a:gridCol>
                    <a:gridCol w="1136331">
                      <a:extLst>
                        <a:ext uri="{9D8B030D-6E8A-4147-A177-3AD203B41FA5}">
                          <a16:colId xmlns:a16="http://schemas.microsoft.com/office/drawing/2014/main" val="2335711110"/>
                        </a:ext>
                      </a:extLst>
                    </a:gridCol>
                  </a:tblGrid>
                  <a:tr h="195933">
                    <a:tc>
                      <a:txBody>
                        <a:bodyPr/>
                        <a:lstStyle/>
                        <a:p>
                          <a:r>
                            <a:rPr lang="es-AR" dirty="0">
                              <a:latin typeface="Lato" panose="020F0502020204030203" pitchFamily="34" charset="0"/>
                              <a:ea typeface="Lato" panose="020F0502020204030203" pitchFamily="34" charset="0"/>
                              <a:cs typeface="Lato" panose="020F0502020204030203" pitchFamily="34" charset="0"/>
                            </a:rPr>
                            <a:t>Credencial\Región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P</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Precisión deseada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16292541"/>
                      </a:ext>
                    </a:extLst>
                  </a:tr>
                  <a:tr h="238385">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s-AR" b="0"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1</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2</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3</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4</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5</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6</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b="0" dirty="0">
                              <a:solidFill>
                                <a:schemeClr val="bg1"/>
                              </a:solidFill>
                              <a:latin typeface="Lato" panose="020F0502020204030203" pitchFamily="34" charset="0"/>
                              <a:ea typeface="Lato" panose="020F0502020204030203" pitchFamily="34" charset="0"/>
                              <a:cs typeface="Lato" panose="020F0502020204030203" pitchFamily="34" charset="0"/>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i="1" smtClean="0">
                                        <a:solidFill>
                                          <a:schemeClr val="bg1"/>
                                        </a:solidFill>
                                        <a:latin typeface="Cambria Math" panose="02040503050406030204" pitchFamily="18" charset="0"/>
                                      </a:rPr>
                                    </m:ctrlPr>
                                  </m:sSubPr>
                                  <m:e>
                                    <m:r>
                                      <a:rPr lang="es-AR" b="0" i="1" smtClean="0">
                                        <a:solidFill>
                                          <a:schemeClr val="bg1"/>
                                        </a:solidFill>
                                        <a:latin typeface="Cambria Math" panose="02040503050406030204" pitchFamily="18" charset="0"/>
                                      </a:rPr>
                                      <m:t>𝑛</m:t>
                                    </m:r>
                                  </m:e>
                                  <m:sub>
                                    <m:r>
                                      <a:rPr lang="es-AR" b="0" i="1" smtClean="0">
                                        <a:solidFill>
                                          <a:schemeClr val="bg1"/>
                                        </a:solidFill>
                                        <a:latin typeface="Cambria Math" panose="02040503050406030204" pitchFamily="18" charset="0"/>
                                      </a:rPr>
                                      <m:t>𝑐𝑟𝑒𝑑𝑒𝑛𝑐𝑖𝑎𝑙𝐴</m:t>
                                    </m:r>
                                  </m:sub>
                                </m:sSub>
                              </m:oMath>
                            </m:oMathPara>
                          </a14:m>
                          <a:endParaRPr lang="es-AR" dirty="0">
                            <a:solidFill>
                              <a:schemeClr val="bg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334793386"/>
                      </a:ext>
                    </a:extLst>
                  </a:tr>
                  <a:tr h="238385">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7</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361297492"/>
                      </a:ext>
                    </a:extLst>
                  </a:tr>
                  <a:tr h="238385">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75857936"/>
                      </a:ext>
                    </a:extLst>
                  </a:tr>
                  <a:tr h="238385">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l"/>
                          <a14:m>
                            <m:oMathPara xmlns:m="http://schemas.openxmlformats.org/officeDocument/2006/math">
                              <m:oMathParaPr>
                                <m:jc m:val="centerGroup"/>
                              </m:oMathParaPr>
                              <m:oMath xmlns:m="http://schemas.openxmlformats.org/officeDocument/2006/math">
                                <m:r>
                                  <a:rPr lang="es-AR" b="0" i="1" smtClean="0">
                                    <a:solidFill>
                                      <a:schemeClr val="bg1">
                                        <a:lumMod val="50000"/>
                                      </a:schemeClr>
                                    </a:solidFill>
                                    <a:latin typeface="Cambria Math" panose="02040503050406030204" pitchFamily="18" charset="0"/>
                                  </a:rPr>
                                  <m:t>…</m:t>
                                </m:r>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AR"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𝐻</m:t>
                                    </m:r>
                                  </m:sub>
                                </m:sSub>
                                <m:r>
                                  <a:rPr lang="es-AR" b="0" i="1" smtClean="0">
                                    <a:solidFill>
                                      <a:schemeClr val="bg1">
                                        <a:lumMod val="50000"/>
                                      </a:schemeClr>
                                    </a:solidFill>
                                    <a:latin typeface="Cambria Math" panose="02040503050406030204" pitchFamily="18" charset="0"/>
                                  </a:rPr>
                                  <m:t>=</m:t>
                                </m:r>
                                <m:sSub>
                                  <m:sSubPr>
                                    <m:ctrlPr>
                                      <a:rPr lang="es-AR" b="0" i="1" smtClean="0">
                                        <a:solidFill>
                                          <a:schemeClr val="bg1">
                                            <a:lumMod val="50000"/>
                                          </a:schemeClr>
                                        </a:solidFill>
                                        <a:latin typeface="Cambria Math" panose="02040503050406030204" pitchFamily="18" charset="0"/>
                                      </a:rPr>
                                    </m:ctrlPr>
                                  </m:sSubPr>
                                  <m:e>
                                    <m:r>
                                      <a:rPr lang="es-AR" b="0" i="1" smtClean="0">
                                        <a:solidFill>
                                          <a:schemeClr val="bg1">
                                            <a:lumMod val="50000"/>
                                          </a:schemeClr>
                                        </a:solidFill>
                                        <a:latin typeface="Cambria Math" panose="02040503050406030204" pitchFamily="18" charset="0"/>
                                      </a:rPr>
                                      <m:t>𝑛</m:t>
                                    </m:r>
                                  </m:e>
                                  <m:sub>
                                    <m:r>
                                      <a:rPr lang="es-AR" b="0" i="1" smtClean="0">
                                        <a:solidFill>
                                          <a:schemeClr val="bg1">
                                            <a:lumMod val="50000"/>
                                          </a:schemeClr>
                                        </a:solidFill>
                                        <a:latin typeface="Cambria Math" panose="02040503050406030204" pitchFamily="18" charset="0"/>
                                      </a:rPr>
                                      <m:t>24</m:t>
                                    </m:r>
                                  </m:sub>
                                </m:sSub>
                              </m:oMath>
                            </m:oMathPara>
                          </a14:m>
                          <a:endParaRPr lang="es-AR" dirty="0">
                            <a:solidFill>
                              <a:schemeClr val="bg1">
                                <a:lumMod val="50000"/>
                              </a:schemeClr>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72774911"/>
                      </a:ext>
                    </a:extLst>
                  </a:tr>
                  <a:tr h="455224">
                    <a:tc>
                      <a:txBody>
                        <a:bodyPr/>
                        <a:lstStyle/>
                        <a:p>
                          <a:pPr algn="l"/>
                          <a:r>
                            <a:rPr lang="es-AR" b="1" dirty="0">
                              <a:solidFill>
                                <a:schemeClr val="bg1"/>
                              </a:solidFill>
                              <a:latin typeface="Lato" panose="020F0502020204030203" pitchFamily="34" charset="0"/>
                              <a:ea typeface="Lato" panose="020F0502020204030203" pitchFamily="34" charset="0"/>
                              <a:cs typeface="Lato" panose="020F0502020204030203" pitchFamily="34" charset="0"/>
                            </a:rPr>
                            <a:t>Precisión deseada</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lgn="ctr"/>
                          <a:r>
                            <a:rPr kumimoji="0" lang="es-AR" sz="1400" b="0" i="0" u="none" strike="noStrike" kern="0" cap="none" spc="0" normalizeH="0" baseline="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Población completa:</a:t>
                          </a:r>
                        </a:p>
                        <a:p>
                          <a:pPr algn="ctr"/>
                          <a:r>
                            <a:rPr kumimoji="0" lang="es-AR" sz="1400" b="0" i="0" u="none" strike="noStrike" kern="0" cap="none" spc="0" normalizeH="0" baseline="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5%</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411900069"/>
                      </a:ext>
                    </a:extLst>
                  </a:tr>
                  <a:tr h="373569">
                    <a:tc>
                      <a:txBody>
                        <a:bodyPr/>
                        <a:lstStyle/>
                        <a:p>
                          <a:endParaRPr lang="es-AR" b="1" dirty="0">
                            <a:solidFill>
                              <a:schemeClr val="bg1"/>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s-AR" i="1" smtClean="0">
                                        <a:solidFill>
                                          <a:schemeClr val="bg1"/>
                                        </a:solidFill>
                                        <a:latin typeface="Cambria Math" panose="02040503050406030204" pitchFamily="18" charset="0"/>
                                      </a:rPr>
                                    </m:ctrlPr>
                                  </m:sSubPr>
                                  <m:e>
                                    <m:r>
                                      <a:rPr lang="es-AR" b="0" i="1" smtClean="0">
                                        <a:solidFill>
                                          <a:schemeClr val="bg1"/>
                                        </a:solidFill>
                                        <a:latin typeface="Cambria Math" panose="02040503050406030204" pitchFamily="18" charset="0"/>
                                      </a:rPr>
                                      <m:t>𝑛</m:t>
                                    </m:r>
                                  </m:e>
                                  <m:sub>
                                    <m:r>
                                      <a:rPr lang="es-AR" b="0" i="1" smtClean="0">
                                        <a:solidFill>
                                          <a:schemeClr val="bg1"/>
                                        </a:solidFill>
                                        <a:latin typeface="Cambria Math" panose="02040503050406030204" pitchFamily="18" charset="0"/>
                                      </a:rPr>
                                      <m:t>𝑟𝑒𝑔𝑖</m:t>
                                    </m:r>
                                    <m:r>
                                      <a:rPr lang="es-AR" b="0" i="1" smtClean="0">
                                        <a:solidFill>
                                          <a:schemeClr val="bg1"/>
                                        </a:solidFill>
                                        <a:latin typeface="Cambria Math" panose="02040503050406030204" pitchFamily="18" charset="0"/>
                                      </a:rPr>
                                      <m:t>ó</m:t>
                                    </m:r>
                                    <m:r>
                                      <a:rPr lang="es-AR" b="0" i="1" smtClean="0">
                                        <a:solidFill>
                                          <a:schemeClr val="bg1"/>
                                        </a:solidFill>
                                        <a:latin typeface="Cambria Math" panose="02040503050406030204" pitchFamily="18" charset="0"/>
                                      </a:rPr>
                                      <m:t>𝑛𝐴</m:t>
                                    </m:r>
                                  </m:sub>
                                </m:sSub>
                              </m:oMath>
                            </m:oMathPara>
                          </a14:m>
                          <a:endParaRPr lang="es-AR" dirty="0">
                            <a:solidFill>
                              <a:schemeClr val="bg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s-AR" b="0" i="1" smtClean="0">
                                    <a:solidFill>
                                      <a:schemeClr val="bg1"/>
                                    </a:solidFill>
                                    <a:latin typeface="Cambria Math" panose="02040503050406030204" pitchFamily="18" charset="0"/>
                                  </a:rPr>
                                  <m:t>𝑛</m:t>
                                </m:r>
                              </m:oMath>
                            </m:oMathPara>
                          </a14:m>
                          <a:endParaRPr lang="es-AR" dirty="0">
                            <a:solidFill>
                              <a:schemeClr val="bg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387766808"/>
                      </a:ext>
                    </a:extLst>
                  </a:tr>
                </a:tbl>
              </a:graphicData>
            </a:graphic>
          </p:graphicFrame>
        </mc:Choice>
        <mc:Fallback xmlns="">
          <p:graphicFrame>
            <p:nvGraphicFramePr>
              <p:cNvPr id="6" name="Tabla 5">
                <a:extLst>
                  <a:ext uri="{FF2B5EF4-FFF2-40B4-BE49-F238E27FC236}">
                    <a16:creationId xmlns:a16="http://schemas.microsoft.com/office/drawing/2014/main" id="{3A8E5A26-7A1D-426F-62AB-DF0F7A9AC70C}"/>
                  </a:ext>
                </a:extLst>
              </p:cNvPr>
              <p:cNvGraphicFramePr>
                <a:graphicFrameLocks noGrp="1"/>
              </p:cNvGraphicFramePr>
              <p:nvPr>
                <p:extLst>
                  <p:ext uri="{D42A27DB-BD31-4B8C-83A1-F6EECF244321}">
                    <p14:modId xmlns:p14="http://schemas.microsoft.com/office/powerpoint/2010/main" val="1076137534"/>
                  </p:ext>
                </p:extLst>
              </p:nvPr>
            </p:nvGraphicFramePr>
            <p:xfrm>
              <a:off x="196564" y="2095219"/>
              <a:ext cx="8750871" cy="2415729"/>
            </p:xfrm>
            <a:graphic>
              <a:graphicData uri="http://schemas.openxmlformats.org/drawingml/2006/table">
                <a:tbl>
                  <a:tblPr firstRow="1" bandRow="1">
                    <a:tableStyleId>{17292A2E-F333-43FB-9621-5CBBE7FDCDCB}</a:tableStyleId>
                  </a:tblPr>
                  <a:tblGrid>
                    <a:gridCol w="1707049">
                      <a:extLst>
                        <a:ext uri="{9D8B030D-6E8A-4147-A177-3AD203B41FA5}">
                          <a16:colId xmlns:a16="http://schemas.microsoft.com/office/drawing/2014/main" val="1317114463"/>
                        </a:ext>
                      </a:extLst>
                    </a:gridCol>
                    <a:gridCol w="765229">
                      <a:extLst>
                        <a:ext uri="{9D8B030D-6E8A-4147-A177-3AD203B41FA5}">
                          <a16:colId xmlns:a16="http://schemas.microsoft.com/office/drawing/2014/main" val="3508159004"/>
                        </a:ext>
                      </a:extLst>
                    </a:gridCol>
                    <a:gridCol w="595506">
                      <a:extLst>
                        <a:ext uri="{9D8B030D-6E8A-4147-A177-3AD203B41FA5}">
                          <a16:colId xmlns:a16="http://schemas.microsoft.com/office/drawing/2014/main" val="2125277786"/>
                        </a:ext>
                      </a:extLst>
                    </a:gridCol>
                    <a:gridCol w="595506">
                      <a:extLst>
                        <a:ext uri="{9D8B030D-6E8A-4147-A177-3AD203B41FA5}">
                          <a16:colId xmlns:a16="http://schemas.microsoft.com/office/drawing/2014/main" val="719834582"/>
                        </a:ext>
                      </a:extLst>
                    </a:gridCol>
                    <a:gridCol w="595506">
                      <a:extLst>
                        <a:ext uri="{9D8B030D-6E8A-4147-A177-3AD203B41FA5}">
                          <a16:colId xmlns:a16="http://schemas.microsoft.com/office/drawing/2014/main" val="623187641"/>
                        </a:ext>
                      </a:extLst>
                    </a:gridCol>
                    <a:gridCol w="595506">
                      <a:extLst>
                        <a:ext uri="{9D8B030D-6E8A-4147-A177-3AD203B41FA5}">
                          <a16:colId xmlns:a16="http://schemas.microsoft.com/office/drawing/2014/main" val="1053005226"/>
                        </a:ext>
                      </a:extLst>
                    </a:gridCol>
                    <a:gridCol w="931735">
                      <a:extLst>
                        <a:ext uri="{9D8B030D-6E8A-4147-A177-3AD203B41FA5}">
                          <a16:colId xmlns:a16="http://schemas.microsoft.com/office/drawing/2014/main" val="3124533449"/>
                        </a:ext>
                      </a:extLst>
                    </a:gridCol>
                    <a:gridCol w="1828503">
                      <a:extLst>
                        <a:ext uri="{9D8B030D-6E8A-4147-A177-3AD203B41FA5}">
                          <a16:colId xmlns:a16="http://schemas.microsoft.com/office/drawing/2014/main" val="3948636132"/>
                        </a:ext>
                      </a:extLst>
                    </a:gridCol>
                    <a:gridCol w="1136331">
                      <a:extLst>
                        <a:ext uri="{9D8B030D-6E8A-4147-A177-3AD203B41FA5}">
                          <a16:colId xmlns:a16="http://schemas.microsoft.com/office/drawing/2014/main" val="2335711110"/>
                        </a:ext>
                      </a:extLst>
                    </a:gridCol>
                  </a:tblGrid>
                  <a:tr h="304800">
                    <a:tc>
                      <a:txBody>
                        <a:bodyPr/>
                        <a:lstStyle/>
                        <a:p>
                          <a:r>
                            <a:rPr lang="es-AR" dirty="0">
                              <a:latin typeface="Lato" panose="020F0502020204030203" pitchFamily="34" charset="0"/>
                              <a:ea typeface="Lato" panose="020F0502020204030203" pitchFamily="34" charset="0"/>
                              <a:cs typeface="Lato" panose="020F0502020204030203" pitchFamily="34" charset="0"/>
                            </a:rPr>
                            <a:t>Credencial\Región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N</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P</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latin typeface="Lato" panose="020F0502020204030203" pitchFamily="34" charset="0"/>
                              <a:ea typeface="Lato" panose="020F0502020204030203" pitchFamily="34" charset="0"/>
                              <a:cs typeface="Lato" panose="020F0502020204030203" pitchFamily="34" charset="0"/>
                            </a:rPr>
                            <a:t>Precisión deseada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endParaRPr lang="es-AR"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16292541"/>
                      </a:ext>
                    </a:extLst>
                  </a:tr>
                  <a:tr h="304800">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223016" t="-102000" r="-819048"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419588" t="-102000" r="-963918"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514286" t="-102000" r="-854082"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614286" t="-102000" r="-754082"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714286" t="-102000" r="-654082" b="-600000"/>
                          </a:stretch>
                        </a:blip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525000" t="-102000" r="-321711" b="-600000"/>
                          </a:stretch>
                        </a:blipFill>
                      </a:tcPr>
                    </a:tc>
                    <a:tc>
                      <a:txBody>
                        <a:bodyPr/>
                        <a:lstStyle/>
                        <a:p>
                          <a:pPr algn="ctr"/>
                          <a:r>
                            <a:rPr lang="es-AR" b="0" dirty="0">
                              <a:solidFill>
                                <a:schemeClr val="bg1"/>
                              </a:solidFill>
                              <a:latin typeface="Lato" panose="020F0502020204030203" pitchFamily="34" charset="0"/>
                              <a:ea typeface="Lato" panose="020F0502020204030203" pitchFamily="34" charset="0"/>
                              <a:cs typeface="Lato" panose="020F0502020204030203" pitchFamily="34" charset="0"/>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672581" t="-102000" r="-1075" b="-600000"/>
                          </a:stretch>
                        </a:blipFill>
                      </a:tcPr>
                    </a:tc>
                    <a:extLst>
                      <a:ext uri="{0D108BD9-81ED-4DB2-BD59-A6C34878D82A}">
                        <a16:rowId xmlns:a16="http://schemas.microsoft.com/office/drawing/2014/main" val="2334793386"/>
                      </a:ext>
                    </a:extLst>
                  </a:tr>
                  <a:tr h="304800">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B</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223016" t="-202000" r="-819048" b="-500000"/>
                          </a:stretch>
                        </a:blip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361297492"/>
                      </a:ext>
                    </a:extLst>
                  </a:tr>
                  <a:tr h="304800">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C</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75857936"/>
                      </a:ext>
                    </a:extLst>
                  </a:tr>
                  <a:tr h="304800">
                    <a:tc>
                      <a:txBody>
                        <a:bodyPr/>
                        <a:lstStyle/>
                        <a:p>
                          <a:r>
                            <a:rPr lang="es-AR" b="1" dirty="0">
                              <a:solidFill>
                                <a:schemeClr val="bg1"/>
                              </a:solidFill>
                              <a:latin typeface="Lato" panose="020F0502020204030203" pitchFamily="34" charset="0"/>
                              <a:ea typeface="Lato" panose="020F0502020204030203" pitchFamily="34" charset="0"/>
                              <a:cs typeface="Lato" panose="020F0502020204030203" pitchFamily="34" charset="0"/>
                            </a:rPr>
                            <a:t>D</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223016" t="-402000" r="-819048" b="-300000"/>
                          </a:stretch>
                        </a:blip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s-AR" dirty="0">
                              <a:solidFill>
                                <a:schemeClr val="bg1">
                                  <a:lumMod val="50000"/>
                                </a:schemeClr>
                              </a:solidFill>
                            </a:rPr>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525000" t="-402000" r="-321711" b="-300000"/>
                          </a:stretch>
                        </a:blip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72774911"/>
                      </a:ext>
                    </a:extLst>
                  </a:tr>
                  <a:tr h="518160">
                    <a:tc>
                      <a:txBody>
                        <a:bodyPr/>
                        <a:lstStyle/>
                        <a:p>
                          <a:pPr algn="l"/>
                          <a:r>
                            <a:rPr lang="es-AR" b="1" dirty="0">
                              <a:solidFill>
                                <a:schemeClr val="bg1"/>
                              </a:solidFill>
                              <a:latin typeface="Lato" panose="020F0502020204030203" pitchFamily="34" charset="0"/>
                              <a:ea typeface="Lato" panose="020F0502020204030203" pitchFamily="34" charset="0"/>
                              <a:cs typeface="Lato" panose="020F0502020204030203" pitchFamily="34" charset="0"/>
                            </a:rPr>
                            <a:t>Precisión deseada</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400" b="0" i="0" u="none" strike="noStrike" kern="0" cap="none" spc="0" normalizeH="0" baseline="0" noProof="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12%</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pPr algn="ctr"/>
                          <a:r>
                            <a:rPr kumimoji="0" lang="es-AR" sz="1400" b="0" i="0" u="none" strike="noStrike" kern="0" cap="none" spc="0" normalizeH="0" baseline="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Población completa:</a:t>
                          </a:r>
                        </a:p>
                        <a:p>
                          <a:pPr algn="ctr"/>
                          <a:r>
                            <a:rPr kumimoji="0" lang="es-AR" sz="1400" b="0" i="0" u="none" strike="noStrike" kern="0" cap="none" spc="0" normalizeH="0" baseline="0" dirty="0">
                              <a:ln>
                                <a:noFill/>
                              </a:ln>
                              <a:solidFill>
                                <a:schemeClr val="bg1"/>
                              </a:solidFill>
                              <a:effectLst/>
                              <a:uLnTx/>
                              <a:uFillTx/>
                              <a:latin typeface="Lato" panose="020F0502020204030203" pitchFamily="34" charset="0"/>
                              <a:ea typeface="Lato" panose="020F0502020204030203" pitchFamily="34" charset="0"/>
                              <a:cs typeface="Lato" panose="020F0502020204030203" pitchFamily="34" charset="0"/>
                              <a:sym typeface="Arial"/>
                            </a:rPr>
                            <a:t>5%</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411900069"/>
                      </a:ext>
                    </a:extLst>
                  </a:tr>
                  <a:tr h="373569">
                    <a:tc>
                      <a:txBody>
                        <a:bodyPr/>
                        <a:lstStyle/>
                        <a:p>
                          <a:pPr/>
                          <a:endParaRPr lang="es-AR" b="1" dirty="0">
                            <a:solidFill>
                              <a:schemeClr val="bg1"/>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223016" t="-552459" r="-819048" b="-4918"/>
                          </a:stretch>
                        </a:blip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2">
                            <a:lumMod val="40000"/>
                            <a:lumOff val="60000"/>
                          </a:schemeClr>
                        </a:solidFill>
                      </a:tcPr>
                    </a:tc>
                    <a:tc>
                      <a:txBody>
                        <a:bodyPr/>
                        <a:lstStyle/>
                        <a:p>
                          <a:endParaRPr lang="es-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672581" t="-552459" r="-1075" b="-4918"/>
                          </a:stretch>
                        </a:blipFill>
                      </a:tcPr>
                    </a:tc>
                    <a:extLst>
                      <a:ext uri="{0D108BD9-81ED-4DB2-BD59-A6C34878D82A}">
                        <a16:rowId xmlns:a16="http://schemas.microsoft.com/office/drawing/2014/main" val="1387766808"/>
                      </a:ext>
                    </a:extLst>
                  </a:tr>
                </a:tbl>
              </a:graphicData>
            </a:graphic>
          </p:graphicFrame>
        </mc:Fallback>
      </mc:AlternateContent>
    </p:spTree>
    <p:extLst>
      <p:ext uri="{BB962C8B-B14F-4D97-AF65-F5344CB8AC3E}">
        <p14:creationId xmlns:p14="http://schemas.microsoft.com/office/powerpoint/2010/main" val="918363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iagrama de flujo: conector 70">
            <a:extLst>
              <a:ext uri="{FF2B5EF4-FFF2-40B4-BE49-F238E27FC236}">
                <a16:creationId xmlns:a16="http://schemas.microsoft.com/office/drawing/2014/main" id="{85C84F9B-55C3-0FCD-F2A3-15F5F182BABC}"/>
              </a:ext>
            </a:extLst>
          </p:cNvPr>
          <p:cNvSpPr/>
          <p:nvPr/>
        </p:nvSpPr>
        <p:spPr>
          <a:xfrm>
            <a:off x="5456669" y="2759984"/>
            <a:ext cx="211632" cy="267947"/>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Diagrama de flujo: conector 69">
            <a:extLst>
              <a:ext uri="{FF2B5EF4-FFF2-40B4-BE49-F238E27FC236}">
                <a16:creationId xmlns:a16="http://schemas.microsoft.com/office/drawing/2014/main" id="{FCA2BDEC-3814-6F83-47F9-58A6FB8A99D2}"/>
              </a:ext>
            </a:extLst>
          </p:cNvPr>
          <p:cNvSpPr/>
          <p:nvPr/>
        </p:nvSpPr>
        <p:spPr>
          <a:xfrm>
            <a:off x="4573807" y="2740900"/>
            <a:ext cx="280987" cy="287032"/>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Diagrama de flujo: conector 68">
            <a:extLst>
              <a:ext uri="{FF2B5EF4-FFF2-40B4-BE49-F238E27FC236}">
                <a16:creationId xmlns:a16="http://schemas.microsoft.com/office/drawing/2014/main" id="{6027F79F-18AA-33C8-842C-9B38AE7F88BE}"/>
              </a:ext>
            </a:extLst>
          </p:cNvPr>
          <p:cNvSpPr/>
          <p:nvPr/>
        </p:nvSpPr>
        <p:spPr>
          <a:xfrm>
            <a:off x="4384941" y="2913015"/>
            <a:ext cx="160637" cy="145002"/>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Diagrama de flujo: conector 67">
            <a:extLst>
              <a:ext uri="{FF2B5EF4-FFF2-40B4-BE49-F238E27FC236}">
                <a16:creationId xmlns:a16="http://schemas.microsoft.com/office/drawing/2014/main" id="{B5E9CD1D-7202-BA7E-6166-4B0C1A146CDC}"/>
              </a:ext>
            </a:extLst>
          </p:cNvPr>
          <p:cNvSpPr/>
          <p:nvPr/>
        </p:nvSpPr>
        <p:spPr>
          <a:xfrm>
            <a:off x="3480178" y="2744359"/>
            <a:ext cx="305660" cy="257723"/>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Diagrama de flujo: conector 66">
            <a:extLst>
              <a:ext uri="{FF2B5EF4-FFF2-40B4-BE49-F238E27FC236}">
                <a16:creationId xmlns:a16="http://schemas.microsoft.com/office/drawing/2014/main" id="{3B586289-690B-9204-D961-F0A6E1F1F819}"/>
              </a:ext>
            </a:extLst>
          </p:cNvPr>
          <p:cNvSpPr/>
          <p:nvPr/>
        </p:nvSpPr>
        <p:spPr>
          <a:xfrm>
            <a:off x="3109040" y="2766751"/>
            <a:ext cx="206945" cy="235331"/>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Diagrama de flujo: conector 65">
            <a:extLst>
              <a:ext uri="{FF2B5EF4-FFF2-40B4-BE49-F238E27FC236}">
                <a16:creationId xmlns:a16="http://schemas.microsoft.com/office/drawing/2014/main" id="{288C28AC-8BE8-0031-875A-8A50E9844098}"/>
              </a:ext>
            </a:extLst>
          </p:cNvPr>
          <p:cNvSpPr/>
          <p:nvPr/>
        </p:nvSpPr>
        <p:spPr>
          <a:xfrm>
            <a:off x="2406350" y="2766752"/>
            <a:ext cx="232837" cy="235331"/>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C6FB258-9638-26F0-947F-61ADD20972F6}"/>
              </a:ext>
            </a:extLst>
          </p:cNvPr>
          <p:cNvSpPr txBox="1"/>
          <p:nvPr/>
        </p:nvSpPr>
        <p:spPr>
          <a:xfrm>
            <a:off x="335056" y="1028642"/>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Bajo el muestreo estratificado, la variancia del estimador del total de una variable de interés j se expresa:</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Problema de adjudicación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2A2349D-2366-DBC5-BEB3-9B54B1074AC7}"/>
                  </a:ext>
                </a:extLst>
              </p:cNvPr>
              <p:cNvSpPr txBox="1"/>
              <p:nvPr/>
            </p:nvSpPr>
            <p:spPr>
              <a:xfrm>
                <a:off x="2100006" y="2680449"/>
                <a:ext cx="4212686" cy="375039"/>
              </a:xfrm>
              <a:prstGeom prst="rect">
                <a:avLst/>
              </a:prstGeom>
              <a:noFill/>
              <a:ln w="19050">
                <a:solidFill>
                  <a:schemeClr val="tx2">
                    <a:lumMod val="20000"/>
                    <a:lumOff val="80000"/>
                  </a:schemeClr>
                </a:solidFill>
              </a:ln>
            </p:spPr>
            <p:txBody>
              <a:bodyPr wrap="square" lIns="0" tIns="0" rIns="0" bIns="0" rtlCol="0">
                <a:spAutoFit/>
              </a:bodyPr>
              <a:lstStyle/>
              <a:p>
                <a14:m>
                  <m:oMath xmlns:m="http://schemas.openxmlformats.org/officeDocument/2006/math">
                    <m:r>
                      <a:rPr lang="es-AR" b="0" i="1" smtClean="0">
                        <a:latin typeface="Cambria Math" panose="02040503050406030204" pitchFamily="18" charset="0"/>
                      </a:rPr>
                      <m:t>𝑣𝑎𝑟</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acc>
                          <m:accPr>
                            <m:chr m:val="̂"/>
                            <m:ctrlPr>
                              <a:rPr lang="es-AR" b="0" i="1" smtClean="0">
                                <a:latin typeface="Cambria Math" panose="02040503050406030204" pitchFamily="18" charset="0"/>
                              </a:rPr>
                            </m:ctrlPr>
                          </m:accPr>
                          <m:e>
                            <m:r>
                              <a:rPr lang="es-AR" i="1">
                                <a:latin typeface="Cambria Math" panose="02040503050406030204" pitchFamily="18" charset="0"/>
                              </a:rPr>
                              <m:t>𝑌</m:t>
                            </m:r>
                          </m:e>
                        </m:acc>
                      </m:e>
                      <m:sub>
                        <m:r>
                          <a:rPr lang="es-AR" b="0" i="1" smtClean="0">
                            <a:latin typeface="Cambria Math" panose="02040503050406030204" pitchFamily="18" charset="0"/>
                          </a:rPr>
                          <m:t>𝑗</m:t>
                        </m:r>
                      </m:sub>
                    </m:sSub>
                  </m:oMath>
                </a14:m>
                <a:r>
                  <a:rPr lang="es-AR" dirty="0"/>
                  <a:t>)=</a:t>
                </a:r>
                <a14:m>
                  <m:oMath xmlns:m="http://schemas.openxmlformats.org/officeDocument/2006/math">
                    <m:sSubSup>
                      <m:sSubSupPr>
                        <m:ctrlPr>
                          <a:rPr lang="es-AR" i="1" dirty="0" smtClean="0">
                            <a:latin typeface="Cambria Math" panose="02040503050406030204" pitchFamily="18" charset="0"/>
                          </a:rPr>
                        </m:ctrlPr>
                      </m:sSubSupPr>
                      <m:e>
                        <m:r>
                          <a:rPr lang="es-AR" b="0" i="1" dirty="0" smtClean="0">
                            <a:latin typeface="Cambria Math" panose="02040503050406030204" pitchFamily="18" charset="0"/>
                          </a:rPr>
                          <m:t>𝑉</m:t>
                        </m:r>
                      </m:e>
                      <m:sub>
                        <m:r>
                          <a:rPr lang="es-AR" b="0" i="1" dirty="0" smtClean="0">
                            <a:latin typeface="Cambria Math" panose="02040503050406030204" pitchFamily="18" charset="0"/>
                          </a:rPr>
                          <m:t>𝑗</m:t>
                        </m:r>
                      </m:sub>
                      <m:sup>
                        <m:r>
                          <a:rPr lang="es-AR" b="0" i="1" dirty="0" smtClean="0">
                            <a:latin typeface="Cambria Math" panose="02040503050406030204" pitchFamily="18" charset="0"/>
                          </a:rPr>
                          <m:t>′</m:t>
                        </m:r>
                      </m:sup>
                    </m:sSubSup>
                    <m:r>
                      <a:rPr lang="es-AR" b="0" i="1" dirty="0" smtClean="0">
                        <a:latin typeface="Cambria Math" panose="02040503050406030204" pitchFamily="18" charset="0"/>
                      </a:rPr>
                      <m:t>=</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𝑉</m:t>
                        </m:r>
                      </m:e>
                      <m:sub>
                        <m:r>
                          <a:rPr lang="es-AR" b="0" i="1" dirty="0" smtClean="0">
                            <a:latin typeface="Cambria Math" panose="02040503050406030204" pitchFamily="18" charset="0"/>
                          </a:rPr>
                          <m:t>𝑗</m:t>
                        </m:r>
                      </m:sub>
                    </m:sSub>
                    <m:r>
                      <a:rPr lang="es-AR" b="0" i="1" dirty="0" smtClean="0">
                        <a:latin typeface="Cambria Math" panose="02040503050406030204" pitchFamily="18" charset="0"/>
                      </a:rPr>
                      <m:t>+</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𝑉</m:t>
                        </m:r>
                      </m:e>
                      <m:sub>
                        <m:r>
                          <a:rPr lang="es-AR" b="0" i="1" dirty="0" smtClean="0">
                            <a:latin typeface="Cambria Math" panose="02040503050406030204" pitchFamily="18" charset="0"/>
                          </a:rPr>
                          <m:t>0</m:t>
                        </m:r>
                        <m:r>
                          <a:rPr lang="es-AR" b="0" i="1" dirty="0" smtClean="0">
                            <a:latin typeface="Cambria Math" panose="02040503050406030204" pitchFamily="18" charset="0"/>
                          </a:rPr>
                          <m:t>𝑗</m:t>
                        </m:r>
                      </m:sub>
                    </m:sSub>
                    <m:r>
                      <a:rPr lang="es-AR" b="0" i="1" dirty="0" smtClean="0">
                        <a:latin typeface="Cambria Math" panose="02040503050406030204" pitchFamily="18" charset="0"/>
                      </a:rPr>
                      <m:t>=</m:t>
                    </m:r>
                    <m:nary>
                      <m:naryPr>
                        <m:chr m:val="∑"/>
                        <m:ctrlPr>
                          <a:rPr lang="es-AR" b="0" i="1" dirty="0" smtClean="0">
                            <a:latin typeface="Cambria Math" panose="02040503050406030204" pitchFamily="18" charset="0"/>
                          </a:rPr>
                        </m:ctrlPr>
                      </m:naryPr>
                      <m:sub>
                        <m:r>
                          <m:rPr>
                            <m:brk m:alnAt="23"/>
                          </m:rPr>
                          <a:rPr lang="es-AR" b="0" i="1" dirty="0" smtClean="0">
                            <a:latin typeface="Cambria Math" panose="02040503050406030204" pitchFamily="18" charset="0"/>
                          </a:rPr>
                          <m:t>h</m:t>
                        </m:r>
                        <m:r>
                          <a:rPr lang="es-AR" b="0" i="1" dirty="0" smtClean="0">
                            <a:latin typeface="Cambria Math" panose="02040503050406030204" pitchFamily="18" charset="0"/>
                          </a:rPr>
                          <m:t>=1</m:t>
                        </m:r>
                      </m:sub>
                      <m:sup>
                        <m:r>
                          <a:rPr lang="es-AR" b="0" i="1" dirty="0" smtClean="0">
                            <a:latin typeface="Cambria Math" panose="02040503050406030204" pitchFamily="18" charset="0"/>
                          </a:rPr>
                          <m:t>𝐻</m:t>
                        </m:r>
                      </m:sup>
                      <m:e>
                        <m:f>
                          <m:fPr>
                            <m:ctrlPr>
                              <a:rPr lang="es-AR" b="0" i="1" dirty="0" smtClean="0">
                                <a:latin typeface="Cambria Math" panose="02040503050406030204" pitchFamily="18" charset="0"/>
                              </a:rPr>
                            </m:ctrlPr>
                          </m:fPr>
                          <m:num>
                            <m:sSubSup>
                              <m:sSubSupPr>
                                <m:ctrlPr>
                                  <a:rPr lang="es-AR" b="0" i="1" dirty="0" smtClean="0">
                                    <a:latin typeface="Cambria Math" panose="02040503050406030204" pitchFamily="18" charset="0"/>
                                  </a:rPr>
                                </m:ctrlPr>
                              </m:sSubSupPr>
                              <m:e>
                                <m:r>
                                  <a:rPr lang="es-AR" b="0" i="1" dirty="0" smtClean="0">
                                    <a:latin typeface="Cambria Math" panose="02040503050406030204" pitchFamily="18" charset="0"/>
                                  </a:rPr>
                                  <m:t>𝑁</m:t>
                                </m:r>
                              </m:e>
                              <m:sub>
                                <m:r>
                                  <a:rPr lang="es-AR" b="0" i="1" dirty="0" smtClean="0">
                                    <a:latin typeface="Cambria Math" panose="02040503050406030204" pitchFamily="18" charset="0"/>
                                  </a:rPr>
                                  <m:t>h</m:t>
                                </m:r>
                              </m:sub>
                              <m:sup>
                                <m:r>
                                  <a:rPr lang="es-AR" b="0" i="1" dirty="0" smtClean="0">
                                    <a:latin typeface="Cambria Math" panose="02040503050406030204" pitchFamily="18" charset="0"/>
                                  </a:rPr>
                                  <m:t>2</m:t>
                                </m:r>
                              </m:sup>
                            </m:sSubSup>
                          </m:num>
                          <m:den>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𝑛</m:t>
                                </m:r>
                              </m:e>
                              <m:sub>
                                <m:r>
                                  <a:rPr lang="es-AR" b="0" i="1" dirty="0" smtClean="0">
                                    <a:latin typeface="Cambria Math" panose="02040503050406030204" pitchFamily="18" charset="0"/>
                                  </a:rPr>
                                  <m:t>h</m:t>
                                </m:r>
                              </m:sub>
                            </m:sSub>
                          </m:den>
                        </m:f>
                        <m:sSubSup>
                          <m:sSubSupPr>
                            <m:ctrlPr>
                              <a:rPr lang="es-AR" b="0" i="1" dirty="0" smtClean="0">
                                <a:latin typeface="Cambria Math" panose="02040503050406030204" pitchFamily="18" charset="0"/>
                              </a:rPr>
                            </m:ctrlPr>
                          </m:sSubSupPr>
                          <m:e>
                            <m:r>
                              <a:rPr lang="es-AR" b="0" i="1" dirty="0" smtClean="0">
                                <a:latin typeface="Cambria Math" panose="02040503050406030204" pitchFamily="18" charset="0"/>
                              </a:rPr>
                              <m:t>𝑠</m:t>
                            </m:r>
                          </m:e>
                          <m:sub>
                            <m:r>
                              <a:rPr lang="es-AR" b="0" i="1" dirty="0" smtClean="0">
                                <a:latin typeface="Cambria Math" panose="02040503050406030204" pitchFamily="18" charset="0"/>
                              </a:rPr>
                              <m:t>𝑗</m:t>
                            </m:r>
                            <m:r>
                              <a:rPr lang="es-AR" b="0" i="1" dirty="0" smtClean="0">
                                <a:latin typeface="Cambria Math" panose="02040503050406030204" pitchFamily="18" charset="0"/>
                              </a:rPr>
                              <m:t>,</m:t>
                            </m:r>
                            <m:r>
                              <a:rPr lang="es-AR" b="0" i="1" dirty="0" smtClean="0">
                                <a:latin typeface="Cambria Math" panose="02040503050406030204" pitchFamily="18" charset="0"/>
                              </a:rPr>
                              <m:t>h</m:t>
                            </m:r>
                          </m:sub>
                          <m:sup>
                            <m:r>
                              <a:rPr lang="es-AR" b="0" i="1" dirty="0" smtClean="0">
                                <a:latin typeface="Cambria Math" panose="02040503050406030204" pitchFamily="18" charset="0"/>
                              </a:rPr>
                              <m:t>2</m:t>
                            </m:r>
                          </m:sup>
                        </m:sSubSup>
                        <m:r>
                          <a:rPr lang="es-AR" b="0" i="1" dirty="0" smtClean="0">
                            <a:latin typeface="Cambria Math" panose="02040503050406030204" pitchFamily="18" charset="0"/>
                          </a:rPr>
                          <m:t>−</m:t>
                        </m:r>
                      </m:e>
                    </m:nary>
                  </m:oMath>
                </a14:m>
                <a:r>
                  <a:rPr lang="es-AR" dirty="0"/>
                  <a:t> </a:t>
                </a:r>
                <a14:m>
                  <m:oMath xmlns:m="http://schemas.openxmlformats.org/officeDocument/2006/math">
                    <m:nary>
                      <m:naryPr>
                        <m:chr m:val="∑"/>
                        <m:ctrlPr>
                          <a:rPr lang="es-AR" i="1" dirty="0">
                            <a:latin typeface="Cambria Math" panose="02040503050406030204" pitchFamily="18" charset="0"/>
                          </a:rPr>
                        </m:ctrlPr>
                      </m:naryPr>
                      <m:sub>
                        <m:r>
                          <m:rPr>
                            <m:brk m:alnAt="23"/>
                          </m:rPr>
                          <a:rPr lang="es-AR" i="1" dirty="0">
                            <a:latin typeface="Cambria Math" panose="02040503050406030204" pitchFamily="18" charset="0"/>
                          </a:rPr>
                          <m:t>h</m:t>
                        </m:r>
                        <m:r>
                          <a:rPr lang="es-AR" i="1" dirty="0">
                            <a:latin typeface="Cambria Math" panose="02040503050406030204" pitchFamily="18" charset="0"/>
                          </a:rPr>
                          <m:t>=1</m:t>
                        </m:r>
                      </m:sub>
                      <m:sup>
                        <m:r>
                          <a:rPr lang="es-AR" i="1" dirty="0">
                            <a:latin typeface="Cambria Math" panose="02040503050406030204" pitchFamily="18" charset="0"/>
                          </a:rPr>
                          <m:t>𝐻</m:t>
                        </m:r>
                      </m:sup>
                      <m:e>
                        <m:sSub>
                          <m:sSubPr>
                            <m:ctrlPr>
                              <a:rPr lang="es-AR" i="1" dirty="0" smtClean="0">
                                <a:latin typeface="Cambria Math" panose="02040503050406030204" pitchFamily="18" charset="0"/>
                              </a:rPr>
                            </m:ctrlPr>
                          </m:sSubPr>
                          <m:e>
                            <m:r>
                              <a:rPr lang="es-AR" b="0" i="1" dirty="0" smtClean="0">
                                <a:latin typeface="Cambria Math" panose="02040503050406030204" pitchFamily="18" charset="0"/>
                              </a:rPr>
                              <m:t>𝑁</m:t>
                            </m:r>
                          </m:e>
                          <m:sub>
                            <m:r>
                              <a:rPr lang="es-AR" b="0" i="1" dirty="0" smtClean="0">
                                <a:latin typeface="Cambria Math" panose="02040503050406030204" pitchFamily="18" charset="0"/>
                              </a:rPr>
                              <m:t>h</m:t>
                            </m:r>
                          </m:sub>
                        </m:sSub>
                        <m:sSubSup>
                          <m:sSubSupPr>
                            <m:ctrlPr>
                              <a:rPr lang="es-AR" i="1" dirty="0">
                                <a:latin typeface="Cambria Math" panose="02040503050406030204" pitchFamily="18" charset="0"/>
                              </a:rPr>
                            </m:ctrlPr>
                          </m:sSubSupPr>
                          <m:e>
                            <m:r>
                              <a:rPr lang="es-AR" i="1" dirty="0">
                                <a:latin typeface="Cambria Math" panose="02040503050406030204" pitchFamily="18" charset="0"/>
                              </a:rPr>
                              <m:t>𝑠</m:t>
                            </m:r>
                          </m:e>
                          <m:sub>
                            <m:r>
                              <a:rPr lang="es-AR" i="1" dirty="0">
                                <a:latin typeface="Cambria Math" panose="02040503050406030204" pitchFamily="18" charset="0"/>
                              </a:rPr>
                              <m:t>𝑗</m:t>
                            </m:r>
                            <m:r>
                              <a:rPr lang="es-AR" i="1" dirty="0">
                                <a:latin typeface="Cambria Math" panose="02040503050406030204" pitchFamily="18" charset="0"/>
                              </a:rPr>
                              <m:t>,</m:t>
                            </m:r>
                            <m:r>
                              <a:rPr lang="es-AR" i="1" dirty="0">
                                <a:latin typeface="Cambria Math" panose="02040503050406030204" pitchFamily="18" charset="0"/>
                              </a:rPr>
                              <m:t>h</m:t>
                            </m:r>
                          </m:sub>
                          <m:sup>
                            <m:r>
                              <a:rPr lang="es-AR" i="1" dirty="0">
                                <a:latin typeface="Cambria Math" panose="02040503050406030204" pitchFamily="18" charset="0"/>
                              </a:rPr>
                              <m:t>2</m:t>
                            </m:r>
                          </m:sup>
                        </m:sSubSup>
                      </m:e>
                    </m:nary>
                  </m:oMath>
                </a14:m>
                <a:endParaRPr lang="es-AR" dirty="0"/>
              </a:p>
            </p:txBody>
          </p:sp>
        </mc:Choice>
        <mc:Fallback xmlns="">
          <p:sp>
            <p:nvSpPr>
              <p:cNvPr id="7" name="CuadroTexto 6">
                <a:extLst>
                  <a:ext uri="{FF2B5EF4-FFF2-40B4-BE49-F238E27FC236}">
                    <a16:creationId xmlns:a16="http://schemas.microsoft.com/office/drawing/2014/main" id="{02A2349D-2366-DBC5-BEB3-9B54B1074AC7}"/>
                  </a:ext>
                </a:extLst>
              </p:cNvPr>
              <p:cNvSpPr txBox="1">
                <a:spLocks noRot="1" noChangeAspect="1" noMove="1" noResize="1" noEditPoints="1" noAdjustHandles="1" noChangeArrowheads="1" noChangeShapeType="1" noTextEdit="1"/>
              </p:cNvSpPr>
              <p:nvPr/>
            </p:nvSpPr>
            <p:spPr>
              <a:xfrm>
                <a:off x="2100006" y="2680449"/>
                <a:ext cx="4212686" cy="375039"/>
              </a:xfrm>
              <a:prstGeom prst="rect">
                <a:avLst/>
              </a:prstGeom>
              <a:blipFill>
                <a:blip r:embed="rId2"/>
                <a:stretch>
                  <a:fillRect l="-863" t="-68750" b="-117188"/>
                </a:stretch>
              </a:blipFill>
              <a:ln w="19050">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1A67A23E-55F7-DBFE-5F24-793E43C623DB}"/>
                  </a:ext>
                </a:extLst>
              </p:cNvPr>
              <p:cNvSpPr/>
              <p:nvPr/>
            </p:nvSpPr>
            <p:spPr>
              <a:xfrm>
                <a:off x="1122644" y="3486802"/>
                <a:ext cx="1874520" cy="465794"/>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Total estimado para la j-</a:t>
                </a:r>
                <a:r>
                  <a:rPr lang="es-AR" sz="1000" dirty="0" err="1">
                    <a:solidFill>
                      <a:schemeClr val="tx2"/>
                    </a:solidFill>
                    <a:latin typeface="Lato" panose="020F0502020204030203" pitchFamily="34" charset="0"/>
                    <a:ea typeface="Lato" panose="020F0502020204030203" pitchFamily="34" charset="0"/>
                    <a:cs typeface="Lato" panose="020F0502020204030203" pitchFamily="34" charset="0"/>
                  </a:rPr>
                  <a:t>ésima</a:t>
                </a: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variable de interés</a:t>
                </a:r>
              </a:p>
              <a:p>
                <a:pPr algn="ctr"/>
                <a14:m>
                  <m:oMathPara xmlns:m="http://schemas.openxmlformats.org/officeDocument/2006/math">
                    <m:oMathParaPr>
                      <m:jc m:val="centerGroup"/>
                    </m:oMathParaPr>
                    <m:oMath xmlns:m="http://schemas.openxmlformats.org/officeDocument/2006/math">
                      <m:r>
                        <a:rPr lang="es-AR" sz="1000" b="0" i="1" smtClean="0">
                          <a:solidFill>
                            <a:schemeClr val="tx2"/>
                          </a:solidFill>
                          <a:latin typeface="Cambria Math" panose="02040503050406030204" pitchFamily="18" charset="0"/>
                        </a:rPr>
                        <m:t>𝑗</m:t>
                      </m:r>
                      <m:r>
                        <a:rPr lang="es-AR" sz="1000" b="0" i="1" smtClean="0">
                          <a:solidFill>
                            <a:schemeClr val="tx2"/>
                          </a:solidFill>
                          <a:latin typeface="Cambria Math" panose="02040503050406030204" pitchFamily="18" charset="0"/>
                        </a:rPr>
                        <m:t>=1,…,</m:t>
                      </m:r>
                      <m:r>
                        <a:rPr lang="es-AR" sz="1000" b="0" i="1" smtClean="0">
                          <a:solidFill>
                            <a:schemeClr val="tx2"/>
                          </a:solidFill>
                          <a:latin typeface="Cambria Math" panose="02040503050406030204" pitchFamily="18" charset="0"/>
                        </a:rPr>
                        <m:t>𝐽</m:t>
                      </m:r>
                    </m:oMath>
                  </m:oMathPara>
                </a14:m>
                <a:endParaRPr lang="es-AR" sz="1000" dirty="0">
                  <a:solidFill>
                    <a:schemeClr val="tx2"/>
                  </a:solidFill>
                </a:endParaRPr>
              </a:p>
            </p:txBody>
          </p:sp>
        </mc:Choice>
        <mc:Fallback xmlns="">
          <p:sp>
            <p:nvSpPr>
              <p:cNvPr id="8" name="Rectángulo 7">
                <a:extLst>
                  <a:ext uri="{FF2B5EF4-FFF2-40B4-BE49-F238E27FC236}">
                    <a16:creationId xmlns:a16="http://schemas.microsoft.com/office/drawing/2014/main" id="{1A67A23E-55F7-DBFE-5F24-793E43C623DB}"/>
                  </a:ext>
                </a:extLst>
              </p:cNvPr>
              <p:cNvSpPr>
                <a:spLocks noRot="1" noChangeAspect="1" noMove="1" noResize="1" noEditPoints="1" noAdjustHandles="1" noChangeArrowheads="1" noChangeShapeType="1" noTextEdit="1"/>
              </p:cNvSpPr>
              <p:nvPr/>
            </p:nvSpPr>
            <p:spPr>
              <a:xfrm>
                <a:off x="1122644" y="3486802"/>
                <a:ext cx="1874520" cy="465794"/>
              </a:xfrm>
              <a:prstGeom prst="rect">
                <a:avLst/>
              </a:prstGeom>
              <a:blipFill>
                <a:blip r:embed="rId3"/>
                <a:stretch>
                  <a:fillRect t="-5000" b="-7500"/>
                </a:stretch>
              </a:blipFill>
              <a:ln>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Rectángulo 22">
                <a:extLst>
                  <a:ext uri="{FF2B5EF4-FFF2-40B4-BE49-F238E27FC236}">
                    <a16:creationId xmlns:a16="http://schemas.microsoft.com/office/drawing/2014/main" id="{1CD778AA-2BE3-CBF6-62BE-38D63294527A}"/>
                  </a:ext>
                </a:extLst>
              </p:cNvPr>
              <p:cNvSpPr/>
              <p:nvPr/>
            </p:nvSpPr>
            <p:spPr>
              <a:xfrm>
                <a:off x="4862293" y="3162106"/>
                <a:ext cx="1981312" cy="404865"/>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Variancia muestral de la j-</a:t>
                </a:r>
                <a:r>
                  <a:rPr lang="es-AR" sz="1000" dirty="0" err="1">
                    <a:solidFill>
                      <a:schemeClr val="tx2"/>
                    </a:solidFill>
                    <a:latin typeface="Lato" panose="020F0502020204030203" pitchFamily="34" charset="0"/>
                    <a:ea typeface="Lato" panose="020F0502020204030203" pitchFamily="34" charset="0"/>
                    <a:cs typeface="Lato" panose="020F0502020204030203" pitchFamily="34" charset="0"/>
                  </a:rPr>
                  <a:t>ésima</a:t>
                </a: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variable en el estrato </a:t>
                </a:r>
                <a14:m>
                  <m:oMath xmlns:m="http://schemas.openxmlformats.org/officeDocument/2006/math">
                    <m:r>
                      <a:rPr lang="es-AR" sz="1000" b="0" i="1" smtClean="0">
                        <a:solidFill>
                          <a:schemeClr val="tx2"/>
                        </a:solidFill>
                        <a:latin typeface="Cambria Math" panose="02040503050406030204" pitchFamily="18" charset="0"/>
                      </a:rPr>
                      <m:t>h</m:t>
                    </m:r>
                  </m:oMath>
                </a14:m>
                <a:endParaRPr lang="es-AR" sz="1000" dirty="0">
                  <a:solidFill>
                    <a:schemeClr val="tx2"/>
                  </a:solidFill>
                </a:endParaRPr>
              </a:p>
            </p:txBody>
          </p:sp>
        </mc:Choice>
        <mc:Fallback xmlns="">
          <p:sp>
            <p:nvSpPr>
              <p:cNvPr id="23" name="Rectángulo 22">
                <a:extLst>
                  <a:ext uri="{FF2B5EF4-FFF2-40B4-BE49-F238E27FC236}">
                    <a16:creationId xmlns:a16="http://schemas.microsoft.com/office/drawing/2014/main" id="{1CD778AA-2BE3-CBF6-62BE-38D63294527A}"/>
                  </a:ext>
                </a:extLst>
              </p:cNvPr>
              <p:cNvSpPr>
                <a:spLocks noRot="1" noChangeAspect="1" noMove="1" noResize="1" noEditPoints="1" noAdjustHandles="1" noChangeArrowheads="1" noChangeShapeType="1" noTextEdit="1"/>
              </p:cNvSpPr>
              <p:nvPr/>
            </p:nvSpPr>
            <p:spPr>
              <a:xfrm>
                <a:off x="4862293" y="3162106"/>
                <a:ext cx="1981312" cy="404865"/>
              </a:xfrm>
              <a:prstGeom prst="rect">
                <a:avLst/>
              </a:prstGeom>
              <a:blipFill>
                <a:blip r:embed="rId4"/>
                <a:stretch>
                  <a:fillRect b="-2857"/>
                </a:stretch>
              </a:blipFill>
              <a:ln>
                <a:solidFill>
                  <a:schemeClr val="tx2">
                    <a:lumMod val="20000"/>
                    <a:lumOff val="80000"/>
                  </a:schemeClr>
                </a:solidFill>
              </a:ln>
            </p:spPr>
            <p:txBody>
              <a:bodyPr/>
              <a:lstStyle/>
              <a:p>
                <a:r>
                  <a:rPr lang="es-AR">
                    <a:noFill/>
                  </a:rPr>
                  <a:t> </a:t>
                </a:r>
              </a:p>
            </p:txBody>
          </p:sp>
        </mc:Fallback>
      </mc:AlternateContent>
      <p:cxnSp>
        <p:nvCxnSpPr>
          <p:cNvPr id="25" name="Conector: angular 24">
            <a:extLst>
              <a:ext uri="{FF2B5EF4-FFF2-40B4-BE49-F238E27FC236}">
                <a16:creationId xmlns:a16="http://schemas.microsoft.com/office/drawing/2014/main" id="{DEB56763-837F-BCEF-176B-FEB61CCF4D4A}"/>
              </a:ext>
            </a:extLst>
          </p:cNvPr>
          <p:cNvCxnSpPr>
            <a:cxnSpLocks/>
            <a:endCxn id="23" idx="1"/>
          </p:cNvCxnSpPr>
          <p:nvPr/>
        </p:nvCxnSpPr>
        <p:spPr>
          <a:xfrm rot="16200000" flipH="1">
            <a:off x="4613671" y="3115916"/>
            <a:ext cx="336607" cy="160638"/>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E83BB3F2-15AB-27D1-B7C2-92ECF49F831F}"/>
              </a:ext>
            </a:extLst>
          </p:cNvPr>
          <p:cNvCxnSpPr>
            <a:cxnSpLocks/>
          </p:cNvCxnSpPr>
          <p:nvPr/>
        </p:nvCxnSpPr>
        <p:spPr>
          <a:xfrm rot="5400000">
            <a:off x="2047039" y="3031363"/>
            <a:ext cx="493089" cy="417788"/>
          </a:xfrm>
          <a:prstGeom prst="bentConnector3">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D074FCEC-1731-49F2-87EE-BC2D76F350B6}"/>
              </a:ext>
            </a:extLst>
          </p:cNvPr>
          <p:cNvSpPr/>
          <p:nvPr/>
        </p:nvSpPr>
        <p:spPr>
          <a:xfrm>
            <a:off x="2084690" y="1703746"/>
            <a:ext cx="1311888" cy="52322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Parte de la variancia influenciada por la adjudicación</a:t>
            </a:r>
          </a:p>
        </p:txBody>
      </p:sp>
      <p:cxnSp>
        <p:nvCxnSpPr>
          <p:cNvPr id="34" name="Conector: angular 33">
            <a:extLst>
              <a:ext uri="{FF2B5EF4-FFF2-40B4-BE49-F238E27FC236}">
                <a16:creationId xmlns:a16="http://schemas.microsoft.com/office/drawing/2014/main" id="{604F4900-F2E5-3311-5854-F134A4596171}"/>
              </a:ext>
            </a:extLst>
          </p:cNvPr>
          <p:cNvCxnSpPr>
            <a:cxnSpLocks/>
            <a:endCxn id="32" idx="2"/>
          </p:cNvCxnSpPr>
          <p:nvPr/>
        </p:nvCxnSpPr>
        <p:spPr>
          <a:xfrm rot="16200000" flipV="1">
            <a:off x="2706681" y="2260920"/>
            <a:ext cx="539785" cy="471878"/>
          </a:xfrm>
          <a:prstGeom prst="bentConnector3">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BC634E65-A3E8-E14D-B9B9-6118D81F1D7A}"/>
              </a:ext>
            </a:extLst>
          </p:cNvPr>
          <p:cNvSpPr/>
          <p:nvPr/>
        </p:nvSpPr>
        <p:spPr>
          <a:xfrm>
            <a:off x="3550405" y="1701425"/>
            <a:ext cx="1311888" cy="52322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Parte de la variancia no influenciada por la adjudicación</a:t>
            </a:r>
          </a:p>
        </p:txBody>
      </p:sp>
      <p:cxnSp>
        <p:nvCxnSpPr>
          <p:cNvPr id="39" name="Conector: angular 38">
            <a:extLst>
              <a:ext uri="{FF2B5EF4-FFF2-40B4-BE49-F238E27FC236}">
                <a16:creationId xmlns:a16="http://schemas.microsoft.com/office/drawing/2014/main" id="{F22B3216-8F13-C08E-2A30-612D5CF638D3}"/>
              </a:ext>
            </a:extLst>
          </p:cNvPr>
          <p:cNvCxnSpPr>
            <a:cxnSpLocks/>
          </p:cNvCxnSpPr>
          <p:nvPr/>
        </p:nvCxnSpPr>
        <p:spPr>
          <a:xfrm rot="5400000" flipH="1" flipV="1">
            <a:off x="3490640" y="2288150"/>
            <a:ext cx="544794" cy="417788"/>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ángulo 52">
                <a:extLst>
                  <a:ext uri="{FF2B5EF4-FFF2-40B4-BE49-F238E27FC236}">
                    <a16:creationId xmlns:a16="http://schemas.microsoft.com/office/drawing/2014/main" id="{3CA8843C-8183-18E5-3266-2DB51831638F}"/>
                  </a:ext>
                </a:extLst>
              </p:cNvPr>
              <p:cNvSpPr/>
              <p:nvPr/>
            </p:nvSpPr>
            <p:spPr>
              <a:xfrm>
                <a:off x="3599914" y="3769338"/>
                <a:ext cx="904964" cy="465794"/>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Tamaño muestral del estrato </a:t>
                </a:r>
                <a14:m>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oMath>
                </a14:m>
                <a:endParaRPr lang="es-AR" sz="10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53" name="Rectángulo 52">
                <a:extLst>
                  <a:ext uri="{FF2B5EF4-FFF2-40B4-BE49-F238E27FC236}">
                    <a16:creationId xmlns:a16="http://schemas.microsoft.com/office/drawing/2014/main" id="{3CA8843C-8183-18E5-3266-2DB51831638F}"/>
                  </a:ext>
                </a:extLst>
              </p:cNvPr>
              <p:cNvSpPr>
                <a:spLocks noRot="1" noChangeAspect="1" noMove="1" noResize="1" noEditPoints="1" noAdjustHandles="1" noChangeArrowheads="1" noChangeShapeType="1" noTextEdit="1"/>
              </p:cNvSpPr>
              <p:nvPr/>
            </p:nvSpPr>
            <p:spPr>
              <a:xfrm>
                <a:off x="3599914" y="3769338"/>
                <a:ext cx="904964" cy="465794"/>
              </a:xfrm>
              <a:prstGeom prst="rect">
                <a:avLst/>
              </a:prstGeom>
              <a:blipFill>
                <a:blip r:embed="rId5"/>
                <a:stretch>
                  <a:fillRect t="-4938" b="-11111"/>
                </a:stretch>
              </a:blipFill>
              <a:ln>
                <a:solidFill>
                  <a:schemeClr val="tx2">
                    <a:lumMod val="20000"/>
                    <a:lumOff val="80000"/>
                  </a:schemeClr>
                </a:solidFill>
              </a:ln>
            </p:spPr>
            <p:txBody>
              <a:bodyPr/>
              <a:lstStyle/>
              <a:p>
                <a:r>
                  <a:rPr lang="es-AR">
                    <a:noFill/>
                  </a:rPr>
                  <a:t> </a:t>
                </a:r>
              </a:p>
            </p:txBody>
          </p:sp>
        </mc:Fallback>
      </mc:AlternateContent>
      <p:cxnSp>
        <p:nvCxnSpPr>
          <p:cNvPr id="54" name="Conector: angular 53">
            <a:extLst>
              <a:ext uri="{FF2B5EF4-FFF2-40B4-BE49-F238E27FC236}">
                <a16:creationId xmlns:a16="http://schemas.microsoft.com/office/drawing/2014/main" id="{D01FA180-00FA-287B-2960-948CEC26F514}"/>
              </a:ext>
            </a:extLst>
          </p:cNvPr>
          <p:cNvCxnSpPr>
            <a:cxnSpLocks/>
          </p:cNvCxnSpPr>
          <p:nvPr/>
        </p:nvCxnSpPr>
        <p:spPr>
          <a:xfrm rot="5400000">
            <a:off x="3885242" y="3209704"/>
            <a:ext cx="713023" cy="401187"/>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Rectángulo 56">
                <a:extLst>
                  <a:ext uri="{FF2B5EF4-FFF2-40B4-BE49-F238E27FC236}">
                    <a16:creationId xmlns:a16="http://schemas.microsoft.com/office/drawing/2014/main" id="{E15BADEF-B5FF-58CD-1571-72C4D004ADCD}"/>
                  </a:ext>
                </a:extLst>
              </p:cNvPr>
              <p:cNvSpPr/>
              <p:nvPr/>
            </p:nvSpPr>
            <p:spPr>
              <a:xfrm>
                <a:off x="5413686" y="1758117"/>
                <a:ext cx="1012513" cy="530152"/>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Tamaño del estrato </a:t>
                </a:r>
                <a14:m>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oMath>
                </a14:m>
                <a:endParaRPr lang="es-AR" sz="1000" dirty="0">
                  <a:solidFill>
                    <a:schemeClr val="tx2"/>
                  </a:solidFill>
                  <a:latin typeface="Lato" panose="020F0502020204030203" pitchFamily="34" charset="0"/>
                  <a:ea typeface="Lato" panose="020F0502020204030203" pitchFamily="34" charset="0"/>
                  <a:cs typeface="Lato" panose="020F0502020204030203" pitchFamily="34" charset="0"/>
                </a:endParaRPr>
              </a:p>
              <a:p>
                <a:pPr algn="ctr"/>
                <a14:m>
                  <m:oMathPara xmlns:m="http://schemas.openxmlformats.org/officeDocument/2006/math">
                    <m:oMathParaPr>
                      <m:jc m:val="centerGroup"/>
                    </m:oMathParaPr>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=1,…,</m:t>
                      </m:r>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𝐻</m:t>
                      </m:r>
                    </m:oMath>
                  </m:oMathPara>
                </a14:m>
                <a:endParaRPr lang="es-AR" sz="10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57" name="Rectángulo 56">
                <a:extLst>
                  <a:ext uri="{FF2B5EF4-FFF2-40B4-BE49-F238E27FC236}">
                    <a16:creationId xmlns:a16="http://schemas.microsoft.com/office/drawing/2014/main" id="{E15BADEF-B5FF-58CD-1571-72C4D004ADCD}"/>
                  </a:ext>
                </a:extLst>
              </p:cNvPr>
              <p:cNvSpPr>
                <a:spLocks noRot="1" noChangeAspect="1" noMove="1" noResize="1" noEditPoints="1" noAdjustHandles="1" noChangeArrowheads="1" noChangeShapeType="1" noTextEdit="1"/>
              </p:cNvSpPr>
              <p:nvPr/>
            </p:nvSpPr>
            <p:spPr>
              <a:xfrm>
                <a:off x="5413686" y="1758117"/>
                <a:ext cx="1012513" cy="530152"/>
              </a:xfrm>
              <a:prstGeom prst="rect">
                <a:avLst/>
              </a:prstGeom>
              <a:blipFill>
                <a:blip r:embed="rId6"/>
                <a:stretch>
                  <a:fillRect/>
                </a:stretch>
              </a:blipFill>
              <a:ln>
                <a:solidFill>
                  <a:schemeClr val="tx2">
                    <a:lumMod val="20000"/>
                    <a:lumOff val="80000"/>
                  </a:schemeClr>
                </a:solidFill>
              </a:ln>
            </p:spPr>
            <p:txBody>
              <a:bodyPr/>
              <a:lstStyle/>
              <a:p>
                <a:r>
                  <a:rPr lang="es-AR">
                    <a:noFill/>
                  </a:rPr>
                  <a:t> </a:t>
                </a:r>
              </a:p>
            </p:txBody>
          </p:sp>
        </mc:Fallback>
      </mc:AlternateContent>
      <p:cxnSp>
        <p:nvCxnSpPr>
          <p:cNvPr id="58" name="Conector: angular 57">
            <a:extLst>
              <a:ext uri="{FF2B5EF4-FFF2-40B4-BE49-F238E27FC236}">
                <a16:creationId xmlns:a16="http://schemas.microsoft.com/office/drawing/2014/main" id="{DF9439D9-EAD7-B12B-E9AD-991D67916929}"/>
              </a:ext>
            </a:extLst>
          </p:cNvPr>
          <p:cNvCxnSpPr>
            <a:cxnSpLocks/>
            <a:endCxn id="57" idx="2"/>
          </p:cNvCxnSpPr>
          <p:nvPr/>
        </p:nvCxnSpPr>
        <p:spPr>
          <a:xfrm rot="5400000" flipH="1" flipV="1">
            <a:off x="5502032" y="2348840"/>
            <a:ext cx="478482" cy="357340"/>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858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grama de flujo: conector 46">
            <a:extLst>
              <a:ext uri="{FF2B5EF4-FFF2-40B4-BE49-F238E27FC236}">
                <a16:creationId xmlns:a16="http://schemas.microsoft.com/office/drawing/2014/main" id="{CD46B5AA-A229-4F9C-215D-561DA030B88F}"/>
              </a:ext>
            </a:extLst>
          </p:cNvPr>
          <p:cNvSpPr/>
          <p:nvPr/>
        </p:nvSpPr>
        <p:spPr>
          <a:xfrm>
            <a:off x="5684562" y="1583436"/>
            <a:ext cx="228600" cy="203061"/>
          </a:xfrm>
          <a:prstGeom prst="flowChartConnector">
            <a:avLst/>
          </a:prstGeom>
          <a:solidFill>
            <a:schemeClr val="bg1"/>
          </a:solidFill>
          <a:ln w="31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Diagrama de flujo: conector 45">
            <a:extLst>
              <a:ext uri="{FF2B5EF4-FFF2-40B4-BE49-F238E27FC236}">
                <a16:creationId xmlns:a16="http://schemas.microsoft.com/office/drawing/2014/main" id="{F79DE04A-AC75-A74B-F81A-3186BD27948F}"/>
              </a:ext>
            </a:extLst>
          </p:cNvPr>
          <p:cNvSpPr/>
          <p:nvPr/>
        </p:nvSpPr>
        <p:spPr>
          <a:xfrm>
            <a:off x="4844451" y="3571604"/>
            <a:ext cx="228600" cy="261570"/>
          </a:xfrm>
          <a:prstGeom prst="flowChartConnector">
            <a:avLst/>
          </a:prstGeom>
          <a:solidFill>
            <a:schemeClr val="bg1"/>
          </a:solidFill>
          <a:ln w="31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Rectángulo 44">
            <a:extLst>
              <a:ext uri="{FF2B5EF4-FFF2-40B4-BE49-F238E27FC236}">
                <a16:creationId xmlns:a16="http://schemas.microsoft.com/office/drawing/2014/main" id="{116A77E0-6E1F-7A65-D16C-1ED6DB6A6E7F}"/>
              </a:ext>
            </a:extLst>
          </p:cNvPr>
          <p:cNvSpPr/>
          <p:nvPr/>
        </p:nvSpPr>
        <p:spPr>
          <a:xfrm>
            <a:off x="5776680" y="3815268"/>
            <a:ext cx="2656790" cy="780150"/>
          </a:xfrm>
          <a:prstGeom prst="rect">
            <a:avLst/>
          </a:prstGeom>
          <a:solidFill>
            <a:schemeClr val="bg1">
              <a:lumMod val="95000"/>
            </a:schemeClr>
          </a:solidFill>
          <a:ln w="19050">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Diagrama de flujo: conector 70">
            <a:extLst>
              <a:ext uri="{FF2B5EF4-FFF2-40B4-BE49-F238E27FC236}">
                <a16:creationId xmlns:a16="http://schemas.microsoft.com/office/drawing/2014/main" id="{85C84F9B-55C3-0FCD-F2A3-15F5F182BABC}"/>
              </a:ext>
            </a:extLst>
          </p:cNvPr>
          <p:cNvSpPr/>
          <p:nvPr/>
        </p:nvSpPr>
        <p:spPr>
          <a:xfrm>
            <a:off x="5465406" y="1550584"/>
            <a:ext cx="247045" cy="230096"/>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Diagrama de flujo: conector 67">
            <a:extLst>
              <a:ext uri="{FF2B5EF4-FFF2-40B4-BE49-F238E27FC236}">
                <a16:creationId xmlns:a16="http://schemas.microsoft.com/office/drawing/2014/main" id="{B5E9CD1D-7202-BA7E-6166-4B0C1A146CDC}"/>
              </a:ext>
            </a:extLst>
          </p:cNvPr>
          <p:cNvSpPr/>
          <p:nvPr/>
        </p:nvSpPr>
        <p:spPr>
          <a:xfrm>
            <a:off x="4248859" y="1543191"/>
            <a:ext cx="192667" cy="230096"/>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Diagrama de flujo: conector 65">
            <a:extLst>
              <a:ext uri="{FF2B5EF4-FFF2-40B4-BE49-F238E27FC236}">
                <a16:creationId xmlns:a16="http://schemas.microsoft.com/office/drawing/2014/main" id="{288C28AC-8BE8-0031-875A-8A50E9844098}"/>
              </a:ext>
            </a:extLst>
          </p:cNvPr>
          <p:cNvSpPr/>
          <p:nvPr/>
        </p:nvSpPr>
        <p:spPr>
          <a:xfrm>
            <a:off x="3875293" y="1529632"/>
            <a:ext cx="192667" cy="243655"/>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C6FB258-9638-26F0-947F-61ADD20972F6}"/>
              </a:ext>
            </a:extLst>
          </p:cNvPr>
          <p:cNvSpPr txBox="1"/>
          <p:nvPr/>
        </p:nvSpPr>
        <p:spPr>
          <a:xfrm>
            <a:off x="335056" y="948116"/>
            <a:ext cx="3220018"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Se define una función de costos:</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Problema de adjudicación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2A2349D-2366-DBC5-BEB3-9B54B1074AC7}"/>
                  </a:ext>
                </a:extLst>
              </p:cNvPr>
              <p:cNvSpPr txBox="1"/>
              <p:nvPr/>
            </p:nvSpPr>
            <p:spPr>
              <a:xfrm>
                <a:off x="2827762" y="1420880"/>
                <a:ext cx="3714751" cy="440955"/>
              </a:xfrm>
              <a:prstGeom prst="rect">
                <a:avLst/>
              </a:prstGeom>
              <a:noFill/>
              <a:ln w="19050">
                <a:solidFill>
                  <a:schemeClr val="tx2">
                    <a:lumMod val="20000"/>
                    <a:lumOff val="80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AR" i="1" smtClean="0">
                              <a:latin typeface="Cambria Math" panose="02040503050406030204" pitchFamily="18" charset="0"/>
                            </a:rPr>
                          </m:ctrlPr>
                        </m:sSupPr>
                        <m:e>
                          <m:r>
                            <a:rPr lang="es-AR" b="0" i="1" smtClean="0">
                              <a:latin typeface="Cambria Math" panose="02040503050406030204" pitchFamily="18" charset="0"/>
                            </a:rPr>
                            <m:t>𝐶</m:t>
                          </m:r>
                        </m:e>
                        <m:sup>
                          <m:r>
                            <a:rPr lang="es-AR" b="0" i="1" smtClean="0">
                              <a:latin typeface="Cambria Math" panose="02040503050406030204" pitchFamily="18" charset="0"/>
                            </a:rPr>
                            <m:t>′</m:t>
                          </m:r>
                        </m:sup>
                      </m:sSup>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0</m:t>
                          </m:r>
                        </m:sub>
                      </m:sSub>
                      <m:r>
                        <a:rPr lang="es-AR" b="0" i="1" smtClean="0">
                          <a:latin typeface="Cambria Math" panose="02040503050406030204" pitchFamily="18" charset="0"/>
                        </a:rPr>
                        <m:t>+</m:t>
                      </m:r>
                      <m:r>
                        <a:rPr lang="es-AR" b="0" i="1" smtClean="0">
                          <a:latin typeface="Cambria Math" panose="02040503050406030204" pitchFamily="18" charset="0"/>
                        </a:rPr>
                        <m:t>𝐶</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0</m:t>
                          </m:r>
                        </m:sub>
                      </m:sSub>
                      <m:r>
                        <a:rPr lang="es-AR" b="0" i="1" smtClean="0">
                          <a:latin typeface="Cambria Math" panose="02040503050406030204" pitchFamily="18" charset="0"/>
                        </a:rPr>
                        <m:t>+</m:t>
                      </m:r>
                      <m:nary>
                        <m:naryPr>
                          <m:chr m:val="∑"/>
                          <m:limLoc m:val="subSup"/>
                          <m:ctrlPr>
                            <a:rPr lang="es-AR" b="0" i="1" smtClean="0">
                              <a:latin typeface="Cambria Math" panose="02040503050406030204" pitchFamily="18" charset="0"/>
                            </a:rPr>
                          </m:ctrlPr>
                        </m:naryPr>
                        <m:sub>
                          <m:r>
                            <m:rPr>
                              <m:brk m:alnAt="25"/>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sSub>
                            <m:sSubPr>
                              <m:ctrlPr>
                                <a:rPr lang="es-AR" b="0" i="1" smtClean="0">
                                  <a:latin typeface="Cambria Math" panose="02040503050406030204" pitchFamily="18" charset="0"/>
                                </a:rPr>
                              </m:ctrlPr>
                            </m:sSubPr>
                            <m:e>
                              <m:r>
                                <a:rPr lang="es-AR" b="0" i="1" smtClean="0">
                                  <a:latin typeface="Cambria Math" panose="02040503050406030204" pitchFamily="18" charset="0"/>
                                </a:rPr>
                                <m:t>𝑛</m:t>
                              </m:r>
                            </m:e>
                            <m:sub>
                              <m:r>
                                <a:rPr lang="es-AR" b="0" i="1" smtClean="0">
                                  <a:latin typeface="Cambria Math" panose="02040503050406030204" pitchFamily="18" charset="0"/>
                                </a:rPr>
                                <m:t>h</m:t>
                              </m:r>
                            </m:sub>
                          </m:sSub>
                        </m:e>
                      </m:nary>
                    </m:oMath>
                  </m:oMathPara>
                </a14:m>
                <a:endParaRPr lang="es-AR" dirty="0"/>
              </a:p>
            </p:txBody>
          </p:sp>
        </mc:Choice>
        <mc:Fallback xmlns="">
          <p:sp>
            <p:nvSpPr>
              <p:cNvPr id="7" name="CuadroTexto 6">
                <a:extLst>
                  <a:ext uri="{FF2B5EF4-FFF2-40B4-BE49-F238E27FC236}">
                    <a16:creationId xmlns:a16="http://schemas.microsoft.com/office/drawing/2014/main" id="{02A2349D-2366-DBC5-BEB3-9B54B1074AC7}"/>
                  </a:ext>
                </a:extLst>
              </p:cNvPr>
              <p:cNvSpPr txBox="1">
                <a:spLocks noRot="1" noChangeAspect="1" noMove="1" noResize="1" noEditPoints="1" noAdjustHandles="1" noChangeArrowheads="1" noChangeShapeType="1" noTextEdit="1"/>
              </p:cNvSpPr>
              <p:nvPr/>
            </p:nvSpPr>
            <p:spPr>
              <a:xfrm>
                <a:off x="2827762" y="1420880"/>
                <a:ext cx="3714751" cy="440955"/>
              </a:xfrm>
              <a:prstGeom prst="rect">
                <a:avLst/>
              </a:prstGeom>
              <a:blipFill>
                <a:blip r:embed="rId2"/>
                <a:stretch>
                  <a:fillRect t="-165333" r="-327" b="-249333"/>
                </a:stretch>
              </a:blipFill>
              <a:ln w="19050">
                <a:solidFill>
                  <a:schemeClr val="tx2">
                    <a:lumMod val="20000"/>
                    <a:lumOff val="80000"/>
                  </a:schemeClr>
                </a:solidFill>
              </a:ln>
            </p:spPr>
            <p:txBody>
              <a:bodyPr/>
              <a:lstStyle/>
              <a:p>
                <a:r>
                  <a:rPr lang="es-AR">
                    <a:noFill/>
                  </a:rPr>
                  <a:t> </a:t>
                </a:r>
              </a:p>
            </p:txBody>
          </p:sp>
        </mc:Fallback>
      </mc:AlternateContent>
      <p:sp>
        <p:nvSpPr>
          <p:cNvPr id="38" name="Rectángulo 37">
            <a:extLst>
              <a:ext uri="{FF2B5EF4-FFF2-40B4-BE49-F238E27FC236}">
                <a16:creationId xmlns:a16="http://schemas.microsoft.com/office/drawing/2014/main" id="{BC634E65-A3E8-E14D-B9B9-6118D81F1D7A}"/>
              </a:ext>
            </a:extLst>
          </p:cNvPr>
          <p:cNvSpPr/>
          <p:nvPr/>
        </p:nvSpPr>
        <p:spPr>
          <a:xfrm>
            <a:off x="3257588" y="2222793"/>
            <a:ext cx="1905733" cy="52322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Costo fijo de la encuesta que no depende del tamaño de la muestra ni de la adjudicación</a:t>
            </a:r>
          </a:p>
        </p:txBody>
      </p:sp>
      <p:cxnSp>
        <p:nvCxnSpPr>
          <p:cNvPr id="39" name="Conector: angular 38">
            <a:extLst>
              <a:ext uri="{FF2B5EF4-FFF2-40B4-BE49-F238E27FC236}">
                <a16:creationId xmlns:a16="http://schemas.microsoft.com/office/drawing/2014/main" id="{F22B3216-8F13-C08E-2A30-612D5CF638D3}"/>
              </a:ext>
            </a:extLst>
          </p:cNvPr>
          <p:cNvCxnSpPr>
            <a:cxnSpLocks/>
          </p:cNvCxnSpPr>
          <p:nvPr/>
        </p:nvCxnSpPr>
        <p:spPr>
          <a:xfrm rot="16200000" flipH="1">
            <a:off x="3844233" y="1909232"/>
            <a:ext cx="441049" cy="186262"/>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3CA8843C-8183-18E5-3266-2DB51831638F}"/>
              </a:ext>
            </a:extLst>
          </p:cNvPr>
          <p:cNvSpPr/>
          <p:nvPr/>
        </p:nvSpPr>
        <p:spPr>
          <a:xfrm>
            <a:off x="4737715" y="1039472"/>
            <a:ext cx="851213" cy="32081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Costo variable</a:t>
            </a:r>
          </a:p>
        </p:txBody>
      </p:sp>
      <p:cxnSp>
        <p:nvCxnSpPr>
          <p:cNvPr id="54" name="Conector: angular 53">
            <a:extLst>
              <a:ext uri="{FF2B5EF4-FFF2-40B4-BE49-F238E27FC236}">
                <a16:creationId xmlns:a16="http://schemas.microsoft.com/office/drawing/2014/main" id="{D01FA180-00FA-287B-2960-948CEC26F514}"/>
              </a:ext>
            </a:extLst>
          </p:cNvPr>
          <p:cNvCxnSpPr>
            <a:cxnSpLocks/>
          </p:cNvCxnSpPr>
          <p:nvPr/>
        </p:nvCxnSpPr>
        <p:spPr>
          <a:xfrm flipV="1">
            <a:off x="4347204" y="1202320"/>
            <a:ext cx="382399" cy="348264"/>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Rectángulo 56">
                <a:extLst>
                  <a:ext uri="{FF2B5EF4-FFF2-40B4-BE49-F238E27FC236}">
                    <a16:creationId xmlns:a16="http://schemas.microsoft.com/office/drawing/2014/main" id="{E15BADEF-B5FF-58CD-1571-72C4D004ADCD}"/>
                  </a:ext>
                </a:extLst>
              </p:cNvPr>
              <p:cNvSpPr/>
              <p:nvPr/>
            </p:nvSpPr>
            <p:spPr>
              <a:xfrm>
                <a:off x="5673111" y="2113589"/>
                <a:ext cx="1573297" cy="530152"/>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Costo por unidad muestral en el estrato </a:t>
                </a:r>
                <a14:m>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oMath>
                </a14:m>
                <a:endParaRPr lang="es-AR" sz="1000" b="0" dirty="0">
                  <a:solidFill>
                    <a:schemeClr val="tx2"/>
                  </a:solidFill>
                  <a:latin typeface="Lato" panose="020F0502020204030203" pitchFamily="34" charset="0"/>
                  <a:ea typeface="Lato" panose="020F0502020204030203" pitchFamily="34" charset="0"/>
                  <a:cs typeface="Lato" panose="020F0502020204030203" pitchFamily="34" charset="0"/>
                </a:endParaRPr>
              </a:p>
              <a:p>
                <a:pPr algn="ctr"/>
                <a14:m>
                  <m:oMathPara xmlns:m="http://schemas.openxmlformats.org/officeDocument/2006/math">
                    <m:oMathParaPr>
                      <m:jc m:val="centerGroup"/>
                    </m:oMathParaPr>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h</m:t>
                      </m:r>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=1,…,</m:t>
                      </m:r>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𝐻</m:t>
                      </m:r>
                    </m:oMath>
                  </m:oMathPara>
                </a14:m>
                <a:endParaRPr lang="es-AR" sz="10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57" name="Rectángulo 56">
                <a:extLst>
                  <a:ext uri="{FF2B5EF4-FFF2-40B4-BE49-F238E27FC236}">
                    <a16:creationId xmlns:a16="http://schemas.microsoft.com/office/drawing/2014/main" id="{E15BADEF-B5FF-58CD-1571-72C4D004ADCD}"/>
                  </a:ext>
                </a:extLst>
              </p:cNvPr>
              <p:cNvSpPr>
                <a:spLocks noRot="1" noChangeAspect="1" noMove="1" noResize="1" noEditPoints="1" noAdjustHandles="1" noChangeArrowheads="1" noChangeShapeType="1" noTextEdit="1"/>
              </p:cNvSpPr>
              <p:nvPr/>
            </p:nvSpPr>
            <p:spPr>
              <a:xfrm>
                <a:off x="5673111" y="2113589"/>
                <a:ext cx="1573297" cy="530152"/>
              </a:xfrm>
              <a:prstGeom prst="rect">
                <a:avLst/>
              </a:prstGeom>
              <a:blipFill>
                <a:blip r:embed="rId3"/>
                <a:stretch>
                  <a:fillRect/>
                </a:stretch>
              </a:blipFill>
              <a:ln>
                <a:solidFill>
                  <a:schemeClr val="tx2">
                    <a:lumMod val="20000"/>
                    <a:lumOff val="80000"/>
                  </a:schemeClr>
                </a:solidFill>
              </a:ln>
            </p:spPr>
            <p:txBody>
              <a:bodyPr/>
              <a:lstStyle/>
              <a:p>
                <a:r>
                  <a:rPr lang="es-AR">
                    <a:noFill/>
                  </a:rPr>
                  <a:t> </a:t>
                </a:r>
              </a:p>
            </p:txBody>
          </p:sp>
        </mc:Fallback>
      </mc:AlternateContent>
      <p:cxnSp>
        <p:nvCxnSpPr>
          <p:cNvPr id="58" name="Conector: angular 57">
            <a:extLst>
              <a:ext uri="{FF2B5EF4-FFF2-40B4-BE49-F238E27FC236}">
                <a16:creationId xmlns:a16="http://schemas.microsoft.com/office/drawing/2014/main" id="{DF9439D9-EAD7-B12B-E9AD-991D67916929}"/>
              </a:ext>
            </a:extLst>
          </p:cNvPr>
          <p:cNvCxnSpPr>
            <a:cxnSpLocks/>
            <a:endCxn id="57" idx="0"/>
          </p:cNvCxnSpPr>
          <p:nvPr/>
        </p:nvCxnSpPr>
        <p:spPr>
          <a:xfrm>
            <a:off x="5588928" y="1780680"/>
            <a:ext cx="870832" cy="332909"/>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FC6FB258-9638-26F0-947F-61ADD20972F6}"/>
              </a:ext>
            </a:extLst>
          </p:cNvPr>
          <p:cNvSpPr txBox="1"/>
          <p:nvPr/>
        </p:nvSpPr>
        <p:spPr>
          <a:xfrm>
            <a:off x="335056" y="2931089"/>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Bajo esta metodología y por simplicidad en la resolución, la función C es reformulada:</a:t>
            </a:r>
          </a:p>
        </p:txBody>
      </p:sp>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02A2349D-2366-DBC5-BEB3-9B54B1074AC7}"/>
                  </a:ext>
                </a:extLst>
              </p:cNvPr>
              <p:cNvSpPr txBox="1"/>
              <p:nvPr/>
            </p:nvSpPr>
            <p:spPr>
              <a:xfrm>
                <a:off x="2827762" y="3355589"/>
                <a:ext cx="2797829" cy="459678"/>
              </a:xfrm>
              <a:prstGeom prst="rect">
                <a:avLst/>
              </a:prstGeom>
              <a:noFill/>
              <a:ln w="19050">
                <a:solidFill>
                  <a:schemeClr val="tx2">
                    <a:lumMod val="20000"/>
                    <a:lumOff val="80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𝐶</m:t>
                      </m:r>
                      <m:r>
                        <a:rPr lang="es-AR" b="0" i="1" smtClean="0">
                          <a:latin typeface="Cambria Math" panose="02040503050406030204" pitchFamily="18" charset="0"/>
                        </a:rPr>
                        <m:t>=</m:t>
                      </m:r>
                      <m:r>
                        <a:rPr lang="es-AR" b="0" i="1" smtClean="0">
                          <a:latin typeface="Cambria Math" panose="02040503050406030204" pitchFamily="18" charset="0"/>
                        </a:rPr>
                        <m:t>𝑓</m:t>
                      </m:r>
                      <m:d>
                        <m:dPr>
                          <m:ctrlPr>
                            <a:rPr lang="es-AR" b="0" i="1" smtClean="0">
                              <a:latin typeface="Cambria Math" panose="02040503050406030204" pitchFamily="18" charset="0"/>
                            </a:rPr>
                          </m:ctrlPr>
                        </m:dPr>
                        <m:e>
                          <m:r>
                            <a:rPr lang="es-AR" b="1" i="1" smtClean="0">
                              <a:latin typeface="Cambria Math" panose="02040503050406030204" pitchFamily="18" charset="0"/>
                            </a:rPr>
                            <m:t>𝑿</m:t>
                          </m:r>
                        </m:e>
                      </m:d>
                      <m:r>
                        <a:rPr lang="es-AR" b="0" i="1" smtClean="0">
                          <a:latin typeface="Cambria Math" panose="02040503050406030204" pitchFamily="18" charset="0"/>
                        </a:rPr>
                        <m:t>=</m:t>
                      </m:r>
                      <m:nary>
                        <m:naryPr>
                          <m:chr m:val="∑"/>
                          <m:limLoc m:val="subSup"/>
                          <m:ctrlPr>
                            <a:rPr lang="es-AR" b="0" i="1" smtClean="0">
                              <a:latin typeface="Cambria Math" panose="02040503050406030204" pitchFamily="18" charset="0"/>
                            </a:rPr>
                          </m:ctrlPr>
                        </m:naryPr>
                        <m:sub>
                          <m:r>
                            <m:rPr>
                              <m:brk m:alnAt="25"/>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f>
                            <m:fPr>
                              <m:ctrlPr>
                                <a:rPr lang="es-AR" b="0" i="1" smtClean="0">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𝐶</m:t>
                                  </m:r>
                                </m:e>
                                <m:sub>
                                  <m:r>
                                    <a:rPr lang="es-AR" i="1">
                                      <a:latin typeface="Cambria Math" panose="02040503050406030204" pitchFamily="18" charset="0"/>
                                    </a:rPr>
                                    <m:t>h</m:t>
                                  </m:r>
                                </m:sub>
                              </m:sSub>
                            </m:num>
                            <m:den>
                              <m:sSub>
                                <m:sSubPr>
                                  <m:ctrlPr>
                                    <a:rPr lang="es-AR" i="1">
                                      <a:latin typeface="Cambria Math" panose="02040503050406030204" pitchFamily="18" charset="0"/>
                                    </a:rPr>
                                  </m:ctrlPr>
                                </m:sSubPr>
                                <m:e>
                                  <m:r>
                                    <a:rPr lang="es-AR" i="1">
                                      <a:latin typeface="Cambria Math" panose="02040503050406030204" pitchFamily="18" charset="0"/>
                                    </a:rPr>
                                    <m:t>𝑋</m:t>
                                  </m:r>
                                </m:e>
                                <m:sub>
                                  <m:r>
                                    <a:rPr lang="es-AR" i="1">
                                      <a:latin typeface="Cambria Math" panose="02040503050406030204" pitchFamily="18" charset="0"/>
                                    </a:rPr>
                                    <m:t>h</m:t>
                                  </m:r>
                                </m:sub>
                              </m:sSub>
                            </m:den>
                          </m:f>
                        </m:e>
                      </m:nary>
                    </m:oMath>
                  </m:oMathPara>
                </a14:m>
                <a:endParaRPr lang="es-AR" dirty="0"/>
              </a:p>
            </p:txBody>
          </p:sp>
        </mc:Choice>
        <mc:Fallback xmlns="">
          <p:sp>
            <p:nvSpPr>
              <p:cNvPr id="40" name="CuadroTexto 39">
                <a:extLst>
                  <a:ext uri="{FF2B5EF4-FFF2-40B4-BE49-F238E27FC236}">
                    <a16:creationId xmlns:a16="http://schemas.microsoft.com/office/drawing/2014/main" id="{02A2349D-2366-DBC5-BEB3-9B54B1074AC7}"/>
                  </a:ext>
                </a:extLst>
              </p:cNvPr>
              <p:cNvSpPr txBox="1">
                <a:spLocks noRot="1" noChangeAspect="1" noMove="1" noResize="1" noEditPoints="1" noAdjustHandles="1" noChangeArrowheads="1" noChangeShapeType="1" noTextEdit="1"/>
              </p:cNvSpPr>
              <p:nvPr/>
            </p:nvSpPr>
            <p:spPr>
              <a:xfrm>
                <a:off x="2827762" y="3355589"/>
                <a:ext cx="2797829" cy="459678"/>
              </a:xfrm>
              <a:prstGeom prst="rect">
                <a:avLst/>
              </a:prstGeom>
              <a:blipFill>
                <a:blip r:embed="rId4"/>
                <a:stretch>
                  <a:fillRect t="-156962" r="-9091" b="-231646"/>
                </a:stretch>
              </a:blipFill>
              <a:ln w="19050">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0E23BAF7-12B7-C16E-B768-E0EF7A33F21F}"/>
                  </a:ext>
                </a:extLst>
              </p:cNvPr>
              <p:cNvSpPr txBox="1"/>
              <p:nvPr/>
            </p:nvSpPr>
            <p:spPr>
              <a:xfrm>
                <a:off x="5776680" y="3815267"/>
                <a:ext cx="2347993" cy="7801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h</m:t>
                          </m:r>
                        </m:sub>
                      </m:sSub>
                      <m:r>
                        <a:rPr lang="es-AR" b="0" i="1" smtClean="0">
                          <a:latin typeface="Cambria Math" panose="02040503050406030204" pitchFamily="18" charset="0"/>
                        </a:rPr>
                        <m:t>=</m:t>
                      </m:r>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f>
                                <m:fPr>
                                  <m:ctrlPr>
                                    <a:rPr lang="es-AR" b="0" i="1" smtClean="0">
                                      <a:latin typeface="Cambria Math" panose="02040503050406030204" pitchFamily="18" charset="0"/>
                                    </a:rPr>
                                  </m:ctrlPr>
                                </m:fPr>
                                <m:num>
                                  <m:r>
                                    <a:rPr lang="es-AR" b="0" i="1" smtClean="0">
                                      <a:latin typeface="Cambria Math" panose="02040503050406030204" pitchFamily="18" charset="0"/>
                                    </a:rPr>
                                    <m:t>1</m:t>
                                  </m:r>
                                </m:num>
                                <m:den>
                                  <m:sSub>
                                    <m:sSubPr>
                                      <m:ctrlPr>
                                        <a:rPr lang="es-AR" b="0" i="1" smtClean="0">
                                          <a:latin typeface="Cambria Math" panose="02040503050406030204" pitchFamily="18" charset="0"/>
                                        </a:rPr>
                                      </m:ctrlPr>
                                    </m:sSubPr>
                                    <m:e>
                                      <m:r>
                                        <a:rPr lang="es-AR" b="0" i="1" smtClean="0">
                                          <a:latin typeface="Cambria Math" panose="02040503050406030204" pitchFamily="18" charset="0"/>
                                        </a:rPr>
                                        <m:t>𝑛</m:t>
                                      </m:r>
                                    </m:e>
                                    <m:sub>
                                      <m:r>
                                        <a:rPr lang="es-AR" b="0" i="1" smtClean="0">
                                          <a:latin typeface="Cambria Math" panose="02040503050406030204" pitchFamily="18" charset="0"/>
                                        </a:rPr>
                                        <m:t>h</m:t>
                                      </m:r>
                                    </m:sub>
                                  </m:sSub>
                                </m:den>
                              </m:f>
                              <m:r>
                                <a:rPr lang="es-AR" b="0" i="1" smtClean="0">
                                  <a:latin typeface="Cambria Math" panose="02040503050406030204" pitchFamily="18" charset="0"/>
                                </a:rPr>
                                <m:t>               </m:t>
                              </m:r>
                              <m:r>
                                <a:rPr lang="es-AR" b="0" i="1" smtClean="0">
                                  <a:latin typeface="Cambria Math" panose="02040503050406030204" pitchFamily="18" charset="0"/>
                                </a:rPr>
                                <m:t>𝑠𝑖</m:t>
                              </m:r>
                              <m:r>
                                <a:rPr lang="es-AR" b="0" i="1" smtClean="0">
                                  <a:latin typeface="Cambria Math" panose="02040503050406030204" pitchFamily="18" charset="0"/>
                                </a:rPr>
                                <m:t> </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𝑛</m:t>
                                  </m:r>
                                </m:e>
                                <m:sub>
                                  <m:r>
                                    <a:rPr lang="es-AR" b="0" i="1" smtClean="0">
                                      <a:latin typeface="Cambria Math" panose="02040503050406030204" pitchFamily="18" charset="0"/>
                                    </a:rPr>
                                    <m:t>h</m:t>
                                  </m:r>
                                </m:sub>
                              </m:sSub>
                              <m:r>
                                <a:rPr lang="es-AR" b="0" i="1" smtClean="0">
                                  <a:latin typeface="Cambria Math" panose="02040503050406030204" pitchFamily="18" charset="0"/>
                                  <a:ea typeface="Cambria Math" panose="02040503050406030204" pitchFamily="18" charset="0"/>
                                </a:rPr>
                                <m:t>≥1</m:t>
                              </m:r>
                            </m:e>
                            <m:e>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𝑒𝑛</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𝑜𝑡𝑟𝑜</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𝑐𝑎𝑠𝑜</m:t>
                              </m:r>
                            </m:e>
                          </m:eqArr>
                        </m:e>
                      </m:d>
                      <m:r>
                        <a:rPr lang="es-AR" b="0" i="1" smtClean="0">
                          <a:latin typeface="Cambria Math" panose="02040503050406030204" pitchFamily="18" charset="0"/>
                        </a:rPr>
                        <m:t> </m:t>
                      </m:r>
                    </m:oMath>
                  </m:oMathPara>
                </a14:m>
                <a:endParaRPr lang="es-AR" dirty="0"/>
              </a:p>
            </p:txBody>
          </p:sp>
        </mc:Choice>
        <mc:Fallback xmlns="">
          <p:sp>
            <p:nvSpPr>
              <p:cNvPr id="41" name="CuadroTexto 40">
                <a:extLst>
                  <a:ext uri="{FF2B5EF4-FFF2-40B4-BE49-F238E27FC236}">
                    <a16:creationId xmlns:a16="http://schemas.microsoft.com/office/drawing/2014/main" id="{0E23BAF7-12B7-C16E-B768-E0EF7A33F21F}"/>
                  </a:ext>
                </a:extLst>
              </p:cNvPr>
              <p:cNvSpPr txBox="1">
                <a:spLocks noRot="1" noChangeAspect="1" noMove="1" noResize="1" noEditPoints="1" noAdjustHandles="1" noChangeArrowheads="1" noChangeShapeType="1" noTextEdit="1"/>
              </p:cNvSpPr>
              <p:nvPr/>
            </p:nvSpPr>
            <p:spPr>
              <a:xfrm>
                <a:off x="5776680" y="3815267"/>
                <a:ext cx="2347993" cy="780150"/>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4" name="CuadroTexto 43">
                <a:extLst>
                  <a:ext uri="{FF2B5EF4-FFF2-40B4-BE49-F238E27FC236}">
                    <a16:creationId xmlns:a16="http://schemas.microsoft.com/office/drawing/2014/main" id="{B3E27A17-B4AF-D5D6-DFBB-0E8E0FB0F1D8}"/>
                  </a:ext>
                </a:extLst>
              </p:cNvPr>
              <p:cNvSpPr txBox="1"/>
              <p:nvPr/>
            </p:nvSpPr>
            <p:spPr>
              <a:xfrm>
                <a:off x="5776680" y="3432286"/>
                <a:ext cx="148730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b="1" i="1" smtClean="0">
                          <a:latin typeface="Cambria Math" panose="02040503050406030204" pitchFamily="18" charset="0"/>
                        </a:rPr>
                        <m:t>𝑿</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𝐻</m:t>
                          </m:r>
                        </m:sub>
                      </m:sSub>
                      <m:r>
                        <a:rPr lang="es-AR" b="0" i="1" smtClean="0">
                          <a:latin typeface="Cambria Math" panose="02040503050406030204" pitchFamily="18" charset="0"/>
                        </a:rPr>
                        <m:t>)′</m:t>
                      </m:r>
                    </m:oMath>
                  </m:oMathPara>
                </a14:m>
                <a:endParaRPr lang="es-AR" dirty="0"/>
              </a:p>
            </p:txBody>
          </p:sp>
        </mc:Choice>
        <mc:Fallback xmlns="">
          <p:sp>
            <p:nvSpPr>
              <p:cNvPr id="44" name="CuadroTexto 43">
                <a:extLst>
                  <a:ext uri="{FF2B5EF4-FFF2-40B4-BE49-F238E27FC236}">
                    <a16:creationId xmlns:a16="http://schemas.microsoft.com/office/drawing/2014/main" id="{B3E27A17-B4AF-D5D6-DFBB-0E8E0FB0F1D8}"/>
                  </a:ext>
                </a:extLst>
              </p:cNvPr>
              <p:cNvSpPr txBox="1">
                <a:spLocks noRot="1" noChangeAspect="1" noMove="1" noResize="1" noEditPoints="1" noAdjustHandles="1" noChangeArrowheads="1" noChangeShapeType="1" noTextEdit="1"/>
              </p:cNvSpPr>
              <p:nvPr/>
            </p:nvSpPr>
            <p:spPr>
              <a:xfrm>
                <a:off x="5776680" y="3432286"/>
                <a:ext cx="1487302" cy="307777"/>
              </a:xfrm>
              <a:prstGeom prst="rect">
                <a:avLst/>
              </a:prstGeom>
              <a:blipFill>
                <a:blip r:embed="rId6"/>
                <a:stretch>
                  <a:fillRect b="-7843"/>
                </a:stretch>
              </a:blipFill>
            </p:spPr>
            <p:txBody>
              <a:bodyPr/>
              <a:lstStyle/>
              <a:p>
                <a:r>
                  <a:rPr lang="es-AR">
                    <a:noFill/>
                  </a:rPr>
                  <a:t> </a:t>
                </a:r>
              </a:p>
            </p:txBody>
          </p:sp>
        </mc:Fallback>
      </mc:AlternateContent>
    </p:spTree>
    <p:extLst>
      <p:ext uri="{BB962C8B-B14F-4D97-AF65-F5344CB8AC3E}">
        <p14:creationId xmlns:p14="http://schemas.microsoft.com/office/powerpoint/2010/main" val="2648922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F59CA655-A378-008F-61B5-291A95EDA9C2}"/>
              </a:ext>
            </a:extLst>
          </p:cNvPr>
          <p:cNvSpPr/>
          <p:nvPr/>
        </p:nvSpPr>
        <p:spPr>
          <a:xfrm>
            <a:off x="2229223" y="3347282"/>
            <a:ext cx="4431543" cy="834390"/>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Diagrama de flujo: conector 44">
            <a:extLst>
              <a:ext uri="{FF2B5EF4-FFF2-40B4-BE49-F238E27FC236}">
                <a16:creationId xmlns:a16="http://schemas.microsoft.com/office/drawing/2014/main" id="{E3F5B66A-04C5-2CF1-0984-D3982F712EC1}"/>
              </a:ext>
            </a:extLst>
          </p:cNvPr>
          <p:cNvSpPr/>
          <p:nvPr/>
        </p:nvSpPr>
        <p:spPr>
          <a:xfrm>
            <a:off x="3705225" y="3776154"/>
            <a:ext cx="333375" cy="279788"/>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545D23BA-2D88-1839-E7D0-5F81793DB1B5}"/>
              </a:ext>
            </a:extLst>
          </p:cNvPr>
          <p:cNvSpPr/>
          <p:nvPr/>
        </p:nvSpPr>
        <p:spPr>
          <a:xfrm>
            <a:off x="2229223" y="1426267"/>
            <a:ext cx="4431543" cy="834390"/>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Diagrama de flujo: conector 11">
            <a:extLst>
              <a:ext uri="{FF2B5EF4-FFF2-40B4-BE49-F238E27FC236}">
                <a16:creationId xmlns:a16="http://schemas.microsoft.com/office/drawing/2014/main" id="{5DE99CAE-CA1A-57BC-080F-2A6A0BEFD6FA}"/>
              </a:ext>
            </a:extLst>
          </p:cNvPr>
          <p:cNvSpPr/>
          <p:nvPr/>
        </p:nvSpPr>
        <p:spPr>
          <a:xfrm>
            <a:off x="4752723" y="1843462"/>
            <a:ext cx="279434" cy="253365"/>
          </a:xfrm>
          <a:prstGeom prst="flowChartConnector">
            <a:avLst/>
          </a:prstGeom>
          <a:solidFill>
            <a:schemeClr val="bg1"/>
          </a:solidFill>
          <a:ln w="3175">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C6FB258-9638-26F0-947F-61ADD20972F6}"/>
              </a:ext>
            </a:extLst>
          </p:cNvPr>
          <p:cNvSpPr txBox="1"/>
          <p:nvPr/>
        </p:nvSpPr>
        <p:spPr>
          <a:xfrm>
            <a:off x="330722" y="979629"/>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El problema de adjudicación consiste en:</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Problema de adjudicación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ACBD2D2B-3C3F-9319-A80A-8201B0112CC6}"/>
                  </a:ext>
                </a:extLst>
              </p:cNvPr>
              <p:cNvSpPr txBox="1"/>
              <p:nvPr/>
            </p:nvSpPr>
            <p:spPr>
              <a:xfrm>
                <a:off x="2432433" y="1575350"/>
                <a:ext cx="4228333" cy="559577"/>
              </a:xfrm>
              <a:prstGeom prst="rect">
                <a:avLst/>
              </a:prstGeom>
              <a:noFill/>
            </p:spPr>
            <p:txBody>
              <a:bodyPr wrap="square" lIns="0" tIns="0" rIns="0" bIns="0" rtlCol="0">
                <a:spAutoFit/>
              </a:bodyPr>
              <a:lstStyle/>
              <a:p>
                <a14:m>
                  <m:oMath xmlns:m="http://schemas.openxmlformats.org/officeDocument/2006/math">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r>
                              <a:rPr lang="es-AR" b="0" i="1" smtClean="0">
                                <a:latin typeface="Cambria Math" panose="02040503050406030204" pitchFamily="18" charset="0"/>
                              </a:rPr>
                              <m:t>    </m:t>
                            </m:r>
                            <m:r>
                              <a:rPr lang="es-AR" i="1">
                                <a:latin typeface="Cambria Math" panose="02040503050406030204" pitchFamily="18" charset="0"/>
                              </a:rPr>
                              <m:t>𝑚𝑖𝑛𝑖𝑚𝑖𝑧𝑎𝑟</m:t>
                            </m:r>
                            <m:r>
                              <a:rPr lang="es-AR" i="1">
                                <a:latin typeface="Cambria Math" panose="02040503050406030204" pitchFamily="18" charset="0"/>
                              </a:rPr>
                              <m:t> </m:t>
                            </m:r>
                            <m:r>
                              <a:rPr lang="es-AR" i="1">
                                <a:latin typeface="Cambria Math" panose="02040503050406030204" pitchFamily="18" charset="0"/>
                              </a:rPr>
                              <m:t>𝑙𝑎</m:t>
                            </m:r>
                            <m:r>
                              <a:rPr lang="es-AR" i="1">
                                <a:latin typeface="Cambria Math" panose="02040503050406030204" pitchFamily="18" charset="0"/>
                              </a:rPr>
                              <m:t> </m:t>
                            </m:r>
                            <m:r>
                              <a:rPr lang="es-AR" i="1">
                                <a:latin typeface="Cambria Math" panose="02040503050406030204" pitchFamily="18" charset="0"/>
                              </a:rPr>
                              <m:t>𝑓𝑢𝑛𝑐𝑖</m:t>
                            </m:r>
                            <m:r>
                              <a:rPr lang="es-AR" i="1">
                                <a:latin typeface="Cambria Math" panose="02040503050406030204" pitchFamily="18" charset="0"/>
                              </a:rPr>
                              <m:t>ó</m:t>
                            </m:r>
                            <m:r>
                              <a:rPr lang="es-AR" i="1">
                                <a:latin typeface="Cambria Math" panose="02040503050406030204" pitchFamily="18" charset="0"/>
                              </a:rPr>
                              <m:t>𝑛</m:t>
                            </m:r>
                            <m:r>
                              <a:rPr lang="es-AR" i="1">
                                <a:latin typeface="Cambria Math" panose="02040503050406030204" pitchFamily="18" charset="0"/>
                              </a:rPr>
                              <m:t> </m:t>
                            </m:r>
                            <m:r>
                              <a:rPr lang="es-AR" i="1">
                                <a:latin typeface="Cambria Math" panose="02040503050406030204" pitchFamily="18" charset="0"/>
                              </a:rPr>
                              <m:t>𝑑𝑒</m:t>
                            </m:r>
                            <m:r>
                              <a:rPr lang="es-AR" i="1">
                                <a:latin typeface="Cambria Math" panose="02040503050406030204" pitchFamily="18" charset="0"/>
                              </a:rPr>
                              <m:t> </m:t>
                            </m:r>
                            <m:r>
                              <a:rPr lang="es-AR" i="1">
                                <a:latin typeface="Cambria Math" panose="02040503050406030204" pitchFamily="18" charset="0"/>
                              </a:rPr>
                              <m:t>𝑐𝑜𝑠𝑡𝑜𝑠</m:t>
                            </m:r>
                            <m:r>
                              <a:rPr lang="es-AR" b="0" i="1" smtClean="0">
                                <a:latin typeface="Cambria Math" panose="02040503050406030204" pitchFamily="18" charset="0"/>
                              </a:rPr>
                              <m:t> </m:t>
                            </m:r>
                            <m:r>
                              <a:rPr lang="es-AR" b="0" i="1" smtClean="0">
                                <a:latin typeface="Cambria Math" panose="02040503050406030204" pitchFamily="18" charset="0"/>
                              </a:rPr>
                              <m:t>𝐶</m:t>
                            </m:r>
                            <m:r>
                              <m:rPr>
                                <m:nor/>
                              </m:rPr>
                              <a:rPr lang="es-AR" dirty="0"/>
                              <m:t> </m:t>
                            </m:r>
                          </m:e>
                          <m:e>
                            <m:r>
                              <a:rPr lang="es-AR" b="0" i="1" smtClean="0">
                                <a:latin typeface="Cambria Math" panose="02040503050406030204" pitchFamily="18" charset="0"/>
                              </a:rPr>
                              <m:t>𝑏𝑎𝑗𝑜</m:t>
                            </m:r>
                            <m:r>
                              <a:rPr lang="es-AR" b="0" i="1" smtClean="0">
                                <a:latin typeface="Cambria Math" panose="02040503050406030204" pitchFamily="18" charset="0"/>
                              </a:rPr>
                              <m:t> </m:t>
                            </m:r>
                            <m:r>
                              <a:rPr lang="es-AR" b="0" i="1" smtClean="0">
                                <a:latin typeface="Cambria Math" panose="02040503050406030204" pitchFamily="18" charset="0"/>
                              </a:rPr>
                              <m:t>𝑟𝑒𝑠𝑡𝑟𝑖𝑐𝑐𝑖𝑜𝑛𝑒𝑠</m:t>
                            </m:r>
                            <m:r>
                              <a:rPr lang="es-AR" b="0" i="1" smtClean="0">
                                <a:latin typeface="Cambria Math" panose="02040503050406030204" pitchFamily="18" charset="0"/>
                              </a:rPr>
                              <m:t> </m:t>
                            </m:r>
                            <m:sSubSup>
                              <m:sSubSupPr>
                                <m:ctrlPr>
                                  <a:rPr lang="es-AR" b="0" i="1" smtClean="0">
                                    <a:latin typeface="Cambria Math" panose="02040503050406030204" pitchFamily="18" charset="0"/>
                                  </a:rPr>
                                </m:ctrlPr>
                              </m:sSubSupPr>
                              <m:e>
                                <m:r>
                                  <a:rPr lang="es-AR" b="0" i="1" smtClean="0">
                                    <a:latin typeface="Cambria Math" panose="02040503050406030204" pitchFamily="18" charset="0"/>
                                  </a:rPr>
                                  <m:t>𝑉</m:t>
                                </m:r>
                              </m:e>
                              <m:sub>
                                <m:r>
                                  <a:rPr lang="es-AR" b="0" i="1" smtClean="0">
                                    <a:latin typeface="Cambria Math" panose="02040503050406030204" pitchFamily="18" charset="0"/>
                                  </a:rPr>
                                  <m:t>𝑗</m:t>
                                </m:r>
                              </m:sub>
                              <m:sup>
                                <m:r>
                                  <a:rPr lang="es-AR" b="0" i="1" smtClean="0">
                                    <a:latin typeface="Cambria Math" panose="02040503050406030204" pitchFamily="18" charset="0"/>
                                  </a:rPr>
                                  <m:t>′</m:t>
                                </m:r>
                              </m:sup>
                            </m:sSubSup>
                            <m:r>
                              <a:rPr lang="es-AR" b="0" i="1" smtClean="0">
                                <a:latin typeface="Cambria Math" panose="02040503050406030204" pitchFamily="18" charset="0"/>
                                <a:ea typeface="Cambria Math" panose="02040503050406030204" pitchFamily="18" charset="0"/>
                              </a:rPr>
                              <m:t>≤</m:t>
                            </m:r>
                            <m:sSubSup>
                              <m:sSubSupPr>
                                <m:ctrlPr>
                                  <a:rPr lang="es-AR" b="0" i="1" smtClean="0">
                                    <a:latin typeface="Cambria Math" panose="02040503050406030204" pitchFamily="18" charset="0"/>
                                    <a:ea typeface="Cambria Math" panose="02040503050406030204" pitchFamily="18" charset="0"/>
                                  </a:rPr>
                                </m:ctrlPr>
                              </m:sSubSupPr>
                              <m:e>
                                <m:r>
                                  <a:rPr lang="es-AR" b="0" i="1" smtClean="0">
                                    <a:latin typeface="Cambria Math" panose="02040503050406030204" pitchFamily="18" charset="0"/>
                                    <a:ea typeface="Cambria Math" panose="02040503050406030204" pitchFamily="18" charset="0"/>
                                  </a:rPr>
                                  <m:t>𝑉</m:t>
                                </m:r>
                              </m:e>
                              <m:sub>
                                <m:r>
                                  <a:rPr lang="es-AR" b="0" i="1" smtClean="0">
                                    <a:latin typeface="Cambria Math" panose="02040503050406030204" pitchFamily="18" charset="0"/>
                                    <a:ea typeface="Cambria Math" panose="02040503050406030204" pitchFamily="18" charset="0"/>
                                  </a:rPr>
                                  <m:t>𝑗</m:t>
                                </m:r>
                              </m:sub>
                              <m:sup>
                                <m:r>
                                  <a:rPr lang="es-AR" b="0" i="1" smtClean="0">
                                    <a:latin typeface="Cambria Math" panose="02040503050406030204" pitchFamily="18" charset="0"/>
                                    <a:ea typeface="Cambria Math" panose="02040503050406030204" pitchFamily="18" charset="0"/>
                                  </a:rPr>
                                  <m:t>∗</m:t>
                                </m:r>
                              </m:sup>
                            </m:sSubSup>
                          </m:e>
                        </m:eqArr>
                      </m:e>
                    </m:d>
                  </m:oMath>
                </a14:m>
                <a:r>
                  <a:rPr lang="es-AR" dirty="0"/>
                  <a:t>        </a:t>
                </a:r>
                <a14:m>
                  <m:oMath xmlns:m="http://schemas.openxmlformats.org/officeDocument/2006/math">
                    <m:r>
                      <a:rPr lang="es-AR" b="0" i="1" dirty="0" smtClean="0">
                        <a:latin typeface="Cambria Math" panose="02040503050406030204" pitchFamily="18" charset="0"/>
                      </a:rPr>
                      <m:t>𝑗</m:t>
                    </m:r>
                    <m:r>
                      <a:rPr lang="es-AR" b="0" i="1" dirty="0" smtClean="0">
                        <a:latin typeface="Cambria Math" panose="02040503050406030204" pitchFamily="18" charset="0"/>
                      </a:rPr>
                      <m:t>=1,…,</m:t>
                    </m:r>
                    <m:r>
                      <a:rPr lang="es-AR" b="0" i="1" dirty="0" smtClean="0">
                        <a:latin typeface="Cambria Math" panose="02040503050406030204" pitchFamily="18" charset="0"/>
                      </a:rPr>
                      <m:t>𝐽</m:t>
                    </m:r>
                  </m:oMath>
                </a14:m>
                <a:endParaRPr lang="es-AR" dirty="0"/>
              </a:p>
            </p:txBody>
          </p:sp>
        </mc:Choice>
        <mc:Fallback xmlns="">
          <p:sp>
            <p:nvSpPr>
              <p:cNvPr id="5" name="CuadroTexto 4">
                <a:extLst>
                  <a:ext uri="{FF2B5EF4-FFF2-40B4-BE49-F238E27FC236}">
                    <a16:creationId xmlns:a16="http://schemas.microsoft.com/office/drawing/2014/main" id="{ACBD2D2B-3C3F-9319-A80A-8201B0112CC6}"/>
                  </a:ext>
                </a:extLst>
              </p:cNvPr>
              <p:cNvSpPr txBox="1">
                <a:spLocks noRot="1" noChangeAspect="1" noMove="1" noResize="1" noEditPoints="1" noAdjustHandles="1" noChangeArrowheads="1" noChangeShapeType="1" noTextEdit="1"/>
              </p:cNvSpPr>
              <p:nvPr/>
            </p:nvSpPr>
            <p:spPr>
              <a:xfrm>
                <a:off x="2432433" y="1575350"/>
                <a:ext cx="4228333" cy="559577"/>
              </a:xfrm>
              <a:prstGeom prst="rect">
                <a:avLst/>
              </a:prstGeom>
              <a:blipFill>
                <a:blip r:embed="rId3"/>
                <a:stretch>
                  <a:fillRect/>
                </a:stretch>
              </a:blipFill>
            </p:spPr>
            <p:txBody>
              <a:bodyPr/>
              <a:lstStyle/>
              <a:p>
                <a:r>
                  <a:rPr lang="es-AR">
                    <a:noFill/>
                  </a:rPr>
                  <a:t> </a:t>
                </a:r>
              </a:p>
            </p:txBody>
          </p:sp>
        </mc:Fallback>
      </mc:AlternateContent>
      <p:sp>
        <p:nvSpPr>
          <p:cNvPr id="8" name="Rectángulo 7">
            <a:extLst>
              <a:ext uri="{FF2B5EF4-FFF2-40B4-BE49-F238E27FC236}">
                <a16:creationId xmlns:a16="http://schemas.microsoft.com/office/drawing/2014/main" id="{2CDC75C1-CA73-9A83-C344-A7BBCA569A57}"/>
              </a:ext>
            </a:extLst>
          </p:cNvPr>
          <p:cNvSpPr/>
          <p:nvPr/>
        </p:nvSpPr>
        <p:spPr>
          <a:xfrm>
            <a:off x="4989701" y="2466209"/>
            <a:ext cx="1671065" cy="477037"/>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Variancia máxima del estimador del total de la j-</a:t>
            </a:r>
            <a:r>
              <a:rPr lang="es-AR" sz="1000" dirty="0" err="1">
                <a:solidFill>
                  <a:schemeClr val="tx2"/>
                </a:solidFill>
                <a:latin typeface="Lato" panose="020F0502020204030203" pitchFamily="34" charset="0"/>
                <a:ea typeface="Lato" panose="020F0502020204030203" pitchFamily="34" charset="0"/>
                <a:cs typeface="Lato" panose="020F0502020204030203" pitchFamily="34" charset="0"/>
              </a:rPr>
              <a:t>ésima</a:t>
            </a: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variable</a:t>
            </a:r>
          </a:p>
        </p:txBody>
      </p:sp>
      <p:cxnSp>
        <p:nvCxnSpPr>
          <p:cNvPr id="9" name="Conector: angular 8">
            <a:extLst>
              <a:ext uri="{FF2B5EF4-FFF2-40B4-BE49-F238E27FC236}">
                <a16:creationId xmlns:a16="http://schemas.microsoft.com/office/drawing/2014/main" id="{203C86FA-F90E-3350-1161-DD6AD6D6FB79}"/>
              </a:ext>
            </a:extLst>
          </p:cNvPr>
          <p:cNvCxnSpPr>
            <a:cxnSpLocks/>
            <a:endCxn id="8" idx="1"/>
          </p:cNvCxnSpPr>
          <p:nvPr/>
        </p:nvCxnSpPr>
        <p:spPr>
          <a:xfrm rot="16200000" flipH="1">
            <a:off x="4617320" y="2332347"/>
            <a:ext cx="608328" cy="136434"/>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74F6E2FD-F545-9E5D-D7B3-B3FD18B32AF1}"/>
              </a:ext>
            </a:extLst>
          </p:cNvPr>
          <p:cNvSpPr txBox="1"/>
          <p:nvPr/>
        </p:nvSpPr>
        <p:spPr>
          <a:xfrm>
            <a:off x="330722" y="2916191"/>
            <a:ext cx="2910798"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Lo cual puede expresarse:</a:t>
            </a: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9402C910-32FC-C91B-DE55-A41B098CCE83}"/>
                  </a:ext>
                </a:extLst>
              </p:cNvPr>
              <p:cNvSpPr txBox="1"/>
              <p:nvPr/>
            </p:nvSpPr>
            <p:spPr>
              <a:xfrm>
                <a:off x="7024580" y="2363902"/>
                <a:ext cx="1737896" cy="1200072"/>
              </a:xfrm>
              <a:prstGeom prst="rect">
                <a:avLst/>
              </a:prstGeom>
              <a:noFill/>
              <a:ln w="19050">
                <a:solidFill>
                  <a:schemeClr val="tx2">
                    <a:lumMod val="20000"/>
                    <a:lumOff val="80000"/>
                  </a:schemeClr>
                </a:solidFill>
              </a:ln>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s-AR" sz="1200" b="0" i="1" smtClean="0">
                              <a:latin typeface="Cambria Math" panose="02040503050406030204" pitchFamily="18" charset="0"/>
                            </a:rPr>
                          </m:ctrlPr>
                        </m:sSubSupPr>
                        <m:e>
                          <m:r>
                            <a:rPr lang="es-AR" sz="1200" b="0" i="1" smtClean="0">
                              <a:latin typeface="Cambria Math" panose="02040503050406030204" pitchFamily="18" charset="0"/>
                            </a:rPr>
                            <m:t>𝑉</m:t>
                          </m:r>
                        </m:e>
                        <m:sub>
                          <m:r>
                            <a:rPr lang="es-AR" sz="1200" b="0" i="1" smtClean="0">
                              <a:latin typeface="Cambria Math" panose="02040503050406030204" pitchFamily="18" charset="0"/>
                            </a:rPr>
                            <m:t>𝑗</m:t>
                          </m:r>
                        </m:sub>
                        <m:sup>
                          <m:r>
                            <a:rPr lang="es-AR" sz="1200" b="0" i="1" smtClean="0">
                              <a:latin typeface="Cambria Math" panose="02040503050406030204" pitchFamily="18" charset="0"/>
                            </a:rPr>
                            <m:t>′</m:t>
                          </m:r>
                        </m:sup>
                      </m:sSubSup>
                      <m:r>
                        <a:rPr lang="es-AR" sz="1200" b="0" i="1" smtClean="0">
                          <a:latin typeface="Cambria Math" panose="02040503050406030204" pitchFamily="18" charset="0"/>
                          <a:ea typeface="Cambria Math" panose="02040503050406030204" pitchFamily="18" charset="0"/>
                        </a:rPr>
                        <m:t>≤</m:t>
                      </m:r>
                      <m:sSubSup>
                        <m:sSubSupPr>
                          <m:ctrlPr>
                            <a:rPr lang="es-AR" sz="1200" b="0" i="1" smtClean="0">
                              <a:latin typeface="Cambria Math" panose="02040503050406030204" pitchFamily="18" charset="0"/>
                              <a:ea typeface="Cambria Math" panose="02040503050406030204" pitchFamily="18" charset="0"/>
                            </a:rPr>
                          </m:ctrlPr>
                        </m:sSubSupPr>
                        <m:e>
                          <m:r>
                            <a:rPr lang="es-AR" sz="1200" b="0" i="1" smtClean="0">
                              <a:latin typeface="Cambria Math" panose="02040503050406030204" pitchFamily="18" charset="0"/>
                              <a:ea typeface="Cambria Math" panose="02040503050406030204" pitchFamily="18" charset="0"/>
                            </a:rPr>
                            <m:t>𝑉</m:t>
                          </m:r>
                        </m:e>
                        <m:sub>
                          <m:r>
                            <a:rPr lang="es-AR" sz="1200" b="0" i="1" smtClean="0">
                              <a:latin typeface="Cambria Math" panose="02040503050406030204" pitchFamily="18" charset="0"/>
                              <a:ea typeface="Cambria Math" panose="02040503050406030204" pitchFamily="18" charset="0"/>
                            </a:rPr>
                            <m:t>𝑗</m:t>
                          </m:r>
                        </m:sub>
                        <m:sup>
                          <m:r>
                            <a:rPr lang="es-AR" sz="1200" b="0" i="1" smtClean="0">
                              <a:latin typeface="Cambria Math" panose="02040503050406030204" pitchFamily="18" charset="0"/>
                              <a:ea typeface="Cambria Math" panose="02040503050406030204" pitchFamily="18" charset="0"/>
                            </a:rPr>
                            <m:t>∗</m:t>
                          </m:r>
                        </m:sup>
                      </m:sSubSup>
                    </m:oMath>
                  </m:oMathPara>
                </a14:m>
                <a:endParaRPr lang="es-AR" sz="1200" dirty="0"/>
              </a:p>
              <a:p>
                <a14:m>
                  <m:oMath xmlns:m="http://schemas.openxmlformats.org/officeDocument/2006/math">
                    <m:nary>
                      <m:naryPr>
                        <m:chr m:val="∑"/>
                        <m:ctrlPr>
                          <a:rPr lang="es-AR" sz="1200" b="0" i="1" dirty="0" smtClean="0">
                            <a:latin typeface="Cambria Math" panose="02040503050406030204" pitchFamily="18" charset="0"/>
                          </a:rPr>
                        </m:ctrlPr>
                      </m:naryPr>
                      <m:sub>
                        <m:r>
                          <m:rPr>
                            <m:brk m:alnAt="23"/>
                          </m:rPr>
                          <a:rPr lang="es-AR" sz="1200" b="0" i="1" dirty="0" smtClean="0">
                            <a:latin typeface="Cambria Math" panose="02040503050406030204" pitchFamily="18" charset="0"/>
                          </a:rPr>
                          <m:t>h</m:t>
                        </m:r>
                        <m:r>
                          <a:rPr lang="es-AR" sz="1200" b="0" i="1" dirty="0" smtClean="0">
                            <a:latin typeface="Cambria Math" panose="02040503050406030204" pitchFamily="18" charset="0"/>
                          </a:rPr>
                          <m:t>=1</m:t>
                        </m:r>
                      </m:sub>
                      <m:sup>
                        <m:r>
                          <a:rPr lang="es-AR" sz="1200" b="0" i="1" dirty="0" smtClean="0">
                            <a:latin typeface="Cambria Math" panose="02040503050406030204" pitchFamily="18" charset="0"/>
                          </a:rPr>
                          <m:t>𝐻</m:t>
                        </m:r>
                      </m:sup>
                      <m:e>
                        <m:r>
                          <a:rPr lang="es-AR" sz="1200" b="0" i="1" dirty="0" smtClean="0">
                            <a:latin typeface="Cambria Math" panose="02040503050406030204" pitchFamily="18" charset="0"/>
                          </a:rPr>
                          <m:t> </m:t>
                        </m:r>
                        <m:f>
                          <m:fPr>
                            <m:ctrlPr>
                              <a:rPr lang="es-AR" sz="1200" b="0" i="1" dirty="0" smtClean="0">
                                <a:latin typeface="Cambria Math" panose="02040503050406030204" pitchFamily="18" charset="0"/>
                              </a:rPr>
                            </m:ctrlPr>
                          </m:fPr>
                          <m:num>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num>
                          <m:den>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𝑛</m:t>
                                </m:r>
                              </m:e>
                              <m:sub>
                                <m:r>
                                  <a:rPr lang="es-AR" sz="1200" b="0" i="1" dirty="0" smtClean="0">
                                    <a:latin typeface="Cambria Math" panose="02040503050406030204" pitchFamily="18" charset="0"/>
                                  </a:rPr>
                                  <m:t>h</m:t>
                                </m:r>
                              </m:sub>
                            </m:sSub>
                          </m:den>
                        </m:f>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𝑠</m:t>
                            </m:r>
                          </m:e>
                          <m:sub>
                            <m:r>
                              <a:rPr lang="es-AR" sz="1200" b="0" i="1" dirty="0" smtClean="0">
                                <a:latin typeface="Cambria Math" panose="02040503050406030204" pitchFamily="18" charset="0"/>
                              </a:rPr>
                              <m:t>𝑗</m:t>
                            </m:r>
                            <m:r>
                              <a:rPr lang="es-AR" sz="1200" b="0" i="1" dirty="0" smtClean="0">
                                <a:latin typeface="Cambria Math" panose="02040503050406030204" pitchFamily="18" charset="0"/>
                              </a:rPr>
                              <m:t>,</m:t>
                            </m:r>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r>
                          <a:rPr lang="es-AR" sz="1200" b="0" i="1" dirty="0" smtClean="0">
                            <a:latin typeface="Cambria Math" panose="02040503050406030204" pitchFamily="18" charset="0"/>
                          </a:rPr>
                          <m:t>+</m:t>
                        </m:r>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𝑉</m:t>
                            </m:r>
                          </m:e>
                          <m:sub>
                            <m:r>
                              <a:rPr lang="es-AR" sz="1200" b="0" i="1" dirty="0" smtClean="0">
                                <a:latin typeface="Cambria Math" panose="02040503050406030204" pitchFamily="18" charset="0"/>
                              </a:rPr>
                              <m:t>0</m:t>
                            </m:r>
                            <m:r>
                              <a:rPr lang="es-AR" sz="1200" b="0" i="1" dirty="0" smtClean="0">
                                <a:latin typeface="Cambria Math" panose="02040503050406030204" pitchFamily="18" charset="0"/>
                              </a:rPr>
                              <m:t>𝑗</m:t>
                            </m:r>
                          </m:sub>
                        </m:sSub>
                        <m:r>
                          <a:rPr lang="es-AR" sz="1200" i="1">
                            <a:latin typeface="Cambria Math" panose="02040503050406030204" pitchFamily="18" charset="0"/>
                            <a:ea typeface="Cambria Math" panose="02040503050406030204" pitchFamily="18" charset="0"/>
                          </a:rPr>
                          <m:t>≤</m:t>
                        </m:r>
                        <m:sSubSup>
                          <m:sSubSupPr>
                            <m:ctrlPr>
                              <a:rPr lang="es-AR" sz="1200" i="1">
                                <a:latin typeface="Cambria Math" panose="02040503050406030204" pitchFamily="18" charset="0"/>
                                <a:ea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𝑉</m:t>
                            </m:r>
                          </m:e>
                          <m:sub>
                            <m:r>
                              <a:rPr lang="es-AR" sz="1200" i="1">
                                <a:latin typeface="Cambria Math" panose="02040503050406030204" pitchFamily="18" charset="0"/>
                                <a:ea typeface="Cambria Math" panose="02040503050406030204" pitchFamily="18" charset="0"/>
                              </a:rPr>
                              <m:t>𝑗</m:t>
                            </m:r>
                          </m:sub>
                          <m:sup>
                            <m:r>
                              <a:rPr lang="es-AR" sz="1200" i="1">
                                <a:latin typeface="Cambria Math" panose="02040503050406030204" pitchFamily="18" charset="0"/>
                                <a:ea typeface="Cambria Math" panose="02040503050406030204" pitchFamily="18" charset="0"/>
                              </a:rPr>
                              <m:t>∗</m:t>
                            </m:r>
                          </m:sup>
                        </m:sSubSup>
                      </m:e>
                    </m:nary>
                  </m:oMath>
                </a14:m>
                <a:r>
                  <a:rPr lang="es-AR" sz="1200" dirty="0"/>
                  <a:t> </a:t>
                </a:r>
              </a:p>
              <a:p>
                <a14:m>
                  <m:oMath xmlns:m="http://schemas.openxmlformats.org/officeDocument/2006/math">
                    <m:nary>
                      <m:naryPr>
                        <m:chr m:val="∑"/>
                        <m:ctrlPr>
                          <a:rPr lang="es-AR" sz="1200" b="0" i="1" dirty="0" smtClean="0">
                            <a:latin typeface="Cambria Math" panose="02040503050406030204" pitchFamily="18" charset="0"/>
                          </a:rPr>
                        </m:ctrlPr>
                      </m:naryPr>
                      <m:sub>
                        <m:r>
                          <m:rPr>
                            <m:brk m:alnAt="23"/>
                          </m:rPr>
                          <a:rPr lang="es-AR" sz="1200" b="0" i="1" dirty="0" smtClean="0">
                            <a:latin typeface="Cambria Math" panose="02040503050406030204" pitchFamily="18" charset="0"/>
                          </a:rPr>
                          <m:t>h</m:t>
                        </m:r>
                        <m:r>
                          <a:rPr lang="es-AR" sz="1200" b="0" i="1" dirty="0" smtClean="0">
                            <a:latin typeface="Cambria Math" panose="02040503050406030204" pitchFamily="18" charset="0"/>
                          </a:rPr>
                          <m:t>=1</m:t>
                        </m:r>
                      </m:sub>
                      <m:sup>
                        <m:r>
                          <a:rPr lang="es-AR" sz="1200" b="0" i="1" dirty="0" smtClean="0">
                            <a:latin typeface="Cambria Math" panose="02040503050406030204" pitchFamily="18" charset="0"/>
                          </a:rPr>
                          <m:t>𝐻</m:t>
                        </m:r>
                      </m:sup>
                      <m:e>
                        <m:r>
                          <a:rPr lang="es-AR" sz="1200" b="0" i="1" dirty="0" smtClean="0">
                            <a:latin typeface="Cambria Math" panose="02040503050406030204" pitchFamily="18" charset="0"/>
                          </a:rPr>
                          <m:t> </m:t>
                        </m:r>
                        <m:f>
                          <m:fPr>
                            <m:ctrlPr>
                              <a:rPr lang="es-AR" sz="1200" b="0" i="1" dirty="0" smtClean="0">
                                <a:latin typeface="Cambria Math" panose="02040503050406030204" pitchFamily="18" charset="0"/>
                              </a:rPr>
                            </m:ctrlPr>
                          </m:fPr>
                          <m:num>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sSubSup>
                              <m:sSubSupPr>
                                <m:ctrlPr>
                                  <a:rPr lang="es-AR" sz="1200" i="1" dirty="0">
                                    <a:latin typeface="Cambria Math" panose="02040503050406030204" pitchFamily="18" charset="0"/>
                                  </a:rPr>
                                </m:ctrlPr>
                              </m:sSubSupPr>
                              <m:e>
                                <m:r>
                                  <a:rPr lang="es-AR" sz="1200" i="1" dirty="0">
                                    <a:latin typeface="Cambria Math" panose="02040503050406030204" pitchFamily="18" charset="0"/>
                                  </a:rPr>
                                  <m:t> </m:t>
                                </m:r>
                                <m:r>
                                  <a:rPr lang="es-AR" sz="1200" i="1" dirty="0">
                                    <a:latin typeface="Cambria Math" panose="02040503050406030204" pitchFamily="18" charset="0"/>
                                  </a:rPr>
                                  <m:t>𝑠</m:t>
                                </m:r>
                              </m:e>
                              <m:sub>
                                <m:r>
                                  <a:rPr lang="es-AR" sz="1200" i="1" dirty="0">
                                    <a:latin typeface="Cambria Math" panose="02040503050406030204" pitchFamily="18" charset="0"/>
                                  </a:rPr>
                                  <m:t>𝑗</m:t>
                                </m:r>
                                <m:r>
                                  <a:rPr lang="es-AR" sz="1200" i="1" dirty="0">
                                    <a:latin typeface="Cambria Math" panose="02040503050406030204" pitchFamily="18" charset="0"/>
                                  </a:rPr>
                                  <m:t>,</m:t>
                                </m:r>
                                <m:r>
                                  <a:rPr lang="es-AR" sz="1200" i="1" dirty="0">
                                    <a:latin typeface="Cambria Math" panose="02040503050406030204" pitchFamily="18" charset="0"/>
                                  </a:rPr>
                                  <m:t>h</m:t>
                                </m:r>
                              </m:sub>
                              <m:sup>
                                <m:r>
                                  <a:rPr lang="es-AR" sz="1200" i="1" dirty="0">
                                    <a:latin typeface="Cambria Math" panose="02040503050406030204" pitchFamily="18" charset="0"/>
                                  </a:rPr>
                                  <m:t>2</m:t>
                                </m:r>
                              </m:sup>
                            </m:sSubSup>
                          </m:num>
                          <m:den>
                            <m:sSubSup>
                              <m:sSubSupPr>
                                <m:ctrlPr>
                                  <a:rPr lang="es-AR" sz="1200" i="1">
                                    <a:latin typeface="Cambria Math" panose="02040503050406030204" pitchFamily="18" charset="0"/>
                                    <a:ea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𝑉</m:t>
                                </m:r>
                              </m:e>
                              <m:sub>
                                <m:r>
                                  <a:rPr lang="es-AR" sz="1200" i="1">
                                    <a:latin typeface="Cambria Math" panose="02040503050406030204" pitchFamily="18" charset="0"/>
                                    <a:ea typeface="Cambria Math" panose="02040503050406030204" pitchFamily="18" charset="0"/>
                                  </a:rPr>
                                  <m:t>𝑗</m:t>
                                </m:r>
                              </m:sub>
                              <m:sup>
                                <m:r>
                                  <a:rPr lang="es-AR" sz="1200" i="1">
                                    <a:latin typeface="Cambria Math" panose="02040503050406030204" pitchFamily="18" charset="0"/>
                                    <a:ea typeface="Cambria Math" panose="02040503050406030204" pitchFamily="18" charset="0"/>
                                  </a:rPr>
                                  <m:t>∗</m:t>
                                </m:r>
                              </m:sup>
                            </m:sSubSup>
                            <m:r>
                              <a:rPr lang="es-AR" sz="1200" b="0" i="1" smtClean="0">
                                <a:latin typeface="Cambria Math" panose="02040503050406030204" pitchFamily="18" charset="0"/>
                                <a:ea typeface="Cambria Math" panose="02040503050406030204" pitchFamily="18" charset="0"/>
                              </a:rPr>
                              <m:t>−</m:t>
                            </m:r>
                            <m:sSub>
                              <m:sSubPr>
                                <m:ctrlPr>
                                  <a:rPr lang="es-AR" sz="1200" i="1" dirty="0">
                                    <a:latin typeface="Cambria Math" panose="02040503050406030204" pitchFamily="18" charset="0"/>
                                  </a:rPr>
                                </m:ctrlPr>
                              </m:sSubPr>
                              <m:e>
                                <m:r>
                                  <a:rPr lang="es-AR" sz="1200" i="1" dirty="0">
                                    <a:latin typeface="Cambria Math" panose="02040503050406030204" pitchFamily="18" charset="0"/>
                                  </a:rPr>
                                  <m:t>𝑉</m:t>
                                </m:r>
                              </m:e>
                              <m:sub>
                                <m:r>
                                  <a:rPr lang="es-AR" sz="1200" i="1" dirty="0">
                                    <a:latin typeface="Cambria Math" panose="02040503050406030204" pitchFamily="18" charset="0"/>
                                  </a:rPr>
                                  <m:t>0</m:t>
                                </m:r>
                                <m:r>
                                  <a:rPr lang="es-AR" sz="1200" i="1" dirty="0">
                                    <a:latin typeface="Cambria Math" panose="02040503050406030204" pitchFamily="18" charset="0"/>
                                  </a:rPr>
                                  <m:t>𝑗</m:t>
                                </m:r>
                              </m:sub>
                            </m:sSub>
                          </m:den>
                        </m:f>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𝑋</m:t>
                            </m:r>
                          </m:e>
                          <m:sub>
                            <m:r>
                              <a:rPr lang="es-AR" sz="1200" b="0" i="1" dirty="0" smtClean="0">
                                <a:latin typeface="Cambria Math" panose="02040503050406030204" pitchFamily="18" charset="0"/>
                              </a:rPr>
                              <m:t>h</m:t>
                            </m:r>
                          </m:sub>
                        </m:sSub>
                        <m:r>
                          <a:rPr lang="es-AR" sz="1200" i="1">
                            <a:latin typeface="Cambria Math" panose="02040503050406030204" pitchFamily="18" charset="0"/>
                            <a:ea typeface="Cambria Math" panose="02040503050406030204" pitchFamily="18" charset="0"/>
                          </a:rPr>
                          <m:t>≤</m:t>
                        </m:r>
                        <m:r>
                          <a:rPr lang="es-AR" sz="1200" b="0" i="1" smtClean="0">
                            <a:latin typeface="Cambria Math" panose="02040503050406030204" pitchFamily="18" charset="0"/>
                            <a:ea typeface="Cambria Math" panose="02040503050406030204" pitchFamily="18" charset="0"/>
                          </a:rPr>
                          <m:t>1</m:t>
                        </m:r>
                      </m:e>
                    </m:nary>
                  </m:oMath>
                </a14:m>
                <a:r>
                  <a:rPr lang="es-AR" sz="1200" dirty="0"/>
                  <a:t> </a:t>
                </a:r>
              </a:p>
              <a:p>
                <a:r>
                  <a:rPr lang="es-AR" sz="1200" dirty="0"/>
                  <a:t> </a:t>
                </a:r>
                <a14:m>
                  <m:oMath xmlns:m="http://schemas.openxmlformats.org/officeDocument/2006/math">
                    <m:nary>
                      <m:naryPr>
                        <m:chr m:val="∑"/>
                        <m:ctrlPr>
                          <a:rPr lang="es-AR" sz="1200" b="0" i="1" dirty="0" smtClean="0">
                            <a:latin typeface="Cambria Math" panose="02040503050406030204" pitchFamily="18" charset="0"/>
                          </a:rPr>
                        </m:ctrlPr>
                      </m:naryPr>
                      <m:sub>
                        <m:r>
                          <m:rPr>
                            <m:brk m:alnAt="23"/>
                          </m:rPr>
                          <a:rPr lang="es-AR" sz="1200" b="0" i="1" dirty="0" smtClean="0">
                            <a:latin typeface="Cambria Math" panose="02040503050406030204" pitchFamily="18" charset="0"/>
                          </a:rPr>
                          <m:t>h</m:t>
                        </m:r>
                        <m:r>
                          <a:rPr lang="es-AR" sz="1200" b="0" i="1" dirty="0" smtClean="0">
                            <a:latin typeface="Cambria Math" panose="02040503050406030204" pitchFamily="18" charset="0"/>
                          </a:rPr>
                          <m:t>=1</m:t>
                        </m:r>
                      </m:sub>
                      <m:sup>
                        <m:r>
                          <a:rPr lang="es-AR" sz="1200" b="0" i="1" dirty="0" smtClean="0">
                            <a:latin typeface="Cambria Math" panose="02040503050406030204" pitchFamily="18" charset="0"/>
                          </a:rPr>
                          <m:t>𝐻</m:t>
                        </m:r>
                      </m:sup>
                      <m:e>
                        <m:r>
                          <a:rPr lang="es-AR" sz="1200" b="0" i="1" dirty="0" smtClean="0">
                            <a:latin typeface="Cambria Math" panose="02040503050406030204" pitchFamily="18" charset="0"/>
                          </a:rPr>
                          <m:t> </m:t>
                        </m:r>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𝑎</m:t>
                            </m:r>
                          </m:e>
                          <m:sub>
                            <m:r>
                              <a:rPr lang="es-AR" sz="1200" b="0" i="1" dirty="0" smtClean="0">
                                <a:latin typeface="Cambria Math" panose="02040503050406030204" pitchFamily="18" charset="0"/>
                              </a:rPr>
                              <m:t>h</m:t>
                            </m:r>
                            <m:r>
                              <a:rPr lang="es-AR" sz="1200" b="0" i="1" dirty="0" smtClean="0">
                                <a:latin typeface="Cambria Math" panose="02040503050406030204" pitchFamily="18" charset="0"/>
                              </a:rPr>
                              <m:t>,</m:t>
                            </m:r>
                            <m:r>
                              <a:rPr lang="es-AR" sz="1200" b="0" i="1" dirty="0" smtClean="0">
                                <a:latin typeface="Cambria Math" panose="02040503050406030204" pitchFamily="18" charset="0"/>
                              </a:rPr>
                              <m:t>𝑗</m:t>
                            </m:r>
                          </m:sub>
                        </m:sSub>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𝑋</m:t>
                            </m:r>
                          </m:e>
                          <m:sub>
                            <m:r>
                              <a:rPr lang="es-AR" sz="1200" b="0" i="1" dirty="0" smtClean="0">
                                <a:latin typeface="Cambria Math" panose="02040503050406030204" pitchFamily="18" charset="0"/>
                              </a:rPr>
                              <m:t>h</m:t>
                            </m:r>
                          </m:sub>
                        </m:sSub>
                        <m:r>
                          <a:rPr lang="es-AR" sz="1200" i="1">
                            <a:latin typeface="Cambria Math" panose="02040503050406030204" pitchFamily="18" charset="0"/>
                            <a:ea typeface="Cambria Math" panose="02040503050406030204" pitchFamily="18" charset="0"/>
                          </a:rPr>
                          <m:t>≤</m:t>
                        </m:r>
                        <m:r>
                          <a:rPr lang="es-AR" sz="1200" b="0" i="1" smtClean="0">
                            <a:latin typeface="Cambria Math" panose="02040503050406030204" pitchFamily="18" charset="0"/>
                            <a:ea typeface="Cambria Math" panose="02040503050406030204" pitchFamily="18" charset="0"/>
                          </a:rPr>
                          <m:t>1</m:t>
                        </m:r>
                      </m:e>
                    </m:nary>
                    <m:r>
                      <a:rPr lang="es-AR" sz="1200" b="0" i="0" smtClean="0">
                        <a:latin typeface="Cambria Math" panose="02040503050406030204" pitchFamily="18" charset="0"/>
                        <a:ea typeface="Cambria Math" panose="02040503050406030204" pitchFamily="18" charset="0"/>
                      </a:rPr>
                      <m:t> </m:t>
                    </m:r>
                  </m:oMath>
                </a14:m>
                <a:r>
                  <a:rPr lang="es-AR" sz="1200" dirty="0"/>
                  <a:t> </a:t>
                </a:r>
              </a:p>
            </p:txBody>
          </p:sp>
        </mc:Choice>
        <mc:Fallback xmlns="">
          <p:sp>
            <p:nvSpPr>
              <p:cNvPr id="18" name="CuadroTexto 17">
                <a:extLst>
                  <a:ext uri="{FF2B5EF4-FFF2-40B4-BE49-F238E27FC236}">
                    <a16:creationId xmlns:a16="http://schemas.microsoft.com/office/drawing/2014/main" id="{9402C910-32FC-C91B-DE55-A41B098CCE83}"/>
                  </a:ext>
                </a:extLst>
              </p:cNvPr>
              <p:cNvSpPr txBox="1">
                <a:spLocks noRot="1" noChangeAspect="1" noMove="1" noResize="1" noEditPoints="1" noAdjustHandles="1" noChangeArrowheads="1" noChangeShapeType="1" noTextEdit="1"/>
              </p:cNvSpPr>
              <p:nvPr/>
            </p:nvSpPr>
            <p:spPr>
              <a:xfrm>
                <a:off x="7024580" y="2363902"/>
                <a:ext cx="1737896" cy="1200072"/>
              </a:xfrm>
              <a:prstGeom prst="rect">
                <a:avLst/>
              </a:prstGeom>
              <a:blipFill>
                <a:blip r:embed="rId4"/>
                <a:stretch>
                  <a:fillRect l="-10417" b="-33000"/>
                </a:stretch>
              </a:blipFill>
              <a:ln w="19050">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35F35AC6-FE52-3414-2560-1A16EBEE7133}"/>
                  </a:ext>
                </a:extLst>
              </p:cNvPr>
              <p:cNvSpPr txBox="1"/>
              <p:nvPr/>
            </p:nvSpPr>
            <p:spPr>
              <a:xfrm>
                <a:off x="3594100" y="4304987"/>
                <a:ext cx="1536729" cy="541990"/>
              </a:xfrm>
              <a:prstGeom prst="rect">
                <a:avLst/>
              </a:prstGeom>
              <a:noFill/>
              <a:ln w="19050">
                <a:solidFill>
                  <a:schemeClr val="tx2">
                    <a:lumMod val="20000"/>
                    <a:lumOff val="80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sz="1200" b="0" i="1" dirty="0" smtClean="0">
                              <a:latin typeface="Cambria Math" panose="02040503050406030204" pitchFamily="18" charset="0"/>
                            </a:rPr>
                          </m:ctrlPr>
                        </m:sSubPr>
                        <m:e>
                          <m:r>
                            <a:rPr lang="es-AR" sz="1200" b="0" i="1" dirty="0" smtClean="0">
                              <a:latin typeface="Cambria Math" panose="02040503050406030204" pitchFamily="18" charset="0"/>
                            </a:rPr>
                            <m:t>𝑎</m:t>
                          </m:r>
                        </m:e>
                        <m:sub>
                          <m:r>
                            <a:rPr lang="es-AR" sz="1200" b="0" i="1" dirty="0" smtClean="0">
                              <a:latin typeface="Cambria Math" panose="02040503050406030204" pitchFamily="18" charset="0"/>
                            </a:rPr>
                            <m:t>h</m:t>
                          </m:r>
                          <m:r>
                            <a:rPr lang="es-AR" sz="1200" b="0" i="1" dirty="0" smtClean="0">
                              <a:latin typeface="Cambria Math" panose="02040503050406030204" pitchFamily="18" charset="0"/>
                            </a:rPr>
                            <m:t>,</m:t>
                          </m:r>
                          <m:r>
                            <a:rPr lang="es-AR" sz="1200" b="0" i="1" dirty="0" smtClean="0">
                              <a:latin typeface="Cambria Math" panose="02040503050406030204" pitchFamily="18" charset="0"/>
                            </a:rPr>
                            <m:t>𝑗</m:t>
                          </m:r>
                        </m:sub>
                      </m:sSub>
                      <m:r>
                        <a:rPr lang="es-AR" sz="1200" b="0" i="1" dirty="0" smtClean="0">
                          <a:latin typeface="Cambria Math" panose="02040503050406030204" pitchFamily="18" charset="0"/>
                        </a:rPr>
                        <m:t>=</m:t>
                      </m:r>
                      <m:f>
                        <m:fPr>
                          <m:ctrlPr>
                            <a:rPr lang="es-AR" sz="1200" b="0" i="1" dirty="0" smtClean="0">
                              <a:latin typeface="Cambria Math" panose="02040503050406030204" pitchFamily="18" charset="0"/>
                            </a:rPr>
                          </m:ctrlPr>
                        </m:fPr>
                        <m:num>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sSubSup>
                            <m:sSubSupPr>
                              <m:ctrlPr>
                                <a:rPr lang="es-AR" sz="1200" i="1" dirty="0">
                                  <a:latin typeface="Cambria Math" panose="02040503050406030204" pitchFamily="18" charset="0"/>
                                </a:rPr>
                              </m:ctrlPr>
                            </m:sSubSupPr>
                            <m:e>
                              <m:r>
                                <a:rPr lang="es-AR" sz="1200" i="1" dirty="0">
                                  <a:latin typeface="Cambria Math" panose="02040503050406030204" pitchFamily="18" charset="0"/>
                                </a:rPr>
                                <m:t> </m:t>
                              </m:r>
                              <m:r>
                                <a:rPr lang="es-AR" sz="1200" i="1" dirty="0">
                                  <a:latin typeface="Cambria Math" panose="02040503050406030204" pitchFamily="18" charset="0"/>
                                </a:rPr>
                                <m:t>𝑠</m:t>
                              </m:r>
                            </m:e>
                            <m:sub>
                              <m:r>
                                <a:rPr lang="es-AR" sz="1200" i="1" dirty="0">
                                  <a:latin typeface="Cambria Math" panose="02040503050406030204" pitchFamily="18" charset="0"/>
                                </a:rPr>
                                <m:t>𝑗</m:t>
                              </m:r>
                              <m:r>
                                <a:rPr lang="es-AR" sz="1200" i="1" dirty="0">
                                  <a:latin typeface="Cambria Math" panose="02040503050406030204" pitchFamily="18" charset="0"/>
                                </a:rPr>
                                <m:t>,</m:t>
                              </m:r>
                              <m:r>
                                <a:rPr lang="es-AR" sz="1200" i="1" dirty="0">
                                  <a:latin typeface="Cambria Math" panose="02040503050406030204" pitchFamily="18" charset="0"/>
                                </a:rPr>
                                <m:t>h</m:t>
                              </m:r>
                            </m:sub>
                            <m:sup>
                              <m:r>
                                <a:rPr lang="es-AR" sz="1200" i="1" dirty="0">
                                  <a:latin typeface="Cambria Math" panose="02040503050406030204" pitchFamily="18" charset="0"/>
                                </a:rPr>
                                <m:t>2</m:t>
                              </m:r>
                            </m:sup>
                          </m:sSubSup>
                        </m:num>
                        <m:den>
                          <m:sSubSup>
                            <m:sSubSupPr>
                              <m:ctrlPr>
                                <a:rPr lang="es-AR" sz="1200" i="1">
                                  <a:latin typeface="Cambria Math" panose="02040503050406030204" pitchFamily="18" charset="0"/>
                                  <a:ea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𝑉</m:t>
                              </m:r>
                            </m:e>
                            <m:sub>
                              <m:r>
                                <a:rPr lang="es-AR" sz="1200" i="1">
                                  <a:latin typeface="Cambria Math" panose="02040503050406030204" pitchFamily="18" charset="0"/>
                                  <a:ea typeface="Cambria Math" panose="02040503050406030204" pitchFamily="18" charset="0"/>
                                </a:rPr>
                                <m:t>𝑗</m:t>
                              </m:r>
                            </m:sub>
                            <m:sup>
                              <m:r>
                                <a:rPr lang="es-AR" sz="1200" i="1">
                                  <a:latin typeface="Cambria Math" panose="02040503050406030204" pitchFamily="18" charset="0"/>
                                  <a:ea typeface="Cambria Math" panose="02040503050406030204" pitchFamily="18" charset="0"/>
                                </a:rPr>
                                <m:t>∗</m:t>
                              </m:r>
                            </m:sup>
                          </m:sSubSup>
                          <m:r>
                            <a:rPr lang="es-AR" sz="1200" b="0" i="1" smtClean="0">
                              <a:latin typeface="Cambria Math" panose="02040503050406030204" pitchFamily="18" charset="0"/>
                              <a:ea typeface="Cambria Math" panose="02040503050406030204" pitchFamily="18" charset="0"/>
                            </a:rPr>
                            <m:t>−</m:t>
                          </m:r>
                          <m:sSub>
                            <m:sSubPr>
                              <m:ctrlPr>
                                <a:rPr lang="es-AR" sz="1200" i="1" dirty="0">
                                  <a:latin typeface="Cambria Math" panose="02040503050406030204" pitchFamily="18" charset="0"/>
                                </a:rPr>
                              </m:ctrlPr>
                            </m:sSubPr>
                            <m:e>
                              <m:r>
                                <a:rPr lang="es-AR" sz="1200" i="1" dirty="0">
                                  <a:latin typeface="Cambria Math" panose="02040503050406030204" pitchFamily="18" charset="0"/>
                                </a:rPr>
                                <m:t>𝑉</m:t>
                              </m:r>
                            </m:e>
                            <m:sub>
                              <m:r>
                                <a:rPr lang="es-AR" sz="1200" i="1" dirty="0">
                                  <a:latin typeface="Cambria Math" panose="02040503050406030204" pitchFamily="18" charset="0"/>
                                </a:rPr>
                                <m:t>0</m:t>
                              </m:r>
                              <m:r>
                                <a:rPr lang="es-AR" sz="1200" i="1" dirty="0">
                                  <a:latin typeface="Cambria Math" panose="02040503050406030204" pitchFamily="18" charset="0"/>
                                </a:rPr>
                                <m:t>𝑗</m:t>
                              </m:r>
                            </m:sub>
                          </m:sSub>
                        </m:den>
                      </m:f>
                      <m:r>
                        <a:rPr lang="es-AR" sz="1200" i="1" dirty="0" smtClean="0">
                          <a:latin typeface="Cambria Math" panose="02040503050406030204" pitchFamily="18" charset="0"/>
                          <a:ea typeface="Cambria Math" panose="02040503050406030204" pitchFamily="18" charset="0"/>
                        </a:rPr>
                        <m:t>≥</m:t>
                      </m:r>
                      <m:r>
                        <a:rPr lang="es-AR" sz="1200" b="0" i="1" dirty="0" smtClean="0">
                          <a:latin typeface="Cambria Math" panose="02040503050406030204" pitchFamily="18" charset="0"/>
                          <a:ea typeface="Cambria Math" panose="02040503050406030204" pitchFamily="18" charset="0"/>
                        </a:rPr>
                        <m:t>0</m:t>
                      </m:r>
                    </m:oMath>
                  </m:oMathPara>
                </a14:m>
                <a:endParaRPr lang="es-AR" sz="1200" dirty="0"/>
              </a:p>
            </p:txBody>
          </p:sp>
        </mc:Choice>
        <mc:Fallback xmlns="">
          <p:sp>
            <p:nvSpPr>
              <p:cNvPr id="22" name="CuadroTexto 21">
                <a:extLst>
                  <a:ext uri="{FF2B5EF4-FFF2-40B4-BE49-F238E27FC236}">
                    <a16:creationId xmlns:a16="http://schemas.microsoft.com/office/drawing/2014/main" id="{35F35AC6-FE52-3414-2560-1A16EBEE7133}"/>
                  </a:ext>
                </a:extLst>
              </p:cNvPr>
              <p:cNvSpPr txBox="1">
                <a:spLocks noRot="1" noChangeAspect="1" noMove="1" noResize="1" noEditPoints="1" noAdjustHandles="1" noChangeArrowheads="1" noChangeShapeType="1" noTextEdit="1"/>
              </p:cNvSpPr>
              <p:nvPr/>
            </p:nvSpPr>
            <p:spPr>
              <a:xfrm>
                <a:off x="3594100" y="4304987"/>
                <a:ext cx="1536729" cy="541990"/>
              </a:xfrm>
              <a:prstGeom prst="rect">
                <a:avLst/>
              </a:prstGeom>
              <a:blipFill>
                <a:blip r:embed="rId5"/>
                <a:stretch>
                  <a:fillRect/>
                </a:stretch>
              </a:blipFill>
              <a:ln w="19050">
                <a:solidFill>
                  <a:schemeClr val="tx2">
                    <a:lumMod val="20000"/>
                    <a:lumOff val="80000"/>
                  </a:schemeClr>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 name="CuadroTexto 34">
                <a:extLst>
                  <a:ext uri="{FF2B5EF4-FFF2-40B4-BE49-F238E27FC236}">
                    <a16:creationId xmlns:a16="http://schemas.microsoft.com/office/drawing/2014/main" id="{194ED065-4118-D11D-5039-EEDEDABCFD41}"/>
                  </a:ext>
                </a:extLst>
              </p:cNvPr>
              <p:cNvSpPr txBox="1"/>
              <p:nvPr/>
            </p:nvSpPr>
            <p:spPr>
              <a:xfrm>
                <a:off x="2432433" y="3496365"/>
                <a:ext cx="4228333" cy="559577"/>
              </a:xfrm>
              <a:prstGeom prst="rect">
                <a:avLst/>
              </a:prstGeom>
              <a:noFill/>
            </p:spPr>
            <p:txBody>
              <a:bodyPr wrap="square" lIns="0" tIns="0" rIns="0" bIns="0" rtlCol="0">
                <a:spAutoFit/>
              </a:bodyPr>
              <a:lstStyle/>
              <a:p>
                <a14:m>
                  <m:oMath xmlns:m="http://schemas.openxmlformats.org/officeDocument/2006/math">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r>
                              <a:rPr lang="es-AR" b="0" i="1" smtClean="0">
                                <a:latin typeface="Cambria Math" panose="02040503050406030204" pitchFamily="18" charset="0"/>
                              </a:rPr>
                              <m:t>    </m:t>
                            </m:r>
                            <m:r>
                              <a:rPr lang="es-AR" i="1">
                                <a:latin typeface="Cambria Math" panose="02040503050406030204" pitchFamily="18" charset="0"/>
                              </a:rPr>
                              <m:t>𝑚𝑖𝑛𝑖𝑚𝑖𝑧𝑎𝑟</m:t>
                            </m:r>
                            <m:r>
                              <a:rPr lang="es-AR" b="0" i="1" smtClean="0">
                                <a:latin typeface="Cambria Math" panose="02040503050406030204" pitchFamily="18" charset="0"/>
                              </a:rPr>
                              <m:t> </m:t>
                            </m:r>
                            <m:r>
                              <a:rPr lang="es-AR" b="0" i="1" smtClean="0">
                                <a:latin typeface="Cambria Math" panose="02040503050406030204" pitchFamily="18" charset="0"/>
                              </a:rPr>
                              <m:t>𝑓</m:t>
                            </m:r>
                            <m:r>
                              <a:rPr lang="es-AR" b="0" i="1" smtClean="0">
                                <a:latin typeface="Cambria Math" panose="02040503050406030204" pitchFamily="18" charset="0"/>
                              </a:rPr>
                              <m:t>(</m:t>
                            </m:r>
                            <m:r>
                              <a:rPr lang="es-AR" b="1" i="1" smtClean="0">
                                <a:latin typeface="Cambria Math" panose="02040503050406030204" pitchFamily="18" charset="0"/>
                              </a:rPr>
                              <m:t>𝑿</m:t>
                            </m:r>
                            <m:r>
                              <a:rPr lang="es-AR" b="0" i="1" smtClean="0">
                                <a:latin typeface="Cambria Math" panose="02040503050406030204" pitchFamily="18" charset="0"/>
                              </a:rPr>
                              <m:t>)</m:t>
                            </m:r>
                            <m:r>
                              <a:rPr lang="es-AR" i="1">
                                <a:latin typeface="Cambria Math" panose="02040503050406030204" pitchFamily="18" charset="0"/>
                              </a:rPr>
                              <m:t> </m:t>
                            </m:r>
                            <m:r>
                              <m:rPr>
                                <m:nor/>
                              </m:rPr>
                              <a:rPr lang="es-AR" b="0" i="0" smtClean="0">
                                <a:latin typeface="Cambria Math" panose="02040503050406030204" pitchFamily="18" charset="0"/>
                              </a:rPr>
                              <m:t>                 </m:t>
                            </m:r>
                            <m:r>
                              <m:rPr>
                                <m:nor/>
                              </m:rPr>
                              <a:rPr lang="es-AR" dirty="0"/>
                              <m:t> </m:t>
                            </m:r>
                          </m:e>
                          <m:e>
                            <m:r>
                              <a:rPr lang="es-AR" b="0" i="1" smtClean="0">
                                <a:latin typeface="Cambria Math" panose="02040503050406030204" pitchFamily="18" charset="0"/>
                              </a:rPr>
                              <m:t>𝑠𝑢𝑗𝑒𝑡𝑜</m:t>
                            </m:r>
                            <m:r>
                              <a:rPr lang="es-AR" b="0" i="1" smtClean="0">
                                <a:latin typeface="Cambria Math" panose="02040503050406030204" pitchFamily="18" charset="0"/>
                              </a:rPr>
                              <m:t> </m:t>
                            </m:r>
                            <m:r>
                              <a:rPr lang="es-AR" b="0" i="1" smtClean="0">
                                <a:latin typeface="Cambria Math" panose="02040503050406030204" pitchFamily="18" charset="0"/>
                              </a:rPr>
                              <m:t>𝑎</m:t>
                            </m:r>
                            <m:nary>
                              <m:naryPr>
                                <m:chr m:val="∑"/>
                                <m:ctrlPr>
                                  <a:rPr lang="es-AR" i="1" dirty="0">
                                    <a:latin typeface="Cambria Math" panose="02040503050406030204" pitchFamily="18" charset="0"/>
                                  </a:rPr>
                                </m:ctrlPr>
                              </m:naryPr>
                              <m:sub>
                                <m:r>
                                  <m:rPr>
                                    <m:brk m:alnAt="23"/>
                                  </m:rPr>
                                  <a:rPr lang="es-AR" i="1" dirty="0">
                                    <a:latin typeface="Cambria Math" panose="02040503050406030204" pitchFamily="18" charset="0"/>
                                  </a:rPr>
                                  <m:t>h</m:t>
                                </m:r>
                                <m:r>
                                  <a:rPr lang="es-AR" i="1" dirty="0">
                                    <a:latin typeface="Cambria Math" panose="02040503050406030204" pitchFamily="18" charset="0"/>
                                  </a:rPr>
                                  <m:t>=1</m:t>
                                </m:r>
                              </m:sub>
                              <m:sup>
                                <m:r>
                                  <a:rPr lang="es-AR" i="1" dirty="0">
                                    <a:latin typeface="Cambria Math" panose="02040503050406030204" pitchFamily="18" charset="0"/>
                                  </a:rPr>
                                  <m:t>𝐻</m:t>
                                </m:r>
                              </m:sup>
                              <m:e>
                                <m:r>
                                  <a:rPr lang="es-AR" i="1" dirty="0">
                                    <a:latin typeface="Cambria Math" panose="02040503050406030204" pitchFamily="18" charset="0"/>
                                  </a:rPr>
                                  <m:t> </m:t>
                                </m:r>
                                <m:sSub>
                                  <m:sSubPr>
                                    <m:ctrlPr>
                                      <a:rPr lang="es-AR" i="1" dirty="0">
                                        <a:latin typeface="Cambria Math" panose="02040503050406030204" pitchFamily="18" charset="0"/>
                                      </a:rPr>
                                    </m:ctrlPr>
                                  </m:sSubPr>
                                  <m:e>
                                    <m:r>
                                      <a:rPr lang="es-AR" i="1" dirty="0">
                                        <a:latin typeface="Cambria Math" panose="02040503050406030204" pitchFamily="18" charset="0"/>
                                      </a:rPr>
                                      <m:t>𝑎</m:t>
                                    </m:r>
                                  </m:e>
                                  <m:sub>
                                    <m:r>
                                      <a:rPr lang="es-AR" i="1" dirty="0">
                                        <a:latin typeface="Cambria Math" panose="02040503050406030204" pitchFamily="18" charset="0"/>
                                      </a:rPr>
                                      <m:t>h</m:t>
                                    </m:r>
                                    <m:r>
                                      <a:rPr lang="es-AR" i="1" dirty="0">
                                        <a:latin typeface="Cambria Math" panose="02040503050406030204" pitchFamily="18" charset="0"/>
                                      </a:rPr>
                                      <m:t>,</m:t>
                                    </m:r>
                                    <m:r>
                                      <a:rPr lang="es-AR" i="1" dirty="0">
                                        <a:latin typeface="Cambria Math" panose="02040503050406030204" pitchFamily="18" charset="0"/>
                                      </a:rPr>
                                      <m:t>𝑗</m:t>
                                    </m:r>
                                  </m:sub>
                                </m:sSub>
                                <m:sSub>
                                  <m:sSubPr>
                                    <m:ctrlPr>
                                      <a:rPr lang="es-AR" i="1" dirty="0">
                                        <a:latin typeface="Cambria Math" panose="02040503050406030204" pitchFamily="18" charset="0"/>
                                      </a:rPr>
                                    </m:ctrlPr>
                                  </m:sSubPr>
                                  <m:e>
                                    <m:r>
                                      <a:rPr lang="es-AR" i="1" dirty="0">
                                        <a:latin typeface="Cambria Math" panose="02040503050406030204" pitchFamily="18" charset="0"/>
                                      </a:rPr>
                                      <m:t>𝑋</m:t>
                                    </m:r>
                                  </m:e>
                                  <m:sub>
                                    <m:r>
                                      <a:rPr lang="es-AR" i="1" dirty="0">
                                        <a:latin typeface="Cambria Math" panose="02040503050406030204" pitchFamily="18" charset="0"/>
                                      </a:rPr>
                                      <m:t>h</m:t>
                                    </m:r>
                                  </m:sub>
                                </m:sSub>
                                <m:r>
                                  <a:rPr lang="es-AR" i="1">
                                    <a:latin typeface="Cambria Math" panose="02040503050406030204" pitchFamily="18" charset="0"/>
                                    <a:ea typeface="Cambria Math" panose="02040503050406030204" pitchFamily="18" charset="0"/>
                                  </a:rPr>
                                  <m:t>≤1</m:t>
                                </m:r>
                              </m:e>
                            </m:nary>
                          </m:e>
                        </m:eqArr>
                      </m:e>
                    </m:d>
                  </m:oMath>
                </a14:m>
                <a:r>
                  <a:rPr lang="es-AR" dirty="0"/>
                  <a:t>        </a:t>
                </a:r>
                <a14:m>
                  <m:oMath xmlns:m="http://schemas.openxmlformats.org/officeDocument/2006/math">
                    <m:r>
                      <a:rPr lang="es-AR" b="0" i="1" dirty="0" smtClean="0">
                        <a:latin typeface="Cambria Math" panose="02040503050406030204" pitchFamily="18" charset="0"/>
                      </a:rPr>
                      <m:t>𝑗</m:t>
                    </m:r>
                    <m:r>
                      <a:rPr lang="es-AR" b="0" i="1" dirty="0" smtClean="0">
                        <a:latin typeface="Cambria Math" panose="02040503050406030204" pitchFamily="18" charset="0"/>
                      </a:rPr>
                      <m:t>=1,…,</m:t>
                    </m:r>
                    <m:r>
                      <a:rPr lang="es-AR" b="0" i="1" dirty="0" smtClean="0">
                        <a:latin typeface="Cambria Math" panose="02040503050406030204" pitchFamily="18" charset="0"/>
                      </a:rPr>
                      <m:t>𝐽</m:t>
                    </m:r>
                  </m:oMath>
                </a14:m>
                <a:endParaRPr lang="es-AR" dirty="0"/>
              </a:p>
            </p:txBody>
          </p:sp>
        </mc:Choice>
        <mc:Fallback xmlns="">
          <p:sp>
            <p:nvSpPr>
              <p:cNvPr id="35" name="CuadroTexto 34">
                <a:extLst>
                  <a:ext uri="{FF2B5EF4-FFF2-40B4-BE49-F238E27FC236}">
                    <a16:creationId xmlns:a16="http://schemas.microsoft.com/office/drawing/2014/main" id="{194ED065-4118-D11D-5039-EEDEDABCFD41}"/>
                  </a:ext>
                </a:extLst>
              </p:cNvPr>
              <p:cNvSpPr txBox="1">
                <a:spLocks noRot="1" noChangeAspect="1" noMove="1" noResize="1" noEditPoints="1" noAdjustHandles="1" noChangeArrowheads="1" noChangeShapeType="1" noTextEdit="1"/>
              </p:cNvSpPr>
              <p:nvPr/>
            </p:nvSpPr>
            <p:spPr>
              <a:xfrm>
                <a:off x="2432433" y="3496365"/>
                <a:ext cx="4228333" cy="559577"/>
              </a:xfrm>
              <a:prstGeom prst="rect">
                <a:avLst/>
              </a:prstGeom>
              <a:blipFill>
                <a:blip r:embed="rId6"/>
                <a:stretch>
                  <a:fillRect/>
                </a:stretch>
              </a:blipFill>
            </p:spPr>
            <p:txBody>
              <a:bodyPr/>
              <a:lstStyle/>
              <a:p>
                <a:r>
                  <a:rPr lang="es-AR">
                    <a:noFill/>
                  </a:rPr>
                  <a:t> </a:t>
                </a:r>
              </a:p>
            </p:txBody>
          </p:sp>
        </mc:Fallback>
      </mc:AlternateContent>
      <p:cxnSp>
        <p:nvCxnSpPr>
          <p:cNvPr id="37" name="Conector: angular 36">
            <a:extLst>
              <a:ext uri="{FF2B5EF4-FFF2-40B4-BE49-F238E27FC236}">
                <a16:creationId xmlns:a16="http://schemas.microsoft.com/office/drawing/2014/main" id="{EBBC8E62-E92A-B563-B917-057E38B26256}"/>
              </a:ext>
            </a:extLst>
          </p:cNvPr>
          <p:cNvCxnSpPr>
            <a:cxnSpLocks/>
            <a:stCxn id="5" idx="3"/>
            <a:endCxn id="18" idx="0"/>
          </p:cNvCxnSpPr>
          <p:nvPr/>
        </p:nvCxnSpPr>
        <p:spPr>
          <a:xfrm>
            <a:off x="6660766" y="1855139"/>
            <a:ext cx="1232762" cy="508763"/>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id="{2E75BDE8-C392-DE75-CA2C-F233EE3BBA86}"/>
              </a:ext>
            </a:extLst>
          </p:cNvPr>
          <p:cNvCxnSpPr>
            <a:cxnSpLocks/>
            <a:stCxn id="18" idx="2"/>
            <a:endCxn id="35" idx="3"/>
          </p:cNvCxnSpPr>
          <p:nvPr/>
        </p:nvCxnSpPr>
        <p:spPr>
          <a:xfrm rot="5400000">
            <a:off x="7171057" y="3053683"/>
            <a:ext cx="212180" cy="1232762"/>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a:extLst>
              <a:ext uri="{FF2B5EF4-FFF2-40B4-BE49-F238E27FC236}">
                <a16:creationId xmlns:a16="http://schemas.microsoft.com/office/drawing/2014/main" id="{3A1D3DE3-0631-8068-02EB-1D39EAB30398}"/>
              </a:ext>
            </a:extLst>
          </p:cNvPr>
          <p:cNvCxnSpPr>
            <a:cxnSpLocks/>
            <a:endCxn id="22" idx="0"/>
          </p:cNvCxnSpPr>
          <p:nvPr/>
        </p:nvCxnSpPr>
        <p:spPr>
          <a:xfrm>
            <a:off x="3895725" y="4055942"/>
            <a:ext cx="466740" cy="249045"/>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160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E51F245B-A4D3-DCB8-7370-8DABBE49E3FA}"/>
                  </a:ext>
                </a:extLst>
              </p:cNvPr>
              <p:cNvSpPr/>
              <p:nvPr/>
            </p:nvSpPr>
            <p:spPr>
              <a:xfrm>
                <a:off x="1809114" y="2684829"/>
                <a:ext cx="5680710" cy="808675"/>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bg1"/>
                    </a:solidFill>
                    <a:latin typeface="Lato" panose="020F0502020204030203" pitchFamily="34" charset="0"/>
                    <a:ea typeface="Lato" panose="020F0502020204030203" pitchFamily="34" charset="0"/>
                    <a:cs typeface="Lato" panose="020F0502020204030203" pitchFamily="34" charset="0"/>
                  </a:rPr>
                  <a:t>La resolución del sistema permite obtener los menores tamaños muestrales en cada estrato </a:t>
                </a:r>
                <a14:m>
                  <m:oMath xmlns:m="http://schemas.openxmlformats.org/officeDocument/2006/math">
                    <m:d>
                      <m:dPr>
                        <m:ctrlP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ctrlPr>
                      </m:dPr>
                      <m:e>
                        <m:sSub>
                          <m:sSubPr>
                            <m:ctrlPr>
                              <a:rPr lang="es-ES" b="1" i="1">
                                <a:solidFill>
                                  <a:schemeClr val="bg1"/>
                                </a:solidFill>
                                <a:latin typeface="Cambria Math" panose="02040503050406030204" pitchFamily="18" charset="0"/>
                                <a:ea typeface="Lato" panose="020F0502020204030203" pitchFamily="34" charset="0"/>
                                <a:cs typeface="Lato" panose="020F0502020204030203" pitchFamily="34" charset="0"/>
                              </a:rPr>
                            </m:ctrlPr>
                          </m:sSubPr>
                          <m:e>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𝒏</m:t>
                            </m:r>
                          </m:e>
                          <m:sub>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𝒉</m:t>
                            </m:r>
                          </m:sub>
                        </m:sSub>
                        <m:r>
                          <a:rPr lang="es-AR" b="1" i="1" smtClean="0">
                            <a:solidFill>
                              <a:schemeClr val="bg1"/>
                            </a:solidFill>
                            <a:latin typeface="Cambria Math" panose="02040503050406030204" pitchFamily="18" charset="0"/>
                            <a:ea typeface="Lato" panose="020F0502020204030203" pitchFamily="34" charset="0"/>
                            <a:cs typeface="Lato" panose="020F0502020204030203" pitchFamily="34" charset="0"/>
                          </a:rPr>
                          <m:t>; </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𝒉</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𝟏</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m:t>
                        </m:r>
                        <m:r>
                          <a:rPr lang="es-AR" b="1" i="1">
                            <a:solidFill>
                              <a:schemeClr val="bg1"/>
                            </a:solidFill>
                            <a:latin typeface="Cambria Math" panose="02040503050406030204" pitchFamily="18" charset="0"/>
                            <a:ea typeface="Lato" panose="020F0502020204030203" pitchFamily="34" charset="0"/>
                            <a:cs typeface="Lato" panose="020F0502020204030203" pitchFamily="34" charset="0"/>
                          </a:rPr>
                          <m:t>𝑯</m:t>
                        </m:r>
                      </m:e>
                    </m:d>
                  </m:oMath>
                </a14:m>
                <a:r>
                  <a:rPr lang="es-AR" b="1" dirty="0">
                    <a:solidFill>
                      <a:schemeClr val="bg1"/>
                    </a:solidFill>
                    <a:latin typeface="Lato" panose="020F0502020204030203" pitchFamily="34" charset="0"/>
                    <a:ea typeface="Lato" panose="020F0502020204030203" pitchFamily="34" charset="0"/>
                    <a:cs typeface="Lato" panose="020F0502020204030203" pitchFamily="34" charset="0"/>
                  </a:rPr>
                  <a:t> que satisfacen los requerimientos de precisión de las estimaciones</a:t>
                </a:r>
                <a:endParaRPr lang="es-E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1" name="Rectángulo 10">
                <a:extLst>
                  <a:ext uri="{FF2B5EF4-FFF2-40B4-BE49-F238E27FC236}">
                    <a16:creationId xmlns:a16="http://schemas.microsoft.com/office/drawing/2014/main" id="{E51F245B-A4D3-DCB8-7370-8DABBE49E3FA}"/>
                  </a:ext>
                </a:extLst>
              </p:cNvPr>
              <p:cNvSpPr>
                <a:spLocks noRot="1" noChangeAspect="1" noMove="1" noResize="1" noEditPoints="1" noAdjustHandles="1" noChangeArrowheads="1" noChangeShapeType="1" noTextEdit="1"/>
              </p:cNvSpPr>
              <p:nvPr/>
            </p:nvSpPr>
            <p:spPr>
              <a:xfrm>
                <a:off x="1809114" y="2684829"/>
                <a:ext cx="5680710" cy="808675"/>
              </a:xfrm>
              <a:prstGeom prst="rect">
                <a:avLst/>
              </a:prstGeom>
              <a:blipFill>
                <a:blip r:embed="rId2"/>
                <a:stretch>
                  <a:fillRect b="-1460"/>
                </a:stretch>
              </a:blipFill>
              <a:ln>
                <a:solidFill>
                  <a:srgbClr val="92D050"/>
                </a:solidFill>
              </a:ln>
            </p:spPr>
            <p:txBody>
              <a:bodyPr/>
              <a:lstStyle/>
              <a:p>
                <a:r>
                  <a:rPr lang="es-AR">
                    <a:noFill/>
                  </a:rPr>
                  <a:t> </a:t>
                </a:r>
              </a:p>
            </p:txBody>
          </p:sp>
        </mc:Fallback>
      </mc:AlternateContent>
      <p:sp>
        <p:nvSpPr>
          <p:cNvPr id="3" name="CuadroTexto 2">
            <a:extLst>
              <a:ext uri="{FF2B5EF4-FFF2-40B4-BE49-F238E27FC236}">
                <a16:creationId xmlns:a16="http://schemas.microsoft.com/office/drawing/2014/main" id="{FC6FB258-9638-26F0-947F-61ADD20972F6}"/>
              </a:ext>
            </a:extLst>
          </p:cNvPr>
          <p:cNvSpPr txBox="1"/>
          <p:nvPr/>
        </p:nvSpPr>
        <p:spPr>
          <a:xfrm>
            <a:off x="356123" y="1245326"/>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Recordando…</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Problema de adjudicación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CBD9F720-BF60-2F10-203E-F9C089A9CD5D}"/>
                  </a:ext>
                </a:extLst>
              </p:cNvPr>
              <p:cNvSpPr txBox="1"/>
              <p:nvPr/>
            </p:nvSpPr>
            <p:spPr>
              <a:xfrm>
                <a:off x="1333501" y="1353557"/>
                <a:ext cx="4572000" cy="6038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b="1" i="1" smtClean="0">
                          <a:latin typeface="Cambria Math" panose="02040503050406030204" pitchFamily="18" charset="0"/>
                        </a:rPr>
                        <m:t>𝑿</m:t>
                      </m:r>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𝑋</m:t>
                                  </m:r>
                                </m:e>
                                <m:sub>
                                  <m:r>
                                    <a:rPr lang="es-AR" b="0" i="1" smtClean="0">
                                      <a:latin typeface="Cambria Math" panose="02040503050406030204" pitchFamily="18" charset="0"/>
                                    </a:rPr>
                                    <m:t>𝐻</m:t>
                                  </m:r>
                                </m:sub>
                              </m:sSub>
                            </m:e>
                          </m:d>
                        </m:e>
                        <m:sup>
                          <m:r>
                            <a:rPr lang="es-AR" b="0" i="1" smtClean="0">
                              <a:latin typeface="Cambria Math" panose="02040503050406030204" pitchFamily="18" charset="0"/>
                            </a:rPr>
                            <m:t>′</m:t>
                          </m:r>
                        </m:sup>
                      </m:sSup>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d>
                            <m:dPr>
                              <m:ctrlPr>
                                <a:rPr lang="es-AR" i="1">
                                  <a:latin typeface="Cambria Math" panose="02040503050406030204" pitchFamily="18" charset="0"/>
                                </a:rPr>
                              </m:ctrlPr>
                            </m:dPr>
                            <m:e>
                              <m:f>
                                <m:fPr>
                                  <m:ctrlPr>
                                    <a:rPr lang="es-AR" i="1">
                                      <a:latin typeface="Cambria Math" panose="02040503050406030204" pitchFamily="18" charset="0"/>
                                    </a:rPr>
                                  </m:ctrlPr>
                                </m:fPr>
                                <m:num>
                                  <m:r>
                                    <a:rPr lang="es-AR" i="1">
                                      <a:latin typeface="Cambria Math" panose="02040503050406030204" pitchFamily="18" charset="0"/>
                                    </a:rPr>
                                    <m:t>1</m:t>
                                  </m:r>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1</m:t>
                                      </m:r>
                                    </m:sub>
                                  </m:sSub>
                                </m:den>
                              </m:f>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1</m:t>
                                  </m:r>
                                </m:num>
                                <m:den>
                                  <m:sSub>
                                    <m:sSubPr>
                                      <m:ctrlPr>
                                        <a:rPr lang="es-AR" i="1">
                                          <a:latin typeface="Cambria Math" panose="02040503050406030204" pitchFamily="18" charset="0"/>
                                        </a:rPr>
                                      </m:ctrlPr>
                                    </m:sSubPr>
                                    <m:e>
                                      <m:r>
                                        <a:rPr lang="es-AR" i="1">
                                          <a:latin typeface="Cambria Math" panose="02040503050406030204" pitchFamily="18" charset="0"/>
                                        </a:rPr>
                                        <m:t>𝑛</m:t>
                                      </m:r>
                                    </m:e>
                                    <m:sub>
                                      <m:r>
                                        <a:rPr lang="es-AR" i="1">
                                          <a:latin typeface="Cambria Math" panose="02040503050406030204" pitchFamily="18" charset="0"/>
                                        </a:rPr>
                                        <m:t>𝐻</m:t>
                                      </m:r>
                                    </m:sub>
                                  </m:sSub>
                                </m:den>
                              </m:f>
                            </m:e>
                          </m:d>
                        </m:e>
                        <m:sup>
                          <m:r>
                            <a:rPr lang="es-AR" b="0" i="1" smtClean="0">
                              <a:latin typeface="Cambria Math" panose="02040503050406030204" pitchFamily="18" charset="0"/>
                            </a:rPr>
                            <m:t>′</m:t>
                          </m:r>
                        </m:sup>
                      </m:sSup>
                    </m:oMath>
                  </m:oMathPara>
                </a14:m>
                <a:endParaRPr lang="es-AR" dirty="0"/>
              </a:p>
            </p:txBody>
          </p:sp>
        </mc:Choice>
        <mc:Fallback xmlns="">
          <p:sp>
            <p:nvSpPr>
              <p:cNvPr id="10" name="CuadroTexto 9">
                <a:extLst>
                  <a:ext uri="{FF2B5EF4-FFF2-40B4-BE49-F238E27FC236}">
                    <a16:creationId xmlns:a16="http://schemas.microsoft.com/office/drawing/2014/main" id="{CBD9F720-BF60-2F10-203E-F9C089A9CD5D}"/>
                  </a:ext>
                </a:extLst>
              </p:cNvPr>
              <p:cNvSpPr txBox="1">
                <a:spLocks noRot="1" noChangeAspect="1" noMove="1" noResize="1" noEditPoints="1" noAdjustHandles="1" noChangeArrowheads="1" noChangeShapeType="1" noTextEdit="1"/>
              </p:cNvSpPr>
              <p:nvPr/>
            </p:nvSpPr>
            <p:spPr>
              <a:xfrm>
                <a:off x="1333501" y="1353557"/>
                <a:ext cx="4572000" cy="603883"/>
              </a:xfrm>
              <a:prstGeom prst="rect">
                <a:avLst/>
              </a:prstGeom>
              <a:blipFill>
                <a:blip r:embed="rId3"/>
                <a:stretch>
                  <a:fillRect/>
                </a:stretch>
              </a:blipFill>
            </p:spPr>
            <p:txBody>
              <a:bodyPr/>
              <a:lstStyle/>
              <a:p>
                <a:r>
                  <a:rPr lang="es-AR">
                    <a:noFill/>
                  </a:rPr>
                  <a:t> </a:t>
                </a:r>
              </a:p>
            </p:txBody>
          </p:sp>
        </mc:Fallback>
      </mc:AlternateContent>
      <p:sp>
        <p:nvSpPr>
          <p:cNvPr id="13" name="CuadroTexto 12">
            <a:extLst>
              <a:ext uri="{FF2B5EF4-FFF2-40B4-BE49-F238E27FC236}">
                <a16:creationId xmlns:a16="http://schemas.microsoft.com/office/drawing/2014/main" id="{8EFDC8AC-6F46-C5F6-F40C-5C029D53831C}"/>
              </a:ext>
            </a:extLst>
          </p:cNvPr>
          <p:cNvSpPr txBox="1"/>
          <p:nvPr/>
        </p:nvSpPr>
        <p:spPr>
          <a:xfrm>
            <a:off x="458993" y="2263973"/>
            <a:ext cx="8431754" cy="307777"/>
          </a:xfrm>
          <a:prstGeom prst="rect">
            <a:avLst/>
          </a:prstGeom>
          <a:noFill/>
        </p:spPr>
        <p:txBody>
          <a:bodyPr wrap="square">
            <a:spAutoFit/>
          </a:bodyPr>
          <a:lstStyle/>
          <a:p>
            <a:r>
              <a:rPr lang="es-ES" dirty="0">
                <a:latin typeface="Lato" panose="020F0502020204030203" pitchFamily="34" charset="0"/>
                <a:ea typeface="Lato" panose="020F0502020204030203" pitchFamily="34" charset="0"/>
                <a:cs typeface="Lato" panose="020F0502020204030203" pitchFamily="34" charset="0"/>
              </a:rPr>
              <a:t>Entonces,</a:t>
            </a:r>
          </a:p>
        </p:txBody>
      </p:sp>
    </p:spTree>
    <p:extLst>
      <p:ext uri="{BB962C8B-B14F-4D97-AF65-F5344CB8AC3E}">
        <p14:creationId xmlns:p14="http://schemas.microsoft.com/office/powerpoint/2010/main" val="1393857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C6FB258-9638-26F0-947F-61ADD20972F6}"/>
                  </a:ext>
                </a:extLst>
              </p:cNvPr>
              <p:cNvSpPr txBox="1"/>
              <p:nvPr/>
            </p:nvSpPr>
            <p:spPr>
              <a:xfrm>
                <a:off x="330722" y="979629"/>
                <a:ext cx="8431754" cy="307777"/>
              </a:xfrm>
              <a:prstGeom prst="rect">
                <a:avLst/>
              </a:prstGeom>
              <a:noFill/>
            </p:spPr>
            <p:txBody>
              <a:bodyPr wrap="square">
                <a:spAutoFit/>
              </a:bodyPr>
              <a:lstStyle/>
              <a:p>
                <a:pPr marL="285750" indent="-285750">
                  <a:buClr>
                    <a:schemeClr val="bg1">
                      <a:lumMod val="50000"/>
                    </a:schemeClr>
                  </a:buClr>
                  <a:buFontTx/>
                  <a:buChar char="•"/>
                </a:pPr>
                <a:r>
                  <a:rPr lang="es-ES" dirty="0">
                    <a:latin typeface="Lato" panose="020F0502020204030203" pitchFamily="34" charset="0"/>
                    <a:ea typeface="Lato" panose="020F0502020204030203" pitchFamily="34" charset="0"/>
                    <a:cs typeface="Lato" panose="020F0502020204030203" pitchFamily="34" charset="0"/>
                  </a:rPr>
                  <a:t>En el caso </a:t>
                </a:r>
                <a:r>
                  <a:rPr lang="es-ES" dirty="0" err="1">
                    <a:latin typeface="Lato" panose="020F0502020204030203" pitchFamily="34" charset="0"/>
                    <a:ea typeface="Lato" panose="020F0502020204030203" pitchFamily="34" charset="0"/>
                    <a:cs typeface="Lato" panose="020F0502020204030203" pitchFamily="34" charset="0"/>
                  </a:rPr>
                  <a:t>univariado</a:t>
                </a:r>
                <a:r>
                  <a:rPr lang="es-ES"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s-AR" b="0" i="1" smtClean="0">
                        <a:latin typeface="Cambria Math" panose="02040503050406030204" pitchFamily="18" charset="0"/>
                        <a:ea typeface="Lato" panose="020F0502020204030203" pitchFamily="34" charset="0"/>
                        <a:cs typeface="Lato" panose="020F0502020204030203" pitchFamily="34" charset="0"/>
                      </a:rPr>
                      <m:t>(</m:t>
                    </m:r>
                    <m:r>
                      <a:rPr lang="es-AR" b="0" i="1" smtClean="0">
                        <a:latin typeface="Cambria Math" panose="02040503050406030204" pitchFamily="18" charset="0"/>
                        <a:ea typeface="Lato" panose="020F0502020204030203" pitchFamily="34" charset="0"/>
                        <a:cs typeface="Lato" panose="020F0502020204030203" pitchFamily="34" charset="0"/>
                      </a:rPr>
                      <m:t>𝐽</m:t>
                    </m:r>
                    <m:r>
                      <a:rPr lang="es-AR" b="0" i="1" smtClean="0">
                        <a:latin typeface="Cambria Math" panose="02040503050406030204" pitchFamily="18" charset="0"/>
                        <a:ea typeface="Lato" panose="020F0502020204030203" pitchFamily="34" charset="0"/>
                        <a:cs typeface="Lato" panose="020F0502020204030203" pitchFamily="34" charset="0"/>
                      </a:rPr>
                      <m:t>=1)</m:t>
                    </m:r>
                  </m:oMath>
                </a14:m>
                <a:r>
                  <a:rPr lang="es-ES" dirty="0">
                    <a:latin typeface="Lato" panose="020F0502020204030203" pitchFamily="34" charset="0"/>
                    <a:ea typeface="Lato" panose="020F0502020204030203" pitchFamily="34" charset="0"/>
                    <a:cs typeface="Lato" panose="020F0502020204030203" pitchFamily="34" charset="0"/>
                  </a:rPr>
                  <a:t>, </a:t>
                </a:r>
                <a:r>
                  <a:rPr lang="es-AR" dirty="0">
                    <a:latin typeface="Lato" panose="020F0502020204030203" pitchFamily="34" charset="0"/>
                    <a:ea typeface="Lato" panose="020F0502020204030203" pitchFamily="34" charset="0"/>
                    <a:cs typeface="Lato" panose="020F0502020204030203" pitchFamily="34" charset="0"/>
                  </a:rPr>
                  <a:t>la solución del sistema</a:t>
                </a:r>
                <a:r>
                  <a:rPr lang="es-ES" dirty="0">
                    <a:latin typeface="Lato" panose="020F0502020204030203" pitchFamily="34" charset="0"/>
                    <a:ea typeface="Lato" panose="020F0502020204030203" pitchFamily="34" charset="0"/>
                    <a:cs typeface="Lato" panose="020F0502020204030203" pitchFamily="34" charset="0"/>
                  </a:rPr>
                  <a:t>, dada por </a:t>
                </a:r>
                <a14:m>
                  <m:oMath xmlns:m="http://schemas.openxmlformats.org/officeDocument/2006/math">
                    <m:sSup>
                      <m:sSupPr>
                        <m:ctrlPr>
                          <a:rPr lang="es-ES" i="1" smtClean="0">
                            <a:latin typeface="Cambria Math" panose="02040503050406030204" pitchFamily="18" charset="0"/>
                            <a:ea typeface="Lato" panose="020F0502020204030203" pitchFamily="34" charset="0"/>
                            <a:cs typeface="Lato" panose="020F0502020204030203" pitchFamily="34" charset="0"/>
                          </a:rPr>
                        </m:ctrlPr>
                      </m:sSupPr>
                      <m:e>
                        <m:r>
                          <a:rPr lang="es-AR" b="1" i="1" smtClean="0">
                            <a:latin typeface="Cambria Math" panose="02040503050406030204" pitchFamily="18" charset="0"/>
                            <a:ea typeface="Lato" panose="020F0502020204030203" pitchFamily="34" charset="0"/>
                            <a:cs typeface="Lato" panose="020F0502020204030203" pitchFamily="34" charset="0"/>
                          </a:rPr>
                          <m:t>𝑿</m:t>
                        </m:r>
                      </m:e>
                      <m:sup>
                        <m:r>
                          <a:rPr lang="es-AR" b="0" i="1" smtClean="0">
                            <a:latin typeface="Cambria Math" panose="02040503050406030204" pitchFamily="18" charset="0"/>
                            <a:ea typeface="Lato" panose="020F0502020204030203" pitchFamily="34" charset="0"/>
                            <a:cs typeface="Lato" panose="020F0502020204030203" pitchFamily="34" charset="0"/>
                          </a:rPr>
                          <m:t>∗</m:t>
                        </m:r>
                      </m:sup>
                    </m:sSup>
                  </m:oMath>
                </a14:m>
                <a:r>
                  <a:rPr lang="es-ES" dirty="0">
                    <a:latin typeface="Lato" panose="020F0502020204030203" pitchFamily="34" charset="0"/>
                    <a:ea typeface="Lato" panose="020F0502020204030203" pitchFamily="34" charset="0"/>
                    <a:cs typeface="Lato" panose="020F0502020204030203" pitchFamily="34" charset="0"/>
                  </a:rPr>
                  <a:t>, es:</a:t>
                </a:r>
              </a:p>
            </p:txBody>
          </p:sp>
        </mc:Choice>
        <mc:Fallback xmlns="">
          <p:sp>
            <p:nvSpPr>
              <p:cNvPr id="3" name="CuadroTexto 2">
                <a:extLst>
                  <a:ext uri="{FF2B5EF4-FFF2-40B4-BE49-F238E27FC236}">
                    <a16:creationId xmlns:a16="http://schemas.microsoft.com/office/drawing/2014/main" id="{FC6FB258-9638-26F0-947F-61ADD20972F6}"/>
                  </a:ext>
                </a:extLst>
              </p:cNvPr>
              <p:cNvSpPr txBox="1">
                <a:spLocks noRot="1" noChangeAspect="1" noMove="1" noResize="1" noEditPoints="1" noAdjustHandles="1" noChangeArrowheads="1" noChangeShapeType="1" noTextEdit="1"/>
              </p:cNvSpPr>
              <p:nvPr/>
            </p:nvSpPr>
            <p:spPr>
              <a:xfrm>
                <a:off x="330722" y="979629"/>
                <a:ext cx="8431754" cy="307777"/>
              </a:xfrm>
              <a:prstGeom prst="rect">
                <a:avLst/>
              </a:prstGeom>
              <a:blipFill>
                <a:blip r:embed="rId4"/>
                <a:stretch>
                  <a:fillRect l="-217" t="-4000" b="-20000"/>
                </a:stretch>
              </a:blipFill>
            </p:spPr>
            <p:txBody>
              <a:bodyPr/>
              <a:lstStyle/>
              <a:p>
                <a:r>
                  <a:rPr lang="es-AR">
                    <a:noFill/>
                  </a:rPr>
                  <a:t> </a:t>
                </a:r>
              </a:p>
            </p:txBody>
          </p:sp>
        </mc:Fallback>
      </mc:AlternateContent>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Solución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CBD9F720-BF60-2F10-203E-F9C089A9CD5D}"/>
                  </a:ext>
                </a:extLst>
              </p:cNvPr>
              <p:cNvSpPr txBox="1"/>
              <p:nvPr/>
            </p:nvSpPr>
            <p:spPr>
              <a:xfrm>
                <a:off x="1456690" y="1601328"/>
                <a:ext cx="5949950" cy="89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b="0" i="1" smtClean="0">
                              <a:latin typeface="Cambria Math" panose="02040503050406030204" pitchFamily="18" charset="0"/>
                            </a:rPr>
                            <m:t>𝑋</m:t>
                          </m:r>
                        </m:e>
                        <m:sub>
                          <m:r>
                            <a:rPr lang="es-AR" b="0" i="1" smtClean="0">
                              <a:latin typeface="Cambria Math" panose="02040503050406030204" pitchFamily="18" charset="0"/>
                            </a:rPr>
                            <m:t>h</m:t>
                          </m:r>
                        </m:sub>
                        <m:sup>
                          <m:r>
                            <a:rPr lang="es-AR" b="0" i="1" smtClean="0">
                              <a:latin typeface="Cambria Math" panose="02040503050406030204" pitchFamily="18" charset="0"/>
                            </a:rPr>
                            <m:t>∗</m:t>
                          </m:r>
                        </m:sup>
                      </m:sSubSup>
                      <m:r>
                        <a:rPr lang="es-AR" b="0" i="1" smtClean="0">
                          <a:latin typeface="Cambria Math" panose="02040503050406030204" pitchFamily="18" charset="0"/>
                        </a:rPr>
                        <m:t>=</m:t>
                      </m:r>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f>
                                <m:fPr>
                                  <m:ctrlPr>
                                    <a:rPr lang="es-AR" b="0" i="1" smtClean="0">
                                      <a:latin typeface="Cambria Math" panose="02040503050406030204" pitchFamily="18" charset="0"/>
                                    </a:rPr>
                                  </m:ctrlPr>
                                </m:fPr>
                                <m:num>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e>
                                  </m:rad>
                                </m:num>
                                <m:den>
                                  <m:d>
                                    <m:dPr>
                                      <m:ctrlPr>
                                        <a:rPr lang="es-AR" b="0" i="1" smtClean="0">
                                          <a:latin typeface="Cambria Math" panose="02040503050406030204" pitchFamily="18" charset="0"/>
                                        </a:rPr>
                                      </m:ctrlPr>
                                    </m:dPr>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,1</m:t>
                                              </m:r>
                                            </m:sub>
                                          </m:sSub>
                                        </m:e>
                                      </m:rad>
                                      <m:nary>
                                        <m:naryPr>
                                          <m:chr m:val="∑"/>
                                          <m:limLoc m:val="subSup"/>
                                          <m:ctrlPr>
                                            <a:rPr lang="es-AR" b="0" i="1" smtClean="0">
                                              <a:latin typeface="Cambria Math" panose="02040503050406030204" pitchFamily="18" charset="0"/>
                                            </a:rPr>
                                          </m:ctrlPr>
                                        </m:naryPr>
                                        <m:sub>
                                          <m:r>
                                            <m:rPr>
                                              <m:brk m:alnAt="25"/>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,1</m:t>
                                                  </m:r>
                                                </m:sub>
                                              </m:sSub>
                                            </m:e>
                                          </m:rad>
                                        </m:e>
                                      </m:nary>
                                    </m:e>
                                  </m:d>
                                </m:den>
                              </m:f>
                              <m:r>
                                <a:rPr lang="es-AR" b="0" i="1" smtClean="0">
                                  <a:latin typeface="Cambria Math" panose="02040503050406030204" pitchFamily="18" charset="0"/>
                                </a:rPr>
                                <m:t>           </m:t>
                              </m:r>
                              <m:r>
                                <a:rPr lang="es-AR" i="1">
                                  <a:latin typeface="Cambria Math" panose="02040503050406030204" pitchFamily="18" charset="0"/>
                                </a:rPr>
                                <m:t>𝑠𝑖</m:t>
                              </m:r>
                              <m:r>
                                <a:rPr lang="es-AR" i="1">
                                  <a:latin typeface="Cambria Math" panose="02040503050406030204" pitchFamily="18" charset="0"/>
                                </a:rPr>
                                <m:t> </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h</m:t>
                                  </m:r>
                                  <m:r>
                                    <a:rPr lang="es-AR" i="1">
                                      <a:latin typeface="Cambria Math" panose="02040503050406030204" pitchFamily="18" charset="0"/>
                                    </a:rPr>
                                    <m:t>,1</m:t>
                                  </m:r>
                                </m:sub>
                              </m:sSub>
                              <m:r>
                                <a:rPr lang="es-AR" i="1">
                                  <a:latin typeface="Cambria Math" panose="02040503050406030204" pitchFamily="18" charset="0"/>
                                </a:rPr>
                                <m:t>&gt;0</m:t>
                              </m:r>
                            </m:e>
                            <m:e>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𝑜𝑡𝑟𝑜</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𝑐𝑎𝑠𝑜</m:t>
                              </m:r>
                              <m:r>
                                <a:rPr lang="es-AR" b="0" i="1" smtClean="0">
                                  <a:latin typeface="Cambria Math" panose="02040503050406030204" pitchFamily="18" charset="0"/>
                                  <a:ea typeface="Cambria Math" panose="02040503050406030204" pitchFamily="18" charset="0"/>
                                </a:rPr>
                                <m:t> </m:t>
                              </m:r>
                            </m:e>
                          </m:eqArr>
                        </m:e>
                      </m:d>
                      <m:r>
                        <a:rPr lang="es-AR" b="0" i="1" smtClean="0">
                          <a:latin typeface="Cambria Math" panose="02040503050406030204" pitchFamily="18" charset="0"/>
                        </a:rPr>
                        <m:t>      1</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h</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𝐻</m:t>
                      </m:r>
                      <m:r>
                        <a:rPr lang="es-AR" b="0" i="1" smtClean="0">
                          <a:latin typeface="Cambria Math" panose="02040503050406030204" pitchFamily="18" charset="0"/>
                        </a:rPr>
                        <m:t> </m:t>
                      </m:r>
                    </m:oMath>
                  </m:oMathPara>
                </a14:m>
                <a:endParaRPr lang="es-AR" dirty="0"/>
              </a:p>
            </p:txBody>
          </p:sp>
        </mc:Choice>
        <mc:Fallback xmlns="">
          <p:sp>
            <p:nvSpPr>
              <p:cNvPr id="10" name="CuadroTexto 9">
                <a:extLst>
                  <a:ext uri="{FF2B5EF4-FFF2-40B4-BE49-F238E27FC236}">
                    <a16:creationId xmlns:a16="http://schemas.microsoft.com/office/drawing/2014/main" id="{CBD9F720-BF60-2F10-203E-F9C089A9CD5D}"/>
                  </a:ext>
                </a:extLst>
              </p:cNvPr>
              <p:cNvSpPr txBox="1">
                <a:spLocks noRot="1" noChangeAspect="1" noMove="1" noResize="1" noEditPoints="1" noAdjustHandles="1" noChangeArrowheads="1" noChangeShapeType="1" noTextEdit="1"/>
              </p:cNvSpPr>
              <p:nvPr/>
            </p:nvSpPr>
            <p:spPr>
              <a:xfrm>
                <a:off x="1456690" y="1601328"/>
                <a:ext cx="5949950" cy="890052"/>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2B0F4B3-187F-6F02-EEB4-E06FE300E3DA}"/>
                  </a:ext>
                </a:extLst>
              </p:cNvPr>
              <p:cNvSpPr txBox="1"/>
              <p:nvPr/>
            </p:nvSpPr>
            <p:spPr>
              <a:xfrm>
                <a:off x="330722" y="2782517"/>
                <a:ext cx="6310108" cy="307777"/>
              </a:xfrm>
              <a:prstGeom prst="rect">
                <a:avLst/>
              </a:prstGeom>
              <a:noFill/>
            </p:spPr>
            <p:txBody>
              <a:bodyPr wrap="square">
                <a:spAutoFit/>
              </a:bodyPr>
              <a:lstStyle/>
              <a:p>
                <a:pPr marL="285750" indent="-285750">
                  <a:buClr>
                    <a:schemeClr val="bg1">
                      <a:lumMod val="50000"/>
                    </a:schemeClr>
                  </a:buClr>
                  <a:buFontTx/>
                  <a:buChar char="•"/>
                </a:pPr>
                <a:r>
                  <a:rPr lang="es-AR" b="0" dirty="0">
                    <a:latin typeface="Lato" panose="020F0502020204030203" pitchFamily="34" charset="0"/>
                    <a:ea typeface="Lato" panose="020F0502020204030203" pitchFamily="34" charset="0"/>
                    <a:cs typeface="Lato" panose="020F0502020204030203" pitchFamily="34" charset="0"/>
                  </a:rPr>
                  <a:t>En el caso multivariado</a:t>
                </a:r>
                <a:r>
                  <a:rPr lang="es-AR" b="0" dirty="0">
                    <a:ea typeface="Lato" panose="020F0502020204030203" pitchFamily="34" charset="0"/>
                    <a:cs typeface="Lato" panose="020F0502020204030203" pitchFamily="34" charset="0"/>
                  </a:rPr>
                  <a:t> </a:t>
                </a:r>
                <a14:m>
                  <m:oMath xmlns:m="http://schemas.openxmlformats.org/officeDocument/2006/math">
                    <m:r>
                      <a:rPr lang="es-AR" b="0" i="0" smtClean="0">
                        <a:latin typeface="Cambria Math" panose="02040503050406030204" pitchFamily="18" charset="0"/>
                        <a:ea typeface="Lato" panose="020F0502020204030203" pitchFamily="34" charset="0"/>
                        <a:cs typeface="Lato" panose="020F0502020204030203" pitchFamily="34" charset="0"/>
                      </a:rPr>
                      <m:t>(</m:t>
                    </m:r>
                    <m:r>
                      <a:rPr lang="es-AR" b="0" i="1" smtClean="0">
                        <a:latin typeface="Cambria Math" panose="02040503050406030204" pitchFamily="18" charset="0"/>
                        <a:ea typeface="Lato" panose="020F0502020204030203" pitchFamily="34" charset="0"/>
                        <a:cs typeface="Lato" panose="020F0502020204030203" pitchFamily="34" charset="0"/>
                      </a:rPr>
                      <m:t>𝐽</m:t>
                    </m:r>
                    <m:r>
                      <a:rPr lang="es-AR" b="0" i="1" smtClean="0">
                        <a:latin typeface="Cambria Math" panose="02040503050406030204" pitchFamily="18" charset="0"/>
                        <a:ea typeface="Lato" panose="020F0502020204030203" pitchFamily="34" charset="0"/>
                        <a:cs typeface="Lato" panose="020F0502020204030203" pitchFamily="34" charset="0"/>
                      </a:rPr>
                      <m:t>&gt;1</m:t>
                    </m:r>
                    <m:r>
                      <a:rPr lang="es-AR" b="0" i="0" smtClean="0">
                        <a:latin typeface="Cambria Math" panose="02040503050406030204" pitchFamily="18" charset="0"/>
                        <a:ea typeface="Lato" panose="020F0502020204030203" pitchFamily="34" charset="0"/>
                        <a:cs typeface="Lato" panose="020F0502020204030203" pitchFamily="34" charset="0"/>
                      </a:rPr>
                      <m:t>),</m:t>
                    </m:r>
                  </m:oMath>
                </a14:m>
                <a:r>
                  <a:rPr lang="es-AR" dirty="0"/>
                  <a:t> </a:t>
                </a:r>
                <a:r>
                  <a:rPr lang="es-AR" dirty="0">
                    <a:latin typeface="Lato" panose="020F0502020204030203" pitchFamily="34" charset="0"/>
                    <a:ea typeface="Lato" panose="020F0502020204030203" pitchFamily="34" charset="0"/>
                    <a:cs typeface="Lato" panose="020F0502020204030203" pitchFamily="34" charset="0"/>
                  </a:rPr>
                  <a:t>Bethel demostró que el óptimo resulta:</a:t>
                </a:r>
              </a:p>
            </p:txBody>
          </p:sp>
        </mc:Choice>
        <mc:Fallback xmlns="">
          <p:sp>
            <p:nvSpPr>
              <p:cNvPr id="6" name="CuadroTexto 5">
                <a:extLst>
                  <a:ext uri="{FF2B5EF4-FFF2-40B4-BE49-F238E27FC236}">
                    <a16:creationId xmlns:a16="http://schemas.microsoft.com/office/drawing/2014/main" id="{42B0F4B3-187F-6F02-EEB4-E06FE300E3DA}"/>
                  </a:ext>
                </a:extLst>
              </p:cNvPr>
              <p:cNvSpPr txBox="1">
                <a:spLocks noRot="1" noChangeAspect="1" noMove="1" noResize="1" noEditPoints="1" noAdjustHandles="1" noChangeArrowheads="1" noChangeShapeType="1" noTextEdit="1"/>
              </p:cNvSpPr>
              <p:nvPr/>
            </p:nvSpPr>
            <p:spPr>
              <a:xfrm>
                <a:off x="330722" y="2782517"/>
                <a:ext cx="6310108" cy="307777"/>
              </a:xfrm>
              <a:prstGeom prst="rect">
                <a:avLst/>
              </a:prstGeom>
              <a:blipFill>
                <a:blip r:embed="rId6"/>
                <a:stretch>
                  <a:fillRect l="-290" t="-3922" b="-1764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97C6423-DD94-EA7A-153D-EE2C15B5B599}"/>
                  </a:ext>
                </a:extLst>
              </p:cNvPr>
              <p:cNvSpPr txBox="1"/>
              <p:nvPr/>
            </p:nvSpPr>
            <p:spPr>
              <a:xfrm>
                <a:off x="662192" y="3312036"/>
                <a:ext cx="6630148" cy="108811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s-AR" i="1" smtClean="0">
                              <a:latin typeface="Cambria Math" panose="02040503050406030204" pitchFamily="18" charset="0"/>
                            </a:rPr>
                          </m:ctrlPr>
                        </m:sSubSupPr>
                        <m:e>
                          <m:r>
                            <a:rPr lang="es-AR" b="0" i="1" smtClean="0">
                              <a:latin typeface="Cambria Math" panose="02040503050406030204" pitchFamily="18" charset="0"/>
                            </a:rPr>
                            <m:t>𝑋</m:t>
                          </m:r>
                        </m:e>
                        <m:sub>
                          <m:r>
                            <a:rPr lang="es-AR" b="0" i="1" smtClean="0">
                              <a:latin typeface="Cambria Math" panose="02040503050406030204" pitchFamily="18" charset="0"/>
                            </a:rPr>
                            <m:t>h</m:t>
                          </m:r>
                        </m:sub>
                        <m:sup>
                          <m:r>
                            <a:rPr lang="es-AR" b="0" i="1" smtClean="0">
                              <a:latin typeface="Cambria Math" panose="02040503050406030204" pitchFamily="18" charset="0"/>
                            </a:rPr>
                            <m:t>∗</m:t>
                          </m:r>
                        </m:sup>
                      </m:sSubSup>
                      <m:r>
                        <a:rPr lang="es-AR" b="0" i="1" smtClean="0">
                          <a:latin typeface="Cambria Math" panose="02040503050406030204" pitchFamily="18" charset="0"/>
                        </a:rPr>
                        <m:t>=</m:t>
                      </m:r>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f>
                                <m:fPr>
                                  <m:ctrlPr>
                                    <a:rPr lang="es-AR" b="0" i="1" smtClean="0">
                                      <a:latin typeface="Cambria Math" panose="02040503050406030204" pitchFamily="18" charset="0"/>
                                    </a:rPr>
                                  </m:ctrlPr>
                                </m:fPr>
                                <m:num>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e>
                                  </m:rad>
                                </m:num>
                                <m:den>
                                  <m:d>
                                    <m:dPr>
                                      <m:ctrlPr>
                                        <a:rPr lang="es-AR" b="0" i="1" smtClean="0">
                                          <a:latin typeface="Cambria Math" panose="02040503050406030204" pitchFamily="18" charset="0"/>
                                        </a:rPr>
                                      </m:ctrlPr>
                                    </m:dPr>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nary>
                                                <m:naryPr>
                                                  <m:chr m:val="∑"/>
                                                  <m:limLoc m:val="subSup"/>
                                                  <m:ctrlPr>
                                                    <a:rPr lang="es-AR" b="0" i="1" smtClean="0">
                                                      <a:solidFill>
                                                        <a:srgbClr val="00986B"/>
                                                      </a:solidFill>
                                                      <a:latin typeface="Cambria Math" panose="02040503050406030204" pitchFamily="18" charset="0"/>
                                                    </a:rPr>
                                                  </m:ctrlPr>
                                                </m:naryPr>
                                                <m:sub>
                                                  <m:r>
                                                    <m:rPr>
                                                      <m:brk m:alnAt="25"/>
                                                    </m:rPr>
                                                    <a:rPr lang="es-AR" b="0" i="1" smtClean="0">
                                                      <a:solidFill>
                                                        <a:srgbClr val="00986B"/>
                                                      </a:solidFill>
                                                      <a:latin typeface="Cambria Math" panose="02040503050406030204" pitchFamily="18" charset="0"/>
                                                    </a:rPr>
                                                    <m:t>𝑗</m:t>
                                                  </m:r>
                                                  <m:r>
                                                    <a:rPr lang="es-AR" b="0" i="1" smtClean="0">
                                                      <a:solidFill>
                                                        <a:srgbClr val="00986B"/>
                                                      </a:solidFill>
                                                      <a:latin typeface="Cambria Math" panose="02040503050406030204" pitchFamily="18" charset="0"/>
                                                    </a:rPr>
                                                    <m:t>=1</m:t>
                                                  </m:r>
                                                </m:sub>
                                                <m:sup>
                                                  <m:r>
                                                    <a:rPr lang="es-AR" b="0" i="1" smtClean="0">
                                                      <a:solidFill>
                                                        <a:srgbClr val="00986B"/>
                                                      </a:solidFill>
                                                      <a:latin typeface="Cambria Math" panose="02040503050406030204" pitchFamily="18" charset="0"/>
                                                    </a:rPr>
                                                    <m:t>𝐽</m:t>
                                                  </m:r>
                                                </m:sup>
                                                <m:e>
                                                  <m:sSubSup>
                                                    <m:sSubSupPr>
                                                      <m:ctrlPr>
                                                        <a:rPr lang="es-AR" b="0" i="1" smtClean="0">
                                                          <a:solidFill>
                                                            <a:srgbClr val="00986B"/>
                                                          </a:solidFill>
                                                          <a:latin typeface="Cambria Math" panose="02040503050406030204" pitchFamily="18" charset="0"/>
                                                        </a:rPr>
                                                      </m:ctrlPr>
                                                    </m:sSubSupPr>
                                                    <m:e>
                                                      <m:r>
                                                        <a:rPr lang="es-AR" b="0" i="1" smtClean="0">
                                                          <a:solidFill>
                                                            <a:srgbClr val="00986B"/>
                                                          </a:solidFill>
                                                          <a:latin typeface="Cambria Math" panose="02040503050406030204" pitchFamily="18" charset="0"/>
                                                          <a:ea typeface="Cambria Math" panose="02040503050406030204" pitchFamily="18" charset="0"/>
                                                        </a:rPr>
                                                        <m:t>𝛼</m:t>
                                                      </m:r>
                                                    </m:e>
                                                    <m:sub>
                                                      <m:r>
                                                        <a:rPr lang="es-AR" b="0" i="1" smtClean="0">
                                                          <a:solidFill>
                                                            <a:srgbClr val="00986B"/>
                                                          </a:solidFill>
                                                          <a:latin typeface="Cambria Math" panose="02040503050406030204" pitchFamily="18" charset="0"/>
                                                        </a:rPr>
                                                        <m:t>𝑗</m:t>
                                                      </m:r>
                                                    </m:sub>
                                                    <m:sup>
                                                      <m:r>
                                                        <a:rPr lang="es-AR" b="0" i="1" smtClean="0">
                                                          <a:solidFill>
                                                            <a:srgbClr val="00986B"/>
                                                          </a:solidFill>
                                                          <a:latin typeface="Cambria Math" panose="02040503050406030204" pitchFamily="18" charset="0"/>
                                                        </a:rPr>
                                                        <m:t>∗</m:t>
                                                      </m:r>
                                                    </m:sup>
                                                  </m:sSubSup>
                                                </m:e>
                                              </m:nary>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m:t>
                                              </m:r>
                                              <m:r>
                                                <a:rPr lang="es-AR" b="0" i="1" smtClean="0">
                                                  <a:latin typeface="Cambria Math" panose="02040503050406030204" pitchFamily="18" charset="0"/>
                                                </a:rPr>
                                                <m:t>𝑗</m:t>
                                              </m:r>
                                            </m:sub>
                                          </m:sSub>
                                        </m:e>
                                      </m:rad>
                                      <m:nary>
                                        <m:naryPr>
                                          <m:chr m:val="∑"/>
                                          <m:limLoc m:val="subSup"/>
                                          <m:ctrlPr>
                                            <a:rPr lang="es-AR" b="0" i="1" smtClean="0">
                                              <a:latin typeface="Cambria Math" panose="02040503050406030204" pitchFamily="18" charset="0"/>
                                            </a:rPr>
                                          </m:ctrlPr>
                                        </m:naryPr>
                                        <m:sub>
                                          <m:r>
                                            <m:rPr>
                                              <m:brk m:alnAt="1"/>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nary>
                                                <m:naryPr>
                                                  <m:chr m:val="∑"/>
                                                  <m:limLoc m:val="subSup"/>
                                                  <m:ctrlPr>
                                                    <a:rPr lang="es-AR" i="1" smtClean="0">
                                                      <a:solidFill>
                                                        <a:srgbClr val="00986B"/>
                                                      </a:solidFill>
                                                      <a:latin typeface="Cambria Math" panose="02040503050406030204" pitchFamily="18" charset="0"/>
                                                    </a:rPr>
                                                  </m:ctrlPr>
                                                </m:naryPr>
                                                <m:sub>
                                                  <m:r>
                                                    <m:rPr>
                                                      <m:brk m:alnAt="25"/>
                                                    </m:rPr>
                                                    <a:rPr lang="es-AR" i="1">
                                                      <a:solidFill>
                                                        <a:srgbClr val="00986B"/>
                                                      </a:solidFill>
                                                      <a:latin typeface="Cambria Math" panose="02040503050406030204" pitchFamily="18" charset="0"/>
                                                    </a:rPr>
                                                    <m:t>𝑗</m:t>
                                                  </m:r>
                                                  <m:r>
                                                    <a:rPr lang="es-AR" i="1">
                                                      <a:solidFill>
                                                        <a:srgbClr val="00986B"/>
                                                      </a:solidFill>
                                                      <a:latin typeface="Cambria Math" panose="02040503050406030204" pitchFamily="18" charset="0"/>
                                                    </a:rPr>
                                                    <m:t>=1</m:t>
                                                  </m:r>
                                                </m:sub>
                                                <m:sup>
                                                  <m:r>
                                                    <a:rPr lang="es-AR" i="1">
                                                      <a:solidFill>
                                                        <a:srgbClr val="00986B"/>
                                                      </a:solidFill>
                                                      <a:latin typeface="Cambria Math" panose="02040503050406030204" pitchFamily="18" charset="0"/>
                                                    </a:rPr>
                                                    <m:t>𝐽</m:t>
                                                  </m:r>
                                                </m:sup>
                                                <m:e>
                                                  <m:sSubSup>
                                                    <m:sSubSupPr>
                                                      <m:ctrlPr>
                                                        <a:rPr lang="es-AR" i="1">
                                                          <a:solidFill>
                                                            <a:srgbClr val="00986B"/>
                                                          </a:solidFill>
                                                          <a:latin typeface="Cambria Math" panose="02040503050406030204" pitchFamily="18" charset="0"/>
                                                        </a:rPr>
                                                      </m:ctrlPr>
                                                    </m:sSubSupPr>
                                                    <m:e>
                                                      <m:r>
                                                        <a:rPr lang="es-AR" i="1">
                                                          <a:solidFill>
                                                            <a:srgbClr val="00986B"/>
                                                          </a:solidFill>
                                                          <a:latin typeface="Cambria Math" panose="02040503050406030204" pitchFamily="18" charset="0"/>
                                                          <a:ea typeface="Cambria Math" panose="02040503050406030204" pitchFamily="18" charset="0"/>
                                                        </a:rPr>
                                                        <m:t>𝛼</m:t>
                                                      </m:r>
                                                    </m:e>
                                                    <m:sub>
                                                      <m:r>
                                                        <a:rPr lang="es-AR" i="1">
                                                          <a:solidFill>
                                                            <a:srgbClr val="00986B"/>
                                                          </a:solidFill>
                                                          <a:latin typeface="Cambria Math" panose="02040503050406030204" pitchFamily="18" charset="0"/>
                                                        </a:rPr>
                                                        <m:t>𝑗</m:t>
                                                      </m:r>
                                                    </m:sub>
                                                    <m:sup>
                                                      <m:r>
                                                        <a:rPr lang="es-AR" i="1">
                                                          <a:solidFill>
                                                            <a:srgbClr val="00986B"/>
                                                          </a:solidFill>
                                                          <a:latin typeface="Cambria Math" panose="02040503050406030204" pitchFamily="18" charset="0"/>
                                                        </a:rPr>
                                                        <m:t>∗</m:t>
                                                      </m:r>
                                                    </m:sup>
                                                  </m:sSubSup>
                                                </m:e>
                                              </m:nary>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m:t>
                                                  </m:r>
                                                  <m:r>
                                                    <a:rPr lang="es-AR" b="0" i="1" smtClean="0">
                                                      <a:latin typeface="Cambria Math" panose="02040503050406030204" pitchFamily="18" charset="0"/>
                                                    </a:rPr>
                                                    <m:t>𝑗</m:t>
                                                  </m:r>
                                                </m:sub>
                                              </m:sSub>
                                            </m:e>
                                          </m:rad>
                                        </m:e>
                                      </m:nary>
                                    </m:e>
                                  </m:d>
                                </m:den>
                              </m:f>
                              <m:r>
                                <a:rPr lang="es-AR" b="0" i="1" smtClean="0">
                                  <a:latin typeface="Cambria Math" panose="02040503050406030204" pitchFamily="18" charset="0"/>
                                </a:rPr>
                                <m:t>         </m:t>
                              </m:r>
                              <m:r>
                                <a:rPr lang="es-AR" i="1">
                                  <a:latin typeface="Cambria Math" panose="02040503050406030204" pitchFamily="18" charset="0"/>
                                </a:rPr>
                                <m:t>𝑠𝑖</m:t>
                              </m:r>
                              <m:r>
                                <a:rPr lang="es-AR" i="1">
                                  <a:latin typeface="Cambria Math" panose="02040503050406030204" pitchFamily="18" charset="0"/>
                                </a:rPr>
                                <m:t> </m:t>
                              </m:r>
                              <m:sSub>
                                <m:sSubPr>
                                  <m:ctrlPr>
                                    <a:rPr lang="es-AR" i="1">
                                      <a:latin typeface="Cambria Math" panose="02040503050406030204" pitchFamily="18" charset="0"/>
                                    </a:rPr>
                                  </m:ctrlPr>
                                </m:sSubPr>
                                <m:e>
                                  <m:nary>
                                    <m:naryPr>
                                      <m:chr m:val="∑"/>
                                      <m:limLoc m:val="subSup"/>
                                      <m:ctrlPr>
                                        <a:rPr lang="es-AR" i="1">
                                          <a:latin typeface="Cambria Math" panose="02040503050406030204" pitchFamily="18" charset="0"/>
                                        </a:rPr>
                                      </m:ctrlPr>
                                    </m:naryPr>
                                    <m:sub>
                                      <m:r>
                                        <m:rPr>
                                          <m:brk m:alnAt="25"/>
                                        </m:rPr>
                                        <a:rPr lang="es-AR" i="1">
                                          <a:latin typeface="Cambria Math" panose="02040503050406030204" pitchFamily="18" charset="0"/>
                                        </a:rPr>
                                        <m:t>𝑗</m:t>
                                      </m:r>
                                      <m:r>
                                        <a:rPr lang="es-AR" i="1">
                                          <a:latin typeface="Cambria Math" panose="02040503050406030204" pitchFamily="18" charset="0"/>
                                        </a:rPr>
                                        <m:t>=1</m:t>
                                      </m:r>
                                    </m:sub>
                                    <m:sup>
                                      <m:r>
                                        <a:rPr lang="es-AR" i="1">
                                          <a:latin typeface="Cambria Math" panose="02040503050406030204" pitchFamily="18" charset="0"/>
                                        </a:rPr>
                                        <m:t>𝐽</m:t>
                                      </m:r>
                                    </m:sup>
                                    <m:e>
                                      <m:sSubSup>
                                        <m:sSubSupPr>
                                          <m:ctrlPr>
                                            <a:rPr lang="es-AR" i="1">
                                              <a:latin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𝛼</m:t>
                                          </m:r>
                                        </m:e>
                                        <m:sub>
                                          <m:r>
                                            <a:rPr lang="es-AR" i="1">
                                              <a:latin typeface="Cambria Math" panose="02040503050406030204" pitchFamily="18" charset="0"/>
                                            </a:rPr>
                                            <m:t>𝑗</m:t>
                                          </m:r>
                                        </m:sub>
                                        <m:sup>
                                          <m:r>
                                            <a:rPr lang="es-AR" i="1">
                                              <a:latin typeface="Cambria Math" panose="02040503050406030204" pitchFamily="18" charset="0"/>
                                            </a:rPr>
                                            <m:t>∗</m:t>
                                          </m:r>
                                        </m:sup>
                                      </m:sSubSup>
                                    </m:e>
                                  </m:nary>
                                  <m:r>
                                    <a:rPr lang="es-AR" i="1">
                                      <a:latin typeface="Cambria Math" panose="02040503050406030204" pitchFamily="18" charset="0"/>
                                    </a:rPr>
                                    <m:t>𝑎</m:t>
                                  </m:r>
                                </m:e>
                                <m:sub>
                                  <m:r>
                                    <a:rPr lang="es-AR" i="1">
                                      <a:latin typeface="Cambria Math" panose="02040503050406030204" pitchFamily="18" charset="0"/>
                                    </a:rPr>
                                    <m:t>h</m:t>
                                  </m:r>
                                  <m:r>
                                    <a:rPr lang="es-AR" i="1">
                                      <a:latin typeface="Cambria Math" panose="02040503050406030204" pitchFamily="18" charset="0"/>
                                    </a:rPr>
                                    <m:t>,</m:t>
                                  </m:r>
                                  <m:r>
                                    <a:rPr lang="es-AR" b="0" i="1" smtClean="0">
                                      <a:latin typeface="Cambria Math" panose="02040503050406030204" pitchFamily="18" charset="0"/>
                                    </a:rPr>
                                    <m:t>𝑗</m:t>
                                  </m:r>
                                </m:sub>
                              </m:sSub>
                              <m:r>
                                <a:rPr lang="es-AR" i="1">
                                  <a:latin typeface="Cambria Math" panose="02040503050406030204" pitchFamily="18" charset="0"/>
                                </a:rPr>
                                <m:t>&gt;0</m:t>
                              </m:r>
                            </m:e>
                            <m:e>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𝑜𝑡𝑟𝑜</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𝑐𝑎𝑠𝑜</m:t>
                              </m:r>
                              <m:r>
                                <a:rPr lang="es-AR" b="0" i="1" smtClean="0">
                                  <a:latin typeface="Cambria Math" panose="02040503050406030204" pitchFamily="18" charset="0"/>
                                  <a:ea typeface="Cambria Math" panose="02040503050406030204" pitchFamily="18" charset="0"/>
                                </a:rPr>
                                <m:t> </m:t>
                              </m:r>
                            </m:e>
                          </m:eqArr>
                        </m:e>
                      </m:d>
                      <m:r>
                        <a:rPr lang="es-AR" b="0" i="1" smtClean="0">
                          <a:latin typeface="Cambria Math" panose="02040503050406030204" pitchFamily="18" charset="0"/>
                        </a:rPr>
                        <m:t>    1</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h</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𝐻</m:t>
                      </m:r>
                      <m:r>
                        <a:rPr lang="es-AR" b="0" i="1" smtClean="0">
                          <a:latin typeface="Cambria Math" panose="02040503050406030204" pitchFamily="18" charset="0"/>
                        </a:rPr>
                        <m:t> </m:t>
                      </m:r>
                    </m:oMath>
                  </m:oMathPara>
                </a14:m>
                <a:endParaRPr lang="es-AR" dirty="0"/>
              </a:p>
            </p:txBody>
          </p:sp>
        </mc:Choice>
        <mc:Fallback xmlns="">
          <p:sp>
            <p:nvSpPr>
              <p:cNvPr id="8" name="CuadroTexto 7">
                <a:extLst>
                  <a:ext uri="{FF2B5EF4-FFF2-40B4-BE49-F238E27FC236}">
                    <a16:creationId xmlns:a16="http://schemas.microsoft.com/office/drawing/2014/main" id="{697C6423-DD94-EA7A-153D-EE2C15B5B599}"/>
                  </a:ext>
                </a:extLst>
              </p:cNvPr>
              <p:cNvSpPr txBox="1">
                <a:spLocks noRot="1" noChangeAspect="1" noMove="1" noResize="1" noEditPoints="1" noAdjustHandles="1" noChangeArrowheads="1" noChangeShapeType="1" noTextEdit="1"/>
              </p:cNvSpPr>
              <p:nvPr/>
            </p:nvSpPr>
            <p:spPr>
              <a:xfrm>
                <a:off x="662192" y="3312036"/>
                <a:ext cx="6630148" cy="1088118"/>
              </a:xfrm>
              <a:prstGeom prst="rect">
                <a:avLst/>
              </a:prstGeom>
              <a:blipFill>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383DB215-95AE-0803-066A-4D8C82AF30A7}"/>
                  </a:ext>
                </a:extLst>
              </p:cNvPr>
              <p:cNvSpPr/>
              <p:nvPr/>
            </p:nvSpPr>
            <p:spPr>
              <a:xfrm>
                <a:off x="7406640" y="3312036"/>
                <a:ext cx="1451983" cy="1088117"/>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200" dirty="0">
                    <a:latin typeface="Lato" panose="020F0502020204030203" pitchFamily="34" charset="0"/>
                    <a:ea typeface="Lato" panose="020F0502020204030203" pitchFamily="34" charset="0"/>
                    <a:cs typeface="Lato" panose="020F0502020204030203" pitchFamily="34" charset="0"/>
                  </a:rPr>
                  <a:t>Para determinar simultáneamente los valores óptimos (</a:t>
                </a:r>
                <a14:m>
                  <m:oMath xmlns:m="http://schemas.openxmlformats.org/officeDocument/2006/math">
                    <m:sSubSup>
                      <m:sSubSupPr>
                        <m:ctrlPr>
                          <a:rPr lang="es-AR" sz="1200" i="1">
                            <a:latin typeface="Cambria Math" panose="02040503050406030204" pitchFamily="18" charset="0"/>
                          </a:rPr>
                        </m:ctrlPr>
                      </m:sSubSupPr>
                      <m:e>
                        <m:r>
                          <a:rPr lang="es-AR" sz="1200" i="1">
                            <a:latin typeface="Cambria Math" panose="02040503050406030204" pitchFamily="18" charset="0"/>
                          </a:rPr>
                          <m:t>𝑋</m:t>
                        </m:r>
                      </m:e>
                      <m:sub>
                        <m:r>
                          <a:rPr lang="es-AR" sz="1200" i="1">
                            <a:latin typeface="Cambria Math" panose="02040503050406030204" pitchFamily="18" charset="0"/>
                          </a:rPr>
                          <m:t>h</m:t>
                        </m:r>
                      </m:sub>
                      <m:sup>
                        <m:r>
                          <a:rPr lang="es-AR" sz="1200" i="1">
                            <a:latin typeface="Cambria Math" panose="02040503050406030204" pitchFamily="18" charset="0"/>
                          </a:rPr>
                          <m:t>∗</m:t>
                        </m:r>
                      </m:sup>
                    </m:sSubSup>
                  </m:oMath>
                </a14:m>
                <a:r>
                  <a:rPr lang="es-AR" sz="1200" i="1" dirty="0">
                    <a:latin typeface="Lato" panose="020F0502020204030203" pitchFamily="34" charset="0"/>
                    <a:ea typeface="Lato" panose="020F0502020204030203" pitchFamily="34" charset="0"/>
                    <a:cs typeface="Lato" panose="020F0502020204030203" pitchFamily="34" charset="0"/>
                  </a:rPr>
                  <a:t> y  </a:t>
                </a:r>
                <a14:m>
                  <m:oMath xmlns:m="http://schemas.openxmlformats.org/officeDocument/2006/math">
                    <m:sSubSup>
                      <m:sSubSupPr>
                        <m:ctrlPr>
                          <a:rPr lang="es-AR" sz="1200" i="1" smtClean="0">
                            <a:latin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𝛼</m:t>
                        </m:r>
                      </m:e>
                      <m:sub>
                        <m:r>
                          <a:rPr lang="es-AR" sz="1200" i="1">
                            <a:latin typeface="Cambria Math" panose="02040503050406030204" pitchFamily="18" charset="0"/>
                          </a:rPr>
                          <m:t>𝑗</m:t>
                        </m:r>
                      </m:sub>
                      <m:sup>
                        <m:r>
                          <a:rPr lang="es-AR" sz="1200" i="1">
                            <a:latin typeface="Cambria Math" panose="02040503050406030204" pitchFamily="18" charset="0"/>
                          </a:rPr>
                          <m:t>∗</m:t>
                        </m:r>
                      </m:sup>
                    </m:sSubSup>
                  </m:oMath>
                </a14:m>
                <a:r>
                  <a:rPr lang="es-AR" sz="1200" dirty="0">
                    <a:latin typeface="Lato" panose="020F0502020204030203" pitchFamily="34" charset="0"/>
                    <a:ea typeface="Lato" panose="020F0502020204030203" pitchFamily="34" charset="0"/>
                    <a:cs typeface="Lato" panose="020F0502020204030203" pitchFamily="34" charset="0"/>
                  </a:rPr>
                  <a:t>) se usan algoritmos numéricos</a:t>
                </a:r>
              </a:p>
            </p:txBody>
          </p:sp>
        </mc:Choice>
        <mc:Fallback xmlns="">
          <p:sp>
            <p:nvSpPr>
              <p:cNvPr id="9" name="Rectángulo 8">
                <a:extLst>
                  <a:ext uri="{FF2B5EF4-FFF2-40B4-BE49-F238E27FC236}">
                    <a16:creationId xmlns:a16="http://schemas.microsoft.com/office/drawing/2014/main" id="{383DB215-95AE-0803-066A-4D8C82AF30A7}"/>
                  </a:ext>
                </a:extLst>
              </p:cNvPr>
              <p:cNvSpPr>
                <a:spLocks noRot="1" noChangeAspect="1" noMove="1" noResize="1" noEditPoints="1" noAdjustHandles="1" noChangeArrowheads="1" noChangeShapeType="1" noTextEdit="1"/>
              </p:cNvSpPr>
              <p:nvPr/>
            </p:nvSpPr>
            <p:spPr>
              <a:xfrm>
                <a:off x="7406640" y="3312036"/>
                <a:ext cx="1451983" cy="1088117"/>
              </a:xfrm>
              <a:prstGeom prst="rect">
                <a:avLst/>
              </a:prstGeom>
              <a:blipFill>
                <a:blip r:embed="rId8"/>
                <a:stretch>
                  <a:fillRect t="-4372" r="-1240" b="-8197"/>
                </a:stretch>
              </a:blipFill>
              <a:ln>
                <a:solidFill>
                  <a:srgbClr val="92D050"/>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D5CD08C-37AE-AC6B-269A-D50DE5B8D609}"/>
                  </a:ext>
                </a:extLst>
              </p:cNvPr>
              <p:cNvSpPr txBox="1"/>
              <p:nvPr/>
            </p:nvSpPr>
            <p:spPr>
              <a:xfrm>
                <a:off x="3473479" y="4489206"/>
                <a:ext cx="3566160" cy="453970"/>
              </a:xfrm>
              <a:prstGeom prst="rect">
                <a:avLst/>
              </a:prstGeom>
              <a:noFill/>
            </p:spPr>
            <p:txBody>
              <a:bodyPr wrap="square">
                <a:spAutoFit/>
              </a:bodyPr>
              <a:lstStyle/>
              <a:p>
                <a14:m>
                  <m:oMath xmlns:m="http://schemas.openxmlformats.org/officeDocument/2006/math">
                    <m:sSubSup>
                      <m:sSubSupPr>
                        <m:ctrlPr>
                          <a:rPr lang="es-AR" sz="1200" i="1" smtClean="0">
                            <a:solidFill>
                              <a:schemeClr val="bg2"/>
                            </a:solidFill>
                            <a:latin typeface="Cambria Math" panose="02040503050406030204" pitchFamily="18" charset="0"/>
                          </a:rPr>
                        </m:ctrlPr>
                      </m:sSubSupPr>
                      <m:e>
                        <m:r>
                          <a:rPr lang="es-AR" sz="1200" i="1">
                            <a:solidFill>
                              <a:schemeClr val="bg2"/>
                            </a:solidFill>
                            <a:latin typeface="Cambria Math" panose="02040503050406030204" pitchFamily="18" charset="0"/>
                            <a:ea typeface="Cambria Math" panose="02040503050406030204" pitchFamily="18" charset="0"/>
                          </a:rPr>
                          <m:t>𝛼</m:t>
                        </m:r>
                      </m:e>
                      <m:sub>
                        <m:r>
                          <a:rPr lang="es-AR" sz="1200" i="1">
                            <a:solidFill>
                              <a:schemeClr val="bg2"/>
                            </a:solidFill>
                            <a:latin typeface="Cambria Math" panose="02040503050406030204" pitchFamily="18" charset="0"/>
                          </a:rPr>
                          <m:t>𝑗</m:t>
                        </m:r>
                      </m:sub>
                      <m:sup>
                        <m:r>
                          <a:rPr lang="es-AR" sz="1200" i="1">
                            <a:solidFill>
                              <a:schemeClr val="bg2"/>
                            </a:solidFill>
                            <a:latin typeface="Cambria Math" panose="02040503050406030204" pitchFamily="18" charset="0"/>
                          </a:rPr>
                          <m:t>∗</m:t>
                        </m:r>
                      </m:sup>
                    </m:sSubSup>
                    <m:r>
                      <a:rPr lang="es-AR" sz="1200" b="0" i="1" smtClean="0">
                        <a:solidFill>
                          <a:schemeClr val="bg2"/>
                        </a:solidFill>
                        <a:latin typeface="Cambria Math" panose="02040503050406030204" pitchFamily="18" charset="0"/>
                      </a:rPr>
                      <m:t>=</m:t>
                    </m:r>
                    <m:f>
                      <m:fPr>
                        <m:ctrlPr>
                          <a:rPr lang="es-AR" sz="1200" b="0" i="1" smtClean="0">
                            <a:solidFill>
                              <a:schemeClr val="bg2"/>
                            </a:solidFill>
                            <a:latin typeface="Cambria Math" panose="02040503050406030204" pitchFamily="18" charset="0"/>
                          </a:rPr>
                        </m:ctrlPr>
                      </m:fPr>
                      <m:num>
                        <m:sSub>
                          <m:sSubPr>
                            <m:ctrlPr>
                              <a:rPr lang="es-AR" sz="1200" b="0" i="1" smtClean="0">
                                <a:solidFill>
                                  <a:schemeClr val="bg2"/>
                                </a:solidFill>
                                <a:latin typeface="Cambria Math" panose="02040503050406030204" pitchFamily="18" charset="0"/>
                              </a:rPr>
                            </m:ctrlPr>
                          </m:sSubPr>
                          <m:e>
                            <m:r>
                              <a:rPr lang="es-AR" sz="1200" b="0" i="1" smtClean="0">
                                <a:solidFill>
                                  <a:schemeClr val="bg2"/>
                                </a:solidFill>
                                <a:latin typeface="Cambria Math" panose="02040503050406030204" pitchFamily="18" charset="0"/>
                                <a:ea typeface="Cambria Math" panose="02040503050406030204" pitchFamily="18" charset="0"/>
                              </a:rPr>
                              <m:t>𝜆</m:t>
                            </m:r>
                          </m:e>
                          <m:sub>
                            <m:r>
                              <a:rPr lang="es-AR" sz="1200" b="0" i="1" smtClean="0">
                                <a:solidFill>
                                  <a:schemeClr val="bg2"/>
                                </a:solidFill>
                                <a:latin typeface="Cambria Math" panose="02040503050406030204" pitchFamily="18" charset="0"/>
                              </a:rPr>
                              <m:t>𝑗</m:t>
                            </m:r>
                          </m:sub>
                        </m:sSub>
                      </m:num>
                      <m:den>
                        <m:nary>
                          <m:naryPr>
                            <m:chr m:val="∑"/>
                            <m:limLoc m:val="subSup"/>
                            <m:ctrlPr>
                              <a:rPr lang="es-AR" sz="1200" b="0" i="1" smtClean="0">
                                <a:solidFill>
                                  <a:schemeClr val="bg2"/>
                                </a:solidFill>
                                <a:latin typeface="Cambria Math" panose="02040503050406030204" pitchFamily="18" charset="0"/>
                              </a:rPr>
                            </m:ctrlPr>
                          </m:naryPr>
                          <m:sub>
                            <m:r>
                              <m:rPr>
                                <m:brk m:alnAt="25"/>
                              </m:rPr>
                              <a:rPr lang="es-AR" sz="1200" b="0" i="1" smtClean="0">
                                <a:solidFill>
                                  <a:schemeClr val="bg2"/>
                                </a:solidFill>
                                <a:latin typeface="Cambria Math" panose="02040503050406030204" pitchFamily="18" charset="0"/>
                              </a:rPr>
                              <m:t>𝑗</m:t>
                            </m:r>
                            <m:r>
                              <a:rPr lang="es-AR" sz="1200" b="0" i="1" smtClean="0">
                                <a:solidFill>
                                  <a:schemeClr val="bg2"/>
                                </a:solidFill>
                                <a:latin typeface="Cambria Math" panose="02040503050406030204" pitchFamily="18" charset="0"/>
                              </a:rPr>
                              <m:t>=1</m:t>
                            </m:r>
                          </m:sub>
                          <m:sup>
                            <m:r>
                              <a:rPr lang="es-AR" sz="1200" b="0" i="1" smtClean="0">
                                <a:solidFill>
                                  <a:schemeClr val="bg2"/>
                                </a:solidFill>
                                <a:latin typeface="Cambria Math" panose="02040503050406030204" pitchFamily="18" charset="0"/>
                              </a:rPr>
                              <m:t>𝐽</m:t>
                            </m:r>
                          </m:sup>
                          <m:e>
                            <m:sSub>
                              <m:sSubPr>
                                <m:ctrlPr>
                                  <a:rPr lang="es-AR" sz="1200" b="0" i="1" smtClean="0">
                                    <a:solidFill>
                                      <a:schemeClr val="bg2"/>
                                    </a:solidFill>
                                    <a:latin typeface="Cambria Math" panose="02040503050406030204" pitchFamily="18" charset="0"/>
                                  </a:rPr>
                                </m:ctrlPr>
                              </m:sSubPr>
                              <m:e>
                                <m:r>
                                  <a:rPr lang="es-AR" sz="1200" i="1" smtClean="0">
                                    <a:solidFill>
                                      <a:schemeClr val="bg2"/>
                                    </a:solidFill>
                                    <a:latin typeface="Cambria Math" panose="02040503050406030204" pitchFamily="18" charset="0"/>
                                    <a:ea typeface="Cambria Math" panose="02040503050406030204" pitchFamily="18" charset="0"/>
                                  </a:rPr>
                                  <m:t>𝜆</m:t>
                                </m:r>
                              </m:e>
                              <m:sub>
                                <m:r>
                                  <a:rPr lang="es-AR" sz="1200" b="0" i="1" smtClean="0">
                                    <a:solidFill>
                                      <a:schemeClr val="bg2"/>
                                    </a:solidFill>
                                    <a:latin typeface="Cambria Math" panose="02040503050406030204" pitchFamily="18" charset="0"/>
                                  </a:rPr>
                                  <m:t>𝑗</m:t>
                                </m:r>
                              </m:sub>
                            </m:sSub>
                          </m:e>
                        </m:nary>
                      </m:den>
                    </m:f>
                  </m:oMath>
                </a14:m>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    siendo </a:t>
                </a:r>
                <a14:m>
                  <m:oMath xmlns:m="http://schemas.openxmlformats.org/officeDocument/2006/math">
                    <m:sSub>
                      <m:sSubPr>
                        <m:ctrlPr>
                          <a:rPr lang="es-AR" sz="1200" i="1">
                            <a:solidFill>
                              <a:schemeClr val="bg2"/>
                            </a:solidFill>
                            <a:latin typeface="Cambria Math" panose="02040503050406030204" pitchFamily="18" charset="0"/>
                          </a:rPr>
                        </m:ctrlPr>
                      </m:sSubPr>
                      <m:e>
                        <m:r>
                          <a:rPr lang="es-AR" sz="1200" i="1">
                            <a:solidFill>
                              <a:schemeClr val="bg2"/>
                            </a:solidFill>
                            <a:latin typeface="Cambria Math" panose="02040503050406030204" pitchFamily="18" charset="0"/>
                            <a:ea typeface="Cambria Math" panose="02040503050406030204" pitchFamily="18" charset="0"/>
                          </a:rPr>
                          <m:t>𝜆</m:t>
                        </m:r>
                      </m:e>
                      <m:sub>
                        <m:r>
                          <a:rPr lang="es-AR" sz="1200" i="1">
                            <a:solidFill>
                              <a:schemeClr val="bg2"/>
                            </a:solidFill>
                            <a:latin typeface="Cambria Math" panose="02040503050406030204" pitchFamily="18" charset="0"/>
                          </a:rPr>
                          <m:t>𝑗</m:t>
                        </m:r>
                      </m:sub>
                    </m:sSub>
                  </m:oMath>
                </a14:m>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s-AR" sz="1200" dirty="0">
                    <a:latin typeface="Lato" panose="020F0502020204030203" pitchFamily="34" charset="0"/>
                    <a:ea typeface="Lato" panose="020F0502020204030203" pitchFamily="34" charset="0"/>
                    <a:cs typeface="Lato" panose="020F0502020204030203" pitchFamily="34" charset="0"/>
                  </a:rPr>
                  <a:t>multiplicador de </a:t>
                </a:r>
                <a:r>
                  <a:rPr lang="es-AR" sz="1200" dirty="0" err="1">
                    <a:latin typeface="Lato" panose="020F0502020204030203" pitchFamily="34" charset="0"/>
                    <a:ea typeface="Lato" panose="020F0502020204030203" pitchFamily="34" charset="0"/>
                    <a:cs typeface="Lato" panose="020F0502020204030203" pitchFamily="34" charset="0"/>
                  </a:rPr>
                  <a:t>lagrange</a:t>
                </a:r>
                <a:endParaRPr lang="es-AR" sz="1200"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4" name="CuadroTexto 13">
                <a:extLst>
                  <a:ext uri="{FF2B5EF4-FFF2-40B4-BE49-F238E27FC236}">
                    <a16:creationId xmlns:a16="http://schemas.microsoft.com/office/drawing/2014/main" id="{AD5CD08C-37AE-AC6B-269A-D50DE5B8D609}"/>
                  </a:ext>
                </a:extLst>
              </p:cNvPr>
              <p:cNvSpPr txBox="1">
                <a:spLocks noRot="1" noChangeAspect="1" noMove="1" noResize="1" noEditPoints="1" noAdjustHandles="1" noChangeArrowheads="1" noChangeShapeType="1" noTextEdit="1"/>
              </p:cNvSpPr>
              <p:nvPr/>
            </p:nvSpPr>
            <p:spPr>
              <a:xfrm>
                <a:off x="3473479" y="4489206"/>
                <a:ext cx="3566160" cy="453970"/>
              </a:xfrm>
              <a:prstGeom prst="rect">
                <a:avLst/>
              </a:prstGeom>
              <a:blipFill>
                <a:blip r:embed="rId9"/>
                <a:stretch>
                  <a:fillRect b="-60000"/>
                </a:stretch>
              </a:blipFill>
            </p:spPr>
            <p:txBody>
              <a:bodyPr/>
              <a:lstStyle/>
              <a:p>
                <a:r>
                  <a:rPr lang="es-AR">
                    <a:noFill/>
                  </a:rPr>
                  <a:t> </a:t>
                </a:r>
              </a:p>
            </p:txBody>
          </p:sp>
        </mc:Fallback>
      </mc:AlternateContent>
      <p:sp>
        <p:nvSpPr>
          <p:cNvPr id="15" name="Rectángulo 14">
            <a:extLst>
              <a:ext uri="{FF2B5EF4-FFF2-40B4-BE49-F238E27FC236}">
                <a16:creationId xmlns:a16="http://schemas.microsoft.com/office/drawing/2014/main" id="{D96C7B2C-7418-9AE9-EB54-1AF8F1F5FB83}"/>
              </a:ext>
            </a:extLst>
          </p:cNvPr>
          <p:cNvSpPr/>
          <p:nvPr/>
        </p:nvSpPr>
        <p:spPr>
          <a:xfrm>
            <a:off x="514350" y="1815662"/>
            <a:ext cx="1223010" cy="461384"/>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bg1"/>
                </a:solidFill>
                <a:latin typeface="Lato" panose="020F0502020204030203" pitchFamily="34" charset="0"/>
                <a:ea typeface="Lato" panose="020F0502020204030203" pitchFamily="34" charset="0"/>
                <a:cs typeface="Lato" panose="020F0502020204030203" pitchFamily="34" charset="0"/>
              </a:rPr>
              <a:t>Adjudicación de </a:t>
            </a:r>
            <a:r>
              <a:rPr lang="es-AR" sz="1200" dirty="0" err="1">
                <a:solidFill>
                  <a:schemeClr val="bg1"/>
                </a:solidFill>
                <a:latin typeface="Lato" panose="020F0502020204030203" pitchFamily="34" charset="0"/>
                <a:ea typeface="Lato" panose="020F0502020204030203" pitchFamily="34" charset="0"/>
                <a:cs typeface="Lato" panose="020F0502020204030203" pitchFamily="34" charset="0"/>
              </a:rPr>
              <a:t>Neyman</a:t>
            </a:r>
            <a:endParaRPr lang="es-AR"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17" name="Conector recto de flecha 16">
            <a:extLst>
              <a:ext uri="{FF2B5EF4-FFF2-40B4-BE49-F238E27FC236}">
                <a16:creationId xmlns:a16="http://schemas.microsoft.com/office/drawing/2014/main" id="{ED1591DE-CE51-6C40-AE63-E991412E5B07}"/>
              </a:ext>
            </a:extLst>
          </p:cNvPr>
          <p:cNvCxnSpPr>
            <a:cxnSpLocks/>
          </p:cNvCxnSpPr>
          <p:nvPr/>
        </p:nvCxnSpPr>
        <p:spPr>
          <a:xfrm>
            <a:off x="3691890" y="4069080"/>
            <a:ext cx="0" cy="516326"/>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668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a:extLst>
              <a:ext uri="{FF2B5EF4-FFF2-40B4-BE49-F238E27FC236}">
                <a16:creationId xmlns:a16="http://schemas.microsoft.com/office/drawing/2014/main" id="{347A9177-86F3-6481-4C04-F9A6BA7AC77A}"/>
              </a:ext>
            </a:extLst>
          </p:cNvPr>
          <p:cNvSpPr/>
          <p:nvPr/>
        </p:nvSpPr>
        <p:spPr>
          <a:xfrm>
            <a:off x="1009060" y="1987846"/>
            <a:ext cx="3246874" cy="1167807"/>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21">
            <a:extLst>
              <a:ext uri="{FF2B5EF4-FFF2-40B4-BE49-F238E27FC236}">
                <a16:creationId xmlns:a16="http://schemas.microsoft.com/office/drawing/2014/main" id="{915B4FFC-D1A5-8FA5-5EB1-E457F1201B94}"/>
              </a:ext>
            </a:extLst>
          </p:cNvPr>
          <p:cNvSpPr/>
          <p:nvPr/>
        </p:nvSpPr>
        <p:spPr>
          <a:xfrm>
            <a:off x="4429514" y="1987846"/>
            <a:ext cx="3871184" cy="727386"/>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C6FB258-9638-26F0-947F-61ADD20972F6}"/>
                  </a:ext>
                </a:extLst>
              </p:cNvPr>
              <p:cNvSpPr txBox="1"/>
              <p:nvPr/>
            </p:nvSpPr>
            <p:spPr>
              <a:xfrm>
                <a:off x="335056" y="996570"/>
                <a:ext cx="8214584" cy="738664"/>
              </a:xfrm>
              <a:prstGeom prst="rect">
                <a:avLst/>
              </a:prstGeom>
              <a:noFill/>
            </p:spPr>
            <p:txBody>
              <a:bodyPr wrap="square">
                <a:spAutoFit/>
              </a:bodyPr>
              <a:lstStyle/>
              <a:p>
                <a:pPr marL="285750" indent="-285750">
                  <a:buClr>
                    <a:schemeClr val="bg1">
                      <a:lumMod val="50000"/>
                    </a:schemeClr>
                  </a:buClr>
                  <a:buFontTx/>
                  <a:buChar char="•"/>
                </a:pPr>
                <a:r>
                  <a:rPr lang="es-ES" dirty="0" err="1">
                    <a:latin typeface="Lato" panose="020F0502020204030203" pitchFamily="34" charset="0"/>
                    <a:ea typeface="Lato" panose="020F0502020204030203" pitchFamily="34" charset="0"/>
                    <a:cs typeface="Lato" panose="020F0502020204030203" pitchFamily="34" charset="0"/>
                  </a:rPr>
                  <a:t>Falorsi</a:t>
                </a:r>
                <a:r>
                  <a:rPr lang="es-ES" dirty="0">
                    <a:latin typeface="Lato" panose="020F0502020204030203" pitchFamily="34" charset="0"/>
                    <a:ea typeface="Lato" panose="020F0502020204030203" pitchFamily="34" charset="0"/>
                    <a:cs typeface="Lato" panose="020F0502020204030203" pitchFamily="34" charset="0"/>
                  </a:rPr>
                  <a:t> et al. (1998) realiza una generalización de la solución hallada previamente</a:t>
                </a:r>
                <a:r>
                  <a:rPr lang="es-AR" dirty="0">
                    <a:latin typeface="Lato" panose="020F0502020204030203" pitchFamily="34" charset="0"/>
                    <a:ea typeface="Lato" panose="020F0502020204030203" pitchFamily="34" charset="0"/>
                    <a:cs typeface="Lato" panose="020F0502020204030203" pitchFamily="34" charset="0"/>
                  </a:rPr>
                  <a:t> para el caso en el que </a:t>
                </a:r>
                <a14:m>
                  <m:oMath xmlns:m="http://schemas.openxmlformats.org/officeDocument/2006/math">
                    <m:r>
                      <a:rPr lang="es-AR" b="0" i="1" smtClean="0">
                        <a:latin typeface="Cambria Math" panose="02040503050406030204" pitchFamily="18" charset="0"/>
                        <a:ea typeface="Lato" panose="020F0502020204030203" pitchFamily="34" charset="0"/>
                        <a:cs typeface="Lato" panose="020F0502020204030203" pitchFamily="34" charset="0"/>
                      </a:rPr>
                      <m:t>𝐽</m:t>
                    </m:r>
                    <m:r>
                      <a:rPr lang="es-AR" b="0" i="1" smtClean="0">
                        <a:latin typeface="Cambria Math" panose="02040503050406030204" pitchFamily="18" charset="0"/>
                        <a:ea typeface="Lato" panose="020F0502020204030203" pitchFamily="34" charset="0"/>
                        <a:cs typeface="Lato" panose="020F0502020204030203" pitchFamily="34" charset="0"/>
                      </a:rPr>
                      <m:t>&gt;1</m:t>
                    </m:r>
                  </m:oMath>
                </a14:m>
                <a:r>
                  <a:rPr lang="es-AR" b="0" dirty="0">
                    <a:latin typeface="Lato" panose="020F0502020204030203" pitchFamily="34" charset="0"/>
                    <a:ea typeface="Lato" panose="020F0502020204030203" pitchFamily="34" charset="0"/>
                    <a:cs typeface="Lato" panose="020F0502020204030203" pitchFamily="34" charset="0"/>
                  </a:rPr>
                  <a:t> y se requieren estimaciones </a:t>
                </a:r>
                <a:r>
                  <a:rPr lang="es-ES" dirty="0">
                    <a:latin typeface="Lato" panose="020F0502020204030203" pitchFamily="34" charset="0"/>
                    <a:ea typeface="Lato" panose="020F0502020204030203" pitchFamily="34" charset="0"/>
                    <a:cs typeface="Lato" panose="020F0502020204030203" pitchFamily="34" charset="0"/>
                  </a:rPr>
                  <a:t>no sólo para la población completa sino también para ciertas subpoblaciones o dominios de estudio</a:t>
                </a:r>
              </a:p>
            </p:txBody>
          </p:sp>
        </mc:Choice>
        <mc:Fallback xmlns="">
          <p:sp>
            <p:nvSpPr>
              <p:cNvPr id="3" name="CuadroTexto 2">
                <a:extLst>
                  <a:ext uri="{FF2B5EF4-FFF2-40B4-BE49-F238E27FC236}">
                    <a16:creationId xmlns:a16="http://schemas.microsoft.com/office/drawing/2014/main" id="{FC6FB258-9638-26F0-947F-61ADD20972F6}"/>
                  </a:ext>
                </a:extLst>
              </p:cNvPr>
              <p:cNvSpPr txBox="1">
                <a:spLocks noRot="1" noChangeAspect="1" noMove="1" noResize="1" noEditPoints="1" noAdjustHandles="1" noChangeArrowheads="1" noChangeShapeType="1" noTextEdit="1"/>
              </p:cNvSpPr>
              <p:nvPr/>
            </p:nvSpPr>
            <p:spPr>
              <a:xfrm>
                <a:off x="335056" y="996570"/>
                <a:ext cx="8214584" cy="738664"/>
              </a:xfrm>
              <a:prstGeom prst="rect">
                <a:avLst/>
              </a:prstGeom>
              <a:blipFill>
                <a:blip r:embed="rId2"/>
                <a:stretch>
                  <a:fillRect l="-223" t="-820" r="-74" b="-7377"/>
                </a:stretch>
              </a:blipFill>
            </p:spPr>
            <p:txBody>
              <a:bodyPr/>
              <a:lstStyle/>
              <a:p>
                <a:r>
                  <a:rPr lang="es-AR">
                    <a:noFill/>
                  </a:rPr>
                  <a:t> </a:t>
                </a:r>
              </a:p>
            </p:txBody>
          </p:sp>
        </mc:Fallback>
      </mc:AlternateContent>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Adjudicación óptima multivariada y multidominio</a:t>
            </a:r>
          </a:p>
        </p:txBody>
      </p:sp>
      <p:sp>
        <p:nvSpPr>
          <p:cNvPr id="2" name="Google Shape;177;p13">
            <a:extLst>
              <a:ext uri="{FF2B5EF4-FFF2-40B4-BE49-F238E27FC236}">
                <a16:creationId xmlns:a16="http://schemas.microsoft.com/office/drawing/2014/main" id="{9E28568B-3250-B342-7E9D-CAC511D50F38}"/>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240A717-44B8-03D1-2A7B-E0C49F7BC2DD}"/>
                  </a:ext>
                </a:extLst>
              </p:cNvPr>
              <p:cNvSpPr txBox="1"/>
              <p:nvPr/>
            </p:nvSpPr>
            <p:spPr>
              <a:xfrm>
                <a:off x="273984" y="2169354"/>
                <a:ext cx="5857874" cy="335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AR" b="0" i="1" smtClean="0">
                              <a:latin typeface="Cambria Math" panose="02040503050406030204" pitchFamily="18" charset="0"/>
                            </a:rPr>
                          </m:ctrlPr>
                        </m:sSubSupPr>
                        <m:e>
                          <m:r>
                            <a:rPr lang="es-AR" b="0" i="1" smtClean="0">
                              <a:latin typeface="Cambria Math" panose="02040503050406030204" pitchFamily="18" charset="0"/>
                            </a:rPr>
                            <m:t>𝑉</m:t>
                          </m:r>
                        </m:e>
                        <m:sub>
                          <m:r>
                            <a:rPr lang="es-AR" b="0" i="1" smtClean="0">
                              <a:latin typeface="Cambria Math" panose="02040503050406030204" pitchFamily="18" charset="0"/>
                            </a:rPr>
                            <m:t>𝑗</m:t>
                          </m:r>
                          <m:r>
                            <a:rPr lang="es-AR" b="0" i="1" smtClean="0">
                              <a:latin typeface="Cambria Math" panose="02040503050406030204" pitchFamily="18" charset="0"/>
                            </a:rPr>
                            <m:t>,</m:t>
                          </m:r>
                          <m:sSub>
                            <m:sSubPr>
                              <m:ctrlPr>
                                <a:rPr lang="es-AR" b="0" i="1" smtClean="0">
                                  <a:solidFill>
                                    <a:srgbClr val="92D050"/>
                                  </a:solidFill>
                                  <a:latin typeface="Cambria Math" panose="02040503050406030204" pitchFamily="18" charset="0"/>
                                </a:rPr>
                              </m:ctrlPr>
                            </m:sSubPr>
                            <m:e>
                              <m:r>
                                <a:rPr lang="es-AR" b="0" i="1" smtClean="0">
                                  <a:solidFill>
                                    <a:srgbClr val="92D050"/>
                                  </a:solidFill>
                                  <a:latin typeface="Cambria Math" panose="02040503050406030204" pitchFamily="18" charset="0"/>
                                </a:rPr>
                                <m:t>𝑘</m:t>
                              </m:r>
                            </m:e>
                            <m:sub>
                              <m:r>
                                <a:rPr lang="es-AR" b="0" i="1" smtClean="0">
                                  <a:solidFill>
                                    <a:srgbClr val="92D050"/>
                                  </a:solidFill>
                                  <a:latin typeface="Cambria Math" panose="02040503050406030204" pitchFamily="18" charset="0"/>
                                </a:rPr>
                                <m:t>𝑑</m:t>
                              </m:r>
                            </m:sub>
                          </m:sSub>
                        </m:sub>
                        <m:sup>
                          <m:r>
                            <a:rPr lang="es-AR" b="0" i="1" smtClean="0">
                              <a:latin typeface="Cambria Math" panose="02040503050406030204" pitchFamily="18" charset="0"/>
                            </a:rPr>
                            <m:t>′</m:t>
                          </m:r>
                        </m:sup>
                      </m:sSubSup>
                      <m:r>
                        <a:rPr lang="es-AR" b="0" i="1" smtClean="0">
                          <a:latin typeface="Cambria Math" panose="02040503050406030204" pitchFamily="18" charset="0"/>
                          <a:ea typeface="Cambria Math" panose="02040503050406030204" pitchFamily="18" charset="0"/>
                        </a:rPr>
                        <m:t>≤</m:t>
                      </m:r>
                      <m:sSubSup>
                        <m:sSubSupPr>
                          <m:ctrlPr>
                            <a:rPr lang="es-AR" b="0" i="1" smtClean="0">
                              <a:latin typeface="Cambria Math" panose="02040503050406030204" pitchFamily="18" charset="0"/>
                              <a:ea typeface="Cambria Math" panose="02040503050406030204" pitchFamily="18" charset="0"/>
                            </a:rPr>
                          </m:ctrlPr>
                        </m:sSubSupPr>
                        <m:e>
                          <m:r>
                            <a:rPr lang="es-AR" b="0" i="1" smtClean="0">
                              <a:latin typeface="Cambria Math" panose="02040503050406030204" pitchFamily="18" charset="0"/>
                              <a:ea typeface="Cambria Math" panose="02040503050406030204" pitchFamily="18" charset="0"/>
                            </a:rPr>
                            <m:t>𝑉</m:t>
                          </m:r>
                        </m:e>
                        <m:sub>
                          <m:r>
                            <a:rPr lang="es-AR" b="0" i="1" smtClean="0">
                              <a:latin typeface="Cambria Math" panose="02040503050406030204" pitchFamily="18" charset="0"/>
                              <a:ea typeface="Cambria Math" panose="02040503050406030204" pitchFamily="18" charset="0"/>
                            </a:rPr>
                            <m:t>𝑗</m:t>
                          </m:r>
                          <m:r>
                            <a:rPr lang="es-AR" b="0" i="1" smtClean="0">
                              <a:latin typeface="Cambria Math" panose="02040503050406030204" pitchFamily="18" charset="0"/>
                              <a:ea typeface="Cambria Math" panose="02040503050406030204" pitchFamily="18" charset="0"/>
                            </a:rPr>
                            <m:t>,</m:t>
                          </m:r>
                          <m:sSub>
                            <m:sSubPr>
                              <m:ctrlPr>
                                <a:rPr lang="es-AR" i="1" smtClean="0">
                                  <a:solidFill>
                                    <a:srgbClr val="92D050"/>
                                  </a:solidFill>
                                  <a:latin typeface="Cambria Math" panose="02040503050406030204" pitchFamily="18" charset="0"/>
                                </a:rPr>
                              </m:ctrlPr>
                            </m:sSubPr>
                            <m:e>
                              <m:r>
                                <a:rPr lang="es-AR" i="1" smtClean="0">
                                  <a:solidFill>
                                    <a:srgbClr val="92D050"/>
                                  </a:solidFill>
                                  <a:latin typeface="Cambria Math" panose="02040503050406030204" pitchFamily="18" charset="0"/>
                                </a:rPr>
                                <m:t>𝑘</m:t>
                              </m:r>
                            </m:e>
                            <m:sub>
                              <m:r>
                                <a:rPr lang="es-AR" i="1">
                                  <a:solidFill>
                                    <a:srgbClr val="92D050"/>
                                  </a:solidFill>
                                  <a:latin typeface="Cambria Math" panose="02040503050406030204" pitchFamily="18" charset="0"/>
                                </a:rPr>
                                <m:t>𝑑</m:t>
                              </m:r>
                            </m:sub>
                          </m:sSub>
                        </m:sub>
                        <m:sup>
                          <m:r>
                            <a:rPr lang="es-AR" b="0" i="1" smtClean="0">
                              <a:latin typeface="Cambria Math" panose="02040503050406030204" pitchFamily="18" charset="0"/>
                              <a:ea typeface="Cambria Math" panose="02040503050406030204" pitchFamily="18" charset="0"/>
                            </a:rPr>
                            <m:t>∗</m:t>
                          </m:r>
                        </m:sup>
                      </m:sSubSup>
                    </m:oMath>
                  </m:oMathPara>
                </a14:m>
                <a:endParaRPr lang="es-AR" dirty="0"/>
              </a:p>
            </p:txBody>
          </p:sp>
        </mc:Choice>
        <mc:Fallback xmlns="">
          <p:sp>
            <p:nvSpPr>
              <p:cNvPr id="12" name="CuadroTexto 11">
                <a:extLst>
                  <a:ext uri="{FF2B5EF4-FFF2-40B4-BE49-F238E27FC236}">
                    <a16:creationId xmlns:a16="http://schemas.microsoft.com/office/drawing/2014/main" id="{8240A717-44B8-03D1-2A7B-E0C49F7BC2DD}"/>
                  </a:ext>
                </a:extLst>
              </p:cNvPr>
              <p:cNvSpPr txBox="1">
                <a:spLocks noRot="1" noChangeAspect="1" noMove="1" noResize="1" noEditPoints="1" noAdjustHandles="1" noChangeArrowheads="1" noChangeShapeType="1" noTextEdit="1"/>
              </p:cNvSpPr>
              <p:nvPr/>
            </p:nvSpPr>
            <p:spPr>
              <a:xfrm>
                <a:off x="273984" y="2169354"/>
                <a:ext cx="5857874" cy="335220"/>
              </a:xfrm>
              <a:prstGeom prst="rect">
                <a:avLst/>
              </a:prstGeom>
              <a:blipFill>
                <a:blip r:embed="rId3"/>
                <a:stretch>
                  <a:fillRect b="-363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581721B-BA24-2F53-1341-82BB74CBF810}"/>
                  </a:ext>
                </a:extLst>
              </p:cNvPr>
              <p:cNvSpPr txBox="1"/>
              <p:nvPr/>
            </p:nvSpPr>
            <p:spPr>
              <a:xfrm>
                <a:off x="1042653" y="2483448"/>
                <a:ext cx="2694622" cy="467372"/>
              </a:xfrm>
              <a:prstGeom prst="rect">
                <a:avLst/>
              </a:prstGeom>
              <a:noFill/>
            </p:spPr>
            <p:txBody>
              <a:bodyPr wrap="square">
                <a:spAutoFit/>
              </a:bodyPr>
              <a:lstStyle/>
              <a:p>
                <a14:m>
                  <m:oMath xmlns:m="http://schemas.openxmlformats.org/officeDocument/2006/math">
                    <m:nary>
                      <m:naryPr>
                        <m:chr m:val="∑"/>
                        <m:ctrlPr>
                          <a:rPr lang="es-AR" b="0" i="1" dirty="0" smtClean="0">
                            <a:latin typeface="Cambria Math" panose="02040503050406030204" pitchFamily="18" charset="0"/>
                          </a:rPr>
                        </m:ctrlPr>
                      </m:naryPr>
                      <m:sub>
                        <m:r>
                          <m:rPr>
                            <m:brk m:alnAt="23"/>
                          </m:rPr>
                          <a:rPr lang="es-AR" b="0" i="1" dirty="0" smtClean="0">
                            <a:latin typeface="Cambria Math" panose="02040503050406030204" pitchFamily="18" charset="0"/>
                          </a:rPr>
                          <m:t>h</m:t>
                        </m:r>
                        <m:r>
                          <a:rPr lang="es-AR" b="0" i="1" dirty="0" smtClean="0">
                            <a:latin typeface="Cambria Math" panose="02040503050406030204" pitchFamily="18" charset="0"/>
                          </a:rPr>
                          <m:t>=1</m:t>
                        </m:r>
                      </m:sub>
                      <m:sup>
                        <m:sSub>
                          <m:sSubPr>
                            <m:ctrlPr>
                              <a:rPr lang="es-AR" b="0" i="1" dirty="0" smtClean="0">
                                <a:latin typeface="Cambria Math" panose="02040503050406030204" pitchFamily="18" charset="0"/>
                              </a:rPr>
                            </m:ctrlPr>
                          </m:sSubPr>
                          <m:e>
                            <m:r>
                              <a:rPr lang="es-AR" b="0" i="1" dirty="0" smtClean="0">
                                <a:solidFill>
                                  <a:srgbClr val="92D050"/>
                                </a:solidFill>
                                <a:latin typeface="Cambria Math" panose="02040503050406030204" pitchFamily="18" charset="0"/>
                              </a:rPr>
                              <m:t>𝐻</m:t>
                            </m:r>
                          </m:e>
                          <m:sub>
                            <m:sSub>
                              <m:sSubPr>
                                <m:ctrlPr>
                                  <a:rPr lang="es-AR" i="1">
                                    <a:solidFill>
                                      <a:srgbClr val="92D050"/>
                                    </a:solidFill>
                                    <a:latin typeface="Cambria Math" panose="02040503050406030204" pitchFamily="18" charset="0"/>
                                  </a:rPr>
                                </m:ctrlPr>
                              </m:sSubPr>
                              <m:e>
                                <m:r>
                                  <a:rPr lang="es-AR" i="1">
                                    <a:solidFill>
                                      <a:srgbClr val="92D050"/>
                                    </a:solidFill>
                                    <a:latin typeface="Cambria Math" panose="02040503050406030204" pitchFamily="18" charset="0"/>
                                  </a:rPr>
                                  <m:t>𝑘</m:t>
                                </m:r>
                              </m:e>
                              <m:sub>
                                <m:r>
                                  <a:rPr lang="es-AR" i="1">
                                    <a:solidFill>
                                      <a:srgbClr val="92D050"/>
                                    </a:solidFill>
                                    <a:latin typeface="Cambria Math" panose="02040503050406030204" pitchFamily="18" charset="0"/>
                                  </a:rPr>
                                  <m:t>𝑑</m:t>
                                </m:r>
                              </m:sub>
                            </m:sSub>
                          </m:sub>
                        </m:sSub>
                      </m:sup>
                      <m:e>
                        <m:f>
                          <m:fPr>
                            <m:ctrlPr>
                              <a:rPr lang="es-AR" b="0" i="1" dirty="0" smtClean="0">
                                <a:latin typeface="Cambria Math" panose="02040503050406030204" pitchFamily="18" charset="0"/>
                              </a:rPr>
                            </m:ctrlPr>
                          </m:fPr>
                          <m:num>
                            <m:sSubSup>
                              <m:sSubSupPr>
                                <m:ctrlPr>
                                  <a:rPr lang="es-AR" b="0" i="1" dirty="0" smtClean="0">
                                    <a:latin typeface="Cambria Math" panose="02040503050406030204" pitchFamily="18" charset="0"/>
                                  </a:rPr>
                                </m:ctrlPr>
                              </m:sSubSupPr>
                              <m:e>
                                <m:r>
                                  <a:rPr lang="es-AR" b="0" i="1" dirty="0" smtClean="0">
                                    <a:latin typeface="Cambria Math" panose="02040503050406030204" pitchFamily="18" charset="0"/>
                                  </a:rPr>
                                  <m:t>𝑁</m:t>
                                </m:r>
                              </m:e>
                              <m:sub>
                                <m:r>
                                  <a:rPr lang="es-AR" b="0" i="1" dirty="0" smtClean="0">
                                    <a:latin typeface="Cambria Math" panose="02040503050406030204" pitchFamily="18" charset="0"/>
                                  </a:rPr>
                                  <m:t>h</m:t>
                                </m:r>
                              </m:sub>
                              <m:sup>
                                <m:r>
                                  <a:rPr lang="es-AR" b="0" i="1" dirty="0" smtClean="0">
                                    <a:latin typeface="Cambria Math" panose="02040503050406030204" pitchFamily="18" charset="0"/>
                                  </a:rPr>
                                  <m:t>2</m:t>
                                </m:r>
                              </m:sup>
                            </m:sSubSup>
                          </m:num>
                          <m:den>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𝑛</m:t>
                                </m:r>
                              </m:e>
                              <m:sub>
                                <m:r>
                                  <a:rPr lang="es-AR" b="0" i="1" dirty="0" smtClean="0">
                                    <a:latin typeface="Cambria Math" panose="02040503050406030204" pitchFamily="18" charset="0"/>
                                  </a:rPr>
                                  <m:t>h</m:t>
                                </m:r>
                              </m:sub>
                            </m:sSub>
                          </m:den>
                        </m:f>
                        <m:sSubSup>
                          <m:sSubSupPr>
                            <m:ctrlPr>
                              <a:rPr lang="es-AR" b="0" i="1" dirty="0" smtClean="0">
                                <a:latin typeface="Cambria Math" panose="02040503050406030204" pitchFamily="18" charset="0"/>
                              </a:rPr>
                            </m:ctrlPr>
                          </m:sSubSupPr>
                          <m:e>
                            <m:r>
                              <a:rPr lang="es-AR" b="0" i="1" dirty="0" smtClean="0">
                                <a:latin typeface="Cambria Math" panose="02040503050406030204" pitchFamily="18" charset="0"/>
                              </a:rPr>
                              <m:t>𝑠</m:t>
                            </m:r>
                          </m:e>
                          <m:sub>
                            <m:r>
                              <a:rPr lang="es-AR" b="0" i="1" dirty="0" smtClean="0">
                                <a:latin typeface="Cambria Math" panose="02040503050406030204" pitchFamily="18" charset="0"/>
                              </a:rPr>
                              <m:t>𝑗</m:t>
                            </m:r>
                            <m:r>
                              <a:rPr lang="es-AR" b="0" i="1" dirty="0" smtClean="0">
                                <a:latin typeface="Cambria Math" panose="02040503050406030204" pitchFamily="18" charset="0"/>
                              </a:rPr>
                              <m:t>,</m:t>
                            </m:r>
                            <m:r>
                              <a:rPr lang="es-AR" b="0" i="1" dirty="0" smtClean="0">
                                <a:latin typeface="Cambria Math" panose="02040503050406030204" pitchFamily="18" charset="0"/>
                              </a:rPr>
                              <m:t>h</m:t>
                            </m:r>
                          </m:sub>
                          <m:sup>
                            <m:r>
                              <a:rPr lang="es-AR" b="0" i="1" dirty="0" smtClean="0">
                                <a:latin typeface="Cambria Math" panose="02040503050406030204" pitchFamily="18" charset="0"/>
                              </a:rPr>
                              <m:t>2</m:t>
                            </m:r>
                          </m:sup>
                        </m:sSubSup>
                        <m:r>
                          <a:rPr lang="es-AR" b="0" i="1" dirty="0" smtClean="0">
                            <a:latin typeface="Cambria Math" panose="02040503050406030204" pitchFamily="18" charset="0"/>
                          </a:rPr>
                          <m:t>−</m:t>
                        </m:r>
                      </m:e>
                    </m:nary>
                  </m:oMath>
                </a14:m>
                <a:r>
                  <a:rPr lang="es-AR" dirty="0"/>
                  <a:t> </a:t>
                </a:r>
                <a14:m>
                  <m:oMath xmlns:m="http://schemas.openxmlformats.org/officeDocument/2006/math">
                    <m:nary>
                      <m:naryPr>
                        <m:chr m:val="∑"/>
                        <m:ctrlPr>
                          <a:rPr lang="es-AR" i="1" dirty="0">
                            <a:latin typeface="Cambria Math" panose="02040503050406030204" pitchFamily="18" charset="0"/>
                          </a:rPr>
                        </m:ctrlPr>
                      </m:naryPr>
                      <m:sub>
                        <m:r>
                          <m:rPr>
                            <m:brk m:alnAt="23"/>
                          </m:rPr>
                          <a:rPr lang="es-AR" i="1" dirty="0">
                            <a:latin typeface="Cambria Math" panose="02040503050406030204" pitchFamily="18" charset="0"/>
                          </a:rPr>
                          <m:t>h</m:t>
                        </m:r>
                        <m:r>
                          <a:rPr lang="es-AR" i="1" dirty="0">
                            <a:latin typeface="Cambria Math" panose="02040503050406030204" pitchFamily="18" charset="0"/>
                          </a:rPr>
                          <m:t>=1</m:t>
                        </m:r>
                      </m:sub>
                      <m:sup>
                        <m:sSub>
                          <m:sSubPr>
                            <m:ctrlPr>
                              <a:rPr lang="es-AR" i="1" dirty="0" smtClean="0">
                                <a:latin typeface="Cambria Math" panose="02040503050406030204" pitchFamily="18" charset="0"/>
                              </a:rPr>
                            </m:ctrlPr>
                          </m:sSubPr>
                          <m:e>
                            <m:r>
                              <a:rPr lang="es-AR" b="0" i="1" dirty="0" smtClean="0">
                                <a:solidFill>
                                  <a:srgbClr val="92D050"/>
                                </a:solidFill>
                                <a:latin typeface="Cambria Math" panose="02040503050406030204" pitchFamily="18" charset="0"/>
                              </a:rPr>
                              <m:t>𝐻</m:t>
                            </m:r>
                          </m:e>
                          <m:sub>
                            <m:sSub>
                              <m:sSubPr>
                                <m:ctrlPr>
                                  <a:rPr lang="es-AR" i="1">
                                    <a:solidFill>
                                      <a:srgbClr val="92D050"/>
                                    </a:solidFill>
                                    <a:latin typeface="Cambria Math" panose="02040503050406030204" pitchFamily="18" charset="0"/>
                                  </a:rPr>
                                </m:ctrlPr>
                              </m:sSubPr>
                              <m:e>
                                <m:r>
                                  <a:rPr lang="es-AR" i="1">
                                    <a:solidFill>
                                      <a:srgbClr val="92D050"/>
                                    </a:solidFill>
                                    <a:latin typeface="Cambria Math" panose="02040503050406030204" pitchFamily="18" charset="0"/>
                                  </a:rPr>
                                  <m:t>𝑘</m:t>
                                </m:r>
                              </m:e>
                              <m:sub>
                                <m:r>
                                  <a:rPr lang="es-AR" i="1">
                                    <a:solidFill>
                                      <a:srgbClr val="92D050"/>
                                    </a:solidFill>
                                    <a:latin typeface="Cambria Math" panose="02040503050406030204" pitchFamily="18" charset="0"/>
                                  </a:rPr>
                                  <m:t>𝑑</m:t>
                                </m:r>
                              </m:sub>
                            </m:sSub>
                          </m:sub>
                        </m:sSub>
                      </m:sup>
                      <m:e>
                        <m:sSub>
                          <m:sSubPr>
                            <m:ctrlPr>
                              <a:rPr lang="es-AR" i="1" dirty="0" smtClean="0">
                                <a:latin typeface="Cambria Math" panose="02040503050406030204" pitchFamily="18" charset="0"/>
                              </a:rPr>
                            </m:ctrlPr>
                          </m:sSubPr>
                          <m:e>
                            <m:r>
                              <a:rPr lang="es-AR" b="0" i="1" dirty="0" smtClean="0">
                                <a:latin typeface="Cambria Math" panose="02040503050406030204" pitchFamily="18" charset="0"/>
                              </a:rPr>
                              <m:t>𝑁</m:t>
                            </m:r>
                          </m:e>
                          <m:sub>
                            <m:r>
                              <a:rPr lang="es-AR" b="0" i="1" dirty="0" smtClean="0">
                                <a:latin typeface="Cambria Math" panose="02040503050406030204" pitchFamily="18" charset="0"/>
                              </a:rPr>
                              <m:t>h</m:t>
                            </m:r>
                          </m:sub>
                        </m:sSub>
                        <m:sSubSup>
                          <m:sSubSupPr>
                            <m:ctrlPr>
                              <a:rPr lang="es-AR" i="1" dirty="0">
                                <a:latin typeface="Cambria Math" panose="02040503050406030204" pitchFamily="18" charset="0"/>
                              </a:rPr>
                            </m:ctrlPr>
                          </m:sSubSupPr>
                          <m:e>
                            <m:r>
                              <a:rPr lang="es-AR" i="1" dirty="0">
                                <a:latin typeface="Cambria Math" panose="02040503050406030204" pitchFamily="18" charset="0"/>
                              </a:rPr>
                              <m:t>𝑠</m:t>
                            </m:r>
                          </m:e>
                          <m:sub>
                            <m:r>
                              <a:rPr lang="es-AR" i="1" dirty="0">
                                <a:latin typeface="Cambria Math" panose="02040503050406030204" pitchFamily="18" charset="0"/>
                              </a:rPr>
                              <m:t>𝑗</m:t>
                            </m:r>
                            <m:r>
                              <a:rPr lang="es-AR" i="1" dirty="0">
                                <a:latin typeface="Cambria Math" panose="02040503050406030204" pitchFamily="18" charset="0"/>
                              </a:rPr>
                              <m:t>,</m:t>
                            </m:r>
                            <m:r>
                              <a:rPr lang="es-AR" i="1" dirty="0">
                                <a:latin typeface="Cambria Math" panose="02040503050406030204" pitchFamily="18" charset="0"/>
                              </a:rPr>
                              <m:t>h</m:t>
                            </m:r>
                          </m:sub>
                          <m:sup>
                            <m:r>
                              <a:rPr lang="es-AR" i="1" dirty="0">
                                <a:latin typeface="Cambria Math" panose="02040503050406030204" pitchFamily="18" charset="0"/>
                              </a:rPr>
                              <m:t>2</m:t>
                            </m:r>
                          </m:sup>
                        </m:sSubSup>
                      </m:e>
                    </m:nary>
                    <m:r>
                      <a:rPr lang="es-AR" i="1">
                        <a:latin typeface="Cambria Math" panose="02040503050406030204" pitchFamily="18" charset="0"/>
                        <a:ea typeface="Cambria Math" panose="02040503050406030204" pitchFamily="18" charset="0"/>
                      </a:rPr>
                      <m:t>≤</m:t>
                    </m:r>
                    <m:sSubSup>
                      <m:sSubSupPr>
                        <m:ctrlPr>
                          <a:rPr lang="es-AR" i="1">
                            <a:latin typeface="Cambria Math" panose="02040503050406030204" pitchFamily="18" charset="0"/>
                            <a:ea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𝑉</m:t>
                        </m:r>
                      </m:e>
                      <m:sub>
                        <m:r>
                          <a:rPr lang="es-AR" i="1">
                            <a:latin typeface="Cambria Math" panose="02040503050406030204" pitchFamily="18" charset="0"/>
                            <a:ea typeface="Cambria Math" panose="02040503050406030204" pitchFamily="18" charset="0"/>
                          </a:rPr>
                          <m:t>𝑗</m:t>
                        </m:r>
                        <m:r>
                          <a:rPr lang="es-AR" i="1">
                            <a:latin typeface="Cambria Math" panose="02040503050406030204" pitchFamily="18" charset="0"/>
                            <a:ea typeface="Cambria Math" panose="02040503050406030204" pitchFamily="18" charset="0"/>
                          </a:rPr>
                          <m:t>,</m:t>
                        </m:r>
                        <m:sSub>
                          <m:sSubPr>
                            <m:ctrlPr>
                              <a:rPr lang="es-AR" i="1" smtClean="0">
                                <a:solidFill>
                                  <a:srgbClr val="92D050"/>
                                </a:solidFill>
                                <a:latin typeface="Cambria Math" panose="02040503050406030204" pitchFamily="18" charset="0"/>
                              </a:rPr>
                            </m:ctrlPr>
                          </m:sSubPr>
                          <m:e>
                            <m:r>
                              <a:rPr lang="es-AR" i="1">
                                <a:solidFill>
                                  <a:srgbClr val="92D050"/>
                                </a:solidFill>
                                <a:latin typeface="Cambria Math" panose="02040503050406030204" pitchFamily="18" charset="0"/>
                              </a:rPr>
                              <m:t>𝑘</m:t>
                            </m:r>
                          </m:e>
                          <m:sub>
                            <m:r>
                              <a:rPr lang="es-AR" i="1">
                                <a:solidFill>
                                  <a:srgbClr val="92D050"/>
                                </a:solidFill>
                                <a:latin typeface="Cambria Math" panose="02040503050406030204" pitchFamily="18" charset="0"/>
                              </a:rPr>
                              <m:t>𝑑</m:t>
                            </m:r>
                          </m:sub>
                        </m:sSub>
                      </m:sub>
                      <m:sup>
                        <m:r>
                          <a:rPr lang="es-AR" i="1">
                            <a:latin typeface="Cambria Math" panose="02040503050406030204" pitchFamily="18" charset="0"/>
                            <a:ea typeface="Cambria Math" panose="02040503050406030204" pitchFamily="18" charset="0"/>
                          </a:rPr>
                          <m:t>∗</m:t>
                        </m:r>
                      </m:sup>
                    </m:sSubSup>
                  </m:oMath>
                </a14:m>
                <a:r>
                  <a:rPr lang="es-AR" dirty="0"/>
                  <a:t>        </a:t>
                </a:r>
                <a:endParaRPr lang="es-AR" i="1" dirty="0">
                  <a:latin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A581721B-BA24-2F53-1341-82BB74CBF810}"/>
                  </a:ext>
                </a:extLst>
              </p:cNvPr>
              <p:cNvSpPr txBox="1">
                <a:spLocks noRot="1" noChangeAspect="1" noMove="1" noResize="1" noEditPoints="1" noAdjustHandles="1" noChangeArrowheads="1" noChangeShapeType="1" noTextEdit="1"/>
              </p:cNvSpPr>
              <p:nvPr/>
            </p:nvSpPr>
            <p:spPr>
              <a:xfrm>
                <a:off x="1042653" y="2483448"/>
                <a:ext cx="2694622" cy="467372"/>
              </a:xfrm>
              <a:prstGeom prst="rect">
                <a:avLst/>
              </a:prstGeom>
              <a:blipFill>
                <a:blip r:embed="rId4"/>
                <a:stretch>
                  <a:fillRect l="-8371" t="-48052" b="-8961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9D4C08D-E6BB-FD4D-7819-BE1061AF5671}"/>
                  </a:ext>
                </a:extLst>
              </p:cNvPr>
              <p:cNvSpPr txBox="1"/>
              <p:nvPr/>
            </p:nvSpPr>
            <p:spPr>
              <a:xfrm>
                <a:off x="4429513" y="1954262"/>
                <a:ext cx="1493744" cy="276999"/>
              </a:xfrm>
              <a:prstGeom prst="rect">
                <a:avLst/>
              </a:prstGeom>
              <a:noFill/>
            </p:spPr>
            <p:txBody>
              <a:bodyPr wrap="square">
                <a:spAutoFit/>
              </a:bodyPr>
              <a:lstStyle/>
              <a:p>
                <a:pPr algn="ctr"/>
                <a14:m>
                  <m:oMath xmlns:m="http://schemas.openxmlformats.org/officeDocument/2006/math">
                    <m:r>
                      <a:rPr lang="es-AR" sz="1200" b="0" i="1" smtClean="0">
                        <a:solidFill>
                          <a:schemeClr val="bg1">
                            <a:lumMod val="65000"/>
                          </a:schemeClr>
                        </a:solidFill>
                        <a:latin typeface="Cambria Math" panose="02040503050406030204" pitchFamily="18" charset="0"/>
                      </a:rPr>
                      <m:t>𝑑</m:t>
                    </m:r>
                    <m:r>
                      <a:rPr lang="es-AR" sz="1200" b="0" i="1" smtClean="0">
                        <a:solidFill>
                          <a:schemeClr val="bg1">
                            <a:lumMod val="65000"/>
                          </a:schemeClr>
                        </a:solidFill>
                        <a:latin typeface="Cambria Math" panose="02040503050406030204" pitchFamily="18" charset="0"/>
                      </a:rPr>
                      <m:t>:</m:t>
                    </m:r>
                  </m:oMath>
                </a14:m>
                <a:r>
                  <a:rPr lang="es-AR"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𝑡𝑖𝑝𝑜 𝑑𝑒 𝑑𝑜𝑚𝑖𝑛𝑖𝑜</a:t>
                </a:r>
              </a:p>
            </p:txBody>
          </p:sp>
        </mc:Choice>
        <mc:Fallback xmlns="">
          <p:sp>
            <p:nvSpPr>
              <p:cNvPr id="17" name="CuadroTexto 16">
                <a:extLst>
                  <a:ext uri="{FF2B5EF4-FFF2-40B4-BE49-F238E27FC236}">
                    <a16:creationId xmlns:a16="http://schemas.microsoft.com/office/drawing/2014/main" id="{C9D4C08D-E6BB-FD4D-7819-BE1061AF5671}"/>
                  </a:ext>
                </a:extLst>
              </p:cNvPr>
              <p:cNvSpPr txBox="1">
                <a:spLocks noRot="1" noChangeAspect="1" noMove="1" noResize="1" noEditPoints="1" noAdjustHandles="1" noChangeArrowheads="1" noChangeShapeType="1" noTextEdit="1"/>
              </p:cNvSpPr>
              <p:nvPr/>
            </p:nvSpPr>
            <p:spPr>
              <a:xfrm>
                <a:off x="4429513" y="1954262"/>
                <a:ext cx="1493744" cy="276999"/>
              </a:xfrm>
              <a:prstGeom prst="rect">
                <a:avLst/>
              </a:prstGeom>
              <a:blipFill>
                <a:blip r:embed="rId5"/>
                <a:stretch>
                  <a:fillRect t="-2222" b="-1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6011BB9F-F7C4-E54B-FC60-6177959ECC00}"/>
                  </a:ext>
                </a:extLst>
              </p:cNvPr>
              <p:cNvSpPr txBox="1"/>
              <p:nvPr/>
            </p:nvSpPr>
            <p:spPr>
              <a:xfrm>
                <a:off x="4528798" y="2169641"/>
                <a:ext cx="3276824" cy="2769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s-AR" sz="1200" i="1" smtClean="0">
                              <a:solidFill>
                                <a:schemeClr val="bg1">
                                  <a:lumMod val="65000"/>
                                </a:schemeClr>
                              </a:solidFill>
                              <a:latin typeface="Cambria Math" panose="02040503050406030204" pitchFamily="18" charset="0"/>
                            </a:rPr>
                          </m:ctrlPr>
                        </m:sSubPr>
                        <m:e>
                          <m:r>
                            <a:rPr lang="es-AR" sz="1200" i="1">
                              <a:solidFill>
                                <a:schemeClr val="bg1">
                                  <a:lumMod val="65000"/>
                                </a:schemeClr>
                              </a:solidFill>
                              <a:latin typeface="Cambria Math" panose="02040503050406030204" pitchFamily="18" charset="0"/>
                            </a:rPr>
                            <m:t>𝑘</m:t>
                          </m:r>
                        </m:e>
                        <m:sub>
                          <m:r>
                            <a:rPr lang="es-AR" sz="1200" i="1">
                              <a:solidFill>
                                <a:schemeClr val="bg1">
                                  <a:lumMod val="65000"/>
                                </a:schemeClr>
                              </a:solidFill>
                              <a:latin typeface="Cambria Math" panose="02040503050406030204" pitchFamily="18" charset="0"/>
                            </a:rPr>
                            <m:t>𝑑</m:t>
                          </m:r>
                        </m:sub>
                      </m:sSub>
                      <m:r>
                        <a:rPr lang="es-AR" sz="1200" b="0" i="1" smtClean="0">
                          <a:solidFill>
                            <a:schemeClr val="bg1">
                              <a:lumMod val="65000"/>
                            </a:schemeClr>
                          </a:solidFill>
                          <a:latin typeface="Cambria Math" panose="02040503050406030204" pitchFamily="18" charset="0"/>
                        </a:rPr>
                        <m:t>:</m:t>
                      </m:r>
                      <m:r>
                        <a:rPr lang="es-AR" sz="1200" b="0" i="1" smtClean="0">
                          <a:solidFill>
                            <a:schemeClr val="bg1">
                              <a:lumMod val="65000"/>
                            </a:schemeClr>
                          </a:solidFill>
                          <a:latin typeface="Cambria Math" panose="02040503050406030204" pitchFamily="18" charset="0"/>
                        </a:rPr>
                        <m:t>𝑑𝑜𝑚𝑖𝑛𝑖𝑜</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𝑝𝑒𝑟𝑡𝑒𝑛𝑒𝑐𝑖𝑒𝑛𝑡𝑒</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𝑎𝑙</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𝑡𝑖𝑝𝑜</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𝑑𝑒</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𝑑𝑜𝑚𝑖𝑛𝑖𝑜</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m:t>
                      </m:r>
                    </m:oMath>
                  </m:oMathPara>
                </a14:m>
                <a:endParaRPr lang="es-AR"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9" name="CuadroTexto 18">
                <a:extLst>
                  <a:ext uri="{FF2B5EF4-FFF2-40B4-BE49-F238E27FC236}">
                    <a16:creationId xmlns:a16="http://schemas.microsoft.com/office/drawing/2014/main" id="{6011BB9F-F7C4-E54B-FC60-6177959ECC00}"/>
                  </a:ext>
                </a:extLst>
              </p:cNvPr>
              <p:cNvSpPr txBox="1">
                <a:spLocks noRot="1" noChangeAspect="1" noMove="1" noResize="1" noEditPoints="1" noAdjustHandles="1" noChangeArrowheads="1" noChangeShapeType="1" noTextEdit="1"/>
              </p:cNvSpPr>
              <p:nvPr/>
            </p:nvSpPr>
            <p:spPr>
              <a:xfrm>
                <a:off x="4528798" y="2169641"/>
                <a:ext cx="3276824" cy="276999"/>
              </a:xfrm>
              <a:prstGeom prst="rect">
                <a:avLst/>
              </a:prstGeom>
              <a:blipFill>
                <a:blip r:embed="rId6"/>
                <a:stretch>
                  <a:fillRect l="-1117" b="-444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9D6C9CE3-2D63-B532-5591-1898218E6C0C}"/>
                  </a:ext>
                </a:extLst>
              </p:cNvPr>
              <p:cNvSpPr txBox="1"/>
              <p:nvPr/>
            </p:nvSpPr>
            <p:spPr>
              <a:xfrm>
                <a:off x="4528798" y="2420856"/>
                <a:ext cx="3771899" cy="2943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s-AR" sz="1200" b="0" i="1" dirty="0" smtClean="0">
                              <a:solidFill>
                                <a:schemeClr val="bg1">
                                  <a:lumMod val="65000"/>
                                </a:schemeClr>
                              </a:solidFill>
                              <a:latin typeface="Cambria Math" panose="02040503050406030204" pitchFamily="18" charset="0"/>
                            </a:rPr>
                          </m:ctrlPr>
                        </m:sSubPr>
                        <m:e>
                          <m:r>
                            <a:rPr lang="es-AR" sz="1200" b="0" i="1" dirty="0" smtClean="0">
                              <a:solidFill>
                                <a:schemeClr val="bg1">
                                  <a:lumMod val="65000"/>
                                </a:schemeClr>
                              </a:solidFill>
                              <a:latin typeface="Cambria Math" panose="02040503050406030204" pitchFamily="18" charset="0"/>
                            </a:rPr>
                            <m:t>𝐻</m:t>
                          </m:r>
                        </m:e>
                        <m:sub>
                          <m:sSub>
                            <m:sSubPr>
                              <m:ctrlPr>
                                <a:rPr lang="es-AR" sz="1200" i="1">
                                  <a:solidFill>
                                    <a:schemeClr val="bg1">
                                      <a:lumMod val="65000"/>
                                    </a:schemeClr>
                                  </a:solidFill>
                                  <a:latin typeface="Cambria Math" panose="02040503050406030204" pitchFamily="18" charset="0"/>
                                </a:rPr>
                              </m:ctrlPr>
                            </m:sSubPr>
                            <m:e>
                              <m:r>
                                <a:rPr lang="es-AR" sz="1200" i="1">
                                  <a:solidFill>
                                    <a:schemeClr val="bg1">
                                      <a:lumMod val="65000"/>
                                    </a:schemeClr>
                                  </a:solidFill>
                                  <a:latin typeface="Cambria Math" panose="02040503050406030204" pitchFamily="18" charset="0"/>
                                </a:rPr>
                                <m:t>𝑘</m:t>
                              </m:r>
                            </m:e>
                            <m:sub>
                              <m:r>
                                <a:rPr lang="es-AR" sz="1200" i="1">
                                  <a:solidFill>
                                    <a:schemeClr val="bg1">
                                      <a:lumMod val="65000"/>
                                    </a:schemeClr>
                                  </a:solidFill>
                                  <a:latin typeface="Cambria Math" panose="02040503050406030204" pitchFamily="18" charset="0"/>
                                </a:rPr>
                                <m:t>𝑑</m:t>
                              </m:r>
                            </m:sub>
                          </m:sSub>
                        </m:sub>
                      </m:sSub>
                      <m:r>
                        <a:rPr lang="es-AR" sz="1200" b="0" i="1" smtClean="0">
                          <a:solidFill>
                            <a:schemeClr val="bg1">
                              <a:lumMod val="65000"/>
                            </a:schemeClr>
                          </a:solidFill>
                          <a:latin typeface="Cambria Math" panose="02040503050406030204" pitchFamily="18" charset="0"/>
                        </a:rPr>
                        <m:t>:</m:t>
                      </m:r>
                      <m:r>
                        <a:rPr lang="es-AR" sz="1200" b="0" i="1" smtClean="0">
                          <a:solidFill>
                            <a:schemeClr val="bg1">
                              <a:lumMod val="65000"/>
                            </a:schemeClr>
                          </a:solidFill>
                          <a:latin typeface="Cambria Math" panose="02040503050406030204" pitchFamily="18" charset="0"/>
                        </a:rPr>
                        <m:t>𝑛</m:t>
                      </m:r>
                      <m:r>
                        <a:rPr lang="es-AR" sz="1200" b="0" i="1" smtClean="0">
                          <a:solidFill>
                            <a:schemeClr val="bg1">
                              <a:lumMod val="65000"/>
                            </a:schemeClr>
                          </a:solidFill>
                          <a:latin typeface="Cambria Math" panose="02040503050406030204" pitchFamily="18" charset="0"/>
                        </a:rPr>
                        <m:t>ú</m:t>
                      </m:r>
                      <m:r>
                        <a:rPr lang="es-AR" sz="1200" b="0" i="1" smtClean="0">
                          <a:solidFill>
                            <a:schemeClr val="bg1">
                              <a:lumMod val="65000"/>
                            </a:schemeClr>
                          </a:solidFill>
                          <a:latin typeface="Cambria Math" panose="02040503050406030204" pitchFamily="18" charset="0"/>
                        </a:rPr>
                        <m:t>𝑚𝑒𝑟𝑜</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𝑑𝑒</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𝑒𝑠𝑡𝑟𝑎𝑡𝑜𝑠</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𝑝𝑒𝑟𝑡𝑒𝑛𝑒𝑐𝑖𝑒𝑛𝑡𝑒𝑠</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𝑎𝑙</m:t>
                      </m:r>
                      <m:r>
                        <a:rPr lang="es-AR" sz="1200" b="0" i="1" smtClean="0">
                          <a:solidFill>
                            <a:schemeClr val="bg1">
                              <a:lumMod val="65000"/>
                            </a:schemeClr>
                          </a:solidFill>
                          <a:latin typeface="Cambria Math" panose="02040503050406030204" pitchFamily="18" charset="0"/>
                        </a:rPr>
                        <m:t> </m:t>
                      </m:r>
                      <m:r>
                        <a:rPr lang="es-AR" sz="1200" b="0" i="1" smtClean="0">
                          <a:solidFill>
                            <a:schemeClr val="bg1">
                              <a:lumMod val="65000"/>
                            </a:schemeClr>
                          </a:solidFill>
                          <a:latin typeface="Cambria Math" panose="02040503050406030204" pitchFamily="18" charset="0"/>
                        </a:rPr>
                        <m:t>𝑑𝑜𝑚𝑖𝑛𝑖𝑜</m:t>
                      </m:r>
                      <m:r>
                        <a:rPr lang="es-AR" sz="1200" b="0" i="1" smtClean="0">
                          <a:solidFill>
                            <a:schemeClr val="bg1">
                              <a:lumMod val="65000"/>
                            </a:schemeClr>
                          </a:solidFill>
                          <a:latin typeface="Cambria Math" panose="02040503050406030204" pitchFamily="18" charset="0"/>
                        </a:rPr>
                        <m:t> </m:t>
                      </m:r>
                      <m:sSub>
                        <m:sSubPr>
                          <m:ctrlPr>
                            <a:rPr lang="es-AR" sz="1200" i="1">
                              <a:solidFill>
                                <a:schemeClr val="bg1">
                                  <a:lumMod val="65000"/>
                                </a:schemeClr>
                              </a:solidFill>
                              <a:latin typeface="Cambria Math" panose="02040503050406030204" pitchFamily="18" charset="0"/>
                            </a:rPr>
                          </m:ctrlPr>
                        </m:sSubPr>
                        <m:e>
                          <m:r>
                            <a:rPr lang="es-AR" sz="1200" i="1">
                              <a:solidFill>
                                <a:schemeClr val="bg1">
                                  <a:lumMod val="65000"/>
                                </a:schemeClr>
                              </a:solidFill>
                              <a:latin typeface="Cambria Math" panose="02040503050406030204" pitchFamily="18" charset="0"/>
                            </a:rPr>
                            <m:t>𝑘</m:t>
                          </m:r>
                        </m:e>
                        <m:sub>
                          <m:r>
                            <a:rPr lang="es-AR" sz="1200" i="1">
                              <a:solidFill>
                                <a:schemeClr val="bg1">
                                  <a:lumMod val="65000"/>
                                </a:schemeClr>
                              </a:solidFill>
                              <a:latin typeface="Cambria Math" panose="02040503050406030204" pitchFamily="18" charset="0"/>
                            </a:rPr>
                            <m:t>𝑑</m:t>
                          </m:r>
                        </m:sub>
                      </m:sSub>
                    </m:oMath>
                  </m:oMathPara>
                </a14:m>
                <a:endParaRPr lang="es-AR" sz="120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1" name="CuadroTexto 20">
                <a:extLst>
                  <a:ext uri="{FF2B5EF4-FFF2-40B4-BE49-F238E27FC236}">
                    <a16:creationId xmlns:a16="http://schemas.microsoft.com/office/drawing/2014/main" id="{9D6C9CE3-2D63-B532-5591-1898218E6C0C}"/>
                  </a:ext>
                </a:extLst>
              </p:cNvPr>
              <p:cNvSpPr txBox="1">
                <a:spLocks noRot="1" noChangeAspect="1" noMove="1" noResize="1" noEditPoints="1" noAdjustHandles="1" noChangeArrowheads="1" noChangeShapeType="1" noTextEdit="1"/>
              </p:cNvSpPr>
              <p:nvPr/>
            </p:nvSpPr>
            <p:spPr>
              <a:xfrm>
                <a:off x="4528798" y="2420856"/>
                <a:ext cx="3771899" cy="294376"/>
              </a:xfrm>
              <a:prstGeom prst="rect">
                <a:avLst/>
              </a:prstGeom>
              <a:blipFill>
                <a:blip r:embed="rId7"/>
                <a:stretch>
                  <a:fillRect l="-80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A8E96D40-38E2-2F5C-399D-8E55D6A17EC5}"/>
                  </a:ext>
                </a:extLst>
              </p:cNvPr>
              <p:cNvSpPr txBox="1"/>
              <p:nvPr/>
            </p:nvSpPr>
            <p:spPr>
              <a:xfrm>
                <a:off x="3091841" y="2847876"/>
                <a:ext cx="585787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AR" b="0" i="1" dirty="0" smtClean="0">
                          <a:latin typeface="Cambria Math" panose="02040503050406030204" pitchFamily="18" charset="0"/>
                        </a:rPr>
                        <m:t>𝑗</m:t>
                      </m:r>
                      <m:r>
                        <a:rPr lang="es-AR" b="0" i="1" dirty="0" smtClean="0">
                          <a:latin typeface="Cambria Math" panose="02040503050406030204" pitchFamily="18" charset="0"/>
                        </a:rPr>
                        <m:t>=1,…,</m:t>
                      </m:r>
                      <m:r>
                        <a:rPr lang="es-AR" b="0" i="1" dirty="0" smtClean="0">
                          <a:latin typeface="Cambria Math" panose="02040503050406030204" pitchFamily="18" charset="0"/>
                        </a:rPr>
                        <m:t>𝐽</m:t>
                      </m:r>
                      <m:r>
                        <a:rPr lang="es-AR" b="0" i="1" dirty="0" smtClean="0">
                          <a:latin typeface="Cambria Math" panose="02040503050406030204" pitchFamily="18" charset="0"/>
                        </a:rPr>
                        <m:t> ;</m:t>
                      </m:r>
                      <m:r>
                        <a:rPr lang="es-AR" b="0" i="1" dirty="0" smtClean="0">
                          <a:latin typeface="Cambria Math" panose="02040503050406030204" pitchFamily="18" charset="0"/>
                        </a:rPr>
                        <m:t>𝑑</m:t>
                      </m:r>
                      <m:r>
                        <a:rPr lang="es-AR" b="0" i="1" dirty="0" smtClean="0">
                          <a:latin typeface="Cambria Math" panose="02040503050406030204" pitchFamily="18" charset="0"/>
                        </a:rPr>
                        <m:t>=1,…,</m:t>
                      </m:r>
                      <m:r>
                        <a:rPr lang="es-AR" b="0" i="1" dirty="0" smtClean="0">
                          <a:latin typeface="Cambria Math" panose="02040503050406030204" pitchFamily="18" charset="0"/>
                        </a:rPr>
                        <m:t>𝐷</m:t>
                      </m:r>
                      <m:r>
                        <a:rPr lang="es-AR" b="0" i="1" dirty="0" smtClean="0">
                          <a:latin typeface="Cambria Math" panose="02040503050406030204" pitchFamily="18" charset="0"/>
                        </a:rPr>
                        <m:t> ; </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𝑘</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=1,…,</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𝐾</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 </m:t>
                      </m:r>
                    </m:oMath>
                  </m:oMathPara>
                </a14:m>
                <a:endParaRPr lang="es-AR" dirty="0"/>
              </a:p>
            </p:txBody>
          </p:sp>
        </mc:Choice>
        <mc:Fallback xmlns="">
          <p:sp>
            <p:nvSpPr>
              <p:cNvPr id="24" name="CuadroTexto 23">
                <a:extLst>
                  <a:ext uri="{FF2B5EF4-FFF2-40B4-BE49-F238E27FC236}">
                    <a16:creationId xmlns:a16="http://schemas.microsoft.com/office/drawing/2014/main" id="{A8E96D40-38E2-2F5C-399D-8E55D6A17EC5}"/>
                  </a:ext>
                </a:extLst>
              </p:cNvPr>
              <p:cNvSpPr txBox="1">
                <a:spLocks noRot="1" noChangeAspect="1" noMove="1" noResize="1" noEditPoints="1" noAdjustHandles="1" noChangeArrowheads="1" noChangeShapeType="1" noTextEdit="1"/>
              </p:cNvSpPr>
              <p:nvPr/>
            </p:nvSpPr>
            <p:spPr>
              <a:xfrm>
                <a:off x="3091841" y="2847876"/>
                <a:ext cx="5857874" cy="307777"/>
              </a:xfrm>
              <a:prstGeom prst="rect">
                <a:avLst/>
              </a:prstGeom>
              <a:blipFill>
                <a:blip r:embed="rId8"/>
                <a:stretch>
                  <a:fillRect b="-784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19451278-B4A7-3914-0A2B-9947C23483AE}"/>
                  </a:ext>
                </a:extLst>
              </p:cNvPr>
              <p:cNvSpPr/>
              <p:nvPr/>
            </p:nvSpPr>
            <p:spPr>
              <a:xfrm>
                <a:off x="3535600" y="3288297"/>
                <a:ext cx="2704936" cy="43680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Variancia muestral máxima de la estimación del total de la variable </a:t>
                </a:r>
                <a14:m>
                  <m:oMath xmlns:m="http://schemas.openxmlformats.org/officeDocument/2006/math">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𝑗</m:t>
                    </m:r>
                  </m:oMath>
                </a14:m>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en el dominio </a:t>
                </a:r>
                <a14:m>
                  <m:oMath xmlns:m="http://schemas.openxmlformats.org/officeDocument/2006/math">
                    <m:sSub>
                      <m:sSubPr>
                        <m:ctrlPr>
                          <a:rPr lang="es-AR" sz="1000" i="1" smtClean="0">
                            <a:solidFill>
                              <a:schemeClr val="tx2"/>
                            </a:solidFill>
                            <a:latin typeface="Cambria Math" panose="02040503050406030204" pitchFamily="18" charset="0"/>
                            <a:ea typeface="Lato" panose="020F0502020204030203" pitchFamily="34" charset="0"/>
                            <a:cs typeface="Lato" panose="020F0502020204030203" pitchFamily="34" charset="0"/>
                          </a:rPr>
                        </m:ctrlPr>
                      </m:sSubPr>
                      <m:e>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𝑘</m:t>
                        </m:r>
                      </m:e>
                      <m:sub>
                        <m:r>
                          <a:rPr lang="es-AR" sz="1000" b="0" i="1" smtClean="0">
                            <a:solidFill>
                              <a:schemeClr val="tx2"/>
                            </a:solidFill>
                            <a:latin typeface="Cambria Math" panose="02040503050406030204" pitchFamily="18" charset="0"/>
                            <a:ea typeface="Lato" panose="020F0502020204030203" pitchFamily="34" charset="0"/>
                            <a:cs typeface="Lato" panose="020F0502020204030203" pitchFamily="34" charset="0"/>
                          </a:rPr>
                          <m:t>𝑑</m:t>
                        </m:r>
                      </m:sub>
                    </m:sSub>
                  </m:oMath>
                </a14:m>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 </a:t>
                </a:r>
              </a:p>
            </p:txBody>
          </p:sp>
        </mc:Choice>
        <mc:Fallback xmlns="">
          <p:sp>
            <p:nvSpPr>
              <p:cNvPr id="26" name="Rectángulo 25">
                <a:extLst>
                  <a:ext uri="{FF2B5EF4-FFF2-40B4-BE49-F238E27FC236}">
                    <a16:creationId xmlns:a16="http://schemas.microsoft.com/office/drawing/2014/main" id="{19451278-B4A7-3914-0A2B-9947C23483AE}"/>
                  </a:ext>
                </a:extLst>
              </p:cNvPr>
              <p:cNvSpPr>
                <a:spLocks noRot="1" noChangeAspect="1" noMove="1" noResize="1" noEditPoints="1" noAdjustHandles="1" noChangeArrowheads="1" noChangeShapeType="1" noTextEdit="1"/>
              </p:cNvSpPr>
              <p:nvPr/>
            </p:nvSpPr>
            <p:spPr>
              <a:xfrm>
                <a:off x="3535600" y="3288297"/>
                <a:ext cx="2704936" cy="436806"/>
              </a:xfrm>
              <a:prstGeom prst="rect">
                <a:avLst/>
              </a:prstGeom>
              <a:blipFill>
                <a:blip r:embed="rId9"/>
                <a:stretch>
                  <a:fillRect/>
                </a:stretch>
              </a:blipFill>
              <a:ln>
                <a:solidFill>
                  <a:schemeClr val="tx2">
                    <a:lumMod val="20000"/>
                    <a:lumOff val="80000"/>
                  </a:schemeClr>
                </a:solidFill>
              </a:ln>
            </p:spPr>
            <p:txBody>
              <a:bodyPr/>
              <a:lstStyle/>
              <a:p>
                <a:r>
                  <a:rPr lang="es-AR">
                    <a:noFill/>
                  </a:rPr>
                  <a:t> </a:t>
                </a:r>
              </a:p>
            </p:txBody>
          </p:sp>
        </mc:Fallback>
      </mc:AlternateContent>
      <p:cxnSp>
        <p:nvCxnSpPr>
          <p:cNvPr id="27" name="Conector: angular 26">
            <a:extLst>
              <a:ext uri="{FF2B5EF4-FFF2-40B4-BE49-F238E27FC236}">
                <a16:creationId xmlns:a16="http://schemas.microsoft.com/office/drawing/2014/main" id="{E3E6CE9E-E496-D027-386B-BFCD3FA20A7D}"/>
              </a:ext>
            </a:extLst>
          </p:cNvPr>
          <p:cNvCxnSpPr>
            <a:cxnSpLocks/>
          </p:cNvCxnSpPr>
          <p:nvPr/>
        </p:nvCxnSpPr>
        <p:spPr>
          <a:xfrm rot="16200000" flipH="1">
            <a:off x="3153221" y="3122874"/>
            <a:ext cx="608328" cy="136434"/>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72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5056" y="996570"/>
            <a:ext cx="8214584" cy="307777"/>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De manera similar a lo realizado anteriormente, puede expresarse: </a:t>
            </a:r>
            <a:endParaRPr lang="es-ES" dirty="0">
              <a:latin typeface="Lato" panose="020F0502020204030203" pitchFamily="34" charset="0"/>
              <a:ea typeface="Lato" panose="020F0502020204030203" pitchFamily="34" charset="0"/>
              <a:cs typeface="Lato" panose="020F0502020204030203" pitchFamily="34" charset="0"/>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Adjudicación óptima multivariada y multidominio</a:t>
            </a:r>
          </a:p>
        </p:txBody>
      </p:sp>
      <p:sp>
        <p:nvSpPr>
          <p:cNvPr id="2" name="Google Shape;177;p13">
            <a:extLst>
              <a:ext uri="{FF2B5EF4-FFF2-40B4-BE49-F238E27FC236}">
                <a16:creationId xmlns:a16="http://schemas.microsoft.com/office/drawing/2014/main" id="{9E28568B-3250-B342-7E9D-CAC511D50F38}"/>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5" name="Rectángulo 4">
            <a:extLst>
              <a:ext uri="{FF2B5EF4-FFF2-40B4-BE49-F238E27FC236}">
                <a16:creationId xmlns:a16="http://schemas.microsoft.com/office/drawing/2014/main" id="{0BF161D8-E610-5B75-A6FF-9AAD221CD9B2}"/>
              </a:ext>
            </a:extLst>
          </p:cNvPr>
          <p:cNvSpPr/>
          <p:nvPr/>
        </p:nvSpPr>
        <p:spPr>
          <a:xfrm>
            <a:off x="1520563" y="1590421"/>
            <a:ext cx="5854317" cy="798449"/>
          </a:xfrm>
          <a:prstGeom prst="rect">
            <a:avLst/>
          </a:prstGeom>
          <a:solidFill>
            <a:schemeClr val="bg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F550F6F-BC31-861E-0726-31AE96D8144F}"/>
                  </a:ext>
                </a:extLst>
              </p:cNvPr>
              <p:cNvSpPr txBox="1"/>
              <p:nvPr/>
            </p:nvSpPr>
            <p:spPr>
              <a:xfrm>
                <a:off x="1723773" y="1739504"/>
                <a:ext cx="5854317" cy="559577"/>
              </a:xfrm>
              <a:prstGeom prst="rect">
                <a:avLst/>
              </a:prstGeom>
              <a:noFill/>
            </p:spPr>
            <p:txBody>
              <a:bodyPr wrap="square" lIns="0" tIns="0" rIns="0" bIns="0" rtlCol="0">
                <a:spAutoFit/>
              </a:bodyPr>
              <a:lstStyle/>
              <a:p>
                <a14:m>
                  <m:oMath xmlns:m="http://schemas.openxmlformats.org/officeDocument/2006/math">
                    <m:d>
                      <m:dPr>
                        <m:begChr m:val="{"/>
                        <m:endChr m:val=""/>
                        <m:ctrlPr>
                          <a:rPr lang="es-AR" b="0" i="1" smtClean="0">
                            <a:latin typeface="Cambria Math" panose="02040503050406030204" pitchFamily="18" charset="0"/>
                          </a:rPr>
                        </m:ctrlPr>
                      </m:dPr>
                      <m:e>
                        <m:eqArr>
                          <m:eqArrPr>
                            <m:ctrlPr>
                              <a:rPr lang="es-AR" b="0" i="1" smtClean="0">
                                <a:latin typeface="Cambria Math" panose="02040503050406030204" pitchFamily="18" charset="0"/>
                              </a:rPr>
                            </m:ctrlPr>
                          </m:eqArrPr>
                          <m:e>
                            <m:r>
                              <a:rPr lang="es-AR" b="0" i="1" smtClean="0">
                                <a:latin typeface="Cambria Math" panose="02040503050406030204" pitchFamily="18" charset="0"/>
                              </a:rPr>
                              <m:t>    </m:t>
                            </m:r>
                            <m:r>
                              <a:rPr lang="es-AR" i="1">
                                <a:latin typeface="Cambria Math" panose="02040503050406030204" pitchFamily="18" charset="0"/>
                              </a:rPr>
                              <m:t>𝑚𝑖𝑛𝑖𝑚𝑖𝑧𝑎𝑟</m:t>
                            </m:r>
                            <m:r>
                              <a:rPr lang="es-AR" b="0" i="1" smtClean="0">
                                <a:latin typeface="Cambria Math" panose="02040503050406030204" pitchFamily="18" charset="0"/>
                              </a:rPr>
                              <m:t> </m:t>
                            </m:r>
                            <m:r>
                              <a:rPr lang="es-AR" b="0" i="1" smtClean="0">
                                <a:latin typeface="Cambria Math" panose="02040503050406030204" pitchFamily="18" charset="0"/>
                              </a:rPr>
                              <m:t>𝑓</m:t>
                            </m:r>
                            <m:r>
                              <a:rPr lang="es-AR" b="0" i="1" smtClean="0">
                                <a:latin typeface="Cambria Math" panose="02040503050406030204" pitchFamily="18" charset="0"/>
                              </a:rPr>
                              <m:t>(</m:t>
                            </m:r>
                            <m:r>
                              <a:rPr lang="es-AR" b="1" i="1" smtClean="0">
                                <a:latin typeface="Cambria Math" panose="02040503050406030204" pitchFamily="18" charset="0"/>
                              </a:rPr>
                              <m:t>𝑿</m:t>
                            </m:r>
                            <m:r>
                              <a:rPr lang="es-AR" b="0" i="1" smtClean="0">
                                <a:latin typeface="Cambria Math" panose="02040503050406030204" pitchFamily="18" charset="0"/>
                              </a:rPr>
                              <m:t>)</m:t>
                            </m:r>
                            <m:r>
                              <a:rPr lang="es-AR" i="1">
                                <a:latin typeface="Cambria Math" panose="02040503050406030204" pitchFamily="18" charset="0"/>
                              </a:rPr>
                              <m:t> </m:t>
                            </m:r>
                            <m:r>
                              <m:rPr>
                                <m:nor/>
                              </m:rPr>
                              <a:rPr lang="es-AR" b="0" i="0" smtClean="0">
                                <a:latin typeface="Cambria Math" panose="02040503050406030204" pitchFamily="18" charset="0"/>
                              </a:rPr>
                              <m:t>                 </m:t>
                            </m:r>
                            <m:r>
                              <m:rPr>
                                <m:nor/>
                              </m:rPr>
                              <a:rPr lang="es-AR" dirty="0"/>
                              <m:t> </m:t>
                            </m:r>
                          </m:e>
                          <m:e>
                            <m:r>
                              <a:rPr lang="es-AR" b="0" i="1" smtClean="0">
                                <a:latin typeface="Cambria Math" panose="02040503050406030204" pitchFamily="18" charset="0"/>
                              </a:rPr>
                              <m:t>𝑠𝑢𝑗𝑒𝑡𝑜</m:t>
                            </m:r>
                            <m:r>
                              <a:rPr lang="es-AR" b="0" i="1" smtClean="0">
                                <a:latin typeface="Cambria Math" panose="02040503050406030204" pitchFamily="18" charset="0"/>
                              </a:rPr>
                              <m:t> </m:t>
                            </m:r>
                            <m:r>
                              <a:rPr lang="es-AR" b="0" i="1" smtClean="0">
                                <a:latin typeface="Cambria Math" panose="02040503050406030204" pitchFamily="18" charset="0"/>
                              </a:rPr>
                              <m:t>𝑎</m:t>
                            </m:r>
                            <m:nary>
                              <m:naryPr>
                                <m:chr m:val="∑"/>
                                <m:ctrlPr>
                                  <a:rPr lang="es-AR" i="1" dirty="0">
                                    <a:latin typeface="Cambria Math" panose="02040503050406030204" pitchFamily="18" charset="0"/>
                                  </a:rPr>
                                </m:ctrlPr>
                              </m:naryPr>
                              <m:sub>
                                <m:r>
                                  <m:rPr>
                                    <m:brk m:alnAt="23"/>
                                  </m:rPr>
                                  <a:rPr lang="es-AR" i="1" dirty="0">
                                    <a:latin typeface="Cambria Math" panose="02040503050406030204" pitchFamily="18" charset="0"/>
                                  </a:rPr>
                                  <m:t>h</m:t>
                                </m:r>
                                <m:r>
                                  <a:rPr lang="es-AR" i="1" dirty="0">
                                    <a:latin typeface="Cambria Math" panose="02040503050406030204" pitchFamily="18" charset="0"/>
                                  </a:rPr>
                                  <m:t>=1</m:t>
                                </m:r>
                              </m:sub>
                              <m:sup>
                                <m:r>
                                  <a:rPr lang="es-AR" i="1" dirty="0">
                                    <a:latin typeface="Cambria Math" panose="02040503050406030204" pitchFamily="18" charset="0"/>
                                  </a:rPr>
                                  <m:t>𝐻</m:t>
                                </m:r>
                              </m:sup>
                              <m:e>
                                <m:r>
                                  <a:rPr lang="es-AR" i="1" dirty="0">
                                    <a:latin typeface="Cambria Math" panose="02040503050406030204" pitchFamily="18" charset="0"/>
                                  </a:rPr>
                                  <m:t> </m:t>
                                </m:r>
                                <m:sSub>
                                  <m:sSubPr>
                                    <m:ctrlPr>
                                      <a:rPr lang="es-AR" i="1" dirty="0" smtClean="0">
                                        <a:latin typeface="Cambria Math" panose="02040503050406030204" pitchFamily="18" charset="0"/>
                                      </a:rPr>
                                    </m:ctrlPr>
                                  </m:sSubPr>
                                  <m:e>
                                    <m:r>
                                      <a:rPr lang="es-AR" i="1" dirty="0">
                                        <a:latin typeface="Cambria Math" panose="02040503050406030204" pitchFamily="18" charset="0"/>
                                      </a:rPr>
                                      <m:t>𝑎</m:t>
                                    </m:r>
                                  </m:e>
                                  <m:sub>
                                    <m:r>
                                      <a:rPr lang="es-AR" b="0" i="1" dirty="0" smtClean="0">
                                        <a:latin typeface="Cambria Math" panose="02040503050406030204" pitchFamily="18" charset="0"/>
                                      </a:rPr>
                                      <m:t>𝑗</m:t>
                                    </m:r>
                                    <m:r>
                                      <a:rPr lang="es-AR" b="0" i="1" dirty="0" smtClean="0">
                                        <a:latin typeface="Cambria Math" panose="02040503050406030204" pitchFamily="18" charset="0"/>
                                      </a:rPr>
                                      <m:t>,</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𝑘</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m:t>
                                    </m:r>
                                    <m:r>
                                      <a:rPr lang="es-AR" b="0" i="1" dirty="0" smtClean="0">
                                        <a:latin typeface="Cambria Math" panose="02040503050406030204" pitchFamily="18" charset="0"/>
                                      </a:rPr>
                                      <m:t>h</m:t>
                                    </m:r>
                                  </m:sub>
                                </m:sSub>
                                <m:sSub>
                                  <m:sSubPr>
                                    <m:ctrlPr>
                                      <a:rPr lang="es-AR" i="1" dirty="0">
                                        <a:latin typeface="Cambria Math" panose="02040503050406030204" pitchFamily="18" charset="0"/>
                                      </a:rPr>
                                    </m:ctrlPr>
                                  </m:sSubPr>
                                  <m:e>
                                    <m:r>
                                      <a:rPr lang="es-AR" i="1" dirty="0">
                                        <a:latin typeface="Cambria Math" panose="02040503050406030204" pitchFamily="18" charset="0"/>
                                      </a:rPr>
                                      <m:t>𝑋</m:t>
                                    </m:r>
                                  </m:e>
                                  <m:sub>
                                    <m:r>
                                      <a:rPr lang="es-AR" i="1" dirty="0">
                                        <a:latin typeface="Cambria Math" panose="02040503050406030204" pitchFamily="18" charset="0"/>
                                      </a:rPr>
                                      <m:t>h</m:t>
                                    </m:r>
                                  </m:sub>
                                </m:sSub>
                                <m:r>
                                  <a:rPr lang="es-AR" i="1">
                                    <a:latin typeface="Cambria Math" panose="02040503050406030204" pitchFamily="18" charset="0"/>
                                    <a:ea typeface="Cambria Math" panose="02040503050406030204" pitchFamily="18" charset="0"/>
                                  </a:rPr>
                                  <m:t>≤1</m:t>
                                </m:r>
                              </m:e>
                            </m:nary>
                          </m:e>
                        </m:eqArr>
                      </m:e>
                    </m:d>
                  </m:oMath>
                </a14:m>
                <a:r>
                  <a:rPr lang="es-AR" dirty="0"/>
                  <a:t>        </a:t>
                </a:r>
                <a14:m>
                  <m:oMath xmlns:m="http://schemas.openxmlformats.org/officeDocument/2006/math">
                    <m:r>
                      <a:rPr lang="es-AR" b="0" i="1" dirty="0" smtClean="0">
                        <a:latin typeface="Cambria Math" panose="02040503050406030204" pitchFamily="18" charset="0"/>
                      </a:rPr>
                      <m:t>𝑗</m:t>
                    </m:r>
                    <m:r>
                      <a:rPr lang="es-AR" b="0" i="1" dirty="0" smtClean="0">
                        <a:latin typeface="Cambria Math" panose="02040503050406030204" pitchFamily="18" charset="0"/>
                      </a:rPr>
                      <m:t>=1,…,</m:t>
                    </m:r>
                    <m:r>
                      <a:rPr lang="es-AR" b="0" i="1" dirty="0" smtClean="0">
                        <a:latin typeface="Cambria Math" panose="02040503050406030204" pitchFamily="18" charset="0"/>
                      </a:rPr>
                      <m:t>𝐽</m:t>
                    </m:r>
                    <m:r>
                      <a:rPr lang="es-AR" b="0" i="1" dirty="0" smtClean="0">
                        <a:latin typeface="Cambria Math" panose="02040503050406030204" pitchFamily="18" charset="0"/>
                      </a:rPr>
                      <m:t> ;</m:t>
                    </m:r>
                    <m:r>
                      <a:rPr lang="es-AR" b="0" i="1" dirty="0" smtClean="0">
                        <a:latin typeface="Cambria Math" panose="02040503050406030204" pitchFamily="18" charset="0"/>
                      </a:rPr>
                      <m:t>𝑑</m:t>
                    </m:r>
                    <m:r>
                      <a:rPr lang="es-AR" b="0" i="1" dirty="0" smtClean="0">
                        <a:latin typeface="Cambria Math" panose="02040503050406030204" pitchFamily="18" charset="0"/>
                      </a:rPr>
                      <m:t>=1,…,</m:t>
                    </m:r>
                    <m:r>
                      <a:rPr lang="es-AR" b="0" i="1" dirty="0" smtClean="0">
                        <a:latin typeface="Cambria Math" panose="02040503050406030204" pitchFamily="18" charset="0"/>
                      </a:rPr>
                      <m:t>𝐷</m:t>
                    </m:r>
                    <m:r>
                      <a:rPr lang="es-AR" b="0" i="1" dirty="0" smtClean="0">
                        <a:latin typeface="Cambria Math" panose="02040503050406030204" pitchFamily="18" charset="0"/>
                      </a:rPr>
                      <m:t> ; </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𝑘</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=1,…,</m:t>
                    </m:r>
                    <m:sSub>
                      <m:sSubPr>
                        <m:ctrlPr>
                          <a:rPr lang="es-AR" b="0" i="1" dirty="0" smtClean="0">
                            <a:latin typeface="Cambria Math" panose="02040503050406030204" pitchFamily="18" charset="0"/>
                          </a:rPr>
                        </m:ctrlPr>
                      </m:sSubPr>
                      <m:e>
                        <m:r>
                          <a:rPr lang="es-AR" b="0" i="1" dirty="0" smtClean="0">
                            <a:latin typeface="Cambria Math" panose="02040503050406030204" pitchFamily="18" charset="0"/>
                          </a:rPr>
                          <m:t>𝐾</m:t>
                        </m:r>
                      </m:e>
                      <m:sub>
                        <m:r>
                          <a:rPr lang="es-AR" b="0" i="1" dirty="0" smtClean="0">
                            <a:latin typeface="Cambria Math" panose="02040503050406030204" pitchFamily="18" charset="0"/>
                          </a:rPr>
                          <m:t>𝑑</m:t>
                        </m:r>
                      </m:sub>
                    </m:sSub>
                    <m:r>
                      <a:rPr lang="es-AR" b="0" i="1" dirty="0" smtClean="0">
                        <a:latin typeface="Cambria Math" panose="02040503050406030204" pitchFamily="18" charset="0"/>
                      </a:rPr>
                      <m:t> </m:t>
                    </m:r>
                  </m:oMath>
                </a14:m>
                <a:endParaRPr lang="es-AR" dirty="0"/>
              </a:p>
            </p:txBody>
          </p:sp>
        </mc:Choice>
        <mc:Fallback xmlns="">
          <p:sp>
            <p:nvSpPr>
              <p:cNvPr id="6" name="CuadroTexto 5">
                <a:extLst>
                  <a:ext uri="{FF2B5EF4-FFF2-40B4-BE49-F238E27FC236}">
                    <a16:creationId xmlns:a16="http://schemas.microsoft.com/office/drawing/2014/main" id="{1F550F6F-BC31-861E-0726-31AE96D8144F}"/>
                  </a:ext>
                </a:extLst>
              </p:cNvPr>
              <p:cNvSpPr txBox="1">
                <a:spLocks noRot="1" noChangeAspect="1" noMove="1" noResize="1" noEditPoints="1" noAdjustHandles="1" noChangeArrowheads="1" noChangeShapeType="1" noTextEdit="1"/>
              </p:cNvSpPr>
              <p:nvPr/>
            </p:nvSpPr>
            <p:spPr>
              <a:xfrm>
                <a:off x="1723773" y="1739504"/>
                <a:ext cx="5854317" cy="559577"/>
              </a:xfrm>
              <a:prstGeom prst="rect">
                <a:avLst/>
              </a:prstGeom>
              <a:blipFill>
                <a:blip r:embed="rId2"/>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7572E74-51AA-5662-5CCB-877A82702CE8}"/>
                  </a:ext>
                </a:extLst>
              </p:cNvPr>
              <p:cNvSpPr txBox="1"/>
              <p:nvPr/>
            </p:nvSpPr>
            <p:spPr>
              <a:xfrm>
                <a:off x="3413376" y="2492255"/>
                <a:ext cx="3961503" cy="504305"/>
              </a:xfrm>
              <a:prstGeom prst="rect">
                <a:avLst/>
              </a:prstGeom>
              <a:noFill/>
              <a:ln w="19050">
                <a:solidFill>
                  <a:schemeClr val="tx2">
                    <a:lumMod val="20000"/>
                    <a:lumOff val="80000"/>
                  </a:schemeClr>
                </a:solidFill>
              </a:ln>
            </p:spPr>
            <p:txBody>
              <a:bodyPr wrap="square">
                <a:spAutoFit/>
              </a:bodyPr>
              <a:lstStyle/>
              <a:p>
                <a14:m>
                  <m:oMath xmlns:m="http://schemas.openxmlformats.org/officeDocument/2006/math">
                    <m:sSub>
                      <m:sSubPr>
                        <m:ctrlPr>
                          <a:rPr lang="es-AR" sz="1200" i="1" dirty="0" smtClean="0">
                            <a:latin typeface="Cambria Math" panose="02040503050406030204" pitchFamily="18" charset="0"/>
                          </a:rPr>
                        </m:ctrlPr>
                      </m:sSubPr>
                      <m:e>
                        <m:r>
                          <a:rPr lang="es-AR" sz="1200" i="1" dirty="0">
                            <a:latin typeface="Cambria Math" panose="02040503050406030204" pitchFamily="18" charset="0"/>
                          </a:rPr>
                          <m:t>𝑎</m:t>
                        </m:r>
                      </m:e>
                      <m:sub>
                        <m:r>
                          <a:rPr lang="es-AR" sz="1200" i="1" dirty="0">
                            <a:latin typeface="Cambria Math" panose="02040503050406030204" pitchFamily="18" charset="0"/>
                          </a:rPr>
                          <m:t>𝑗</m:t>
                        </m:r>
                        <m:r>
                          <a:rPr lang="es-AR" sz="1200" i="1" dirty="0">
                            <a:latin typeface="Cambria Math" panose="02040503050406030204" pitchFamily="18" charset="0"/>
                          </a:rPr>
                          <m:t>,</m:t>
                        </m:r>
                        <m:sSub>
                          <m:sSubPr>
                            <m:ctrlPr>
                              <a:rPr lang="es-AR" sz="1200" i="1" dirty="0">
                                <a:latin typeface="Cambria Math" panose="02040503050406030204" pitchFamily="18" charset="0"/>
                              </a:rPr>
                            </m:ctrlPr>
                          </m:sSubPr>
                          <m:e>
                            <m:r>
                              <a:rPr lang="es-AR" sz="1200" i="1" dirty="0">
                                <a:latin typeface="Cambria Math" panose="02040503050406030204" pitchFamily="18" charset="0"/>
                              </a:rPr>
                              <m:t>𝑘</m:t>
                            </m:r>
                          </m:e>
                          <m:sub>
                            <m:r>
                              <a:rPr lang="es-AR" sz="1200" i="1" dirty="0">
                                <a:latin typeface="Cambria Math" panose="02040503050406030204" pitchFamily="18" charset="0"/>
                              </a:rPr>
                              <m:t>𝑑</m:t>
                            </m:r>
                          </m:sub>
                        </m:sSub>
                        <m:r>
                          <a:rPr lang="es-AR" sz="1200" i="1" dirty="0">
                            <a:latin typeface="Cambria Math" panose="02040503050406030204" pitchFamily="18" charset="0"/>
                          </a:rPr>
                          <m:t>,</m:t>
                        </m:r>
                        <m:r>
                          <a:rPr lang="es-AR" sz="1200" i="1" dirty="0">
                            <a:latin typeface="Cambria Math" panose="02040503050406030204" pitchFamily="18" charset="0"/>
                          </a:rPr>
                          <m:t>h</m:t>
                        </m:r>
                      </m:sub>
                    </m:sSub>
                    <m:r>
                      <a:rPr lang="es-AR" sz="1200" i="1" dirty="0">
                        <a:latin typeface="Cambria Math" panose="02040503050406030204" pitchFamily="18" charset="0"/>
                      </a:rPr>
                      <m:t> </m:t>
                    </m:r>
                    <m:r>
                      <a:rPr lang="es-AR" sz="1200" b="0" i="1" dirty="0" smtClean="0">
                        <a:latin typeface="Cambria Math" panose="02040503050406030204" pitchFamily="18" charset="0"/>
                      </a:rPr>
                      <m:t>=</m:t>
                    </m:r>
                    <m:f>
                      <m:fPr>
                        <m:ctrlPr>
                          <a:rPr lang="es-AR" sz="1200" b="0" i="1" dirty="0" smtClean="0">
                            <a:latin typeface="Cambria Math" panose="02040503050406030204" pitchFamily="18" charset="0"/>
                          </a:rPr>
                        </m:ctrlPr>
                      </m:fPr>
                      <m:num>
                        <m:sSubSup>
                          <m:sSubSupPr>
                            <m:ctrlPr>
                              <a:rPr lang="es-AR" sz="1200" b="0" i="1" dirty="0" smtClean="0">
                                <a:latin typeface="Cambria Math" panose="02040503050406030204" pitchFamily="18" charset="0"/>
                              </a:rPr>
                            </m:ctrlPr>
                          </m:sSubSup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up>
                            <m:r>
                              <a:rPr lang="es-AR" sz="1200" b="0" i="1" dirty="0" smtClean="0">
                                <a:latin typeface="Cambria Math" panose="02040503050406030204" pitchFamily="18" charset="0"/>
                              </a:rPr>
                              <m:t>2</m:t>
                            </m:r>
                          </m:sup>
                        </m:sSubSup>
                        <m:sSubSup>
                          <m:sSubSupPr>
                            <m:ctrlPr>
                              <a:rPr lang="es-AR" sz="1200" i="1" dirty="0">
                                <a:latin typeface="Cambria Math" panose="02040503050406030204" pitchFamily="18" charset="0"/>
                              </a:rPr>
                            </m:ctrlPr>
                          </m:sSubSupPr>
                          <m:e>
                            <m:r>
                              <a:rPr lang="es-AR" sz="1200" i="1" dirty="0">
                                <a:latin typeface="Cambria Math" panose="02040503050406030204" pitchFamily="18" charset="0"/>
                              </a:rPr>
                              <m:t> </m:t>
                            </m:r>
                            <m:r>
                              <a:rPr lang="es-AR" sz="1200" i="1" dirty="0">
                                <a:latin typeface="Cambria Math" panose="02040503050406030204" pitchFamily="18" charset="0"/>
                              </a:rPr>
                              <m:t>𝑠</m:t>
                            </m:r>
                          </m:e>
                          <m:sub>
                            <m:r>
                              <a:rPr lang="es-AR" sz="1200" i="1" dirty="0">
                                <a:latin typeface="Cambria Math" panose="02040503050406030204" pitchFamily="18" charset="0"/>
                              </a:rPr>
                              <m:t>𝑗</m:t>
                            </m:r>
                            <m:r>
                              <a:rPr lang="es-AR" sz="1200" i="1" dirty="0">
                                <a:latin typeface="Cambria Math" panose="02040503050406030204" pitchFamily="18" charset="0"/>
                              </a:rPr>
                              <m:t>,</m:t>
                            </m:r>
                            <m:r>
                              <a:rPr lang="es-AR" sz="1200" i="1" dirty="0">
                                <a:latin typeface="Cambria Math" panose="02040503050406030204" pitchFamily="18" charset="0"/>
                              </a:rPr>
                              <m:t>h</m:t>
                            </m:r>
                          </m:sub>
                          <m:sup>
                            <m:r>
                              <a:rPr lang="es-AR" sz="1200" i="1" dirty="0">
                                <a:latin typeface="Cambria Math" panose="02040503050406030204" pitchFamily="18" charset="0"/>
                              </a:rPr>
                              <m:t>2</m:t>
                            </m:r>
                          </m:sup>
                        </m:sSubSup>
                        <m:sSub>
                          <m:sSubPr>
                            <m:ctrlPr>
                              <a:rPr lang="es-AR" sz="1200" i="1" dirty="0" smtClean="0">
                                <a:latin typeface="Cambria Math" panose="02040503050406030204" pitchFamily="18" charset="0"/>
                              </a:rPr>
                            </m:ctrlPr>
                          </m:sSubPr>
                          <m:e>
                            <m:r>
                              <a:rPr lang="es-AR" sz="1200" i="1" dirty="0" smtClean="0">
                                <a:latin typeface="Cambria Math" panose="02040503050406030204" pitchFamily="18" charset="0"/>
                                <a:ea typeface="Cambria Math" panose="02040503050406030204" pitchFamily="18" charset="0"/>
                              </a:rPr>
                              <m:t>𝛿</m:t>
                            </m:r>
                          </m:e>
                          <m:sub>
                            <m:sSub>
                              <m:sSubPr>
                                <m:ctrlPr>
                                  <a:rPr lang="es-AR" sz="1200" i="1" dirty="0" smtClean="0">
                                    <a:latin typeface="Cambria Math" panose="02040503050406030204" pitchFamily="18" charset="0"/>
                                  </a:rPr>
                                </m:ctrlPr>
                              </m:sSubPr>
                              <m:e>
                                <m:r>
                                  <a:rPr lang="es-AR" sz="1200" b="0" i="1" dirty="0" smtClean="0">
                                    <a:latin typeface="Cambria Math" panose="02040503050406030204" pitchFamily="18" charset="0"/>
                                  </a:rPr>
                                  <m:t>𝑘</m:t>
                                </m:r>
                              </m:e>
                              <m:sub>
                                <m:r>
                                  <a:rPr lang="es-AR" sz="1200" b="0" i="1" dirty="0" smtClean="0">
                                    <a:latin typeface="Cambria Math" panose="02040503050406030204" pitchFamily="18" charset="0"/>
                                  </a:rPr>
                                  <m:t>𝑑</m:t>
                                </m:r>
                              </m:sub>
                            </m:sSub>
                            <m:r>
                              <a:rPr lang="es-AR" sz="1200" b="0" i="1" dirty="0" smtClean="0">
                                <a:latin typeface="Cambria Math" panose="02040503050406030204" pitchFamily="18" charset="0"/>
                              </a:rPr>
                              <m:t>,</m:t>
                            </m:r>
                            <m:r>
                              <a:rPr lang="es-AR" sz="1200" b="0" i="1" dirty="0" smtClean="0">
                                <a:latin typeface="Cambria Math" panose="02040503050406030204" pitchFamily="18" charset="0"/>
                              </a:rPr>
                              <m:t>h</m:t>
                            </m:r>
                          </m:sub>
                        </m:sSub>
                      </m:num>
                      <m:den>
                        <m:nary>
                          <m:naryPr>
                            <m:chr m:val="∑"/>
                            <m:limLoc m:val="subSup"/>
                            <m:ctrlPr>
                              <a:rPr lang="es-AR" sz="1200" i="1" dirty="0" smtClean="0">
                                <a:latin typeface="Cambria Math" panose="02040503050406030204" pitchFamily="18" charset="0"/>
                              </a:rPr>
                            </m:ctrlPr>
                          </m:naryPr>
                          <m:sub>
                            <m:r>
                              <m:rPr>
                                <m:brk m:alnAt="25"/>
                              </m:rPr>
                              <a:rPr lang="es-AR" sz="1200" b="0" i="1" dirty="0" smtClean="0">
                                <a:latin typeface="Cambria Math" panose="02040503050406030204" pitchFamily="18" charset="0"/>
                              </a:rPr>
                              <m:t>h</m:t>
                            </m:r>
                            <m:r>
                              <a:rPr lang="es-AR" sz="1200" b="0" i="1" dirty="0" smtClean="0">
                                <a:latin typeface="Cambria Math" panose="02040503050406030204" pitchFamily="18" charset="0"/>
                              </a:rPr>
                              <m:t>=1</m:t>
                            </m:r>
                          </m:sub>
                          <m:sup>
                            <m:r>
                              <a:rPr lang="es-AR" sz="1200" b="0" i="1" dirty="0" smtClean="0">
                                <a:latin typeface="Cambria Math" panose="02040503050406030204" pitchFamily="18" charset="0"/>
                              </a:rPr>
                              <m:t>𝐻</m:t>
                            </m:r>
                          </m:sup>
                          <m:e>
                            <m:sSub>
                              <m:sSubPr>
                                <m:ctrlPr>
                                  <a:rPr lang="es-AR" sz="1200" i="1" dirty="0" smtClean="0">
                                    <a:latin typeface="Cambria Math" panose="02040503050406030204" pitchFamily="18" charset="0"/>
                                  </a:rPr>
                                </m:ctrlPr>
                              </m:sSubPr>
                              <m:e>
                                <m:r>
                                  <a:rPr lang="es-AR" sz="1200" b="0" i="1" dirty="0" smtClean="0">
                                    <a:latin typeface="Cambria Math" panose="02040503050406030204" pitchFamily="18" charset="0"/>
                                  </a:rPr>
                                  <m:t>𝑁</m:t>
                                </m:r>
                              </m:e>
                              <m:sub>
                                <m:r>
                                  <a:rPr lang="es-AR" sz="1200" b="0" i="1" dirty="0" smtClean="0">
                                    <a:latin typeface="Cambria Math" panose="02040503050406030204" pitchFamily="18" charset="0"/>
                                  </a:rPr>
                                  <m:t>h</m:t>
                                </m:r>
                              </m:sub>
                            </m:sSub>
                            <m:sSubSup>
                              <m:sSubSupPr>
                                <m:ctrlPr>
                                  <a:rPr lang="es-AR" sz="1200" i="1" dirty="0">
                                    <a:latin typeface="Cambria Math" panose="02040503050406030204" pitchFamily="18" charset="0"/>
                                  </a:rPr>
                                </m:ctrlPr>
                              </m:sSubSupPr>
                              <m:e>
                                <m:r>
                                  <a:rPr lang="es-AR" sz="1200" i="1" dirty="0">
                                    <a:latin typeface="Cambria Math" panose="02040503050406030204" pitchFamily="18" charset="0"/>
                                  </a:rPr>
                                  <m:t> </m:t>
                                </m:r>
                                <m:r>
                                  <a:rPr lang="es-AR" sz="1200" i="1" dirty="0">
                                    <a:latin typeface="Cambria Math" panose="02040503050406030204" pitchFamily="18" charset="0"/>
                                  </a:rPr>
                                  <m:t>𝑠</m:t>
                                </m:r>
                              </m:e>
                              <m:sub>
                                <m:r>
                                  <a:rPr lang="es-AR" sz="1200" i="1" dirty="0">
                                    <a:latin typeface="Cambria Math" panose="02040503050406030204" pitchFamily="18" charset="0"/>
                                  </a:rPr>
                                  <m:t>𝑗</m:t>
                                </m:r>
                                <m:r>
                                  <a:rPr lang="es-AR" sz="1200" i="1" dirty="0">
                                    <a:latin typeface="Cambria Math" panose="02040503050406030204" pitchFamily="18" charset="0"/>
                                  </a:rPr>
                                  <m:t>,</m:t>
                                </m:r>
                                <m:r>
                                  <a:rPr lang="es-AR" sz="1200" i="1" dirty="0">
                                    <a:latin typeface="Cambria Math" panose="02040503050406030204" pitchFamily="18" charset="0"/>
                                  </a:rPr>
                                  <m:t>h</m:t>
                                </m:r>
                              </m:sub>
                              <m:sup>
                                <m:r>
                                  <a:rPr lang="es-AR" sz="1200" i="1" dirty="0">
                                    <a:latin typeface="Cambria Math" panose="02040503050406030204" pitchFamily="18" charset="0"/>
                                  </a:rPr>
                                  <m:t>2</m:t>
                                </m:r>
                              </m:sup>
                            </m:sSubSup>
                            <m:sSub>
                              <m:sSubPr>
                                <m:ctrlPr>
                                  <a:rPr lang="es-AR" sz="1200" i="1" dirty="0">
                                    <a:latin typeface="Cambria Math" panose="02040503050406030204" pitchFamily="18" charset="0"/>
                                  </a:rPr>
                                </m:ctrlPr>
                              </m:sSubPr>
                              <m:e>
                                <m:r>
                                  <a:rPr lang="es-AR" sz="1200" i="1" dirty="0">
                                    <a:latin typeface="Cambria Math" panose="02040503050406030204" pitchFamily="18" charset="0"/>
                                    <a:ea typeface="Cambria Math" panose="02040503050406030204" pitchFamily="18" charset="0"/>
                                  </a:rPr>
                                  <m:t>𝛿</m:t>
                                </m:r>
                              </m:e>
                              <m:sub>
                                <m:sSub>
                                  <m:sSubPr>
                                    <m:ctrlPr>
                                      <a:rPr lang="es-AR" sz="1200" i="1" dirty="0">
                                        <a:latin typeface="Cambria Math" panose="02040503050406030204" pitchFamily="18" charset="0"/>
                                      </a:rPr>
                                    </m:ctrlPr>
                                  </m:sSubPr>
                                  <m:e>
                                    <m:r>
                                      <a:rPr lang="es-AR" sz="1200" i="1" dirty="0">
                                        <a:latin typeface="Cambria Math" panose="02040503050406030204" pitchFamily="18" charset="0"/>
                                      </a:rPr>
                                      <m:t>𝑘</m:t>
                                    </m:r>
                                  </m:e>
                                  <m:sub>
                                    <m:r>
                                      <a:rPr lang="es-AR" sz="1200" i="1" dirty="0">
                                        <a:latin typeface="Cambria Math" panose="02040503050406030204" pitchFamily="18" charset="0"/>
                                      </a:rPr>
                                      <m:t>𝑑</m:t>
                                    </m:r>
                                  </m:sub>
                                </m:sSub>
                                <m:r>
                                  <a:rPr lang="es-AR" sz="1200" i="1" dirty="0">
                                    <a:latin typeface="Cambria Math" panose="02040503050406030204" pitchFamily="18" charset="0"/>
                                  </a:rPr>
                                  <m:t>,</m:t>
                                </m:r>
                                <m:r>
                                  <a:rPr lang="es-AR" sz="1200" i="1" dirty="0">
                                    <a:latin typeface="Cambria Math" panose="02040503050406030204" pitchFamily="18" charset="0"/>
                                  </a:rPr>
                                  <m:t>h</m:t>
                                </m:r>
                              </m:sub>
                            </m:sSub>
                            <m:r>
                              <a:rPr lang="es-AR" sz="1200" b="0" i="1" dirty="0" smtClean="0">
                                <a:latin typeface="Cambria Math" panose="02040503050406030204" pitchFamily="18" charset="0"/>
                              </a:rPr>
                              <m:t>+</m:t>
                            </m:r>
                            <m:sSubSup>
                              <m:sSubSupPr>
                                <m:ctrlPr>
                                  <a:rPr lang="es-AR" sz="1200" i="1">
                                    <a:latin typeface="Cambria Math" panose="02040503050406030204" pitchFamily="18" charset="0"/>
                                    <a:ea typeface="Cambria Math" panose="02040503050406030204" pitchFamily="18" charset="0"/>
                                  </a:rPr>
                                </m:ctrlPr>
                              </m:sSubSupPr>
                              <m:e>
                                <m:r>
                                  <a:rPr lang="es-AR" sz="1200" i="1">
                                    <a:latin typeface="Cambria Math" panose="02040503050406030204" pitchFamily="18" charset="0"/>
                                    <a:ea typeface="Cambria Math" panose="02040503050406030204" pitchFamily="18" charset="0"/>
                                  </a:rPr>
                                  <m:t>𝑉</m:t>
                                </m:r>
                              </m:e>
                              <m:sub>
                                <m:r>
                                  <a:rPr lang="es-AR" sz="1200" i="1">
                                    <a:latin typeface="Cambria Math" panose="02040503050406030204" pitchFamily="18" charset="0"/>
                                    <a:ea typeface="Cambria Math" panose="02040503050406030204" pitchFamily="18" charset="0"/>
                                  </a:rPr>
                                  <m:t>𝑗</m:t>
                                </m:r>
                                <m:r>
                                  <a:rPr lang="es-AR" sz="1200" i="1">
                                    <a:latin typeface="Cambria Math" panose="02040503050406030204" pitchFamily="18" charset="0"/>
                                    <a:ea typeface="Cambria Math" panose="02040503050406030204" pitchFamily="18" charset="0"/>
                                  </a:rPr>
                                  <m:t>,</m:t>
                                </m:r>
                                <m:sSub>
                                  <m:sSubPr>
                                    <m:ctrlPr>
                                      <a:rPr lang="es-AR" sz="1200" i="1" smtClean="0">
                                        <a:solidFill>
                                          <a:schemeClr val="bg2"/>
                                        </a:solidFill>
                                        <a:latin typeface="Cambria Math" panose="02040503050406030204" pitchFamily="18" charset="0"/>
                                      </a:rPr>
                                    </m:ctrlPr>
                                  </m:sSubPr>
                                  <m:e>
                                    <m:r>
                                      <a:rPr lang="es-AR" sz="1200" i="1">
                                        <a:solidFill>
                                          <a:schemeClr val="bg2"/>
                                        </a:solidFill>
                                        <a:latin typeface="Cambria Math" panose="02040503050406030204" pitchFamily="18" charset="0"/>
                                      </a:rPr>
                                      <m:t>𝑘</m:t>
                                    </m:r>
                                  </m:e>
                                  <m:sub>
                                    <m:r>
                                      <a:rPr lang="es-AR" sz="1200" i="1">
                                        <a:solidFill>
                                          <a:schemeClr val="bg2"/>
                                        </a:solidFill>
                                        <a:latin typeface="Cambria Math" panose="02040503050406030204" pitchFamily="18" charset="0"/>
                                      </a:rPr>
                                      <m:t>𝑑</m:t>
                                    </m:r>
                                  </m:sub>
                                </m:sSub>
                              </m:sub>
                              <m:sup>
                                <m:r>
                                  <a:rPr lang="es-AR" sz="1200" i="1">
                                    <a:latin typeface="Cambria Math" panose="02040503050406030204" pitchFamily="18" charset="0"/>
                                    <a:ea typeface="Cambria Math" panose="02040503050406030204" pitchFamily="18" charset="0"/>
                                  </a:rPr>
                                  <m:t>∗</m:t>
                                </m:r>
                              </m:sup>
                            </m:sSubSup>
                          </m:e>
                        </m:nary>
                      </m:den>
                    </m:f>
                    <m:r>
                      <a:rPr lang="es-AR" sz="1200" i="1" dirty="0" smtClean="0">
                        <a:latin typeface="Cambria Math" panose="02040503050406030204" pitchFamily="18" charset="0"/>
                        <a:ea typeface="Cambria Math" panose="02040503050406030204" pitchFamily="18" charset="0"/>
                      </a:rPr>
                      <m:t>≥</m:t>
                    </m:r>
                    <m:r>
                      <a:rPr lang="es-AR" sz="1200" b="0" i="1" dirty="0" smtClean="0">
                        <a:latin typeface="Cambria Math" panose="02040503050406030204" pitchFamily="18" charset="0"/>
                        <a:ea typeface="Cambria Math" panose="02040503050406030204" pitchFamily="18" charset="0"/>
                      </a:rPr>
                      <m:t>0</m:t>
                    </m:r>
                  </m:oMath>
                </a14:m>
                <a:r>
                  <a:rPr lang="es-AR" sz="1200" dirty="0"/>
                  <a:t>  ; </a:t>
                </a:r>
                <a14:m>
                  <m:oMath xmlns:m="http://schemas.openxmlformats.org/officeDocument/2006/math">
                    <m:sSub>
                      <m:sSubPr>
                        <m:ctrlPr>
                          <a:rPr lang="es-AR" sz="1200" i="1" dirty="0">
                            <a:latin typeface="Cambria Math" panose="02040503050406030204" pitchFamily="18" charset="0"/>
                          </a:rPr>
                        </m:ctrlPr>
                      </m:sSubPr>
                      <m:e>
                        <m:r>
                          <a:rPr lang="es-AR" sz="1200" i="1" dirty="0">
                            <a:latin typeface="Cambria Math" panose="02040503050406030204" pitchFamily="18" charset="0"/>
                            <a:ea typeface="Cambria Math" panose="02040503050406030204" pitchFamily="18" charset="0"/>
                          </a:rPr>
                          <m:t>𝛿</m:t>
                        </m:r>
                      </m:e>
                      <m:sub>
                        <m:sSub>
                          <m:sSubPr>
                            <m:ctrlPr>
                              <a:rPr lang="es-AR" sz="1200" i="1" dirty="0">
                                <a:latin typeface="Cambria Math" panose="02040503050406030204" pitchFamily="18" charset="0"/>
                              </a:rPr>
                            </m:ctrlPr>
                          </m:sSubPr>
                          <m:e>
                            <m:r>
                              <a:rPr lang="es-AR" sz="1200" i="1" dirty="0">
                                <a:latin typeface="Cambria Math" panose="02040503050406030204" pitchFamily="18" charset="0"/>
                              </a:rPr>
                              <m:t>𝑘</m:t>
                            </m:r>
                          </m:e>
                          <m:sub>
                            <m:r>
                              <a:rPr lang="es-AR" sz="1200" i="1" dirty="0">
                                <a:latin typeface="Cambria Math" panose="02040503050406030204" pitchFamily="18" charset="0"/>
                              </a:rPr>
                              <m:t>𝑑</m:t>
                            </m:r>
                          </m:sub>
                        </m:sSub>
                        <m:r>
                          <a:rPr lang="es-AR" sz="1200" i="1" dirty="0">
                            <a:latin typeface="Cambria Math" panose="02040503050406030204" pitchFamily="18" charset="0"/>
                          </a:rPr>
                          <m:t>,</m:t>
                        </m:r>
                        <m:r>
                          <a:rPr lang="es-AR" sz="1200" i="1" dirty="0">
                            <a:latin typeface="Cambria Math" panose="02040503050406030204" pitchFamily="18" charset="0"/>
                          </a:rPr>
                          <m:t>h</m:t>
                        </m:r>
                      </m:sub>
                    </m:sSub>
                    <m:r>
                      <a:rPr lang="es-AR" sz="1200" i="1" dirty="0">
                        <a:latin typeface="Cambria Math" panose="02040503050406030204" pitchFamily="18" charset="0"/>
                      </a:rPr>
                      <m:t>=</m:t>
                    </m:r>
                    <m:d>
                      <m:dPr>
                        <m:begChr m:val="{"/>
                        <m:endChr m:val=""/>
                        <m:ctrlPr>
                          <a:rPr lang="es-AR" sz="1200" i="1" dirty="0">
                            <a:latin typeface="Cambria Math" panose="02040503050406030204" pitchFamily="18" charset="0"/>
                          </a:rPr>
                        </m:ctrlPr>
                      </m:dPr>
                      <m:e>
                        <m:eqArr>
                          <m:eqArrPr>
                            <m:ctrlPr>
                              <a:rPr lang="es-AR" sz="1200" i="1" dirty="0">
                                <a:latin typeface="Cambria Math" panose="02040503050406030204" pitchFamily="18" charset="0"/>
                              </a:rPr>
                            </m:ctrlPr>
                          </m:eqArrPr>
                          <m:e>
                            <m:r>
                              <a:rPr lang="es-AR" sz="1200" i="1" dirty="0">
                                <a:latin typeface="Cambria Math" panose="02040503050406030204" pitchFamily="18" charset="0"/>
                              </a:rPr>
                              <m:t>1      </m:t>
                            </m:r>
                            <m:r>
                              <a:rPr lang="es-AR" sz="1200" i="1" dirty="0">
                                <a:latin typeface="Cambria Math" panose="02040503050406030204" pitchFamily="18" charset="0"/>
                              </a:rPr>
                              <m:t>𝑠𝑖</m:t>
                            </m:r>
                            <m:r>
                              <a:rPr lang="es-AR" sz="1200" i="1" dirty="0">
                                <a:latin typeface="Cambria Math" panose="02040503050406030204" pitchFamily="18" charset="0"/>
                              </a:rPr>
                              <m:t> </m:t>
                            </m:r>
                            <m:r>
                              <a:rPr lang="es-AR" sz="1200" i="1" dirty="0">
                                <a:latin typeface="Cambria Math" panose="02040503050406030204" pitchFamily="18" charset="0"/>
                              </a:rPr>
                              <m:t>h</m:t>
                            </m:r>
                            <m:r>
                              <a:rPr lang="es-AR" sz="1200" i="1" dirty="0">
                                <a:latin typeface="Cambria Math" panose="02040503050406030204" pitchFamily="18" charset="0"/>
                              </a:rPr>
                              <m:t> </m:t>
                            </m:r>
                            <m:r>
                              <a:rPr lang="es-AR" sz="1200" i="1" dirty="0">
                                <a:latin typeface="Cambria Math" panose="02040503050406030204" pitchFamily="18" charset="0"/>
                                <a:ea typeface="Cambria Math" panose="02040503050406030204" pitchFamily="18" charset="0"/>
                              </a:rPr>
                              <m:t>𝜖</m:t>
                            </m:r>
                            <m:r>
                              <a:rPr lang="es-AR" sz="1200" i="1" dirty="0">
                                <a:latin typeface="Cambria Math" panose="02040503050406030204" pitchFamily="18" charset="0"/>
                                <a:ea typeface="Cambria Math" panose="02040503050406030204" pitchFamily="18" charset="0"/>
                              </a:rPr>
                              <m:t> </m:t>
                            </m:r>
                            <m:sSub>
                              <m:sSubPr>
                                <m:ctrlPr>
                                  <a:rPr lang="es-AR" sz="1200" i="1" dirty="0">
                                    <a:latin typeface="Cambria Math" panose="02040503050406030204" pitchFamily="18" charset="0"/>
                                    <a:ea typeface="Cambria Math" panose="02040503050406030204" pitchFamily="18" charset="0"/>
                                  </a:rPr>
                                </m:ctrlPr>
                              </m:sSubPr>
                              <m:e>
                                <m:r>
                                  <a:rPr lang="es-AR" sz="1200" i="1" dirty="0">
                                    <a:latin typeface="Cambria Math" panose="02040503050406030204" pitchFamily="18" charset="0"/>
                                    <a:ea typeface="Cambria Math" panose="02040503050406030204" pitchFamily="18" charset="0"/>
                                  </a:rPr>
                                  <m:t>𝑘</m:t>
                                </m:r>
                              </m:e>
                              <m:sub>
                                <m:r>
                                  <a:rPr lang="es-AR" sz="1200" i="1" dirty="0">
                                    <a:latin typeface="Cambria Math" panose="02040503050406030204" pitchFamily="18" charset="0"/>
                                    <a:ea typeface="Cambria Math" panose="02040503050406030204" pitchFamily="18" charset="0"/>
                                  </a:rPr>
                                  <m:t>𝑑</m:t>
                                </m:r>
                              </m:sub>
                            </m:sSub>
                          </m:e>
                          <m:e>
                            <m:r>
                              <a:rPr lang="es-AR" sz="1200" i="1" dirty="0">
                                <a:latin typeface="Cambria Math" panose="02040503050406030204" pitchFamily="18" charset="0"/>
                              </a:rPr>
                              <m:t>0   </m:t>
                            </m:r>
                            <m:r>
                              <a:rPr lang="es-AR" sz="1200" i="1" dirty="0">
                                <a:latin typeface="Cambria Math" panose="02040503050406030204" pitchFamily="18" charset="0"/>
                              </a:rPr>
                              <m:t>𝑜𝑡𝑟𝑜</m:t>
                            </m:r>
                            <m:r>
                              <a:rPr lang="es-AR" sz="1200" i="1" dirty="0">
                                <a:latin typeface="Cambria Math" panose="02040503050406030204" pitchFamily="18" charset="0"/>
                              </a:rPr>
                              <m:t> </m:t>
                            </m:r>
                            <m:r>
                              <a:rPr lang="es-AR" sz="1200" i="1" dirty="0">
                                <a:latin typeface="Cambria Math" panose="02040503050406030204" pitchFamily="18" charset="0"/>
                              </a:rPr>
                              <m:t>𝑐𝑎𝑠𝑜</m:t>
                            </m:r>
                          </m:e>
                        </m:eqArr>
                      </m:e>
                    </m:d>
                  </m:oMath>
                </a14:m>
                <a:endParaRPr lang="es-AR" sz="1200" dirty="0"/>
              </a:p>
            </p:txBody>
          </p:sp>
        </mc:Choice>
        <mc:Fallback xmlns="">
          <p:sp>
            <p:nvSpPr>
              <p:cNvPr id="7" name="CuadroTexto 6">
                <a:extLst>
                  <a:ext uri="{FF2B5EF4-FFF2-40B4-BE49-F238E27FC236}">
                    <a16:creationId xmlns:a16="http://schemas.microsoft.com/office/drawing/2014/main" id="{37572E74-51AA-5662-5CCB-877A82702CE8}"/>
                  </a:ext>
                </a:extLst>
              </p:cNvPr>
              <p:cNvSpPr txBox="1">
                <a:spLocks noRot="1" noChangeAspect="1" noMove="1" noResize="1" noEditPoints="1" noAdjustHandles="1" noChangeArrowheads="1" noChangeShapeType="1" noTextEdit="1"/>
              </p:cNvSpPr>
              <p:nvPr/>
            </p:nvSpPr>
            <p:spPr>
              <a:xfrm>
                <a:off x="3413376" y="2492255"/>
                <a:ext cx="3961503" cy="504305"/>
              </a:xfrm>
              <a:prstGeom prst="rect">
                <a:avLst/>
              </a:prstGeom>
              <a:blipFill>
                <a:blip r:embed="rId3"/>
                <a:stretch>
                  <a:fillRect t="-168605" b="-245349"/>
                </a:stretch>
              </a:blipFill>
              <a:ln w="19050">
                <a:solidFill>
                  <a:schemeClr val="tx2">
                    <a:lumMod val="20000"/>
                    <a:lumOff val="80000"/>
                  </a:schemeClr>
                </a:solidFill>
              </a:ln>
            </p:spPr>
            <p:txBody>
              <a:bodyPr/>
              <a:lstStyle/>
              <a:p>
                <a:r>
                  <a:rPr lang="es-AR">
                    <a:noFill/>
                  </a:rPr>
                  <a:t> </a:t>
                </a:r>
              </a:p>
            </p:txBody>
          </p:sp>
        </mc:Fallback>
      </mc:AlternateContent>
      <p:cxnSp>
        <p:nvCxnSpPr>
          <p:cNvPr id="8" name="Conector: angular 7">
            <a:extLst>
              <a:ext uri="{FF2B5EF4-FFF2-40B4-BE49-F238E27FC236}">
                <a16:creationId xmlns:a16="http://schemas.microsoft.com/office/drawing/2014/main" id="{C7AE93E7-811C-AA49-9DE5-D1A9BDFCBF6D}"/>
              </a:ext>
            </a:extLst>
          </p:cNvPr>
          <p:cNvCxnSpPr>
            <a:cxnSpLocks/>
            <a:endCxn id="7" idx="1"/>
          </p:cNvCxnSpPr>
          <p:nvPr/>
        </p:nvCxnSpPr>
        <p:spPr>
          <a:xfrm rot="16200000" flipH="1">
            <a:off x="3010791" y="2341823"/>
            <a:ext cx="489322" cy="315848"/>
          </a:xfrm>
          <a:prstGeom prst="bentConnector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88606B47-9B92-22D9-8110-C28F0926731B}"/>
                  </a:ext>
                </a:extLst>
              </p:cNvPr>
              <p:cNvSpPr txBox="1"/>
              <p:nvPr/>
            </p:nvSpPr>
            <p:spPr>
              <a:xfrm>
                <a:off x="335056" y="3357561"/>
                <a:ext cx="8214584" cy="523220"/>
              </a:xfrm>
              <a:prstGeom prst="rect">
                <a:avLst/>
              </a:prstGeom>
              <a:noFill/>
            </p:spPr>
            <p:txBody>
              <a:bodyPr wrap="square">
                <a:spAutoFit/>
              </a:bodyPr>
              <a:lstStyle/>
              <a:p>
                <a:pPr marL="285750" indent="-285750">
                  <a:buClr>
                    <a:schemeClr val="bg1">
                      <a:lumMod val="50000"/>
                    </a:schemeClr>
                  </a:buClr>
                  <a:buFontTx/>
                  <a:buChar char="•"/>
                </a:pPr>
                <a:r>
                  <a:rPr lang="es-AR" dirty="0">
                    <a:latin typeface="Lato" panose="020F0502020204030203" pitchFamily="34" charset="0"/>
                    <a:ea typeface="Lato" panose="020F0502020204030203" pitchFamily="34" charset="0"/>
                    <a:cs typeface="Lato" panose="020F0502020204030203" pitchFamily="34" charset="0"/>
                  </a:rPr>
                  <a:t>Al definirse un índice </a:t>
                </a:r>
                <a14:m>
                  <m:oMath xmlns:m="http://schemas.openxmlformats.org/officeDocument/2006/math">
                    <m:r>
                      <a:rPr lang="es-AR" b="0" i="1" smtClean="0">
                        <a:latin typeface="Cambria Math" panose="02040503050406030204" pitchFamily="18" charset="0"/>
                        <a:ea typeface="Lato" panose="020F0502020204030203" pitchFamily="34" charset="0"/>
                        <a:cs typeface="Lato" panose="020F0502020204030203" pitchFamily="34" charset="0"/>
                      </a:rPr>
                      <m:t>𝑟</m:t>
                    </m:r>
                  </m:oMath>
                </a14:m>
                <a:r>
                  <a:rPr lang="es-ES" b="0" dirty="0">
                    <a:latin typeface="Lato" panose="020F0502020204030203" pitchFamily="34" charset="0"/>
                    <a:ea typeface="Lato" panose="020F0502020204030203" pitchFamily="34" charset="0"/>
                    <a:cs typeface="Lato" panose="020F0502020204030203" pitchFamily="34" charset="0"/>
                  </a:rPr>
                  <a:t> </a:t>
                </a:r>
                <a:r>
                  <a:rPr lang="es-ES" dirty="0">
                    <a:latin typeface="Lato" panose="020F0502020204030203" pitchFamily="34" charset="0"/>
                    <a:ea typeface="Lato" panose="020F0502020204030203" pitchFamily="34" charset="0"/>
                    <a:cs typeface="Lato" panose="020F0502020204030203" pitchFamily="34" charset="0"/>
                  </a:rPr>
                  <a:t>cuyos valores estén en correspondencia con los valores del vector identificado por los tres índices </a:t>
                </a:r>
                <a14:m>
                  <m:oMath xmlns:m="http://schemas.openxmlformats.org/officeDocument/2006/math">
                    <m:d>
                      <m:dPr>
                        <m:ctrlPr>
                          <a:rPr lang="es-AR" b="0" i="1" dirty="0" smtClean="0">
                            <a:latin typeface="Cambria Math" panose="02040503050406030204" pitchFamily="18" charset="0"/>
                          </a:rPr>
                        </m:ctrlPr>
                      </m:dPr>
                      <m:e>
                        <m:r>
                          <a:rPr lang="es-AR" i="1" dirty="0">
                            <a:latin typeface="Cambria Math" panose="02040503050406030204" pitchFamily="18" charset="0"/>
                          </a:rPr>
                          <m:t>𝑗</m:t>
                        </m:r>
                        <m:r>
                          <a:rPr lang="es-AR" i="1" dirty="0">
                            <a:latin typeface="Cambria Math" panose="02040503050406030204" pitchFamily="18" charset="0"/>
                          </a:rPr>
                          <m:t>,</m:t>
                        </m:r>
                        <m:sSub>
                          <m:sSubPr>
                            <m:ctrlPr>
                              <a:rPr lang="es-AR" i="1" dirty="0">
                                <a:latin typeface="Cambria Math" panose="02040503050406030204" pitchFamily="18" charset="0"/>
                              </a:rPr>
                            </m:ctrlPr>
                          </m:sSubPr>
                          <m:e>
                            <m:r>
                              <a:rPr lang="es-AR" i="1" dirty="0">
                                <a:latin typeface="Cambria Math" panose="02040503050406030204" pitchFamily="18" charset="0"/>
                              </a:rPr>
                              <m:t>𝑘</m:t>
                            </m:r>
                          </m:e>
                          <m:sub>
                            <m:r>
                              <a:rPr lang="es-AR" i="1" dirty="0">
                                <a:latin typeface="Cambria Math" panose="02040503050406030204" pitchFamily="18" charset="0"/>
                              </a:rPr>
                              <m:t>𝑑</m:t>
                            </m:r>
                          </m:sub>
                        </m:sSub>
                        <m:r>
                          <a:rPr lang="es-AR" i="1" dirty="0">
                            <a:latin typeface="Cambria Math" panose="02040503050406030204" pitchFamily="18" charset="0"/>
                          </a:rPr>
                          <m:t>,</m:t>
                        </m:r>
                        <m:r>
                          <a:rPr lang="es-AR" i="1" dirty="0">
                            <a:latin typeface="Cambria Math" panose="02040503050406030204" pitchFamily="18" charset="0"/>
                          </a:rPr>
                          <m:t>h</m:t>
                        </m:r>
                      </m:e>
                    </m:d>
                    <m:r>
                      <a:rPr lang="es-AR" b="0" i="1" dirty="0" smtClean="0">
                        <a:latin typeface="Cambria Math" panose="02040503050406030204" pitchFamily="18" charset="0"/>
                      </a:rPr>
                      <m:t>,  </m:t>
                    </m:r>
                  </m:oMath>
                </a14:m>
                <a:r>
                  <a:rPr lang="es-AR" b="0" dirty="0">
                    <a:latin typeface="Lato" panose="020F0502020204030203" pitchFamily="34" charset="0"/>
                    <a:ea typeface="Lato" panose="020F0502020204030203" pitchFamily="34" charset="0"/>
                    <a:cs typeface="Lato" panose="020F0502020204030203" pitchFamily="34" charset="0"/>
                  </a:rPr>
                  <a:t>el sistema es equivalente al planteado anteriormente</a:t>
                </a:r>
              </a:p>
            </p:txBody>
          </p:sp>
        </mc:Choice>
        <mc:Fallback xmlns="">
          <p:sp>
            <p:nvSpPr>
              <p:cNvPr id="28" name="CuadroTexto 27">
                <a:extLst>
                  <a:ext uri="{FF2B5EF4-FFF2-40B4-BE49-F238E27FC236}">
                    <a16:creationId xmlns:a16="http://schemas.microsoft.com/office/drawing/2014/main" id="{88606B47-9B92-22D9-8110-C28F0926731B}"/>
                  </a:ext>
                </a:extLst>
              </p:cNvPr>
              <p:cNvSpPr txBox="1">
                <a:spLocks noRot="1" noChangeAspect="1" noMove="1" noResize="1" noEditPoints="1" noAdjustHandles="1" noChangeArrowheads="1" noChangeShapeType="1" noTextEdit="1"/>
              </p:cNvSpPr>
              <p:nvPr/>
            </p:nvSpPr>
            <p:spPr>
              <a:xfrm>
                <a:off x="335056" y="3357561"/>
                <a:ext cx="8214584" cy="523220"/>
              </a:xfrm>
              <a:prstGeom prst="rect">
                <a:avLst/>
              </a:prstGeom>
              <a:blipFill>
                <a:blip r:embed="rId4"/>
                <a:stretch>
                  <a:fillRect l="-223" t="-2326" b="-10465"/>
                </a:stretch>
              </a:blipFill>
            </p:spPr>
            <p:txBody>
              <a:bodyPr/>
              <a:lstStyle/>
              <a:p>
                <a:r>
                  <a:rPr lang="es-AR">
                    <a:noFill/>
                  </a:rPr>
                  <a:t> </a:t>
                </a:r>
              </a:p>
            </p:txBody>
          </p:sp>
        </mc:Fallback>
      </mc:AlternateContent>
    </p:spTree>
    <p:extLst>
      <p:ext uri="{BB962C8B-B14F-4D97-AF65-F5344CB8AC3E}">
        <p14:creationId xmlns:p14="http://schemas.microsoft.com/office/powerpoint/2010/main" val="1698619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0722" y="979629"/>
            <a:ext cx="8431754" cy="307777"/>
          </a:xfrm>
          <a:prstGeom prst="rect">
            <a:avLst/>
          </a:prstGeom>
          <a:noFill/>
        </p:spPr>
        <p:txBody>
          <a:bodyPr wrap="square">
            <a:spAutoFit/>
          </a:bodyPr>
          <a:lstStyle/>
          <a:p>
            <a:pPr marL="285750" indent="-285750">
              <a:buClr>
                <a:schemeClr val="bg1">
                  <a:lumMod val="50000"/>
                </a:schemeClr>
              </a:buClr>
              <a:buFont typeface="Lato" panose="020F0502020204030203" pitchFamily="34" charset="0"/>
              <a:buChar char="•"/>
            </a:pPr>
            <a:r>
              <a:rPr lang="es-AR" dirty="0">
                <a:latin typeface="Lato" panose="020F0502020204030203" pitchFamily="34" charset="0"/>
                <a:ea typeface="Lato" panose="020F0502020204030203" pitchFamily="34" charset="0"/>
                <a:cs typeface="Lato" panose="020F0502020204030203" pitchFamily="34" charset="0"/>
              </a:rPr>
              <a:t>La solución óptima del sistema</a:t>
            </a:r>
            <a:r>
              <a:rPr lang="es-ES" dirty="0">
                <a:latin typeface="Lato" panose="020F0502020204030203" pitchFamily="34" charset="0"/>
                <a:ea typeface="Lato" panose="020F0502020204030203" pitchFamily="34" charset="0"/>
                <a:cs typeface="Lato" panose="020F0502020204030203" pitchFamily="34" charset="0"/>
              </a:rPr>
              <a:t> es:</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Solución óptima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9" name="Rectángulo 8">
            <a:extLst>
              <a:ext uri="{FF2B5EF4-FFF2-40B4-BE49-F238E27FC236}">
                <a16:creationId xmlns:a16="http://schemas.microsoft.com/office/drawing/2014/main" id="{383DB215-95AE-0803-066A-4D8C82AF30A7}"/>
              </a:ext>
            </a:extLst>
          </p:cNvPr>
          <p:cNvSpPr/>
          <p:nvPr/>
        </p:nvSpPr>
        <p:spPr>
          <a:xfrm>
            <a:off x="1363028" y="3439667"/>
            <a:ext cx="5589643" cy="544058"/>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bg1"/>
                </a:solidFill>
                <a:latin typeface="Lato" panose="020F0502020204030203" pitchFamily="34" charset="0"/>
                <a:ea typeface="Lato" panose="020F0502020204030203" pitchFamily="34" charset="0"/>
                <a:cs typeface="Lato" panose="020F0502020204030203" pitchFamily="34" charset="0"/>
              </a:rPr>
              <a:t>Se obtienen los tamaños muestrales que satisfacen la precisión requerida para cada uno de los dominios y variables de interés</a:t>
            </a:r>
            <a:endParaRPr lang="es-AR"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D5CD08C-37AE-AC6B-269A-D50DE5B8D609}"/>
                  </a:ext>
                </a:extLst>
              </p:cNvPr>
              <p:cNvSpPr txBox="1"/>
              <p:nvPr/>
            </p:nvSpPr>
            <p:spPr>
              <a:xfrm>
                <a:off x="4297061" y="2580287"/>
                <a:ext cx="1121377" cy="4873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AR" sz="1200" i="1" smtClean="0">
                              <a:solidFill>
                                <a:schemeClr val="bg2"/>
                              </a:solidFill>
                              <a:latin typeface="Cambria Math" panose="02040503050406030204" pitchFamily="18" charset="0"/>
                            </a:rPr>
                          </m:ctrlPr>
                        </m:sSubSupPr>
                        <m:e>
                          <m:r>
                            <a:rPr lang="es-AR" sz="1200" i="1">
                              <a:solidFill>
                                <a:schemeClr val="bg2"/>
                              </a:solidFill>
                              <a:latin typeface="Cambria Math" panose="02040503050406030204" pitchFamily="18" charset="0"/>
                              <a:ea typeface="Cambria Math" panose="02040503050406030204" pitchFamily="18" charset="0"/>
                            </a:rPr>
                            <m:t>𝛼</m:t>
                          </m:r>
                        </m:e>
                        <m:sub>
                          <m:r>
                            <a:rPr lang="es-AR" sz="1200" b="0" i="1" smtClean="0">
                              <a:solidFill>
                                <a:schemeClr val="bg2"/>
                              </a:solidFill>
                              <a:latin typeface="Cambria Math" panose="02040503050406030204" pitchFamily="18" charset="0"/>
                              <a:ea typeface="Cambria Math" panose="02040503050406030204" pitchFamily="18" charset="0"/>
                            </a:rPr>
                            <m:t>𝑟</m:t>
                          </m:r>
                        </m:sub>
                        <m:sup>
                          <m:r>
                            <a:rPr lang="es-AR" sz="1200" i="1">
                              <a:solidFill>
                                <a:schemeClr val="bg2"/>
                              </a:solidFill>
                              <a:latin typeface="Cambria Math" panose="02040503050406030204" pitchFamily="18" charset="0"/>
                            </a:rPr>
                            <m:t>∗</m:t>
                          </m:r>
                        </m:sup>
                      </m:sSubSup>
                      <m:r>
                        <a:rPr lang="es-AR" sz="1200" b="0" i="1" smtClean="0">
                          <a:solidFill>
                            <a:schemeClr val="bg2"/>
                          </a:solidFill>
                          <a:latin typeface="Cambria Math" panose="02040503050406030204" pitchFamily="18" charset="0"/>
                        </a:rPr>
                        <m:t>=</m:t>
                      </m:r>
                      <m:f>
                        <m:fPr>
                          <m:ctrlPr>
                            <a:rPr lang="es-AR" sz="1200" b="0" i="1" smtClean="0">
                              <a:solidFill>
                                <a:schemeClr val="bg2"/>
                              </a:solidFill>
                              <a:latin typeface="Cambria Math" panose="02040503050406030204" pitchFamily="18" charset="0"/>
                            </a:rPr>
                          </m:ctrlPr>
                        </m:fPr>
                        <m:num>
                          <m:sSub>
                            <m:sSubPr>
                              <m:ctrlPr>
                                <a:rPr lang="es-AR" sz="1200" b="0" i="1" smtClean="0">
                                  <a:solidFill>
                                    <a:schemeClr val="bg2"/>
                                  </a:solidFill>
                                  <a:latin typeface="Cambria Math" panose="02040503050406030204" pitchFamily="18" charset="0"/>
                                </a:rPr>
                              </m:ctrlPr>
                            </m:sSubPr>
                            <m:e>
                              <m:r>
                                <a:rPr lang="es-AR" sz="1200" b="0" i="1" smtClean="0">
                                  <a:solidFill>
                                    <a:schemeClr val="bg2"/>
                                  </a:solidFill>
                                  <a:latin typeface="Cambria Math" panose="02040503050406030204" pitchFamily="18" charset="0"/>
                                  <a:ea typeface="Cambria Math" panose="02040503050406030204" pitchFamily="18" charset="0"/>
                                </a:rPr>
                                <m:t>𝜆</m:t>
                              </m:r>
                            </m:e>
                            <m:sub>
                              <m:r>
                                <a:rPr lang="es-AR" sz="1200" b="0" i="1" smtClean="0">
                                  <a:solidFill>
                                    <a:schemeClr val="bg2"/>
                                  </a:solidFill>
                                  <a:latin typeface="Cambria Math" panose="02040503050406030204" pitchFamily="18" charset="0"/>
                                  <a:ea typeface="Cambria Math" panose="02040503050406030204" pitchFamily="18" charset="0"/>
                                </a:rPr>
                                <m:t>𝑟</m:t>
                              </m:r>
                            </m:sub>
                          </m:sSub>
                        </m:num>
                        <m:den>
                          <m:nary>
                            <m:naryPr>
                              <m:chr m:val="∑"/>
                              <m:limLoc m:val="subSup"/>
                              <m:ctrlPr>
                                <a:rPr lang="es-AR" sz="1200" b="0" i="1" smtClean="0">
                                  <a:solidFill>
                                    <a:schemeClr val="bg2"/>
                                  </a:solidFill>
                                  <a:latin typeface="Cambria Math" panose="02040503050406030204" pitchFamily="18" charset="0"/>
                                </a:rPr>
                              </m:ctrlPr>
                            </m:naryPr>
                            <m:sub>
                              <m:r>
                                <m:rPr>
                                  <m:brk m:alnAt="1"/>
                                </m:rPr>
                                <a:rPr lang="es-AR" sz="1200" b="0" i="1" smtClean="0">
                                  <a:solidFill>
                                    <a:schemeClr val="bg2"/>
                                  </a:solidFill>
                                  <a:latin typeface="Cambria Math" panose="02040503050406030204" pitchFamily="18" charset="0"/>
                                </a:rPr>
                                <m:t>𝑟</m:t>
                              </m:r>
                              <m:r>
                                <a:rPr lang="es-AR" sz="1200" b="0" i="1" smtClean="0">
                                  <a:solidFill>
                                    <a:schemeClr val="bg2"/>
                                  </a:solidFill>
                                  <a:latin typeface="Cambria Math" panose="02040503050406030204" pitchFamily="18" charset="0"/>
                                </a:rPr>
                                <m:t>=1</m:t>
                              </m:r>
                            </m:sub>
                            <m:sup>
                              <m:r>
                                <a:rPr lang="es-AR" sz="1200" b="0" i="1" smtClean="0">
                                  <a:solidFill>
                                    <a:schemeClr val="bg2"/>
                                  </a:solidFill>
                                  <a:latin typeface="Cambria Math" panose="02040503050406030204" pitchFamily="18" charset="0"/>
                                </a:rPr>
                                <m:t>𝑅</m:t>
                              </m:r>
                            </m:sup>
                            <m:e>
                              <m:sSub>
                                <m:sSubPr>
                                  <m:ctrlPr>
                                    <a:rPr lang="es-AR" sz="1200" b="0" i="1" smtClean="0">
                                      <a:solidFill>
                                        <a:schemeClr val="bg2"/>
                                      </a:solidFill>
                                      <a:latin typeface="Cambria Math" panose="02040503050406030204" pitchFamily="18" charset="0"/>
                                    </a:rPr>
                                  </m:ctrlPr>
                                </m:sSubPr>
                                <m:e>
                                  <m:r>
                                    <a:rPr lang="es-AR" sz="1200" i="1" smtClean="0">
                                      <a:solidFill>
                                        <a:schemeClr val="bg2"/>
                                      </a:solidFill>
                                      <a:latin typeface="Cambria Math" panose="02040503050406030204" pitchFamily="18" charset="0"/>
                                      <a:ea typeface="Cambria Math" panose="02040503050406030204" pitchFamily="18" charset="0"/>
                                    </a:rPr>
                                    <m:t>𝜆</m:t>
                                  </m:r>
                                </m:e>
                                <m:sub>
                                  <m:r>
                                    <a:rPr lang="es-AR" sz="1200" b="0" i="1" smtClean="0">
                                      <a:solidFill>
                                        <a:schemeClr val="bg2"/>
                                      </a:solidFill>
                                      <a:latin typeface="Cambria Math" panose="02040503050406030204" pitchFamily="18" charset="0"/>
                                      <a:ea typeface="Cambria Math" panose="02040503050406030204" pitchFamily="18" charset="0"/>
                                    </a:rPr>
                                    <m:t>𝑟</m:t>
                                  </m:r>
                                </m:sub>
                              </m:sSub>
                            </m:e>
                          </m:nary>
                        </m:den>
                      </m:f>
                    </m:oMath>
                  </m:oMathPara>
                </a14:m>
                <a:endParaRPr lang="es-AR" sz="1200"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4" name="CuadroTexto 13">
                <a:extLst>
                  <a:ext uri="{FF2B5EF4-FFF2-40B4-BE49-F238E27FC236}">
                    <a16:creationId xmlns:a16="http://schemas.microsoft.com/office/drawing/2014/main" id="{AD5CD08C-37AE-AC6B-269A-D50DE5B8D609}"/>
                  </a:ext>
                </a:extLst>
              </p:cNvPr>
              <p:cNvSpPr txBox="1">
                <a:spLocks noRot="1" noChangeAspect="1" noMove="1" noResize="1" noEditPoints="1" noAdjustHandles="1" noChangeArrowheads="1" noChangeShapeType="1" noTextEdit="1"/>
              </p:cNvSpPr>
              <p:nvPr/>
            </p:nvSpPr>
            <p:spPr>
              <a:xfrm>
                <a:off x="4297061" y="2580287"/>
                <a:ext cx="1121377" cy="487313"/>
              </a:xfrm>
              <a:prstGeom prst="rect">
                <a:avLst/>
              </a:prstGeom>
              <a:blipFill>
                <a:blip r:embed="rId3"/>
                <a:stretch>
                  <a:fillRect t="-12500" r="-5978" b="-90000"/>
                </a:stretch>
              </a:blipFill>
            </p:spPr>
            <p:txBody>
              <a:bodyPr/>
              <a:lstStyle/>
              <a:p>
                <a:r>
                  <a:rPr lang="es-AR">
                    <a:noFill/>
                  </a:rPr>
                  <a:t> </a:t>
                </a:r>
              </a:p>
            </p:txBody>
          </p:sp>
        </mc:Fallback>
      </mc:AlternateContent>
      <p:cxnSp>
        <p:nvCxnSpPr>
          <p:cNvPr id="17" name="Conector recto de flecha 16">
            <a:extLst>
              <a:ext uri="{FF2B5EF4-FFF2-40B4-BE49-F238E27FC236}">
                <a16:creationId xmlns:a16="http://schemas.microsoft.com/office/drawing/2014/main" id="{ED1591DE-CE51-6C40-AE63-E991412E5B07}"/>
              </a:ext>
            </a:extLst>
          </p:cNvPr>
          <p:cNvCxnSpPr>
            <a:cxnSpLocks/>
          </p:cNvCxnSpPr>
          <p:nvPr/>
        </p:nvCxnSpPr>
        <p:spPr>
          <a:xfrm>
            <a:off x="4857750" y="2055424"/>
            <a:ext cx="0" cy="516326"/>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8887C9D-FEA9-BE21-7BDB-E7B911236783}"/>
                  </a:ext>
                </a:extLst>
              </p:cNvPr>
              <p:cNvSpPr txBox="1"/>
              <p:nvPr/>
            </p:nvSpPr>
            <p:spPr>
              <a:xfrm>
                <a:off x="1363028" y="1375964"/>
                <a:ext cx="4657724" cy="868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𝑋</m:t>
                          </m:r>
                        </m:e>
                        <m:sub>
                          <m:r>
                            <a:rPr lang="es-AR" i="1">
                              <a:latin typeface="Cambria Math" panose="02040503050406030204" pitchFamily="18" charset="0"/>
                            </a:rPr>
                            <m:t>h</m:t>
                          </m:r>
                        </m:sub>
                        <m:sup>
                          <m:r>
                            <a:rPr lang="es-AR" i="1">
                              <a:latin typeface="Cambria Math" panose="02040503050406030204" pitchFamily="18" charset="0"/>
                            </a:rPr>
                            <m:t>∗</m:t>
                          </m:r>
                        </m:sup>
                      </m:sSubSup>
                      <m:r>
                        <a:rPr lang="es-AR" i="1">
                          <a:latin typeface="Cambria Math" panose="02040503050406030204" pitchFamily="18" charset="0"/>
                        </a:rPr>
                        <m:t>=</m:t>
                      </m:r>
                      <m:f>
                        <m:fPr>
                          <m:ctrlPr>
                            <a:rPr lang="es-AR" b="0" i="1" smtClean="0">
                              <a:latin typeface="Cambria Math" panose="02040503050406030204" pitchFamily="18" charset="0"/>
                            </a:rPr>
                          </m:ctrlPr>
                        </m:fPr>
                        <m:num>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e>
                          </m:rad>
                        </m:num>
                        <m:den>
                          <m:d>
                            <m:dPr>
                              <m:ctrlPr>
                                <a:rPr lang="es-AR" b="0" i="1" smtClean="0">
                                  <a:latin typeface="Cambria Math" panose="02040503050406030204" pitchFamily="18" charset="0"/>
                                </a:rPr>
                              </m:ctrlPr>
                            </m:dPr>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nary>
                                        <m:naryPr>
                                          <m:chr m:val="∑"/>
                                          <m:limLoc m:val="subSup"/>
                                          <m:ctrlPr>
                                            <a:rPr lang="es-AR" b="0" i="1" smtClean="0">
                                              <a:solidFill>
                                                <a:srgbClr val="00986B"/>
                                              </a:solidFill>
                                              <a:latin typeface="Cambria Math" panose="02040503050406030204" pitchFamily="18" charset="0"/>
                                            </a:rPr>
                                          </m:ctrlPr>
                                        </m:naryPr>
                                        <m:sub>
                                          <m:r>
                                            <m:rPr>
                                              <m:brk m:alnAt="1"/>
                                            </m:rPr>
                                            <a:rPr lang="es-AR" b="0" i="1" smtClean="0">
                                              <a:solidFill>
                                                <a:srgbClr val="00986B"/>
                                              </a:solidFill>
                                              <a:latin typeface="Cambria Math" panose="02040503050406030204" pitchFamily="18" charset="0"/>
                                            </a:rPr>
                                            <m:t>𝑟</m:t>
                                          </m:r>
                                          <m:r>
                                            <a:rPr lang="es-AR" b="0" i="1" smtClean="0">
                                              <a:solidFill>
                                                <a:srgbClr val="00986B"/>
                                              </a:solidFill>
                                              <a:latin typeface="Cambria Math" panose="02040503050406030204" pitchFamily="18" charset="0"/>
                                            </a:rPr>
                                            <m:t>=1</m:t>
                                          </m:r>
                                        </m:sub>
                                        <m:sup>
                                          <m:r>
                                            <a:rPr lang="es-AR" b="0" i="1" smtClean="0">
                                              <a:solidFill>
                                                <a:srgbClr val="00986B"/>
                                              </a:solidFill>
                                              <a:latin typeface="Cambria Math" panose="02040503050406030204" pitchFamily="18" charset="0"/>
                                            </a:rPr>
                                            <m:t>𝑅</m:t>
                                          </m:r>
                                        </m:sup>
                                        <m:e>
                                          <m:sSubSup>
                                            <m:sSubSupPr>
                                              <m:ctrlPr>
                                                <a:rPr lang="es-AR" b="0" i="1" smtClean="0">
                                                  <a:solidFill>
                                                    <a:srgbClr val="00986B"/>
                                                  </a:solidFill>
                                                  <a:latin typeface="Cambria Math" panose="02040503050406030204" pitchFamily="18" charset="0"/>
                                                </a:rPr>
                                              </m:ctrlPr>
                                            </m:sSubSupPr>
                                            <m:e>
                                              <m:r>
                                                <a:rPr lang="es-AR" b="0" i="1" smtClean="0">
                                                  <a:solidFill>
                                                    <a:srgbClr val="00986B"/>
                                                  </a:solidFill>
                                                  <a:latin typeface="Cambria Math" panose="02040503050406030204" pitchFamily="18" charset="0"/>
                                                  <a:ea typeface="Cambria Math" panose="02040503050406030204" pitchFamily="18" charset="0"/>
                                                </a:rPr>
                                                <m:t>𝛼</m:t>
                                              </m:r>
                                            </m:e>
                                            <m:sub>
                                              <m:r>
                                                <a:rPr lang="es-AR" b="0" i="1" smtClean="0">
                                                  <a:solidFill>
                                                    <a:srgbClr val="00986B"/>
                                                  </a:solidFill>
                                                  <a:latin typeface="Cambria Math" panose="02040503050406030204" pitchFamily="18" charset="0"/>
                                                  <a:ea typeface="Cambria Math" panose="02040503050406030204" pitchFamily="18" charset="0"/>
                                                </a:rPr>
                                                <m:t>𝑟</m:t>
                                              </m:r>
                                            </m:sub>
                                            <m:sup>
                                              <m:r>
                                                <a:rPr lang="es-AR" b="0" i="1" smtClean="0">
                                                  <a:solidFill>
                                                    <a:srgbClr val="00986B"/>
                                                  </a:solidFill>
                                                  <a:latin typeface="Cambria Math" panose="02040503050406030204" pitchFamily="18" charset="0"/>
                                                </a:rPr>
                                                <m:t>∗</m:t>
                                              </m:r>
                                            </m:sup>
                                          </m:sSubSup>
                                        </m:e>
                                      </m:nary>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m:t>
                                      </m:r>
                                      <m:r>
                                        <a:rPr lang="es-AR" b="0" i="1" smtClean="0">
                                          <a:latin typeface="Cambria Math" panose="02040503050406030204" pitchFamily="18" charset="0"/>
                                        </a:rPr>
                                        <m:t>𝑟</m:t>
                                      </m:r>
                                    </m:sub>
                                  </m:sSub>
                                </m:e>
                              </m:rad>
                              <m:nary>
                                <m:naryPr>
                                  <m:chr m:val="∑"/>
                                  <m:limLoc m:val="subSup"/>
                                  <m:ctrlPr>
                                    <a:rPr lang="es-AR" b="0" i="1" smtClean="0">
                                      <a:latin typeface="Cambria Math" panose="02040503050406030204" pitchFamily="18" charset="0"/>
                                    </a:rPr>
                                  </m:ctrlPr>
                                </m:naryPr>
                                <m:sub>
                                  <m:r>
                                    <m:rPr>
                                      <m:brk m:alnAt="1"/>
                                    </m:rPr>
                                    <a:rPr lang="es-AR" b="0" i="1" smtClean="0">
                                      <a:latin typeface="Cambria Math" panose="02040503050406030204" pitchFamily="18" charset="0"/>
                                    </a:rPr>
                                    <m:t>h</m:t>
                                  </m:r>
                                  <m:r>
                                    <a:rPr lang="es-AR" b="0" i="1" smtClean="0">
                                      <a:latin typeface="Cambria Math" panose="02040503050406030204" pitchFamily="18" charset="0"/>
                                    </a:rPr>
                                    <m:t>=1</m:t>
                                  </m:r>
                                </m:sub>
                                <m:sup>
                                  <m:r>
                                    <a:rPr lang="es-AR" b="0" i="1" smtClean="0">
                                      <a:latin typeface="Cambria Math" panose="02040503050406030204" pitchFamily="18" charset="0"/>
                                    </a:rPr>
                                    <m:t>𝐻</m:t>
                                  </m:r>
                                </m:sup>
                                <m:e>
                                  <m:rad>
                                    <m:radPr>
                                      <m:degHide m:val="on"/>
                                      <m:ctrlPr>
                                        <a:rPr lang="es-AR" b="0" i="1" smtClean="0">
                                          <a:latin typeface="Cambria Math" panose="02040503050406030204" pitchFamily="18" charset="0"/>
                                        </a:rPr>
                                      </m:ctrlPr>
                                    </m:radPr>
                                    <m:deg/>
                                    <m:e>
                                      <m:sSub>
                                        <m:sSubPr>
                                          <m:ctrlPr>
                                            <a:rPr lang="es-AR" b="0" i="1" smtClean="0">
                                              <a:latin typeface="Cambria Math" panose="02040503050406030204" pitchFamily="18" charset="0"/>
                                            </a:rPr>
                                          </m:ctrlPr>
                                        </m:sSubPr>
                                        <m:e>
                                          <m:r>
                                            <a:rPr lang="es-AR" b="0" i="1" smtClean="0">
                                              <a:latin typeface="Cambria Math" panose="02040503050406030204" pitchFamily="18" charset="0"/>
                                            </a:rPr>
                                            <m:t>𝐶</m:t>
                                          </m:r>
                                        </m:e>
                                        <m:sub>
                                          <m:r>
                                            <a:rPr lang="es-AR" b="0" i="1" smtClean="0">
                                              <a:latin typeface="Cambria Math" panose="02040503050406030204" pitchFamily="18" charset="0"/>
                                            </a:rPr>
                                            <m:t>h</m:t>
                                          </m:r>
                                        </m:sub>
                                      </m:sSub>
                                      <m:nary>
                                        <m:naryPr>
                                          <m:chr m:val="∑"/>
                                          <m:limLoc m:val="subSup"/>
                                          <m:ctrlPr>
                                            <a:rPr lang="es-AR" i="1" smtClean="0">
                                              <a:solidFill>
                                                <a:srgbClr val="00986B"/>
                                              </a:solidFill>
                                              <a:latin typeface="Cambria Math" panose="02040503050406030204" pitchFamily="18" charset="0"/>
                                            </a:rPr>
                                          </m:ctrlPr>
                                        </m:naryPr>
                                        <m:sub>
                                          <m:r>
                                            <m:rPr>
                                              <m:brk m:alnAt="1"/>
                                            </m:rPr>
                                            <a:rPr lang="es-AR" b="0" i="1" smtClean="0">
                                              <a:solidFill>
                                                <a:srgbClr val="00986B"/>
                                              </a:solidFill>
                                              <a:latin typeface="Cambria Math" panose="02040503050406030204" pitchFamily="18" charset="0"/>
                                            </a:rPr>
                                            <m:t>𝑟</m:t>
                                          </m:r>
                                          <m:r>
                                            <a:rPr lang="es-AR" i="1">
                                              <a:solidFill>
                                                <a:srgbClr val="00986B"/>
                                              </a:solidFill>
                                              <a:latin typeface="Cambria Math" panose="02040503050406030204" pitchFamily="18" charset="0"/>
                                            </a:rPr>
                                            <m:t>=1</m:t>
                                          </m:r>
                                        </m:sub>
                                        <m:sup>
                                          <m:r>
                                            <a:rPr lang="es-AR" b="0" i="1" smtClean="0">
                                              <a:solidFill>
                                                <a:srgbClr val="00986B"/>
                                              </a:solidFill>
                                              <a:latin typeface="Cambria Math" panose="02040503050406030204" pitchFamily="18" charset="0"/>
                                            </a:rPr>
                                            <m:t>𝑅</m:t>
                                          </m:r>
                                        </m:sup>
                                        <m:e>
                                          <m:sSubSup>
                                            <m:sSubSupPr>
                                              <m:ctrlPr>
                                                <a:rPr lang="es-AR" i="1">
                                                  <a:solidFill>
                                                    <a:srgbClr val="00986B"/>
                                                  </a:solidFill>
                                                  <a:latin typeface="Cambria Math" panose="02040503050406030204" pitchFamily="18" charset="0"/>
                                                </a:rPr>
                                              </m:ctrlPr>
                                            </m:sSubSupPr>
                                            <m:e>
                                              <m:r>
                                                <a:rPr lang="es-AR" i="1">
                                                  <a:solidFill>
                                                    <a:srgbClr val="00986B"/>
                                                  </a:solidFill>
                                                  <a:latin typeface="Cambria Math" panose="02040503050406030204" pitchFamily="18" charset="0"/>
                                                  <a:ea typeface="Cambria Math" panose="02040503050406030204" pitchFamily="18" charset="0"/>
                                                </a:rPr>
                                                <m:t>𝛼</m:t>
                                              </m:r>
                                            </m:e>
                                            <m:sub>
                                              <m:r>
                                                <a:rPr lang="es-AR" b="0" i="1" smtClean="0">
                                                  <a:solidFill>
                                                    <a:srgbClr val="00986B"/>
                                                  </a:solidFill>
                                                  <a:latin typeface="Cambria Math" panose="02040503050406030204" pitchFamily="18" charset="0"/>
                                                  <a:ea typeface="Cambria Math" panose="02040503050406030204" pitchFamily="18" charset="0"/>
                                                </a:rPr>
                                                <m:t>𝑟</m:t>
                                              </m:r>
                                            </m:sub>
                                            <m:sup>
                                              <m:r>
                                                <a:rPr lang="es-AR" i="1">
                                                  <a:solidFill>
                                                    <a:srgbClr val="00986B"/>
                                                  </a:solidFill>
                                                  <a:latin typeface="Cambria Math" panose="02040503050406030204" pitchFamily="18" charset="0"/>
                                                </a:rPr>
                                                <m:t>∗</m:t>
                                              </m:r>
                                            </m:sup>
                                          </m:sSubSup>
                                        </m:e>
                                      </m:nary>
                                      <m:sSub>
                                        <m:sSubPr>
                                          <m:ctrlPr>
                                            <a:rPr lang="es-AR" b="0" i="1" smtClean="0">
                                              <a:latin typeface="Cambria Math" panose="02040503050406030204" pitchFamily="18" charset="0"/>
                                            </a:rPr>
                                          </m:ctrlPr>
                                        </m:sSubPr>
                                        <m:e>
                                          <m:r>
                                            <a:rPr lang="es-AR" b="0" i="1" smtClean="0">
                                              <a:latin typeface="Cambria Math" panose="02040503050406030204" pitchFamily="18" charset="0"/>
                                            </a:rPr>
                                            <m:t>𝑎</m:t>
                                          </m:r>
                                        </m:e>
                                        <m:sub>
                                          <m:r>
                                            <a:rPr lang="es-AR" b="0" i="1" smtClean="0">
                                              <a:latin typeface="Cambria Math" panose="02040503050406030204" pitchFamily="18" charset="0"/>
                                            </a:rPr>
                                            <m:t>h</m:t>
                                          </m:r>
                                          <m:r>
                                            <a:rPr lang="es-AR" b="0" i="1" smtClean="0">
                                              <a:latin typeface="Cambria Math" panose="02040503050406030204" pitchFamily="18" charset="0"/>
                                            </a:rPr>
                                            <m:t>,</m:t>
                                          </m:r>
                                          <m:r>
                                            <a:rPr lang="es-AR" b="0" i="1" smtClean="0">
                                              <a:latin typeface="Cambria Math" panose="02040503050406030204" pitchFamily="18" charset="0"/>
                                            </a:rPr>
                                            <m:t>𝑟</m:t>
                                          </m:r>
                                        </m:sub>
                                      </m:sSub>
                                    </m:e>
                                  </m:rad>
                                </m:e>
                              </m:nary>
                            </m:e>
                          </m:d>
                        </m:den>
                      </m:f>
                    </m:oMath>
                  </m:oMathPara>
                </a14:m>
                <a:endParaRPr lang="es-AR" dirty="0"/>
              </a:p>
            </p:txBody>
          </p:sp>
        </mc:Choice>
        <mc:Fallback xmlns="">
          <p:sp>
            <p:nvSpPr>
              <p:cNvPr id="7" name="CuadroTexto 6">
                <a:extLst>
                  <a:ext uri="{FF2B5EF4-FFF2-40B4-BE49-F238E27FC236}">
                    <a16:creationId xmlns:a16="http://schemas.microsoft.com/office/drawing/2014/main" id="{08887C9D-FEA9-BE21-7BDB-E7B911236783}"/>
                  </a:ext>
                </a:extLst>
              </p:cNvPr>
              <p:cNvSpPr txBox="1">
                <a:spLocks noRot="1" noChangeAspect="1" noMove="1" noResize="1" noEditPoints="1" noAdjustHandles="1" noChangeArrowheads="1" noChangeShapeType="1" noTextEdit="1"/>
              </p:cNvSpPr>
              <p:nvPr/>
            </p:nvSpPr>
            <p:spPr>
              <a:xfrm>
                <a:off x="1363028" y="1375964"/>
                <a:ext cx="4657724" cy="868186"/>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BAF0199-AB8F-2653-51A9-3BC66432CC2F}"/>
                  </a:ext>
                </a:extLst>
              </p:cNvPr>
              <p:cNvSpPr txBox="1"/>
              <p:nvPr/>
            </p:nvSpPr>
            <p:spPr>
              <a:xfrm>
                <a:off x="2156346" y="2616217"/>
                <a:ext cx="1485900" cy="3779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panose="02040503050406030204" pitchFamily="18" charset="0"/>
                        </a:rPr>
                        <m:t>𝑅</m:t>
                      </m:r>
                      <m:r>
                        <a:rPr lang="es-AR" sz="1200" b="0" i="1" smtClean="0">
                          <a:latin typeface="Cambria Math" panose="02040503050406030204" pitchFamily="18" charset="0"/>
                        </a:rPr>
                        <m:t>=</m:t>
                      </m:r>
                      <m:r>
                        <a:rPr lang="es-AR" sz="1200" b="0" i="1" smtClean="0">
                          <a:latin typeface="Cambria Math" panose="02040503050406030204" pitchFamily="18" charset="0"/>
                        </a:rPr>
                        <m:t>𝐽</m:t>
                      </m:r>
                      <m:nary>
                        <m:naryPr>
                          <m:chr m:val="∑"/>
                          <m:limLoc m:val="subSup"/>
                          <m:ctrlPr>
                            <a:rPr lang="es-AR" sz="1200" b="0" i="1" smtClean="0">
                              <a:latin typeface="Cambria Math" panose="02040503050406030204" pitchFamily="18" charset="0"/>
                            </a:rPr>
                          </m:ctrlPr>
                        </m:naryPr>
                        <m:sub>
                          <m:r>
                            <m:rPr>
                              <m:brk m:alnAt="25"/>
                            </m:rPr>
                            <a:rPr lang="es-AR" sz="1200" b="0" i="1" smtClean="0">
                              <a:latin typeface="Cambria Math" panose="02040503050406030204" pitchFamily="18" charset="0"/>
                            </a:rPr>
                            <m:t>𝑑</m:t>
                          </m:r>
                          <m:r>
                            <a:rPr lang="es-AR" sz="1200" b="0" i="1" smtClean="0">
                              <a:latin typeface="Cambria Math" panose="02040503050406030204" pitchFamily="18" charset="0"/>
                            </a:rPr>
                            <m:t>=1</m:t>
                          </m:r>
                        </m:sub>
                        <m:sup>
                          <m:r>
                            <a:rPr lang="es-AR" sz="1200" b="0" i="1" smtClean="0">
                              <a:latin typeface="Cambria Math" panose="02040503050406030204" pitchFamily="18" charset="0"/>
                            </a:rPr>
                            <m:t>𝐷</m:t>
                          </m:r>
                        </m:sup>
                        <m:e>
                          <m:sSub>
                            <m:sSubPr>
                              <m:ctrlPr>
                                <a:rPr lang="es-AR" sz="1200" b="0" i="1" smtClean="0">
                                  <a:latin typeface="Cambria Math" panose="02040503050406030204" pitchFamily="18" charset="0"/>
                                </a:rPr>
                              </m:ctrlPr>
                            </m:sSubPr>
                            <m:e>
                              <m:r>
                                <a:rPr lang="es-AR" sz="1200" b="0" i="1" smtClean="0">
                                  <a:latin typeface="Cambria Math" panose="02040503050406030204" pitchFamily="18" charset="0"/>
                                </a:rPr>
                                <m:t>𝐾</m:t>
                              </m:r>
                            </m:e>
                            <m:sub>
                              <m:r>
                                <a:rPr lang="es-AR" sz="1200" b="0" i="1" smtClean="0">
                                  <a:latin typeface="Cambria Math" panose="02040503050406030204" pitchFamily="18" charset="0"/>
                                </a:rPr>
                                <m:t>𝑑</m:t>
                              </m:r>
                            </m:sub>
                          </m:sSub>
                        </m:e>
                      </m:nary>
                    </m:oMath>
                  </m:oMathPara>
                </a14:m>
                <a:endParaRPr lang="es-AR" sz="1200" dirty="0"/>
              </a:p>
            </p:txBody>
          </p:sp>
        </mc:Choice>
        <mc:Fallback xmlns="">
          <p:sp>
            <p:nvSpPr>
              <p:cNvPr id="11" name="CuadroTexto 10">
                <a:extLst>
                  <a:ext uri="{FF2B5EF4-FFF2-40B4-BE49-F238E27FC236}">
                    <a16:creationId xmlns:a16="http://schemas.microsoft.com/office/drawing/2014/main" id="{1BAF0199-AB8F-2653-51A9-3BC66432CC2F}"/>
                  </a:ext>
                </a:extLst>
              </p:cNvPr>
              <p:cNvSpPr txBox="1">
                <a:spLocks noRot="1" noChangeAspect="1" noMove="1" noResize="1" noEditPoints="1" noAdjustHandles="1" noChangeArrowheads="1" noChangeShapeType="1" noTextEdit="1"/>
              </p:cNvSpPr>
              <p:nvPr/>
            </p:nvSpPr>
            <p:spPr>
              <a:xfrm>
                <a:off x="2156346" y="2616217"/>
                <a:ext cx="1485900" cy="377989"/>
              </a:xfrm>
              <a:prstGeom prst="rect">
                <a:avLst/>
              </a:prstGeom>
              <a:blipFill>
                <a:blip r:embed="rId5"/>
                <a:stretch>
                  <a:fillRect t="-177419" r="-33745" b="-266129"/>
                </a:stretch>
              </a:blipFill>
            </p:spPr>
            <p:txBody>
              <a:bodyPr/>
              <a:lstStyle/>
              <a:p>
                <a:r>
                  <a:rPr lang="es-AR">
                    <a:noFill/>
                  </a:rPr>
                  <a:t> </a:t>
                </a:r>
              </a:p>
            </p:txBody>
          </p:sp>
        </mc:Fallback>
      </mc:AlternateContent>
      <p:cxnSp>
        <p:nvCxnSpPr>
          <p:cNvPr id="12" name="Conector recto de flecha 11">
            <a:extLst>
              <a:ext uri="{FF2B5EF4-FFF2-40B4-BE49-F238E27FC236}">
                <a16:creationId xmlns:a16="http://schemas.microsoft.com/office/drawing/2014/main" id="{D9962FAE-6803-6942-C942-8ECCE470ED48}"/>
              </a:ext>
            </a:extLst>
          </p:cNvPr>
          <p:cNvCxnSpPr>
            <a:cxnSpLocks/>
          </p:cNvCxnSpPr>
          <p:nvPr/>
        </p:nvCxnSpPr>
        <p:spPr>
          <a:xfrm>
            <a:off x="2891676" y="2075391"/>
            <a:ext cx="0" cy="516326"/>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D64BF771-6500-18CE-911E-BC44075B7FBB}"/>
              </a:ext>
            </a:extLst>
          </p:cNvPr>
          <p:cNvSpPr/>
          <p:nvPr/>
        </p:nvSpPr>
        <p:spPr>
          <a:xfrm>
            <a:off x="7054980" y="1328241"/>
            <a:ext cx="1451983" cy="1088117"/>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200" dirty="0">
                <a:latin typeface="Lato" panose="020F0502020204030203" pitchFamily="34" charset="0"/>
                <a:ea typeface="Lato" panose="020F0502020204030203" pitchFamily="34" charset="0"/>
                <a:cs typeface="Lato" panose="020F0502020204030203" pitchFamily="34" charset="0"/>
              </a:rPr>
              <a:t>Se halla la solución óptima iterativamente mediante algoritmos</a:t>
            </a:r>
          </a:p>
        </p:txBody>
      </p:sp>
    </p:spTree>
    <p:extLst>
      <p:ext uri="{BB962C8B-B14F-4D97-AF65-F5344CB8AC3E}">
        <p14:creationId xmlns:p14="http://schemas.microsoft.com/office/powerpoint/2010/main" val="236320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7;p13">
            <a:extLst>
              <a:ext uri="{FF2B5EF4-FFF2-40B4-BE49-F238E27FC236}">
                <a16:creationId xmlns:a16="http://schemas.microsoft.com/office/drawing/2014/main" id="{CDC01B5B-0F70-EA03-8159-5B8627F859DD}"/>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Introducción</a:t>
            </a:r>
            <a:endParaRPr sz="1100" dirty="0">
              <a:solidFill>
                <a:srgbClr val="595959"/>
              </a:solidFill>
              <a:latin typeface="Poppins SemiBold"/>
              <a:cs typeface="Poppins SemiBold"/>
              <a:sym typeface="Poppins"/>
            </a:endParaRPr>
          </a:p>
        </p:txBody>
      </p:sp>
      <p:sp>
        <p:nvSpPr>
          <p:cNvPr id="5" name="Google Shape;105;p16">
            <a:extLst>
              <a:ext uri="{FF2B5EF4-FFF2-40B4-BE49-F238E27FC236}">
                <a16:creationId xmlns:a16="http://schemas.microsoft.com/office/drawing/2014/main" id="{0E46EDA5-D484-8519-6A84-EF531CA630FD}"/>
              </a:ext>
            </a:extLst>
          </p:cNvPr>
          <p:cNvSpPr txBox="1"/>
          <p:nvPr/>
        </p:nvSpPr>
        <p:spPr>
          <a:xfrm>
            <a:off x="726850" y="615676"/>
            <a:ext cx="608035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Problemática</a:t>
            </a:r>
            <a:endParaRPr sz="2400" b="1" dirty="0">
              <a:solidFill>
                <a:srgbClr val="00986B"/>
              </a:solidFill>
              <a:latin typeface="Raleway"/>
              <a:ea typeface="Raleway"/>
              <a:cs typeface="Raleway"/>
              <a:sym typeface="Raleway"/>
            </a:endParaRPr>
          </a:p>
        </p:txBody>
      </p:sp>
      <p:sp>
        <p:nvSpPr>
          <p:cNvPr id="14" name="CuadroTexto 13">
            <a:extLst>
              <a:ext uri="{FF2B5EF4-FFF2-40B4-BE49-F238E27FC236}">
                <a16:creationId xmlns:a16="http://schemas.microsoft.com/office/drawing/2014/main" id="{D59100A8-BD09-5D6E-7206-6ADC11D1F180}"/>
              </a:ext>
            </a:extLst>
          </p:cNvPr>
          <p:cNvSpPr txBox="1"/>
          <p:nvPr/>
        </p:nvSpPr>
        <p:spPr>
          <a:xfrm>
            <a:off x="726850" y="1371764"/>
            <a:ext cx="7515450" cy="1908215"/>
          </a:xfrm>
          <a:prstGeom prst="rect">
            <a:avLst/>
          </a:prstGeom>
          <a:noFill/>
        </p:spPr>
        <p:txBody>
          <a:bodyPr wrap="square">
            <a:spAutoFit/>
          </a:bodyPr>
          <a:lstStyle/>
          <a:p>
            <a:pPr marL="457200" lvl="0" indent="-317500" algn="l" rtl="0">
              <a:spcBef>
                <a:spcPts val="600"/>
              </a:spcBef>
              <a:spcAft>
                <a:spcPts val="600"/>
              </a:spcAft>
              <a:buClr>
                <a:schemeClr val="dk2"/>
              </a:buClr>
              <a:buSzPts val="1400"/>
              <a:buFont typeface="Lato"/>
              <a:buChar char="●"/>
            </a:pPr>
            <a:r>
              <a:rPr lang="es-ES" dirty="0">
                <a:solidFill>
                  <a:schemeClr val="dk2"/>
                </a:solidFill>
                <a:latin typeface="Lato"/>
                <a:ea typeface="Lato"/>
                <a:cs typeface="Lato"/>
                <a:sym typeface="Lato"/>
              </a:rPr>
              <a:t>En los últimos años la confianza en los resultados se ha visto afectada tanto por </a:t>
            </a:r>
            <a:r>
              <a:rPr lang="es-ES" b="1" dirty="0">
                <a:solidFill>
                  <a:schemeClr val="tx2">
                    <a:lumMod val="60000"/>
                    <a:lumOff val="40000"/>
                  </a:schemeClr>
                </a:solidFill>
                <a:latin typeface="Lato"/>
                <a:ea typeface="Lato"/>
                <a:cs typeface="Lato"/>
                <a:sym typeface="Lato"/>
              </a:rPr>
              <a:t>sesgos causados por el método de recolección de datos </a:t>
            </a:r>
            <a:r>
              <a:rPr lang="es-ES" dirty="0">
                <a:solidFill>
                  <a:schemeClr val="dk2"/>
                </a:solidFill>
                <a:latin typeface="Lato"/>
                <a:ea typeface="Lato"/>
                <a:cs typeface="Lato"/>
                <a:sym typeface="Lato"/>
              </a:rPr>
              <a:t>como por el </a:t>
            </a:r>
            <a:r>
              <a:rPr lang="es-ES" b="1" dirty="0">
                <a:solidFill>
                  <a:schemeClr val="tx2">
                    <a:lumMod val="60000"/>
                    <a:lumOff val="40000"/>
                  </a:schemeClr>
                </a:solidFill>
                <a:latin typeface="Lato"/>
                <a:ea typeface="Lato"/>
                <a:cs typeface="Lato"/>
                <a:sym typeface="Lato"/>
              </a:rPr>
              <a:t>diseño muestral elegido</a:t>
            </a:r>
          </a:p>
          <a:p>
            <a:pPr marL="457200" lvl="0" indent="-317500" algn="l" rtl="0">
              <a:spcBef>
                <a:spcPts val="600"/>
              </a:spcBef>
              <a:spcAft>
                <a:spcPts val="600"/>
              </a:spcAft>
              <a:buClr>
                <a:schemeClr val="dk2"/>
              </a:buClr>
              <a:buSzPts val="1400"/>
              <a:buFont typeface="Lato"/>
              <a:buChar char="●"/>
            </a:pPr>
            <a:r>
              <a:rPr lang="es-ES" u="sng" dirty="0">
                <a:solidFill>
                  <a:schemeClr val="dk2"/>
                </a:solidFill>
                <a:latin typeface="Lato"/>
                <a:ea typeface="Lato"/>
                <a:cs typeface="Lato"/>
                <a:sym typeface="Lato"/>
              </a:rPr>
              <a:t>Método de recolección de datos:</a:t>
            </a:r>
            <a:r>
              <a:rPr lang="es-ES" dirty="0">
                <a:solidFill>
                  <a:schemeClr val="dk2"/>
                </a:solidFill>
                <a:latin typeface="Lato"/>
                <a:ea typeface="Lato"/>
                <a:cs typeface="Lato"/>
                <a:sym typeface="Lato"/>
              </a:rPr>
              <a:t> modalidad híbrida por los métodos CATI y CAWI. Resultados que difieren considerablemente según abordaje telefónico/online, tendiendo a respuestas positivas en la modalidad telefónica</a:t>
            </a:r>
          </a:p>
          <a:p>
            <a:pPr marL="457200" lvl="0" indent="-317500" algn="l" rtl="0">
              <a:spcBef>
                <a:spcPts val="600"/>
              </a:spcBef>
              <a:spcAft>
                <a:spcPts val="600"/>
              </a:spcAft>
              <a:buClr>
                <a:schemeClr val="dk2"/>
              </a:buClr>
              <a:buSzPts val="1400"/>
              <a:buFont typeface="Lato"/>
              <a:buChar char="●"/>
            </a:pPr>
            <a:r>
              <a:rPr lang="es-ES" u="sng" dirty="0">
                <a:solidFill>
                  <a:schemeClr val="dk2"/>
                </a:solidFill>
                <a:latin typeface="Lato"/>
                <a:ea typeface="Lato"/>
                <a:cs typeface="Lato"/>
                <a:sym typeface="Lato"/>
              </a:rPr>
              <a:t>Método de selección:</a:t>
            </a:r>
            <a:r>
              <a:rPr lang="es-ES" dirty="0">
                <a:solidFill>
                  <a:schemeClr val="dk2"/>
                </a:solidFill>
                <a:latin typeface="Lato"/>
                <a:ea typeface="Lato"/>
                <a:cs typeface="Lato"/>
                <a:sym typeface="Lato"/>
              </a:rPr>
              <a:t> muestreos no probabilísticos por cuotas. No se garantiza representatividad de la muestra y no se puede evaluar precisión</a:t>
            </a:r>
          </a:p>
        </p:txBody>
      </p:sp>
      <p:grpSp>
        <p:nvGrpSpPr>
          <p:cNvPr id="7" name="Google Shape;127;p18">
            <a:extLst>
              <a:ext uri="{FF2B5EF4-FFF2-40B4-BE49-F238E27FC236}">
                <a16:creationId xmlns:a16="http://schemas.microsoft.com/office/drawing/2014/main" id="{E8D18756-11DA-A79C-8536-2C583B51BFB6}"/>
              </a:ext>
            </a:extLst>
          </p:cNvPr>
          <p:cNvGrpSpPr/>
          <p:nvPr/>
        </p:nvGrpSpPr>
        <p:grpSpPr>
          <a:xfrm>
            <a:off x="848254" y="3482106"/>
            <a:ext cx="7447492" cy="782307"/>
            <a:chOff x="424812" y="1177860"/>
            <a:chExt cx="10729711" cy="988510"/>
          </a:xfrm>
        </p:grpSpPr>
        <p:sp>
          <p:nvSpPr>
            <p:cNvPr id="8" name="Google Shape;128;p18">
              <a:extLst>
                <a:ext uri="{FF2B5EF4-FFF2-40B4-BE49-F238E27FC236}">
                  <a16:creationId xmlns:a16="http://schemas.microsoft.com/office/drawing/2014/main" id="{BC50F57A-4044-2C45-93C6-C89DBAB75A26}"/>
                </a:ext>
              </a:extLst>
            </p:cNvPr>
            <p:cNvSpPr/>
            <p:nvPr/>
          </p:nvSpPr>
          <p:spPr>
            <a:xfrm>
              <a:off x="3270222" y="1177860"/>
              <a:ext cx="7884301" cy="988500"/>
            </a:xfrm>
            <a:prstGeom prst="rect">
              <a:avLst/>
            </a:prstGeom>
            <a:solidFill>
              <a:srgbClr val="FFFFFF"/>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Lato"/>
                <a:buChar char="●"/>
              </a:pPr>
              <a:r>
                <a:rPr lang="es-ES" dirty="0">
                  <a:latin typeface="Lato"/>
                  <a:ea typeface="Lato"/>
                  <a:cs typeface="Lato"/>
                  <a:sym typeface="Lato"/>
                </a:rPr>
                <a:t>Presentar una estrategia disruptiva que minimice los sesgos y maximice la confianza de los resultados</a:t>
              </a:r>
            </a:p>
          </p:txBody>
        </p:sp>
        <p:sp>
          <p:nvSpPr>
            <p:cNvPr id="10" name="Google Shape;129;p18">
              <a:extLst>
                <a:ext uri="{FF2B5EF4-FFF2-40B4-BE49-F238E27FC236}">
                  <a16:creationId xmlns:a16="http://schemas.microsoft.com/office/drawing/2014/main" id="{8C135725-6AF0-CFF9-86BE-DB91267EF9D8}"/>
                </a:ext>
              </a:extLst>
            </p:cNvPr>
            <p:cNvSpPr/>
            <p:nvPr/>
          </p:nvSpPr>
          <p:spPr>
            <a:xfrm>
              <a:off x="424812" y="1177870"/>
              <a:ext cx="3494999" cy="988500"/>
            </a:xfrm>
            <a:prstGeom prst="homePlate">
              <a:avLst>
                <a:gd name="adj" fmla="val 26719"/>
              </a:avLst>
            </a:prstGeom>
            <a:solidFill>
              <a:srgbClr val="00986B"/>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600" b="1" dirty="0">
                  <a:solidFill>
                    <a:srgbClr val="FFFFFF"/>
                  </a:solidFill>
                  <a:latin typeface="Raleway"/>
                  <a:ea typeface="Raleway"/>
                  <a:cs typeface="Raleway"/>
                  <a:sym typeface="Raleway"/>
                </a:rPr>
                <a:t>Objetivo de Avalian en la Encuesta actual</a:t>
              </a:r>
              <a:endParaRPr sz="1600" b="1" dirty="0">
                <a:solidFill>
                  <a:srgbClr val="FFFFFF"/>
                </a:solidFill>
                <a:latin typeface="Raleway"/>
                <a:ea typeface="Raleway"/>
                <a:cs typeface="Raleway"/>
                <a:sym typeface="Raleway"/>
              </a:endParaRPr>
            </a:p>
          </p:txBody>
        </p:sp>
      </p:grpSp>
    </p:spTree>
    <p:extLst>
      <p:ext uri="{BB962C8B-B14F-4D97-AF65-F5344CB8AC3E}">
        <p14:creationId xmlns:p14="http://schemas.microsoft.com/office/powerpoint/2010/main" val="909737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Paquete utilizado del software R</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438551"/>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Diseño muestral</a:t>
            </a:r>
            <a:r>
              <a:rPr lang="es-AR" sz="2400" i="0" dirty="0">
                <a:solidFill>
                  <a:srgbClr val="4D5156"/>
                </a:solidFill>
                <a:latin typeface="Poppins"/>
                <a:ea typeface="Poppins"/>
                <a:cs typeface="Poppins"/>
                <a:sym typeface="Poppins"/>
              </a:rPr>
              <a:t> </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4215164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5056" y="1365326"/>
            <a:ext cx="5117674" cy="73866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Determinar el tamaño de la muestra y su adjudicación a través de los estratos bajo diseños muestrales estratificados multivariados y multidominios </a:t>
            </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769411"/>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Paquete R2BEAT </a:t>
            </a:r>
          </a:p>
          <a:p>
            <a:pPr marL="0" lvl="0" indent="0" algn="l" rtl="0">
              <a:spcBef>
                <a:spcPts val="0"/>
              </a:spcBef>
              <a:spcAft>
                <a:spcPts val="0"/>
              </a:spcAft>
              <a:buNone/>
            </a:pPr>
            <a:r>
              <a:rPr lang="en-US" b="1" dirty="0">
                <a:solidFill>
                  <a:schemeClr val="bg1">
                    <a:lumMod val="65000"/>
                  </a:schemeClr>
                </a:solidFill>
                <a:latin typeface="Raleway"/>
                <a:ea typeface="Raleway"/>
                <a:cs typeface="Raleway"/>
                <a:sym typeface="Raleway"/>
              </a:rPr>
              <a:t>(“R ‘to’ Bethel Extended Allocation for Two-stage sampling”)</a:t>
            </a:r>
            <a:endParaRPr lang="es" sz="2400" b="1" dirty="0">
              <a:solidFill>
                <a:schemeClr val="bg1">
                  <a:lumMod val="65000"/>
                </a:schemeClr>
              </a:solidFill>
              <a:latin typeface="Raleway"/>
              <a:ea typeface="Raleway"/>
              <a:cs typeface="Raleway"/>
              <a:sym typeface="Raleway"/>
            </a:endParaRP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1026" name="Picture 2">
            <a:extLst>
              <a:ext uri="{FF2B5EF4-FFF2-40B4-BE49-F238E27FC236}">
                <a16:creationId xmlns:a16="http://schemas.microsoft.com/office/drawing/2014/main" id="{4C50E424-5705-9EC9-2F9B-8FC66BF68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104" y="384826"/>
            <a:ext cx="2530536" cy="19610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C7BD86F7-26AD-C136-DDDB-DF6D0B9F2C5B}"/>
              </a:ext>
            </a:extLst>
          </p:cNvPr>
          <p:cNvPicPr>
            <a:picLocks noChangeAspect="1"/>
          </p:cNvPicPr>
          <p:nvPr/>
        </p:nvPicPr>
        <p:blipFill>
          <a:blip r:embed="rId3"/>
          <a:stretch>
            <a:fillRect/>
          </a:stretch>
        </p:blipFill>
        <p:spPr>
          <a:xfrm>
            <a:off x="665388" y="2657418"/>
            <a:ext cx="2568993" cy="1650986"/>
          </a:xfrm>
          <a:prstGeom prst="rect">
            <a:avLst/>
          </a:prstGeom>
        </p:spPr>
      </p:pic>
      <p:sp>
        <p:nvSpPr>
          <p:cNvPr id="9" name="CuadroTexto 8">
            <a:extLst>
              <a:ext uri="{FF2B5EF4-FFF2-40B4-BE49-F238E27FC236}">
                <a16:creationId xmlns:a16="http://schemas.microsoft.com/office/drawing/2014/main" id="{E2B99B42-20DA-86B9-7D9A-6BF30396C718}"/>
              </a:ext>
            </a:extLst>
          </p:cNvPr>
          <p:cNvSpPr txBox="1"/>
          <p:nvPr/>
        </p:nvSpPr>
        <p:spPr>
          <a:xfrm>
            <a:off x="3564710" y="2657418"/>
            <a:ext cx="5117674" cy="156966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Extensión de </a:t>
            </a:r>
            <a:r>
              <a:rPr lang="es-ES" b="1" dirty="0">
                <a:solidFill>
                  <a:srgbClr val="92D050"/>
                </a:solidFill>
                <a:latin typeface="Lato" panose="020F0502020204030203" pitchFamily="34" charset="0"/>
                <a:ea typeface="Lato" panose="020F0502020204030203" pitchFamily="34" charset="0"/>
                <a:cs typeface="Lato" panose="020F0502020204030203" pitchFamily="34" charset="0"/>
              </a:rPr>
              <a:t>MAUSS-R </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Multivariate</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Allocation</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of</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Units</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in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Sampling</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a:t>
            </a:r>
            <a:r>
              <a:rPr lang="es-ES" i="1" dirty="0" err="1">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Surveys</a:t>
            </a:r>
            <a:r>
              <a:rPr lang="es-ES"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t>
            </a:r>
            <a:r>
              <a:rPr lang="es-ES" dirty="0">
                <a:latin typeface="Lato" panose="020F0502020204030203" pitchFamily="34" charset="0"/>
                <a:ea typeface="Lato" panose="020F0502020204030203" pitchFamily="34" charset="0"/>
                <a:cs typeface="Lato" panose="020F0502020204030203" pitchFamily="34" charset="0"/>
              </a:rPr>
              <a:t>, software creado anteriormente para diseños muestrales estratificados multivariados y multidominios</a:t>
            </a:r>
          </a:p>
          <a:p>
            <a:pPr marL="285750" indent="-285750">
              <a:spcBef>
                <a:spcPts val="600"/>
              </a:spcBef>
              <a:spcAft>
                <a:spcPts val="6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R2BEAT presenta mediante la función </a:t>
            </a:r>
            <a:r>
              <a:rPr lang="es-ES" sz="1600" b="1" dirty="0">
                <a:solidFill>
                  <a:srgbClr val="92D050"/>
                </a:solidFill>
                <a:latin typeface="Lato" panose="020F0502020204030203" pitchFamily="34" charset="0"/>
                <a:ea typeface="Lato" panose="020F0502020204030203" pitchFamily="34" charset="0"/>
                <a:cs typeface="Lato" panose="020F0502020204030203" pitchFamily="34" charset="0"/>
              </a:rPr>
              <a:t>beat.1st </a:t>
            </a:r>
            <a:r>
              <a:rPr lang="es-ES" dirty="0">
                <a:latin typeface="Lato" panose="020F0502020204030203" pitchFamily="34" charset="0"/>
                <a:ea typeface="Lato" panose="020F0502020204030203" pitchFamily="34" charset="0"/>
                <a:cs typeface="Lato" panose="020F0502020204030203" pitchFamily="34" charset="0"/>
              </a:rPr>
              <a:t>la solución brindada por MAUSS-R </a:t>
            </a:r>
            <a:endParaRPr lang="es-ES" sz="1600" b="1" dirty="0">
              <a:solidFill>
                <a:srgbClr val="92D05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03948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B24F619F-145C-2D58-DD11-FBA550A248EB}"/>
              </a:ext>
            </a:extLst>
          </p:cNvPr>
          <p:cNvSpPr/>
          <p:nvPr/>
        </p:nvSpPr>
        <p:spPr>
          <a:xfrm>
            <a:off x="895462" y="1091512"/>
            <a:ext cx="7452360" cy="501669"/>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a:extLst>
              <a:ext uri="{FF2B5EF4-FFF2-40B4-BE49-F238E27FC236}">
                <a16:creationId xmlns:a16="http://schemas.microsoft.com/office/drawing/2014/main" id="{F1419E8D-9FEA-A363-AFFD-9BC065211821}"/>
              </a:ext>
            </a:extLst>
          </p:cNvPr>
          <p:cNvPicPr>
            <a:picLocks noChangeAspect="1"/>
          </p:cNvPicPr>
          <p:nvPr/>
        </p:nvPicPr>
        <p:blipFill>
          <a:blip r:embed="rId2"/>
          <a:stretch>
            <a:fillRect/>
          </a:stretch>
        </p:blipFill>
        <p:spPr>
          <a:xfrm>
            <a:off x="988695" y="1149954"/>
            <a:ext cx="7166610" cy="384784"/>
          </a:xfrm>
          <a:prstGeom prst="rect">
            <a:avLst/>
          </a:prstGeom>
        </p:spPr>
      </p:pic>
      <p:sp>
        <p:nvSpPr>
          <p:cNvPr id="11" name="Diagrama de flujo: conector 10">
            <a:extLst>
              <a:ext uri="{FF2B5EF4-FFF2-40B4-BE49-F238E27FC236}">
                <a16:creationId xmlns:a16="http://schemas.microsoft.com/office/drawing/2014/main" id="{9BD437FB-D487-CA37-5DE0-69B0AF9FF588}"/>
              </a:ext>
            </a:extLst>
          </p:cNvPr>
          <p:cNvSpPr/>
          <p:nvPr/>
        </p:nvSpPr>
        <p:spPr>
          <a:xfrm>
            <a:off x="1844152" y="1149954"/>
            <a:ext cx="651510" cy="384784"/>
          </a:xfrm>
          <a:prstGeom prst="flowChartConnector">
            <a:avLst/>
          </a:prstGeom>
          <a:noFill/>
          <a:ln w="31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Función beat.1st</a:t>
            </a: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6" y="479013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12" name="Rectángulo 11">
            <a:extLst>
              <a:ext uri="{FF2B5EF4-FFF2-40B4-BE49-F238E27FC236}">
                <a16:creationId xmlns:a16="http://schemas.microsoft.com/office/drawing/2014/main" id="{A135D931-E4ED-0180-8A7D-3B14669D6FBF}"/>
              </a:ext>
            </a:extLst>
          </p:cNvPr>
          <p:cNvSpPr/>
          <p:nvPr/>
        </p:nvSpPr>
        <p:spPr>
          <a:xfrm>
            <a:off x="1569832" y="1756888"/>
            <a:ext cx="1188720" cy="354330"/>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latin typeface="Lato" panose="020F0502020204030203" pitchFamily="34" charset="0"/>
                <a:ea typeface="Lato" panose="020F0502020204030203" pitchFamily="34" charset="0"/>
                <a:cs typeface="Lato" panose="020F0502020204030203" pitchFamily="34" charset="0"/>
              </a:rPr>
              <a:t>STRATUM</a:t>
            </a:r>
          </a:p>
        </p:txBody>
      </p:sp>
      <p:cxnSp>
        <p:nvCxnSpPr>
          <p:cNvPr id="14" name="Conector recto de flecha 13">
            <a:extLst>
              <a:ext uri="{FF2B5EF4-FFF2-40B4-BE49-F238E27FC236}">
                <a16:creationId xmlns:a16="http://schemas.microsoft.com/office/drawing/2014/main" id="{A688020B-3CE4-A130-058A-228CC916553F}"/>
              </a:ext>
            </a:extLst>
          </p:cNvPr>
          <p:cNvCxnSpPr>
            <a:cxnSpLocks/>
            <a:stCxn id="11" idx="4"/>
            <a:endCxn id="12" idx="0"/>
          </p:cNvCxnSpPr>
          <p:nvPr/>
        </p:nvCxnSpPr>
        <p:spPr>
          <a:xfrm flipH="1">
            <a:off x="2164192" y="1534738"/>
            <a:ext cx="5715" cy="22215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Diagrama de flujo: conector 15">
            <a:extLst>
              <a:ext uri="{FF2B5EF4-FFF2-40B4-BE49-F238E27FC236}">
                <a16:creationId xmlns:a16="http://schemas.microsoft.com/office/drawing/2014/main" id="{5F478E21-A89F-85EF-1D43-68FB6921F968}"/>
              </a:ext>
            </a:extLst>
          </p:cNvPr>
          <p:cNvSpPr/>
          <p:nvPr/>
        </p:nvSpPr>
        <p:spPr>
          <a:xfrm>
            <a:off x="2598532" y="1149955"/>
            <a:ext cx="485775" cy="384784"/>
          </a:xfrm>
          <a:prstGeom prst="flowChartConnector">
            <a:avLst/>
          </a:prstGeom>
          <a:noFill/>
          <a:ln w="3175">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861CE065-D1B3-29B2-E9CD-834646DF23D3}"/>
              </a:ext>
            </a:extLst>
          </p:cNvPr>
          <p:cNvSpPr/>
          <p:nvPr/>
        </p:nvSpPr>
        <p:spPr>
          <a:xfrm>
            <a:off x="3055732" y="1756888"/>
            <a:ext cx="445770" cy="354330"/>
          </a:xfrm>
          <a:prstGeom prst="rect">
            <a:avLst/>
          </a:prstGeom>
          <a:solidFill>
            <a:srgbClr val="00986B"/>
          </a:solidFill>
          <a:ln>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bg1"/>
                </a:solidFill>
                <a:latin typeface="Lato" panose="020F0502020204030203" pitchFamily="34" charset="0"/>
                <a:ea typeface="Lato" panose="020F0502020204030203" pitchFamily="34" charset="0"/>
                <a:cs typeface="Lato" panose="020F0502020204030203" pitchFamily="34" charset="0"/>
              </a:rPr>
              <a:t>cv</a:t>
            </a:r>
            <a:endParaRPr lang="es-AR"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21" name="Conector: angular 20">
            <a:extLst>
              <a:ext uri="{FF2B5EF4-FFF2-40B4-BE49-F238E27FC236}">
                <a16:creationId xmlns:a16="http://schemas.microsoft.com/office/drawing/2014/main" id="{17B6BE6B-D1FC-8C4E-371D-0BD0CF200EC2}"/>
              </a:ext>
            </a:extLst>
          </p:cNvPr>
          <p:cNvCxnSpPr>
            <a:cxnSpLocks/>
            <a:stCxn id="16" idx="4"/>
            <a:endCxn id="17" idx="0"/>
          </p:cNvCxnSpPr>
          <p:nvPr/>
        </p:nvCxnSpPr>
        <p:spPr>
          <a:xfrm rot="16200000" flipH="1">
            <a:off x="2948944" y="1427214"/>
            <a:ext cx="222149" cy="437197"/>
          </a:xfrm>
          <a:prstGeom prst="bentConnector3">
            <a:avLst/>
          </a:prstGeom>
          <a:ln>
            <a:solidFill>
              <a:srgbClr val="00986B"/>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0999B79-A318-3616-6082-CDB888054F32}"/>
              </a:ext>
            </a:extLst>
          </p:cNvPr>
          <p:cNvSpPr txBox="1"/>
          <p:nvPr/>
        </p:nvSpPr>
        <p:spPr>
          <a:xfrm>
            <a:off x="434339" y="2207981"/>
            <a:ext cx="3391124" cy="307777"/>
          </a:xfrm>
          <a:prstGeom prst="rect">
            <a:avLst/>
          </a:prstGeom>
          <a:noFill/>
        </p:spPr>
        <p:txBody>
          <a:bodyPr wrap="square" rtlCol="0">
            <a:spAutoFit/>
          </a:bodyPr>
          <a:lstStyle/>
          <a:p>
            <a:r>
              <a:rPr lang="es-AR" dirty="0">
                <a:latin typeface="Lato" panose="020F0502020204030203" pitchFamily="34" charset="0"/>
                <a:ea typeface="Lato" panose="020F0502020204030203" pitchFamily="34" charset="0"/>
                <a:cs typeface="Lato" panose="020F0502020204030203" pitchFamily="34" charset="0"/>
              </a:rPr>
              <a:t>Archivos de entrada requeridos</a:t>
            </a:r>
            <a:endParaRPr lang="es-AR" i="1" dirty="0">
              <a:latin typeface="Lato" panose="020F0502020204030203" pitchFamily="34" charset="0"/>
              <a:ea typeface="Lato" panose="020F0502020204030203" pitchFamily="34" charset="0"/>
              <a:cs typeface="Lato" panose="020F0502020204030203" pitchFamily="34" charset="0"/>
            </a:endParaRPr>
          </a:p>
        </p:txBody>
      </p:sp>
      <p:graphicFrame>
        <p:nvGraphicFramePr>
          <p:cNvPr id="29" name="Tabla 28">
            <a:extLst>
              <a:ext uri="{FF2B5EF4-FFF2-40B4-BE49-F238E27FC236}">
                <a16:creationId xmlns:a16="http://schemas.microsoft.com/office/drawing/2014/main" id="{4A457633-CE6E-CBA8-FD4D-02C40FF9348C}"/>
              </a:ext>
            </a:extLst>
          </p:cNvPr>
          <p:cNvGraphicFramePr>
            <a:graphicFrameLocks noGrp="1"/>
          </p:cNvGraphicFramePr>
          <p:nvPr>
            <p:extLst>
              <p:ext uri="{D42A27DB-BD31-4B8C-83A1-F6EECF244321}">
                <p14:modId xmlns:p14="http://schemas.microsoft.com/office/powerpoint/2010/main" val="584733901"/>
              </p:ext>
            </p:extLst>
          </p:nvPr>
        </p:nvGraphicFramePr>
        <p:xfrm>
          <a:off x="434339" y="2537704"/>
          <a:ext cx="8374601" cy="2155616"/>
        </p:xfrm>
        <a:graphic>
          <a:graphicData uri="http://schemas.openxmlformats.org/drawingml/2006/table">
            <a:tbl>
              <a:tblPr>
                <a:tableStyleId>{5C22544A-7EE6-4342-B048-85BDC9FD1C3A}</a:tableStyleId>
              </a:tblPr>
              <a:tblGrid>
                <a:gridCol w="1303472">
                  <a:extLst>
                    <a:ext uri="{9D8B030D-6E8A-4147-A177-3AD203B41FA5}">
                      <a16:colId xmlns:a16="http://schemas.microsoft.com/office/drawing/2014/main" val="3366947357"/>
                    </a:ext>
                  </a:extLst>
                </a:gridCol>
                <a:gridCol w="1562863">
                  <a:extLst>
                    <a:ext uri="{9D8B030D-6E8A-4147-A177-3AD203B41FA5}">
                      <a16:colId xmlns:a16="http://schemas.microsoft.com/office/drawing/2014/main" val="1403391632"/>
                    </a:ext>
                  </a:extLst>
                </a:gridCol>
                <a:gridCol w="5508266">
                  <a:extLst>
                    <a:ext uri="{9D8B030D-6E8A-4147-A177-3AD203B41FA5}">
                      <a16:colId xmlns:a16="http://schemas.microsoft.com/office/drawing/2014/main" val="961142124"/>
                    </a:ext>
                  </a:extLst>
                </a:gridCol>
              </a:tblGrid>
              <a:tr h="326816">
                <a:tc>
                  <a:txBody>
                    <a:bodyPr/>
                    <a:lstStyle/>
                    <a:p>
                      <a:r>
                        <a:rPr lang="es-AR" i="1" dirty="0" err="1">
                          <a:solidFill>
                            <a:schemeClr val="bg2"/>
                          </a:solidFill>
                          <a:latin typeface="Lato" panose="020F0502020204030203" pitchFamily="34" charset="0"/>
                          <a:ea typeface="Lato" panose="020F0502020204030203" pitchFamily="34" charset="0"/>
                          <a:cs typeface="Lato" panose="020F0502020204030203" pitchFamily="34" charset="0"/>
                        </a:rPr>
                        <a:t>Dataframe</a:t>
                      </a:r>
                      <a:endParaRPr lang="es-AR" i="1"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r>
                        <a:rPr lang="es-AR" dirty="0">
                          <a:solidFill>
                            <a:schemeClr val="bg2"/>
                          </a:solidFill>
                          <a:latin typeface="Lato" panose="020F0502020204030203" pitchFamily="34" charset="0"/>
                          <a:ea typeface="Lato" panose="020F0502020204030203" pitchFamily="34" charset="0"/>
                          <a:cs typeface="Lato" panose="020F0502020204030203" pitchFamily="34" charset="0"/>
                        </a:rPr>
                        <a:t>Creación</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r>
                        <a:rPr lang="es-A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Campos</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50163491"/>
                  </a:ext>
                </a:extLst>
              </a:tr>
              <a:tr h="1237265">
                <a:tc>
                  <a:txBody>
                    <a:bodyPr/>
                    <a:lstStyle/>
                    <a:p>
                      <a:r>
                        <a:rPr lang="es-AR" b="1" dirty="0">
                          <a:solidFill>
                            <a:srgbClr val="92D050"/>
                          </a:solidFill>
                          <a:latin typeface="Lato" panose="020F0502020204030203" pitchFamily="34" charset="0"/>
                          <a:ea typeface="Lato" panose="020F0502020204030203" pitchFamily="34" charset="0"/>
                          <a:cs typeface="Lato" panose="020F0502020204030203" pitchFamily="34" charset="0"/>
                        </a:rPr>
                        <a:t>STRATUM</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Microsoft Excel</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etiqueta del estrato</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tamaño de cada estrato</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dominios a los cuales pertenecen los estratos</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estimaciones de la media y variabilidad de las variables de interés en cada estrato</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indicador estrato de inclusión forzosa</a:t>
                      </a:r>
                    </a:p>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costo del trabajo de campo en cada estrato</a:t>
                      </a:r>
                      <a:endPar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04102434"/>
                  </a:ext>
                </a:extLst>
              </a:tr>
              <a:tr h="326816">
                <a:tc>
                  <a:txBody>
                    <a:bodyPr/>
                    <a:lstStyle/>
                    <a:p>
                      <a:r>
                        <a:rPr lang="es-AR" sz="1400" b="1" i="0" u="none" strike="noStrike" cap="none" dirty="0" err="1">
                          <a:solidFill>
                            <a:srgbClr val="92D050"/>
                          </a:solidFill>
                          <a:latin typeface="Lato" panose="020F0502020204030203" pitchFamily="34" charset="0"/>
                          <a:ea typeface="Lato" panose="020F0502020204030203" pitchFamily="34" charset="0"/>
                          <a:cs typeface="Lato" panose="020F0502020204030203" pitchFamily="34" charset="0"/>
                          <a:sym typeface="Arial"/>
                        </a:rPr>
                        <a:t>cv</a:t>
                      </a:r>
                      <a:endParaRPr lang="es-AR" sz="1400" b="1" i="0" u="none" strike="noStrike" cap="none" dirty="0">
                        <a:solidFill>
                          <a:srgbClr val="92D050"/>
                        </a:solidFill>
                        <a:latin typeface="Lato" panose="020F0502020204030203" pitchFamily="34" charset="0"/>
                        <a:ea typeface="Lato" panose="020F0502020204030203" pitchFamily="34" charset="0"/>
                        <a:cs typeface="Lato" panose="020F0502020204030203" pitchFamily="34" charset="0"/>
                        <a:sym typeface="Arial"/>
                      </a:endParaRP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Código de R</a:t>
                      </a: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s-E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rPr>
                        <a:t>precisión que se desea garantizar en las estimaciones de cada uno de los parámetros de interés para cada tipo de dominio</a:t>
                      </a:r>
                      <a:endParaRPr lang="es-A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txBody>
                  <a:tcPr>
                    <a:lnL w="9525" cap="flat" cmpd="sng" algn="ctr">
                      <a:solidFill>
                        <a:schemeClr val="tx2">
                          <a:lumMod val="20000"/>
                          <a:lumOff val="80000"/>
                        </a:schemeClr>
                      </a:solid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9525" cap="flat" cmpd="sng" algn="ctr">
                      <a:solidFill>
                        <a:schemeClr val="tx2">
                          <a:lumMod val="20000"/>
                          <a:lumOff val="80000"/>
                        </a:schemeClr>
                      </a:solidFill>
                      <a:prstDash val="solid"/>
                      <a:round/>
                      <a:headEnd type="none" w="med" len="med"/>
                      <a:tailEnd type="none" w="med" len="med"/>
                    </a:lnT>
                    <a:lnB w="9525"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00520408"/>
                  </a:ext>
                </a:extLst>
              </a:tr>
            </a:tbl>
          </a:graphicData>
        </a:graphic>
      </p:graphicFrame>
    </p:spTree>
    <p:extLst>
      <p:ext uri="{BB962C8B-B14F-4D97-AF65-F5344CB8AC3E}">
        <p14:creationId xmlns:p14="http://schemas.microsoft.com/office/powerpoint/2010/main" val="35945607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Función beat.1st</a:t>
            </a: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5" name="Imagen 4">
            <a:extLst>
              <a:ext uri="{FF2B5EF4-FFF2-40B4-BE49-F238E27FC236}">
                <a16:creationId xmlns:a16="http://schemas.microsoft.com/office/drawing/2014/main" id="{84C87531-5C1B-8385-0D86-E97DB4A96EFB}"/>
              </a:ext>
            </a:extLst>
          </p:cNvPr>
          <p:cNvPicPr>
            <a:picLocks noChangeAspect="1"/>
          </p:cNvPicPr>
          <p:nvPr/>
        </p:nvPicPr>
        <p:blipFill>
          <a:blip r:embed="rId2"/>
          <a:stretch>
            <a:fillRect/>
          </a:stretch>
        </p:blipFill>
        <p:spPr>
          <a:xfrm>
            <a:off x="1418785" y="938794"/>
            <a:ext cx="6306430" cy="3353268"/>
          </a:xfrm>
          <a:prstGeom prst="rect">
            <a:avLst/>
          </a:prstGeom>
        </p:spPr>
      </p:pic>
    </p:spTree>
    <p:extLst>
      <p:ext uri="{BB962C8B-B14F-4D97-AF65-F5344CB8AC3E}">
        <p14:creationId xmlns:p14="http://schemas.microsoft.com/office/powerpoint/2010/main" val="17954939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STRATUM</a:t>
            </a: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6" name="Imagen 5">
            <a:extLst>
              <a:ext uri="{FF2B5EF4-FFF2-40B4-BE49-F238E27FC236}">
                <a16:creationId xmlns:a16="http://schemas.microsoft.com/office/drawing/2014/main" id="{94C3650E-5660-C84A-33C7-7C3771EDA14B}"/>
              </a:ext>
            </a:extLst>
          </p:cNvPr>
          <p:cNvPicPr>
            <a:picLocks noChangeAspect="1"/>
          </p:cNvPicPr>
          <p:nvPr/>
        </p:nvPicPr>
        <p:blipFill rotWithShape="1">
          <a:blip r:embed="rId2"/>
          <a:srcRect b="45742"/>
          <a:stretch/>
        </p:blipFill>
        <p:spPr>
          <a:xfrm>
            <a:off x="1274105" y="1770901"/>
            <a:ext cx="6230219" cy="1602311"/>
          </a:xfrm>
          <a:prstGeom prst="rect">
            <a:avLst/>
          </a:prstGeom>
        </p:spPr>
      </p:pic>
      <p:sp>
        <p:nvSpPr>
          <p:cNvPr id="7" name="Rectángulo 6">
            <a:extLst>
              <a:ext uri="{FF2B5EF4-FFF2-40B4-BE49-F238E27FC236}">
                <a16:creationId xmlns:a16="http://schemas.microsoft.com/office/drawing/2014/main" id="{4BF4D116-8C96-79ED-41E3-1C1956E21E23}"/>
              </a:ext>
            </a:extLst>
          </p:cNvPr>
          <p:cNvSpPr/>
          <p:nvPr/>
        </p:nvSpPr>
        <p:spPr>
          <a:xfrm>
            <a:off x="222835" y="1400673"/>
            <a:ext cx="817318" cy="379092"/>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Número del estrato</a:t>
            </a:r>
          </a:p>
        </p:txBody>
      </p:sp>
      <p:cxnSp>
        <p:nvCxnSpPr>
          <p:cNvPr id="8" name="Conector: angular 7">
            <a:extLst>
              <a:ext uri="{FF2B5EF4-FFF2-40B4-BE49-F238E27FC236}">
                <a16:creationId xmlns:a16="http://schemas.microsoft.com/office/drawing/2014/main" id="{A48BE2CA-A929-BEDF-1A72-0A97BCF52CC3}"/>
              </a:ext>
            </a:extLst>
          </p:cNvPr>
          <p:cNvCxnSpPr>
            <a:cxnSpLocks/>
            <a:endCxn id="7" idx="3"/>
          </p:cNvCxnSpPr>
          <p:nvPr/>
        </p:nvCxnSpPr>
        <p:spPr>
          <a:xfrm rot="10800000">
            <a:off x="1040153" y="1590219"/>
            <a:ext cx="477406" cy="199320"/>
          </a:xfrm>
          <a:prstGeom prst="bentConnector3">
            <a:avLst>
              <a:gd name="adj1" fmla="val -3869"/>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EA26F152-F1BE-EF39-481F-EB0AD8C58C87}"/>
              </a:ext>
            </a:extLst>
          </p:cNvPr>
          <p:cNvSpPr/>
          <p:nvPr/>
        </p:nvSpPr>
        <p:spPr>
          <a:xfrm>
            <a:off x="1227546" y="1219307"/>
            <a:ext cx="817318" cy="172433"/>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Etiqueta</a:t>
            </a:r>
          </a:p>
        </p:txBody>
      </p:sp>
      <p:cxnSp>
        <p:nvCxnSpPr>
          <p:cNvPr id="14" name="Conector: angular 13">
            <a:extLst>
              <a:ext uri="{FF2B5EF4-FFF2-40B4-BE49-F238E27FC236}">
                <a16:creationId xmlns:a16="http://schemas.microsoft.com/office/drawing/2014/main" id="{5E3DD43F-C3E1-CF98-A896-CBBC52E77A82}"/>
              </a:ext>
            </a:extLst>
          </p:cNvPr>
          <p:cNvCxnSpPr>
            <a:cxnSpLocks/>
          </p:cNvCxnSpPr>
          <p:nvPr/>
        </p:nvCxnSpPr>
        <p:spPr>
          <a:xfrm rot="16200000" flipV="1">
            <a:off x="1759004" y="1485043"/>
            <a:ext cx="384777" cy="186944"/>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85D09FB5-474A-1690-E4A1-942CA27869CF}"/>
              </a:ext>
            </a:extLst>
          </p:cNvPr>
          <p:cNvSpPr/>
          <p:nvPr/>
        </p:nvSpPr>
        <p:spPr>
          <a:xfrm>
            <a:off x="2094869" y="986176"/>
            <a:ext cx="947983" cy="27933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Categoría de credencial</a:t>
            </a:r>
          </a:p>
        </p:txBody>
      </p:sp>
      <p:cxnSp>
        <p:nvCxnSpPr>
          <p:cNvPr id="26" name="Conector: angular 25">
            <a:extLst>
              <a:ext uri="{FF2B5EF4-FFF2-40B4-BE49-F238E27FC236}">
                <a16:creationId xmlns:a16="http://schemas.microsoft.com/office/drawing/2014/main" id="{C2A27673-2068-2606-0A2B-0E88986255F4}"/>
              </a:ext>
            </a:extLst>
          </p:cNvPr>
          <p:cNvCxnSpPr>
            <a:cxnSpLocks/>
          </p:cNvCxnSpPr>
          <p:nvPr/>
        </p:nvCxnSpPr>
        <p:spPr>
          <a:xfrm rot="16200000" flipH="1">
            <a:off x="2379205" y="1440808"/>
            <a:ext cx="528526" cy="131640"/>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0CEBEAB7-A464-8246-ADB8-EE2EB4F074C8}"/>
              </a:ext>
            </a:extLst>
          </p:cNvPr>
          <p:cNvSpPr/>
          <p:nvPr/>
        </p:nvSpPr>
        <p:spPr>
          <a:xfrm>
            <a:off x="2139156" y="3646974"/>
            <a:ext cx="947983" cy="330698"/>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Categoría del nivel de uso</a:t>
            </a:r>
          </a:p>
        </p:txBody>
      </p:sp>
      <p:cxnSp>
        <p:nvCxnSpPr>
          <p:cNvPr id="30" name="Conector: angular 29">
            <a:extLst>
              <a:ext uri="{FF2B5EF4-FFF2-40B4-BE49-F238E27FC236}">
                <a16:creationId xmlns:a16="http://schemas.microsoft.com/office/drawing/2014/main" id="{B5D33CD8-6905-8263-71D2-71DF2842B399}"/>
              </a:ext>
            </a:extLst>
          </p:cNvPr>
          <p:cNvCxnSpPr>
            <a:cxnSpLocks/>
          </p:cNvCxnSpPr>
          <p:nvPr/>
        </p:nvCxnSpPr>
        <p:spPr>
          <a:xfrm rot="5400000">
            <a:off x="2777335" y="3366958"/>
            <a:ext cx="299591" cy="260440"/>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ángulo 47">
            <a:extLst>
              <a:ext uri="{FF2B5EF4-FFF2-40B4-BE49-F238E27FC236}">
                <a16:creationId xmlns:a16="http://schemas.microsoft.com/office/drawing/2014/main" id="{E895E329-CE1D-54DF-EAA6-5589B6C12EA4}"/>
              </a:ext>
            </a:extLst>
          </p:cNvPr>
          <p:cNvSpPr/>
          <p:nvPr/>
        </p:nvSpPr>
        <p:spPr>
          <a:xfrm>
            <a:off x="3122099" y="969749"/>
            <a:ext cx="880698" cy="297592"/>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Categoría de la región</a:t>
            </a:r>
          </a:p>
        </p:txBody>
      </p:sp>
      <p:cxnSp>
        <p:nvCxnSpPr>
          <p:cNvPr id="49" name="Conector: angular 48">
            <a:extLst>
              <a:ext uri="{FF2B5EF4-FFF2-40B4-BE49-F238E27FC236}">
                <a16:creationId xmlns:a16="http://schemas.microsoft.com/office/drawing/2014/main" id="{C5E845D6-31ED-2A54-5441-71C4216D7639}"/>
              </a:ext>
            </a:extLst>
          </p:cNvPr>
          <p:cNvCxnSpPr>
            <a:cxnSpLocks/>
            <a:stCxn id="48" idx="2"/>
          </p:cNvCxnSpPr>
          <p:nvPr/>
        </p:nvCxnSpPr>
        <p:spPr>
          <a:xfrm rot="5400000">
            <a:off x="3254807" y="1463250"/>
            <a:ext cx="503551" cy="111732"/>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B4F1DEA-C574-FF4D-8747-DA5045ACCF60}"/>
              </a:ext>
            </a:extLst>
          </p:cNvPr>
          <p:cNvSpPr/>
          <p:nvPr/>
        </p:nvSpPr>
        <p:spPr>
          <a:xfrm>
            <a:off x="3240349" y="3575818"/>
            <a:ext cx="975786" cy="34605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Categoría del segmento</a:t>
            </a:r>
          </a:p>
        </p:txBody>
      </p:sp>
      <p:cxnSp>
        <p:nvCxnSpPr>
          <p:cNvPr id="54" name="Conector: angular 53">
            <a:extLst>
              <a:ext uri="{FF2B5EF4-FFF2-40B4-BE49-F238E27FC236}">
                <a16:creationId xmlns:a16="http://schemas.microsoft.com/office/drawing/2014/main" id="{B30F1408-2158-5BDC-4968-4B22F946C47D}"/>
              </a:ext>
            </a:extLst>
          </p:cNvPr>
          <p:cNvCxnSpPr>
            <a:cxnSpLocks/>
          </p:cNvCxnSpPr>
          <p:nvPr/>
        </p:nvCxnSpPr>
        <p:spPr>
          <a:xfrm rot="5400000">
            <a:off x="3640722" y="3374271"/>
            <a:ext cx="209517" cy="177401"/>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a:extLst>
              <a:ext uri="{FF2B5EF4-FFF2-40B4-BE49-F238E27FC236}">
                <a16:creationId xmlns:a16="http://schemas.microsoft.com/office/drawing/2014/main" id="{AA609B26-EA17-9CED-E9EA-CE3E20808107}"/>
              </a:ext>
            </a:extLst>
          </p:cNvPr>
          <p:cNvCxnSpPr>
            <a:cxnSpLocks/>
            <a:stCxn id="64" idx="2"/>
            <a:endCxn id="6" idx="0"/>
          </p:cNvCxnSpPr>
          <p:nvPr/>
        </p:nvCxnSpPr>
        <p:spPr>
          <a:xfrm rot="5400000">
            <a:off x="4313545" y="1354629"/>
            <a:ext cx="491942" cy="340602"/>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ángulo 63">
            <a:extLst>
              <a:ext uri="{FF2B5EF4-FFF2-40B4-BE49-F238E27FC236}">
                <a16:creationId xmlns:a16="http://schemas.microsoft.com/office/drawing/2014/main" id="{F31594A8-BB62-D67F-FA4D-1395FFC2F70F}"/>
              </a:ext>
            </a:extLst>
          </p:cNvPr>
          <p:cNvSpPr/>
          <p:nvPr/>
        </p:nvSpPr>
        <p:spPr>
          <a:xfrm>
            <a:off x="4057843" y="467401"/>
            <a:ext cx="1343948" cy="811558"/>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Todos los estratos con 1. Indica que se obtendrán estimaciones para el total de GF</a:t>
            </a:r>
          </a:p>
        </p:txBody>
      </p:sp>
      <p:sp>
        <p:nvSpPr>
          <p:cNvPr id="77" name="Rectángulo 76">
            <a:extLst>
              <a:ext uri="{FF2B5EF4-FFF2-40B4-BE49-F238E27FC236}">
                <a16:creationId xmlns:a16="http://schemas.microsoft.com/office/drawing/2014/main" id="{9B2D078F-52E8-5D2A-5450-3A16E284F352}"/>
              </a:ext>
            </a:extLst>
          </p:cNvPr>
          <p:cNvSpPr/>
          <p:nvPr/>
        </p:nvSpPr>
        <p:spPr>
          <a:xfrm>
            <a:off x="4286525" y="3717055"/>
            <a:ext cx="673528" cy="261570"/>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Tamaño</a:t>
            </a:r>
          </a:p>
        </p:txBody>
      </p:sp>
      <p:cxnSp>
        <p:nvCxnSpPr>
          <p:cNvPr id="78" name="Conector: angular 77">
            <a:extLst>
              <a:ext uri="{FF2B5EF4-FFF2-40B4-BE49-F238E27FC236}">
                <a16:creationId xmlns:a16="http://schemas.microsoft.com/office/drawing/2014/main" id="{EE8196A2-F462-CC3D-13BF-6FB14C2FC023}"/>
              </a:ext>
            </a:extLst>
          </p:cNvPr>
          <p:cNvCxnSpPr>
            <a:cxnSpLocks/>
          </p:cNvCxnSpPr>
          <p:nvPr/>
        </p:nvCxnSpPr>
        <p:spPr>
          <a:xfrm rot="5400000">
            <a:off x="4450910" y="3507602"/>
            <a:ext cx="344759" cy="23647"/>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84">
            <a:extLst>
              <a:ext uri="{FF2B5EF4-FFF2-40B4-BE49-F238E27FC236}">
                <a16:creationId xmlns:a16="http://schemas.microsoft.com/office/drawing/2014/main" id="{8D35F960-A145-316F-4833-72112496981A}"/>
              </a:ext>
            </a:extLst>
          </p:cNvPr>
          <p:cNvSpPr/>
          <p:nvPr/>
        </p:nvSpPr>
        <p:spPr>
          <a:xfrm>
            <a:off x="4635113" y="4168818"/>
            <a:ext cx="839408" cy="58985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Media poblacional de satisfacción</a:t>
            </a:r>
          </a:p>
        </p:txBody>
      </p:sp>
      <p:cxnSp>
        <p:nvCxnSpPr>
          <p:cNvPr id="88" name="Conector: angular 87">
            <a:extLst>
              <a:ext uri="{FF2B5EF4-FFF2-40B4-BE49-F238E27FC236}">
                <a16:creationId xmlns:a16="http://schemas.microsoft.com/office/drawing/2014/main" id="{5F473170-8A6D-B1D4-2DF9-E75D064D1D86}"/>
              </a:ext>
            </a:extLst>
          </p:cNvPr>
          <p:cNvCxnSpPr>
            <a:cxnSpLocks/>
          </p:cNvCxnSpPr>
          <p:nvPr/>
        </p:nvCxnSpPr>
        <p:spPr>
          <a:xfrm rot="16200000" flipH="1">
            <a:off x="4686514" y="3644412"/>
            <a:ext cx="819120" cy="207929"/>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ángulo 96">
            <a:extLst>
              <a:ext uri="{FF2B5EF4-FFF2-40B4-BE49-F238E27FC236}">
                <a16:creationId xmlns:a16="http://schemas.microsoft.com/office/drawing/2014/main" id="{64997ABA-AF12-3079-7677-02E8CAFD37A2}"/>
              </a:ext>
            </a:extLst>
          </p:cNvPr>
          <p:cNvSpPr/>
          <p:nvPr/>
        </p:nvSpPr>
        <p:spPr>
          <a:xfrm>
            <a:off x="5371335" y="3612492"/>
            <a:ext cx="890629" cy="449373"/>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Desvío estándar de satisfacción </a:t>
            </a:r>
          </a:p>
        </p:txBody>
      </p:sp>
      <p:cxnSp>
        <p:nvCxnSpPr>
          <p:cNvPr id="98" name="Conector: angular 97">
            <a:extLst>
              <a:ext uri="{FF2B5EF4-FFF2-40B4-BE49-F238E27FC236}">
                <a16:creationId xmlns:a16="http://schemas.microsoft.com/office/drawing/2014/main" id="{8083050E-5717-9D54-43FB-88176B666148}"/>
              </a:ext>
            </a:extLst>
          </p:cNvPr>
          <p:cNvCxnSpPr>
            <a:cxnSpLocks/>
          </p:cNvCxnSpPr>
          <p:nvPr/>
        </p:nvCxnSpPr>
        <p:spPr>
          <a:xfrm rot="16200000" flipH="1">
            <a:off x="5302147" y="3377139"/>
            <a:ext cx="270651" cy="194009"/>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Rectángulo 106">
            <a:extLst>
              <a:ext uri="{FF2B5EF4-FFF2-40B4-BE49-F238E27FC236}">
                <a16:creationId xmlns:a16="http://schemas.microsoft.com/office/drawing/2014/main" id="{5C148E55-618A-7DFC-2297-5612DA25A113}"/>
              </a:ext>
            </a:extLst>
          </p:cNvPr>
          <p:cNvSpPr/>
          <p:nvPr/>
        </p:nvSpPr>
        <p:spPr>
          <a:xfrm>
            <a:off x="5474521" y="927485"/>
            <a:ext cx="839540" cy="301017"/>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Media de promotores </a:t>
            </a:r>
          </a:p>
        </p:txBody>
      </p:sp>
      <p:cxnSp>
        <p:nvCxnSpPr>
          <p:cNvPr id="108" name="Conector: angular 107">
            <a:extLst>
              <a:ext uri="{FF2B5EF4-FFF2-40B4-BE49-F238E27FC236}">
                <a16:creationId xmlns:a16="http://schemas.microsoft.com/office/drawing/2014/main" id="{DFCD905C-967B-5FDF-1FCF-0C720438E391}"/>
              </a:ext>
            </a:extLst>
          </p:cNvPr>
          <p:cNvCxnSpPr>
            <a:cxnSpLocks/>
            <a:stCxn id="107" idx="2"/>
          </p:cNvCxnSpPr>
          <p:nvPr/>
        </p:nvCxnSpPr>
        <p:spPr>
          <a:xfrm rot="5400000">
            <a:off x="5465532" y="1369311"/>
            <a:ext cx="569569" cy="287950"/>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Rectángulo 132">
            <a:extLst>
              <a:ext uri="{FF2B5EF4-FFF2-40B4-BE49-F238E27FC236}">
                <a16:creationId xmlns:a16="http://schemas.microsoft.com/office/drawing/2014/main" id="{C5C424B2-DC70-B812-178C-6CB3CDB9273D}"/>
              </a:ext>
            </a:extLst>
          </p:cNvPr>
          <p:cNvSpPr/>
          <p:nvPr/>
        </p:nvSpPr>
        <p:spPr>
          <a:xfrm>
            <a:off x="6399040" y="916192"/>
            <a:ext cx="839541" cy="51086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Desvío estándar de promotores</a:t>
            </a:r>
          </a:p>
        </p:txBody>
      </p:sp>
      <p:cxnSp>
        <p:nvCxnSpPr>
          <p:cNvPr id="134" name="Conector: angular 133">
            <a:extLst>
              <a:ext uri="{FF2B5EF4-FFF2-40B4-BE49-F238E27FC236}">
                <a16:creationId xmlns:a16="http://schemas.microsoft.com/office/drawing/2014/main" id="{E8314662-5BBC-6727-F7DF-1D2976324AA8}"/>
              </a:ext>
            </a:extLst>
          </p:cNvPr>
          <p:cNvCxnSpPr>
            <a:cxnSpLocks/>
          </p:cNvCxnSpPr>
          <p:nvPr/>
        </p:nvCxnSpPr>
        <p:spPr>
          <a:xfrm rot="5400000">
            <a:off x="5991315" y="1364046"/>
            <a:ext cx="419849" cy="395603"/>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1" name="Rectángulo 150">
            <a:extLst>
              <a:ext uri="{FF2B5EF4-FFF2-40B4-BE49-F238E27FC236}">
                <a16:creationId xmlns:a16="http://schemas.microsoft.com/office/drawing/2014/main" id="{23E2EFD9-5C4B-4D5B-7C37-0FC8206005F5}"/>
              </a:ext>
            </a:extLst>
          </p:cNvPr>
          <p:cNvSpPr/>
          <p:nvPr/>
        </p:nvSpPr>
        <p:spPr>
          <a:xfrm>
            <a:off x="5922736" y="4220327"/>
            <a:ext cx="839408" cy="371925"/>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Media de detractores</a:t>
            </a:r>
          </a:p>
        </p:txBody>
      </p:sp>
      <p:cxnSp>
        <p:nvCxnSpPr>
          <p:cNvPr id="152" name="Conector: angular 151">
            <a:extLst>
              <a:ext uri="{FF2B5EF4-FFF2-40B4-BE49-F238E27FC236}">
                <a16:creationId xmlns:a16="http://schemas.microsoft.com/office/drawing/2014/main" id="{D555112C-9BBB-CFB4-3D17-B13E3D5D9D48}"/>
              </a:ext>
            </a:extLst>
          </p:cNvPr>
          <p:cNvCxnSpPr>
            <a:cxnSpLocks/>
            <a:endCxn id="151" idx="0"/>
          </p:cNvCxnSpPr>
          <p:nvPr/>
        </p:nvCxnSpPr>
        <p:spPr>
          <a:xfrm rot="5400000">
            <a:off x="5898734" y="3769938"/>
            <a:ext cx="894096" cy="6683"/>
          </a:xfrm>
          <a:prstGeom prst="bentConnector3">
            <a:avLst>
              <a:gd name="adj1" fmla="val 50000"/>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6" name="Rectángulo 155">
            <a:extLst>
              <a:ext uri="{FF2B5EF4-FFF2-40B4-BE49-F238E27FC236}">
                <a16:creationId xmlns:a16="http://schemas.microsoft.com/office/drawing/2014/main" id="{68DCA23F-D8AA-E05B-95E0-0FB28AC9B3D5}"/>
              </a:ext>
            </a:extLst>
          </p:cNvPr>
          <p:cNvSpPr/>
          <p:nvPr/>
        </p:nvSpPr>
        <p:spPr>
          <a:xfrm>
            <a:off x="6515934" y="3851657"/>
            <a:ext cx="1107985" cy="317161"/>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Desvío estándar de detractores</a:t>
            </a:r>
          </a:p>
        </p:txBody>
      </p:sp>
      <p:cxnSp>
        <p:nvCxnSpPr>
          <p:cNvPr id="157" name="Conector: angular 156">
            <a:extLst>
              <a:ext uri="{FF2B5EF4-FFF2-40B4-BE49-F238E27FC236}">
                <a16:creationId xmlns:a16="http://schemas.microsoft.com/office/drawing/2014/main" id="{D03A2F7C-3E5D-CE6C-3536-0C870F912D19}"/>
              </a:ext>
            </a:extLst>
          </p:cNvPr>
          <p:cNvCxnSpPr>
            <a:cxnSpLocks/>
          </p:cNvCxnSpPr>
          <p:nvPr/>
        </p:nvCxnSpPr>
        <p:spPr>
          <a:xfrm rot="16200000" flipH="1">
            <a:off x="6566405" y="3474191"/>
            <a:ext cx="510889" cy="276577"/>
          </a:xfrm>
          <a:prstGeom prst="bentConnector3">
            <a:avLst>
              <a:gd name="adj1" fmla="val 29492"/>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Rectángulo 188">
            <a:extLst>
              <a:ext uri="{FF2B5EF4-FFF2-40B4-BE49-F238E27FC236}">
                <a16:creationId xmlns:a16="http://schemas.microsoft.com/office/drawing/2014/main" id="{3637964B-3C35-4372-10DF-E1AB3BD55FB5}"/>
              </a:ext>
            </a:extLst>
          </p:cNvPr>
          <p:cNvSpPr/>
          <p:nvPr/>
        </p:nvSpPr>
        <p:spPr>
          <a:xfrm>
            <a:off x="7311310" y="615500"/>
            <a:ext cx="1238330" cy="811558"/>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1 para todos los estratos ya que no hay diferencias en los costos de trabajo de campo</a:t>
            </a:r>
          </a:p>
        </p:txBody>
      </p:sp>
      <p:cxnSp>
        <p:nvCxnSpPr>
          <p:cNvPr id="206" name="Conector: angular 205">
            <a:extLst>
              <a:ext uri="{FF2B5EF4-FFF2-40B4-BE49-F238E27FC236}">
                <a16:creationId xmlns:a16="http://schemas.microsoft.com/office/drawing/2014/main" id="{38199504-2402-AF54-E076-0520366D59B9}"/>
              </a:ext>
            </a:extLst>
          </p:cNvPr>
          <p:cNvCxnSpPr>
            <a:cxnSpLocks/>
          </p:cNvCxnSpPr>
          <p:nvPr/>
        </p:nvCxnSpPr>
        <p:spPr>
          <a:xfrm rot="5400000">
            <a:off x="6922777" y="1371999"/>
            <a:ext cx="441671" cy="375565"/>
          </a:xfrm>
          <a:prstGeom prst="bentConnector3">
            <a:avLst>
              <a:gd name="adj1" fmla="val 69409"/>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 name="Rectángulo 214">
            <a:extLst>
              <a:ext uri="{FF2B5EF4-FFF2-40B4-BE49-F238E27FC236}">
                <a16:creationId xmlns:a16="http://schemas.microsoft.com/office/drawing/2014/main" id="{E0CE3E37-700D-B869-DD81-AC495745DCC0}"/>
              </a:ext>
            </a:extLst>
          </p:cNvPr>
          <p:cNvSpPr/>
          <p:nvPr/>
        </p:nvSpPr>
        <p:spPr>
          <a:xfrm>
            <a:off x="7747239" y="1613461"/>
            <a:ext cx="1107986" cy="1066731"/>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0: estratos en los que se realiza un muestreo</a:t>
            </a:r>
          </a:p>
          <a:p>
            <a:pPr algn="ctr"/>
            <a:r>
              <a:rPr lang="es-ES" sz="1000" dirty="0">
                <a:solidFill>
                  <a:schemeClr val="tx2"/>
                </a:solidFill>
                <a:latin typeface="Lato" panose="020F0502020204030203" pitchFamily="34" charset="0"/>
                <a:ea typeface="Lato" panose="020F0502020204030203" pitchFamily="34" charset="0"/>
                <a:cs typeface="Lato" panose="020F0502020204030203" pitchFamily="34" charset="0"/>
              </a:rPr>
              <a:t>1: estratos en los que se realiza un censo</a:t>
            </a:r>
          </a:p>
        </p:txBody>
      </p:sp>
      <p:cxnSp>
        <p:nvCxnSpPr>
          <p:cNvPr id="216" name="Conector: angular 215">
            <a:extLst>
              <a:ext uri="{FF2B5EF4-FFF2-40B4-BE49-F238E27FC236}">
                <a16:creationId xmlns:a16="http://schemas.microsoft.com/office/drawing/2014/main" id="{D9C2512C-2F2D-D0C7-1137-AADC81F2C5E6}"/>
              </a:ext>
            </a:extLst>
          </p:cNvPr>
          <p:cNvCxnSpPr>
            <a:cxnSpLocks/>
          </p:cNvCxnSpPr>
          <p:nvPr/>
        </p:nvCxnSpPr>
        <p:spPr>
          <a:xfrm flipV="1">
            <a:off x="7368482" y="1690644"/>
            <a:ext cx="344187" cy="80430"/>
          </a:xfrm>
          <a:prstGeom prst="bentConnector3">
            <a:avLst>
              <a:gd name="adj1" fmla="val -5348"/>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525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A8CA0EFE-93DB-030E-6CC0-FA90780C54A4}"/>
              </a:ext>
            </a:extLst>
          </p:cNvPr>
          <p:cNvSpPr/>
          <p:nvPr/>
        </p:nvSpPr>
        <p:spPr>
          <a:xfrm>
            <a:off x="788669" y="1177290"/>
            <a:ext cx="7453605" cy="3166110"/>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8214584"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Consideraciones en la creación de STRATUM</a:t>
            </a:r>
          </a:p>
        </p:txBody>
      </p:sp>
      <p:sp>
        <p:nvSpPr>
          <p:cNvPr id="2" name="Google Shape;177;p13">
            <a:extLst>
              <a:ext uri="{FF2B5EF4-FFF2-40B4-BE49-F238E27FC236}">
                <a16:creationId xmlns:a16="http://schemas.microsoft.com/office/drawing/2014/main" id="{38B340E7-5CA2-E8E2-B705-43145AEFD42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Encuesta de Satisfacción 2023</a:t>
            </a:r>
            <a:endParaRPr sz="1100" dirty="0">
              <a:solidFill>
                <a:srgbClr val="595959"/>
              </a:solidFill>
              <a:latin typeface="Poppins SemiBold"/>
              <a:cs typeface="Poppins SemiBold"/>
              <a:sym typeface="Poppins"/>
            </a:endParaRPr>
          </a:p>
        </p:txBody>
      </p:sp>
      <p:sp>
        <p:nvSpPr>
          <p:cNvPr id="5" name="CuadroTexto 4">
            <a:extLst>
              <a:ext uri="{FF2B5EF4-FFF2-40B4-BE49-F238E27FC236}">
                <a16:creationId xmlns:a16="http://schemas.microsoft.com/office/drawing/2014/main" id="{4B1F9653-3AC5-1CF4-074B-E740C993AA6E}"/>
              </a:ext>
            </a:extLst>
          </p:cNvPr>
          <p:cNvSpPr txBox="1"/>
          <p:nvPr/>
        </p:nvSpPr>
        <p:spPr>
          <a:xfrm>
            <a:off x="901726" y="1261688"/>
            <a:ext cx="7190713" cy="3000821"/>
          </a:xfrm>
          <a:prstGeom prst="rect">
            <a:avLst/>
          </a:prstGeom>
          <a:noFill/>
        </p:spPr>
        <p:txBody>
          <a:bodyPr wrap="square">
            <a:spAutoFit/>
          </a:bodyPr>
          <a:lstStyle/>
          <a:p>
            <a:pPr marL="285750" indent="-285750">
              <a:spcBef>
                <a:spcPts val="300"/>
              </a:spcBef>
              <a:spcAft>
                <a:spcPts val="300"/>
              </a:spcAft>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CENS=1 Se realiza un censo en estratos con tamaño poblacional menor o igual a 10</a:t>
            </a:r>
          </a:p>
          <a:p>
            <a:pPr marL="285750" indent="-285750">
              <a:spcBef>
                <a:spcPts val="300"/>
              </a:spcBef>
              <a:spcAft>
                <a:spcPts val="300"/>
              </a:spcAft>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Valores de medias y desvíos determinados a partir de</a:t>
            </a:r>
            <a:r>
              <a:rPr lang="es-ES" sz="1400" dirty="0">
                <a:effectLst/>
                <a:latin typeface="Lato" panose="020F0502020204030203" pitchFamily="34" charset="0"/>
                <a:ea typeface="Lato" panose="020F0502020204030203" pitchFamily="34" charset="0"/>
                <a:cs typeface="Lato" panose="020F0502020204030203" pitchFamily="34" charset="0"/>
              </a:rPr>
              <a:t> la información disponible de la encuesta 2022 </a:t>
            </a:r>
          </a:p>
          <a:p>
            <a:pPr marL="285750" indent="-285750">
              <a:spcBef>
                <a:spcPts val="300"/>
              </a:spcBef>
              <a:spcAft>
                <a:spcPts val="300"/>
              </a:spcAft>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Casos en los que no se cuenta con información:</a:t>
            </a:r>
          </a:p>
          <a:p>
            <a:pPr>
              <a:spcBef>
                <a:spcPts val="300"/>
              </a:spcBef>
              <a:spcAft>
                <a:spcPts val="300"/>
              </a:spcAft>
              <a:buClr>
                <a:srgbClr val="92D050"/>
              </a:buClr>
            </a:pPr>
            <a:r>
              <a:rPr lang="es-ES" b="1"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 Nivel de uso</a:t>
            </a: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a:t>
            </a:r>
            <a:r>
              <a:rPr lang="es-ES" dirty="0">
                <a:effectLst/>
                <a:latin typeface="Lato" panose="020F0502020204030203" pitchFamily="34" charset="0"/>
                <a:ea typeface="Lato" panose="020F0502020204030203" pitchFamily="34" charset="0"/>
                <a:cs typeface="Lato" panose="020F0502020204030203" pitchFamily="34" charset="0"/>
              </a:rPr>
              <a:t> Se utiliza para las tres categorías de nivel de uso, las estimaciones obtenidas en estratos formados a partir de credencial, segmento y región</a:t>
            </a:r>
            <a:endParaRPr lang="es-ES" dirty="0">
              <a:latin typeface="Lato" panose="020F0502020204030203" pitchFamily="34" charset="0"/>
              <a:ea typeface="Lato" panose="020F0502020204030203" pitchFamily="34" charset="0"/>
              <a:cs typeface="Lato" panose="020F0502020204030203" pitchFamily="34" charset="0"/>
            </a:endParaRPr>
          </a:p>
          <a:p>
            <a:pPr lvl="6">
              <a:spcBef>
                <a:spcPts val="300"/>
              </a:spcBef>
              <a:spcAft>
                <a:spcPts val="300"/>
              </a:spcAft>
              <a:buClr>
                <a:srgbClr val="92D050"/>
              </a:buClr>
            </a:pP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Credencial D</a:t>
            </a:r>
          </a:p>
          <a:p>
            <a:pPr lvl="6">
              <a:spcBef>
                <a:spcPts val="300"/>
              </a:spcBef>
              <a:spcAft>
                <a:spcPts val="300"/>
              </a:spcAft>
              <a:buClr>
                <a:srgbClr val="92D050"/>
              </a:buClr>
            </a:pP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Estratos con tamaño de muestra igual a cero</a:t>
            </a:r>
          </a:p>
          <a:p>
            <a:pPr lvl="6">
              <a:spcBef>
                <a:spcPts val="300"/>
              </a:spcBef>
              <a:spcAft>
                <a:spcPts val="300"/>
              </a:spcAft>
              <a:buClr>
                <a:srgbClr val="92D050"/>
              </a:buClr>
            </a:pPr>
            <a:r>
              <a:rPr lang="es-ES"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 Tamaño muestral en el estrato menor o igual a 10</a:t>
            </a:r>
          </a:p>
          <a:p>
            <a:pPr lvl="6">
              <a:spcBef>
                <a:spcPts val="300"/>
              </a:spcBef>
              <a:spcAft>
                <a:spcPts val="300"/>
              </a:spcAft>
              <a:buClr>
                <a:srgbClr val="92D050"/>
              </a:buClr>
            </a:pPr>
            <a:r>
              <a:rPr lang="es-ES" dirty="0">
                <a:latin typeface="Segoe UI" panose="020B0502040204020203" pitchFamily="34" charset="0"/>
              </a:rPr>
              <a:t>En estos tres casos se supone una proporción de satisfechos de 0.6, de promotores de 0.5 y de detractores de 0.3 basándose en suposiciones</a:t>
            </a:r>
          </a:p>
        </p:txBody>
      </p:sp>
    </p:spTree>
    <p:extLst>
      <p:ext uri="{BB962C8B-B14F-4D97-AF65-F5344CB8AC3E}">
        <p14:creationId xmlns:p14="http://schemas.microsoft.com/office/powerpoint/2010/main" val="29079669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CV</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6" name="Imagen 5">
            <a:extLst>
              <a:ext uri="{FF2B5EF4-FFF2-40B4-BE49-F238E27FC236}">
                <a16:creationId xmlns:a16="http://schemas.microsoft.com/office/drawing/2014/main" id="{4AF083E6-29A3-6407-BC3D-A8AC25AE5F4C}"/>
              </a:ext>
            </a:extLst>
          </p:cNvPr>
          <p:cNvPicPr>
            <a:picLocks noChangeAspect="1"/>
          </p:cNvPicPr>
          <p:nvPr/>
        </p:nvPicPr>
        <p:blipFill rotWithShape="1">
          <a:blip r:embed="rId2"/>
          <a:srcRect t="-380" r="5587" b="2317"/>
          <a:stretch/>
        </p:blipFill>
        <p:spPr>
          <a:xfrm>
            <a:off x="2407745" y="2737389"/>
            <a:ext cx="2644254" cy="1451609"/>
          </a:xfrm>
          <a:prstGeom prst="rect">
            <a:avLst/>
          </a:prstGeom>
        </p:spPr>
      </p:pic>
      <p:sp>
        <p:nvSpPr>
          <p:cNvPr id="10" name="Diagrama de flujo: conector 9">
            <a:extLst>
              <a:ext uri="{FF2B5EF4-FFF2-40B4-BE49-F238E27FC236}">
                <a16:creationId xmlns:a16="http://schemas.microsoft.com/office/drawing/2014/main" id="{9D6D2690-E8F9-4A61-2B59-100AA5D71165}"/>
              </a:ext>
            </a:extLst>
          </p:cNvPr>
          <p:cNvSpPr/>
          <p:nvPr/>
        </p:nvSpPr>
        <p:spPr>
          <a:xfrm>
            <a:off x="3668969" y="2988847"/>
            <a:ext cx="320040" cy="291079"/>
          </a:xfrm>
          <a:prstGeom prst="flowChartConnector">
            <a:avLst/>
          </a:prstGeom>
          <a:noFill/>
          <a:ln w="3175">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a:extLst>
              <a:ext uri="{FF2B5EF4-FFF2-40B4-BE49-F238E27FC236}">
                <a16:creationId xmlns:a16="http://schemas.microsoft.com/office/drawing/2014/main" id="{8E6AE42C-7B5E-1DFF-A696-442D9630BB4E}"/>
              </a:ext>
            </a:extLst>
          </p:cNvPr>
          <p:cNvSpPr/>
          <p:nvPr/>
        </p:nvSpPr>
        <p:spPr>
          <a:xfrm>
            <a:off x="5256559" y="2159708"/>
            <a:ext cx="1944139" cy="64978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Precisión deseada del 5% en la estimación de la proporción de satisfechos para el tipo de dominio credencial </a:t>
            </a:r>
          </a:p>
        </p:txBody>
      </p:sp>
      <p:cxnSp>
        <p:nvCxnSpPr>
          <p:cNvPr id="13" name="Conector: angular 12">
            <a:extLst>
              <a:ext uri="{FF2B5EF4-FFF2-40B4-BE49-F238E27FC236}">
                <a16:creationId xmlns:a16="http://schemas.microsoft.com/office/drawing/2014/main" id="{0C38F1D2-8E09-83D5-6BBF-105695B727C8}"/>
              </a:ext>
            </a:extLst>
          </p:cNvPr>
          <p:cNvCxnSpPr>
            <a:cxnSpLocks/>
            <a:stCxn id="10" idx="0"/>
            <a:endCxn id="11" idx="1"/>
          </p:cNvCxnSpPr>
          <p:nvPr/>
        </p:nvCxnSpPr>
        <p:spPr>
          <a:xfrm rot="5400000" flipH="1" flipV="1">
            <a:off x="4290651" y="2022939"/>
            <a:ext cx="504246" cy="1427570"/>
          </a:xfrm>
          <a:prstGeom prst="bentConnector2">
            <a:avLst/>
          </a:prstGeom>
          <a:ln>
            <a:solidFill>
              <a:srgbClr val="00986B"/>
            </a:solidFill>
            <a:tailEnd type="triangle"/>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693D00C4-F6A4-8853-BFF5-C7305737FF75}"/>
              </a:ext>
            </a:extLst>
          </p:cNvPr>
          <p:cNvSpPr/>
          <p:nvPr/>
        </p:nvSpPr>
        <p:spPr>
          <a:xfrm>
            <a:off x="5425868" y="3722091"/>
            <a:ext cx="1794508" cy="649786"/>
          </a:xfrm>
          <a:prstGeom prst="rect">
            <a:avLst/>
          </a:prstGeom>
          <a:solidFill>
            <a:schemeClr val="bg1">
              <a:lumMod val="9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00" dirty="0">
                <a:solidFill>
                  <a:schemeClr val="tx2"/>
                </a:solidFill>
                <a:latin typeface="Lato" panose="020F0502020204030203" pitchFamily="34" charset="0"/>
                <a:ea typeface="Lato" panose="020F0502020204030203" pitchFamily="34" charset="0"/>
                <a:cs typeface="Lato" panose="020F0502020204030203" pitchFamily="34" charset="0"/>
              </a:rPr>
              <a:t>Precisión del 3% para la estimación de la proporción de detractores para la población completa</a:t>
            </a:r>
          </a:p>
        </p:txBody>
      </p:sp>
      <p:sp>
        <p:nvSpPr>
          <p:cNvPr id="20" name="Diagrama de flujo: conector 19">
            <a:extLst>
              <a:ext uri="{FF2B5EF4-FFF2-40B4-BE49-F238E27FC236}">
                <a16:creationId xmlns:a16="http://schemas.microsoft.com/office/drawing/2014/main" id="{62217992-EF64-1A24-9DF4-6A46F274C84D}"/>
              </a:ext>
            </a:extLst>
          </p:cNvPr>
          <p:cNvSpPr/>
          <p:nvPr/>
        </p:nvSpPr>
        <p:spPr>
          <a:xfrm>
            <a:off x="4726243" y="3927492"/>
            <a:ext cx="320040" cy="291079"/>
          </a:xfrm>
          <a:prstGeom prst="flowChartConnector">
            <a:avLst/>
          </a:prstGeom>
          <a:noFill/>
          <a:ln w="3175">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2" name="Conector: angular 21">
            <a:extLst>
              <a:ext uri="{FF2B5EF4-FFF2-40B4-BE49-F238E27FC236}">
                <a16:creationId xmlns:a16="http://schemas.microsoft.com/office/drawing/2014/main" id="{4DEFA211-01B0-8AF8-9598-6F18B1AC3013}"/>
              </a:ext>
            </a:extLst>
          </p:cNvPr>
          <p:cNvCxnSpPr>
            <a:cxnSpLocks/>
            <a:stCxn id="20" idx="6"/>
            <a:endCxn id="19" idx="0"/>
          </p:cNvCxnSpPr>
          <p:nvPr/>
        </p:nvCxnSpPr>
        <p:spPr>
          <a:xfrm flipV="1">
            <a:off x="5046283" y="3722091"/>
            <a:ext cx="1276839" cy="350941"/>
          </a:xfrm>
          <a:prstGeom prst="bentConnector4">
            <a:avLst>
              <a:gd name="adj1" fmla="val 14864"/>
              <a:gd name="adj2" fmla="val 165139"/>
            </a:avLst>
          </a:prstGeom>
          <a:ln>
            <a:solidFill>
              <a:srgbClr val="00986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61CA729-1009-0DC5-4073-44F9B2945D82}"/>
                  </a:ext>
                </a:extLst>
              </p:cNvPr>
              <p:cNvSpPr txBox="1"/>
              <p:nvPr/>
            </p:nvSpPr>
            <p:spPr>
              <a:xfrm>
                <a:off x="6422723" y="1271394"/>
                <a:ext cx="2345356" cy="3507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1100" b="0" i="1" smtClean="0">
                          <a:latin typeface="Cambria Math" panose="02040503050406030204" pitchFamily="18" charset="0"/>
                        </a:rPr>
                        <m:t>𝐶𝑉</m:t>
                      </m:r>
                      <m:r>
                        <a:rPr lang="es-AR" sz="1100" b="0" i="1" smtClean="0">
                          <a:latin typeface="Cambria Math" panose="02040503050406030204" pitchFamily="18" charset="0"/>
                        </a:rPr>
                        <m:t>=</m:t>
                      </m:r>
                      <m:f>
                        <m:fPr>
                          <m:ctrlPr>
                            <a:rPr lang="es-AR" sz="1100" b="0" i="1" smtClean="0">
                              <a:latin typeface="Cambria Math" panose="02040503050406030204" pitchFamily="18" charset="0"/>
                            </a:rPr>
                          </m:ctrlPr>
                        </m:fPr>
                        <m:num>
                          <m:r>
                            <a:rPr lang="es-AR" sz="1100" b="0" i="1" smtClean="0">
                              <a:latin typeface="Cambria Math" panose="02040503050406030204" pitchFamily="18" charset="0"/>
                            </a:rPr>
                            <m:t>𝑒𝑟𝑟𝑜𝑟</m:t>
                          </m:r>
                          <m:r>
                            <a:rPr lang="es-AR" sz="1100" b="0" i="1" smtClean="0">
                              <a:latin typeface="Cambria Math" panose="02040503050406030204" pitchFamily="18" charset="0"/>
                            </a:rPr>
                            <m:t> </m:t>
                          </m:r>
                          <m:r>
                            <a:rPr lang="es-AR" sz="1100" b="0" i="1" smtClean="0">
                              <a:latin typeface="Cambria Math" panose="02040503050406030204" pitchFamily="18" charset="0"/>
                            </a:rPr>
                            <m:t>𝑒𝑠𝑡</m:t>
                          </m:r>
                          <m:r>
                            <a:rPr lang="es-AR" sz="1100" b="0" i="1" smtClean="0">
                              <a:latin typeface="Cambria Math" panose="02040503050406030204" pitchFamily="18" charset="0"/>
                            </a:rPr>
                            <m:t>á</m:t>
                          </m:r>
                          <m:r>
                            <a:rPr lang="es-AR" sz="1100" b="0" i="1" smtClean="0">
                              <a:latin typeface="Cambria Math" panose="02040503050406030204" pitchFamily="18" charset="0"/>
                            </a:rPr>
                            <m:t>𝑛𝑑𝑎𝑟</m:t>
                          </m:r>
                          <m:r>
                            <a:rPr lang="es-AR" sz="1100" b="0" i="1" smtClean="0">
                              <a:latin typeface="Cambria Math" panose="02040503050406030204" pitchFamily="18" charset="0"/>
                            </a:rPr>
                            <m:t> </m:t>
                          </m:r>
                          <m:r>
                            <a:rPr lang="es-AR" sz="1100" b="0" i="1" smtClean="0">
                              <a:latin typeface="Cambria Math" panose="02040503050406030204" pitchFamily="18" charset="0"/>
                            </a:rPr>
                            <m:t>𝑑𝑒𝑙</m:t>
                          </m:r>
                          <m:r>
                            <a:rPr lang="es-AR" sz="1100" b="0" i="1" smtClean="0">
                              <a:latin typeface="Cambria Math" panose="02040503050406030204" pitchFamily="18" charset="0"/>
                            </a:rPr>
                            <m:t> </m:t>
                          </m:r>
                          <m:r>
                            <a:rPr lang="es-AR" sz="1100" b="0" i="1" smtClean="0">
                              <a:latin typeface="Cambria Math" panose="02040503050406030204" pitchFamily="18" charset="0"/>
                            </a:rPr>
                            <m:t>𝑒𝑠𝑡𝑖𝑚𝑎𝑑𝑜𝑟</m:t>
                          </m:r>
                        </m:num>
                        <m:den>
                          <m:r>
                            <a:rPr lang="es-AR" sz="1100" b="0" i="1" smtClean="0">
                              <a:latin typeface="Cambria Math" panose="02040503050406030204" pitchFamily="18" charset="0"/>
                            </a:rPr>
                            <m:t>𝑣𝑎𝑙𝑜𝑟</m:t>
                          </m:r>
                          <m:r>
                            <a:rPr lang="es-AR" sz="1100" b="0" i="1" smtClean="0">
                              <a:latin typeface="Cambria Math" panose="02040503050406030204" pitchFamily="18" charset="0"/>
                            </a:rPr>
                            <m:t> </m:t>
                          </m:r>
                          <m:r>
                            <a:rPr lang="es-AR" sz="1100" b="0" i="1" smtClean="0">
                              <a:latin typeface="Cambria Math" panose="02040503050406030204" pitchFamily="18" charset="0"/>
                            </a:rPr>
                            <m:t>𝑝𝑜𝑏𝑙𝑎𝑐𝑖𝑜𝑛𝑎𝑙</m:t>
                          </m:r>
                        </m:den>
                      </m:f>
                    </m:oMath>
                  </m:oMathPara>
                </a14:m>
                <a:endParaRPr lang="es-AR" sz="1100" dirty="0"/>
              </a:p>
            </p:txBody>
          </p:sp>
        </mc:Choice>
        <mc:Fallback xmlns="">
          <p:sp>
            <p:nvSpPr>
              <p:cNvPr id="24" name="CuadroTexto 23">
                <a:extLst>
                  <a:ext uri="{FF2B5EF4-FFF2-40B4-BE49-F238E27FC236}">
                    <a16:creationId xmlns:a16="http://schemas.microsoft.com/office/drawing/2014/main" id="{F61CA729-1009-0DC5-4073-44F9B2945D82}"/>
                  </a:ext>
                </a:extLst>
              </p:cNvPr>
              <p:cNvSpPr txBox="1">
                <a:spLocks noRot="1" noChangeAspect="1" noMove="1" noResize="1" noEditPoints="1" noAdjustHandles="1" noChangeArrowheads="1" noChangeShapeType="1" noTextEdit="1"/>
              </p:cNvSpPr>
              <p:nvPr/>
            </p:nvSpPr>
            <p:spPr>
              <a:xfrm>
                <a:off x="6422723" y="1271394"/>
                <a:ext cx="2345356" cy="350737"/>
              </a:xfrm>
              <a:prstGeom prst="rect">
                <a:avLst/>
              </a:prstGeom>
              <a:blipFill>
                <a:blip r:embed="rId4"/>
                <a:stretch>
                  <a:fillRect t="-1754" b="-19298"/>
                </a:stretch>
              </a:blipFill>
            </p:spPr>
            <p:txBody>
              <a:bodyPr/>
              <a:lstStyle/>
              <a:p>
                <a:r>
                  <a:rPr lang="es-AR">
                    <a:noFill/>
                  </a:rPr>
                  <a:t> </a:t>
                </a:r>
              </a:p>
            </p:txBody>
          </p:sp>
        </mc:Fallback>
      </mc:AlternateContent>
      <p:sp>
        <p:nvSpPr>
          <p:cNvPr id="25" name="CuadroTexto 24">
            <a:extLst>
              <a:ext uri="{FF2B5EF4-FFF2-40B4-BE49-F238E27FC236}">
                <a16:creationId xmlns:a16="http://schemas.microsoft.com/office/drawing/2014/main" id="{8E8813E7-0F07-1783-185C-0FE2C854437A}"/>
              </a:ext>
            </a:extLst>
          </p:cNvPr>
          <p:cNvSpPr txBox="1"/>
          <p:nvPr/>
        </p:nvSpPr>
        <p:spPr>
          <a:xfrm>
            <a:off x="2379299" y="2430817"/>
            <a:ext cx="728084" cy="276999"/>
          </a:xfrm>
          <a:prstGeom prst="rect">
            <a:avLst/>
          </a:prstGeom>
          <a:noFill/>
        </p:spPr>
        <p:txBody>
          <a:bodyPr wrap="none" rtlCol="0">
            <a:spAutoFit/>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Ejemplo</a:t>
            </a:r>
            <a:endParaRPr lang="es-AR"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5" name="CuadroTexto 34">
            <a:extLst>
              <a:ext uri="{FF2B5EF4-FFF2-40B4-BE49-F238E27FC236}">
                <a16:creationId xmlns:a16="http://schemas.microsoft.com/office/drawing/2014/main" id="{2C98F66A-783E-276B-DE8A-CCDC10170B31}"/>
              </a:ext>
            </a:extLst>
          </p:cNvPr>
          <p:cNvSpPr txBox="1"/>
          <p:nvPr/>
        </p:nvSpPr>
        <p:spPr>
          <a:xfrm>
            <a:off x="335056" y="968367"/>
            <a:ext cx="5988066" cy="1023357"/>
          </a:xfrm>
          <a:prstGeom prst="rect">
            <a:avLst/>
          </a:prstGeom>
          <a:noFill/>
        </p:spPr>
        <p:txBody>
          <a:bodyPr wrap="square" rtlCol="0">
            <a:spAutoFit/>
          </a:bodyPr>
          <a:lstStyle/>
          <a:p>
            <a:pPr marL="285750" indent="-285750">
              <a:spcBef>
                <a:spcPts val="300"/>
              </a:spcBef>
              <a:spcAft>
                <a:spcPts val="300"/>
              </a:spcAft>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Contiene información de la precisión que se desea garantizar en las estimaciones de cada uno de los parámetros de interés para cada tipo de dominio</a:t>
            </a:r>
          </a:p>
          <a:p>
            <a:pPr marL="285750" indent="-285750">
              <a:buFont typeface="Arial" panose="020B0604020202020204" pitchFamily="34" charset="0"/>
              <a:buChar char="•"/>
            </a:pPr>
            <a:r>
              <a:rPr lang="es-AR" dirty="0">
                <a:solidFill>
                  <a:schemeClr val="bg2"/>
                </a:solidFill>
                <a:latin typeface="Lato" panose="020F0502020204030203" pitchFamily="34" charset="0"/>
                <a:ea typeface="Lato" panose="020F0502020204030203" pitchFamily="34" charset="0"/>
                <a:cs typeface="Lato" panose="020F0502020204030203" pitchFamily="34" charset="0"/>
              </a:rPr>
              <a:t>La precisión es expresada en términos de </a:t>
            </a:r>
            <a:r>
              <a:rPr lang="es-AR" sz="1600" b="1" dirty="0">
                <a:solidFill>
                  <a:srgbClr val="92D050"/>
                </a:solidFill>
                <a:latin typeface="Lato" panose="020F0502020204030203" pitchFamily="34" charset="0"/>
                <a:ea typeface="Lato" panose="020F0502020204030203" pitchFamily="34" charset="0"/>
                <a:cs typeface="Lato" panose="020F0502020204030203" pitchFamily="34" charset="0"/>
              </a:rPr>
              <a:t>Coeficiente de variación</a:t>
            </a:r>
          </a:p>
        </p:txBody>
      </p:sp>
      <p:sp>
        <p:nvSpPr>
          <p:cNvPr id="37" name="Rectángulo 36">
            <a:extLst>
              <a:ext uri="{FF2B5EF4-FFF2-40B4-BE49-F238E27FC236}">
                <a16:creationId xmlns:a16="http://schemas.microsoft.com/office/drawing/2014/main" id="{BF708611-A00D-83C6-5F09-7DA17A86B046}"/>
              </a:ext>
            </a:extLst>
          </p:cNvPr>
          <p:cNvSpPr/>
          <p:nvPr/>
        </p:nvSpPr>
        <p:spPr>
          <a:xfrm>
            <a:off x="6422723" y="1167289"/>
            <a:ext cx="2471895" cy="558946"/>
          </a:xfrm>
          <a:prstGeom prst="rect">
            <a:avLst/>
          </a:prstGeom>
          <a:noFill/>
          <a:ln w="31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76267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Estimación parámetros de interés</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27696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Diseño muestral</a:t>
            </a:r>
            <a:endParaRPr sz="2400" dirty="0">
              <a:solidFill>
                <a:schemeClr val="dk1"/>
              </a:solidFill>
              <a:latin typeface="Poppins"/>
              <a:ea typeface="Poppins"/>
              <a:cs typeface="Poppins"/>
              <a:sym typeface="Poppins"/>
            </a:endParaRPr>
          </a:p>
        </p:txBody>
      </p:sp>
      <p:sp>
        <p:nvSpPr>
          <p:cNvPr id="119" name="Google Shape;119;g208f60fc388_1_8"/>
          <p:cNvSpPr txBox="1"/>
          <p:nvPr/>
        </p:nvSpPr>
        <p:spPr>
          <a:xfrm>
            <a:off x="7497431" y="4529231"/>
            <a:ext cx="983925" cy="259729"/>
          </a:xfrm>
          <a:prstGeom prst="rect">
            <a:avLst/>
          </a:prstGeom>
          <a:noFill/>
          <a:ln>
            <a:noFill/>
          </a:ln>
        </p:spPr>
        <p:txBody>
          <a:bodyPr spcFirstLastPara="1" wrap="square" lIns="68569" tIns="68569" rIns="68569" bIns="68569"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AR" sz="788">
                <a:solidFill>
                  <a:schemeClr val="lt1"/>
                </a:solidFill>
                <a:latin typeface="Poppins"/>
                <a:ea typeface="Poppins"/>
                <a:cs typeface="Poppins"/>
                <a:sym typeface="Poppins"/>
              </a:rPr>
              <a:t>Ir a carpeta</a:t>
            </a:r>
            <a:endParaRPr sz="788">
              <a:latin typeface="Calibri"/>
              <a:ea typeface="Calibri"/>
              <a:cs typeface="Calibri"/>
              <a:sym typeface="Calibri"/>
            </a:endParaRPr>
          </a:p>
        </p:txBody>
      </p:sp>
    </p:spTree>
    <p:extLst>
      <p:ext uri="{BB962C8B-B14F-4D97-AF65-F5344CB8AC3E}">
        <p14:creationId xmlns:p14="http://schemas.microsoft.com/office/powerpoint/2010/main" val="36042108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Estimación de parámetros</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pic>
        <p:nvPicPr>
          <p:cNvPr id="18" name="Imagen 17">
            <a:extLst>
              <a:ext uri="{FF2B5EF4-FFF2-40B4-BE49-F238E27FC236}">
                <a16:creationId xmlns:a16="http://schemas.microsoft.com/office/drawing/2014/main" id="{8896555F-9EFF-CC12-64A8-27B2415434A2}"/>
              </a:ext>
            </a:extLst>
          </p:cNvPr>
          <p:cNvPicPr>
            <a:picLocks noChangeAspect="1"/>
          </p:cNvPicPr>
          <p:nvPr/>
        </p:nvPicPr>
        <p:blipFill>
          <a:blip r:embed="rId2"/>
          <a:stretch>
            <a:fillRect/>
          </a:stretch>
        </p:blipFill>
        <p:spPr>
          <a:xfrm>
            <a:off x="499748" y="1435807"/>
            <a:ext cx="5311051" cy="2652584"/>
          </a:xfrm>
          <a:prstGeom prst="rect">
            <a:avLst/>
          </a:prstGeom>
        </p:spPr>
      </p:pic>
      <p:sp>
        <p:nvSpPr>
          <p:cNvPr id="21" name="CuadroTexto 20">
            <a:extLst>
              <a:ext uri="{FF2B5EF4-FFF2-40B4-BE49-F238E27FC236}">
                <a16:creationId xmlns:a16="http://schemas.microsoft.com/office/drawing/2014/main" id="{580F12DE-AD12-19CB-BE5B-0B6DB23E58FA}"/>
              </a:ext>
            </a:extLst>
          </p:cNvPr>
          <p:cNvSpPr txBox="1"/>
          <p:nvPr/>
        </p:nvSpPr>
        <p:spPr>
          <a:xfrm>
            <a:off x="5929604" y="2346601"/>
            <a:ext cx="2714648" cy="1015663"/>
          </a:xfrm>
          <a:prstGeom prst="rect">
            <a:avLst/>
          </a:prstGeom>
          <a:noFill/>
          <a:ln w="19050">
            <a:solidFill>
              <a:schemeClr val="bg1">
                <a:lumMod val="65000"/>
              </a:schemeClr>
            </a:solidFill>
          </a:ln>
        </p:spPr>
        <p:txBody>
          <a:bodyPr wrap="square">
            <a:spAutoFit/>
          </a:bodyPr>
          <a:lstStyle/>
          <a:p>
            <a:r>
              <a:rPr lang="es-E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Una proporción se define como la media de una variable que toma 0 y 1, por lo que se utiliza el estimador de la media y la variancia muestral de la media</a:t>
            </a:r>
          </a:p>
        </p:txBody>
      </p:sp>
    </p:spTree>
    <p:extLst>
      <p:ext uri="{BB962C8B-B14F-4D97-AF65-F5344CB8AC3E}">
        <p14:creationId xmlns:p14="http://schemas.microsoft.com/office/powerpoint/2010/main" val="3290338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Estimación de parámetros</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A177FFF-AC58-14B3-F547-DA29E2518CE9}"/>
                  </a:ext>
                </a:extLst>
              </p:cNvPr>
              <p:cNvSpPr txBox="1"/>
              <p:nvPr/>
            </p:nvSpPr>
            <p:spPr>
              <a:xfrm>
                <a:off x="450934" y="1590594"/>
                <a:ext cx="4091120" cy="184666"/>
              </a:xfrm>
              <a:prstGeom prst="rect">
                <a:avLst/>
              </a:prstGeom>
              <a:noFill/>
            </p:spPr>
            <p:txBody>
              <a:bodyPr wrap="none" lIns="0" tIns="0" rIns="0" bIns="0" rtlCol="0">
                <a:spAutoFit/>
              </a:bodyPr>
              <a:lstStyle/>
              <a:p>
                <a14:m>
                  <m:oMath xmlns:m="http://schemas.openxmlformats.org/officeDocument/2006/math">
                    <m:sSub>
                      <m:sSubPr>
                        <m:ctrlPr>
                          <a:rPr lang="es-AR" sz="1200" i="1" smtClean="0">
                            <a:solidFill>
                              <a:schemeClr val="bg2"/>
                            </a:solidFill>
                            <a:latin typeface="Cambria Math" panose="02040503050406030204" pitchFamily="18" charset="0"/>
                          </a:rPr>
                        </m:ctrlPr>
                      </m:sSubPr>
                      <m:e>
                        <m:r>
                          <a:rPr lang="es-AR" sz="1200" b="0" i="1" smtClean="0">
                            <a:solidFill>
                              <a:schemeClr val="bg2"/>
                            </a:solidFill>
                            <a:latin typeface="Cambria Math" panose="02040503050406030204" pitchFamily="18" charset="0"/>
                          </a:rPr>
                          <m:t>𝑦</m:t>
                        </m:r>
                      </m:e>
                      <m:sub>
                        <m:r>
                          <a:rPr lang="es-AR" sz="1200" b="0" i="1" smtClean="0">
                            <a:solidFill>
                              <a:schemeClr val="bg2"/>
                            </a:solidFill>
                            <a:latin typeface="Cambria Math" panose="02040503050406030204" pitchFamily="18" charset="0"/>
                          </a:rPr>
                          <m:t>h𝑖</m:t>
                        </m:r>
                      </m:sub>
                    </m:sSub>
                    <m:r>
                      <a:rPr lang="es-AR" sz="1200" b="0" i="1" smtClean="0">
                        <a:solidFill>
                          <a:schemeClr val="bg2"/>
                        </a:solidFill>
                        <a:latin typeface="Cambria Math" panose="02040503050406030204" pitchFamily="18" charset="0"/>
                      </a:rPr>
                      <m:t>: </m:t>
                    </m:r>
                  </m:oMath>
                </a14:m>
                <a:r>
                  <a:rPr lang="es-AR" sz="1200" b="0" dirty="0">
                    <a:solidFill>
                      <a:schemeClr val="bg2"/>
                    </a:solidFill>
                    <a:latin typeface="Lato" panose="020F0502020204030203" pitchFamily="34" charset="0"/>
                    <a:ea typeface="Lato" panose="020F0502020204030203" pitchFamily="34" charset="0"/>
                    <a:cs typeface="Lato" panose="020F0502020204030203" pitchFamily="34" charset="0"/>
                  </a:rPr>
                  <a:t>valor de la variable para la </a:t>
                </a:r>
                <a14:m>
                  <m:oMath xmlns:m="http://schemas.openxmlformats.org/officeDocument/2006/math">
                    <m:r>
                      <a:rPr lang="es-AR" sz="1200" b="0" i="1" smtClean="0">
                        <a:solidFill>
                          <a:schemeClr val="bg2"/>
                        </a:solidFill>
                        <a:latin typeface="Cambria Math" panose="02040503050406030204" pitchFamily="18" charset="0"/>
                      </a:rPr>
                      <m:t>𝑖</m:t>
                    </m:r>
                  </m:oMath>
                </a14:m>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a:t>
                </a:r>
                <a:r>
                  <a:rPr lang="es-AR" sz="1200" dirty="0" err="1">
                    <a:solidFill>
                      <a:schemeClr val="bg2"/>
                    </a:solidFill>
                    <a:latin typeface="Lato" panose="020F0502020204030203" pitchFamily="34" charset="0"/>
                    <a:ea typeface="Lato" panose="020F0502020204030203" pitchFamily="34" charset="0"/>
                    <a:cs typeface="Lato" panose="020F0502020204030203" pitchFamily="34" charset="0"/>
                  </a:rPr>
                  <a:t>ésima</a:t>
                </a:r>
                <a:r>
                  <a:rPr lang="es-AR" sz="1200" dirty="0">
                    <a:solidFill>
                      <a:schemeClr val="bg2"/>
                    </a:solidFill>
                    <a:latin typeface="Lato" panose="020F0502020204030203" pitchFamily="34" charset="0"/>
                    <a:ea typeface="Lato" panose="020F0502020204030203" pitchFamily="34" charset="0"/>
                    <a:cs typeface="Lato" panose="020F0502020204030203" pitchFamily="34" charset="0"/>
                  </a:rPr>
                  <a:t> unidad en el estrato </a:t>
                </a:r>
                <a14:m>
                  <m:oMath xmlns:m="http://schemas.openxmlformats.org/officeDocument/2006/math">
                    <m:r>
                      <a:rPr lang="es-AR" sz="1200" b="0" i="1" smtClean="0">
                        <a:solidFill>
                          <a:schemeClr val="bg2"/>
                        </a:solidFill>
                        <a:latin typeface="Cambria Math" panose="02040503050406030204" pitchFamily="18" charset="0"/>
                      </a:rPr>
                      <m:t>h</m:t>
                    </m:r>
                  </m:oMath>
                </a14:m>
                <a:endParaRPr lang="es-AR" sz="1200" b="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7" name="CuadroTexto 6">
                <a:extLst>
                  <a:ext uri="{FF2B5EF4-FFF2-40B4-BE49-F238E27FC236}">
                    <a16:creationId xmlns:a16="http://schemas.microsoft.com/office/drawing/2014/main" id="{2A177FFF-AC58-14B3-F547-DA29E2518CE9}"/>
                  </a:ext>
                </a:extLst>
              </p:cNvPr>
              <p:cNvSpPr txBox="1">
                <a:spLocks noRot="1" noChangeAspect="1" noMove="1" noResize="1" noEditPoints="1" noAdjustHandles="1" noChangeArrowheads="1" noChangeShapeType="1" noTextEdit="1"/>
              </p:cNvSpPr>
              <p:nvPr/>
            </p:nvSpPr>
            <p:spPr>
              <a:xfrm>
                <a:off x="450934" y="1590594"/>
                <a:ext cx="4091120" cy="184666"/>
              </a:xfrm>
              <a:prstGeom prst="rect">
                <a:avLst/>
              </a:prstGeom>
              <a:blipFill>
                <a:blip r:embed="rId2"/>
                <a:stretch>
                  <a:fillRect l="-1341" t="-30000" r="-447" b="-46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40" name="Tabla 39">
                <a:extLst>
                  <a:ext uri="{FF2B5EF4-FFF2-40B4-BE49-F238E27FC236}">
                    <a16:creationId xmlns:a16="http://schemas.microsoft.com/office/drawing/2014/main" id="{24B94757-8374-0588-2118-30E560B2D751}"/>
                  </a:ext>
                </a:extLst>
              </p:cNvPr>
              <p:cNvGraphicFramePr>
                <a:graphicFrameLocks noGrp="1"/>
              </p:cNvGraphicFramePr>
              <p:nvPr>
                <p:extLst>
                  <p:ext uri="{D42A27DB-BD31-4B8C-83A1-F6EECF244321}">
                    <p14:modId xmlns:p14="http://schemas.microsoft.com/office/powerpoint/2010/main" val="2277521977"/>
                  </p:ext>
                </p:extLst>
              </p:nvPr>
            </p:nvGraphicFramePr>
            <p:xfrm>
              <a:off x="335056" y="1953764"/>
              <a:ext cx="8302025" cy="2425701"/>
            </p:xfrm>
            <a:graphic>
              <a:graphicData uri="http://schemas.openxmlformats.org/drawingml/2006/table">
                <a:tbl>
                  <a:tblPr firstRow="1" bandRow="1">
                    <a:tableStyleId>{5C22544A-7EE6-4342-B048-85BDC9FD1C3A}</a:tableStyleId>
                  </a:tblPr>
                  <a:tblGrid>
                    <a:gridCol w="1250775">
                      <a:extLst>
                        <a:ext uri="{9D8B030D-6E8A-4147-A177-3AD203B41FA5}">
                          <a16:colId xmlns:a16="http://schemas.microsoft.com/office/drawing/2014/main" val="4161837682"/>
                        </a:ext>
                      </a:extLst>
                    </a:gridCol>
                    <a:gridCol w="1930419">
                      <a:extLst>
                        <a:ext uri="{9D8B030D-6E8A-4147-A177-3AD203B41FA5}">
                          <a16:colId xmlns:a16="http://schemas.microsoft.com/office/drawing/2014/main" val="434477377"/>
                        </a:ext>
                      </a:extLst>
                    </a:gridCol>
                    <a:gridCol w="1980819">
                      <a:extLst>
                        <a:ext uri="{9D8B030D-6E8A-4147-A177-3AD203B41FA5}">
                          <a16:colId xmlns:a16="http://schemas.microsoft.com/office/drawing/2014/main" val="2691613705"/>
                        </a:ext>
                      </a:extLst>
                    </a:gridCol>
                    <a:gridCol w="1632014">
                      <a:extLst>
                        <a:ext uri="{9D8B030D-6E8A-4147-A177-3AD203B41FA5}">
                          <a16:colId xmlns:a16="http://schemas.microsoft.com/office/drawing/2014/main" val="3180447667"/>
                        </a:ext>
                      </a:extLst>
                    </a:gridCol>
                    <a:gridCol w="1507998">
                      <a:extLst>
                        <a:ext uri="{9D8B030D-6E8A-4147-A177-3AD203B41FA5}">
                          <a16:colId xmlns:a16="http://schemas.microsoft.com/office/drawing/2014/main" val="4085101304"/>
                        </a:ext>
                      </a:extLst>
                    </a:gridCol>
                  </a:tblGrid>
                  <a:tr h="370840">
                    <a:tc gridSpan="2">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h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Total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Media</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i="0" u="none" strike="noStrike" cap="none"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Arial"/>
                            </a:rPr>
                            <a:t>Variancia</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568053983"/>
                      </a:ext>
                    </a:extLst>
                  </a:tr>
                  <a:tr h="370840">
                    <a:tc rowSpan="2">
                      <a:txBody>
                        <a:bodyPr/>
                        <a:lstStyle/>
                        <a:p>
                          <a:pPr algn="ctr"/>
                          <a:r>
                            <a:rPr lang="es-AR" dirty="0">
                              <a:solidFill>
                                <a:srgbClr val="92D050"/>
                              </a:solidFill>
                              <a:latin typeface="Lato" panose="020F0502020204030203" pitchFamily="34" charset="0"/>
                              <a:ea typeface="Lato" panose="020F0502020204030203" pitchFamily="34" charset="0"/>
                              <a:cs typeface="Lato" panose="020F0502020204030203" pitchFamily="34" charset="0"/>
                            </a:rPr>
                            <a:t>ESTRATO</a:t>
                          </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Valor poblacional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𝑌</m:t>
                                    </m:r>
                                  </m:e>
                                  <m:sub>
                                    <m:r>
                                      <a:rPr lang="es-AR" sz="1000" b="0" i="1" smtClean="0">
                                        <a:solidFill>
                                          <a:schemeClr val="bg1">
                                            <a:lumMod val="50000"/>
                                          </a:schemeClr>
                                        </a:solidFill>
                                        <a:latin typeface="Cambria Math" panose="02040503050406030204" pitchFamily="18" charset="0"/>
                                      </a:rPr>
                                      <m:t>h</m:t>
                                    </m:r>
                                  </m:sub>
                                </m:sSub>
                                <m:r>
                                  <a:rPr lang="es-AR" sz="1000" b="0" i="1" smtClean="0">
                                    <a:solidFill>
                                      <a:schemeClr val="bg1">
                                        <a:lumMod val="50000"/>
                                      </a:schemeClr>
                                    </a:solidFill>
                                    <a:latin typeface="Cambria Math" panose="02040503050406030204" pitchFamily="18" charset="0"/>
                                  </a:rPr>
                                  <m:t>=</m:t>
                                </m:r>
                                <m:nary>
                                  <m:naryPr>
                                    <m:chr m:val="∑"/>
                                    <m:limLoc m:val="subSup"/>
                                    <m:ctrlPr>
                                      <a:rPr lang="es-AR" sz="1000" b="0" i="1" smtClean="0">
                                        <a:solidFill>
                                          <a:schemeClr val="bg1">
                                            <a:lumMod val="50000"/>
                                          </a:schemeClr>
                                        </a:solidFill>
                                        <a:latin typeface="Cambria Math" panose="02040503050406030204" pitchFamily="18" charset="0"/>
                                      </a:rPr>
                                    </m:ctrlPr>
                                  </m:naryPr>
                                  <m:sub>
                                    <m:r>
                                      <m:rPr>
                                        <m:brk m:alnAt="25"/>
                                      </m:rPr>
                                      <a:rPr lang="es-AR" sz="1000" b="0" i="1" smtClean="0">
                                        <a:solidFill>
                                          <a:schemeClr val="bg1">
                                            <a:lumMod val="50000"/>
                                          </a:schemeClr>
                                        </a:solidFill>
                                        <a:latin typeface="Cambria Math" panose="02040503050406030204" pitchFamily="18" charset="0"/>
                                      </a:rPr>
                                      <m:t>𝑖</m:t>
                                    </m:r>
                                    <m:r>
                                      <a:rPr lang="es-AR" sz="1000" b="0" i="1" smtClean="0">
                                        <a:solidFill>
                                          <a:schemeClr val="bg1">
                                            <a:lumMod val="50000"/>
                                          </a:schemeClr>
                                        </a:solidFill>
                                        <a:latin typeface="Cambria Math" panose="02040503050406030204" pitchFamily="18" charset="0"/>
                                      </a:rPr>
                                      <m:t>=1</m:t>
                                    </m:r>
                                  </m:sub>
                                  <m:sup>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sup>
                                  <m:e>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𝑦</m:t>
                                        </m:r>
                                      </m:e>
                                      <m:sub>
                                        <m:r>
                                          <a:rPr lang="es-AR" sz="1000" b="0" i="1" smtClean="0">
                                            <a:solidFill>
                                              <a:schemeClr val="bg1">
                                                <a:lumMod val="50000"/>
                                              </a:schemeClr>
                                            </a:solidFill>
                                            <a:latin typeface="Cambria Math" panose="02040503050406030204" pitchFamily="18" charset="0"/>
                                          </a:rPr>
                                          <m:t>h𝑖</m:t>
                                        </m:r>
                                      </m:sub>
                                    </m:sSub>
                                  </m:e>
                                </m:nary>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smtClean="0">
                                            <a:solidFill>
                                              <a:schemeClr val="bg1">
                                                <a:lumMod val="50000"/>
                                              </a:schemeClr>
                                            </a:solidFill>
                                            <a:latin typeface="Cambria Math" panose="02040503050406030204" pitchFamily="18" charset="0"/>
                                          </a:rPr>
                                        </m:ctrlPr>
                                      </m:accPr>
                                      <m:e>
                                        <m:r>
                                          <a:rPr lang="es-AR" sz="1000" b="0" i="1" smtClean="0">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h𝑈</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rPr>
                                          <m:t>=1</m:t>
                                        </m:r>
                                      </m:sub>
                                      <m:sup>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sup>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e>
                                    </m:nary>
                                  </m:num>
                                  <m:den>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den>
                                </m:f>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s-AR" sz="1000" b="0" i="1" smtClean="0">
                                        <a:solidFill>
                                          <a:schemeClr val="bg1">
                                            <a:lumMod val="50000"/>
                                          </a:schemeClr>
                                        </a:solidFill>
                                        <a:latin typeface="Cambria Math" panose="02040503050406030204" pitchFamily="18" charset="0"/>
                                      </a:rPr>
                                    </m:ctrlPr>
                                  </m:sSubSupPr>
                                  <m:e>
                                    <m:r>
                                      <a:rPr lang="es-AR" sz="1000" b="0" i="1" smtClean="0">
                                        <a:solidFill>
                                          <a:schemeClr val="bg1">
                                            <a:lumMod val="50000"/>
                                          </a:schemeClr>
                                        </a:solidFill>
                                        <a:latin typeface="Cambria Math" panose="02040503050406030204" pitchFamily="18" charset="0"/>
                                      </a:rPr>
                                      <m:t>𝑆</m:t>
                                    </m:r>
                                  </m:e>
                                  <m:sub>
                                    <m:r>
                                      <a:rPr lang="es-AR" sz="1000" b="0" i="1" smtClean="0">
                                        <a:solidFill>
                                          <a:schemeClr val="bg1">
                                            <a:lumMod val="50000"/>
                                          </a:schemeClr>
                                        </a:solidFill>
                                        <a:latin typeface="Cambria Math" panose="02040503050406030204" pitchFamily="18" charset="0"/>
                                      </a:rPr>
                                      <m:t>h</m:t>
                                    </m:r>
                                  </m:sub>
                                  <m:sup>
                                    <m:r>
                                      <a:rPr lang="es-AR" sz="1000" b="0" i="1" smtClean="0">
                                        <a:solidFill>
                                          <a:schemeClr val="bg1">
                                            <a:lumMod val="50000"/>
                                          </a:schemeClr>
                                        </a:solidFill>
                                        <a:latin typeface="Cambria Math" panose="02040503050406030204" pitchFamily="18" charset="0"/>
                                      </a:rPr>
                                      <m:t>2</m:t>
                                    </m:r>
                                  </m:sup>
                                </m:sSubSup>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rPr>
                                          <m:t>=1</m:t>
                                        </m:r>
                                      </m:sub>
                                      <m:sup>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sup>
                                      <m:e>
                                        <m:sSup>
                                          <m:sSupPr>
                                            <m:ctrlPr>
                                              <a:rPr lang="es-AR" sz="1000" i="1" smtClean="0">
                                                <a:solidFill>
                                                  <a:schemeClr val="bg1">
                                                    <a:lumMod val="50000"/>
                                                  </a:schemeClr>
                                                </a:solidFill>
                                                <a:latin typeface="Cambria Math" panose="02040503050406030204" pitchFamily="18" charset="0"/>
                                              </a:rPr>
                                            </m:ctrlPr>
                                          </m:sSupPr>
                                          <m:e>
                                            <m:d>
                                              <m:dPr>
                                                <m:ctrlPr>
                                                  <a:rPr lang="es-AR" sz="1000" i="1" smtClean="0">
                                                    <a:solidFill>
                                                      <a:schemeClr val="bg1">
                                                        <a:lumMod val="50000"/>
                                                      </a:schemeClr>
                                                    </a:solidFill>
                                                    <a:latin typeface="Cambria Math" panose="02040503050406030204" pitchFamily="18" charset="0"/>
                                                  </a:rPr>
                                                </m:ctrlPr>
                                              </m:dPr>
                                              <m:e>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𝑦</m:t>
                                                    </m:r>
                                                  </m:e>
                                                  <m:sub>
                                                    <m:r>
                                                      <a:rPr lang="es-AR" sz="1000" b="0" i="1" smtClean="0">
                                                        <a:solidFill>
                                                          <a:schemeClr val="bg1">
                                                            <a:lumMod val="50000"/>
                                                          </a:schemeClr>
                                                        </a:solidFill>
                                                        <a:latin typeface="Cambria Math" panose="02040503050406030204" pitchFamily="18" charset="0"/>
                                                      </a:rPr>
                                                      <m:t>h𝑖</m:t>
                                                    </m:r>
                                                  </m:sub>
                                                </m:sSub>
                                                <m:r>
                                                  <a:rPr lang="es-AR" sz="1000" b="0" i="1" smtClean="0">
                                                    <a:solidFill>
                                                      <a:schemeClr val="bg1">
                                                        <a:lumMod val="50000"/>
                                                      </a:schemeClr>
                                                    </a:solidFill>
                                                    <a:latin typeface="Cambria Math" panose="02040503050406030204" pitchFamily="18" charset="0"/>
                                                  </a:rPr>
                                                  <m:t>−</m:t>
                                                </m:r>
                                                <m:sSub>
                                                  <m:sSubPr>
                                                    <m:ctrlPr>
                                                      <a:rPr lang="es-AR" sz="1000" b="0" i="1" smtClean="0">
                                                        <a:solidFill>
                                                          <a:schemeClr val="bg1">
                                                            <a:lumMod val="50000"/>
                                                          </a:schemeClr>
                                                        </a:solidFill>
                                                        <a:latin typeface="Cambria Math" panose="02040503050406030204" pitchFamily="18" charset="0"/>
                                                      </a:rPr>
                                                    </m:ctrlPr>
                                                  </m:sSubPr>
                                                  <m:e>
                                                    <m:acc>
                                                      <m:accPr>
                                                        <m:chr m:val="̅"/>
                                                        <m:ctrlPr>
                                                          <a:rPr lang="es-AR" sz="1000" b="0" i="1" smtClean="0">
                                                            <a:solidFill>
                                                              <a:schemeClr val="bg1">
                                                                <a:lumMod val="50000"/>
                                                              </a:schemeClr>
                                                            </a:solidFill>
                                                            <a:latin typeface="Cambria Math" panose="02040503050406030204" pitchFamily="18" charset="0"/>
                                                          </a:rPr>
                                                        </m:ctrlPr>
                                                      </m:accPr>
                                                      <m:e>
                                                        <m:r>
                                                          <a:rPr lang="es-AR" sz="1000" b="0" i="1" smtClean="0">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h</m:t>
                                                    </m:r>
                                                  </m:sub>
                                                </m:sSub>
                                              </m:e>
                                            </m:d>
                                          </m:e>
                                          <m:sup>
                                            <m:r>
                                              <a:rPr lang="es-AR" sz="1000" b="0" i="1" smtClean="0">
                                                <a:solidFill>
                                                  <a:schemeClr val="bg1">
                                                    <a:lumMod val="50000"/>
                                                  </a:schemeClr>
                                                </a:solidFill>
                                                <a:latin typeface="Cambria Math" panose="02040503050406030204" pitchFamily="18" charset="0"/>
                                              </a:rPr>
                                              <m:t>2</m:t>
                                            </m:r>
                                          </m:sup>
                                        </m:sSup>
                                      </m:e>
                                    </m:nary>
                                  </m:num>
                                  <m:den>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den>
                                </m:f>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403472700"/>
                      </a:ext>
                    </a:extLst>
                  </a:tr>
                  <a:tr h="370840">
                    <a:tc v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Estimaciones bajo </a:t>
                          </a:r>
                          <a:r>
                            <a:rPr lang="es-AR"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m.s.a</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b="0" i="1" smtClean="0">
                                        <a:solidFill>
                                          <a:schemeClr val="bg1">
                                            <a:lumMod val="50000"/>
                                          </a:schemeClr>
                                        </a:solidFill>
                                        <a:latin typeface="Cambria Math" panose="02040503050406030204" pitchFamily="18" charset="0"/>
                                      </a:rPr>
                                      <m:t>h</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num>
                                  <m:den>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𝑛</m:t>
                                        </m:r>
                                      </m:e>
                                      <m:sub>
                                        <m:r>
                                          <a:rPr lang="es-AR" sz="1000" b="0" i="1" smtClean="0">
                                            <a:solidFill>
                                              <a:schemeClr val="bg1">
                                                <a:lumMod val="50000"/>
                                              </a:schemeClr>
                                            </a:solidFill>
                                            <a:latin typeface="Cambria Math" panose="02040503050406030204" pitchFamily="18" charset="0"/>
                                          </a:rPr>
                                          <m:t>h</m:t>
                                        </m:r>
                                      </m:sub>
                                    </m:sSub>
                                  </m:den>
                                </m:f>
                                <m:nary>
                                  <m:naryPr>
                                    <m:chr m:val="∑"/>
                                    <m:limLoc m:val="subSup"/>
                                    <m:supHide m:val="on"/>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ea typeface="Cambria Math" panose="02040503050406030204" pitchFamily="18" charset="0"/>
                                      </a:rPr>
                                      <m:t>𝜖</m:t>
                                    </m:r>
                                    <m:sSub>
                                      <m:sSubPr>
                                        <m:ctrlPr>
                                          <a:rPr lang="es-AR" sz="1000" i="1">
                                            <a:solidFill>
                                              <a:schemeClr val="bg1">
                                                <a:lumMod val="50000"/>
                                              </a:schemeClr>
                                            </a:solidFill>
                                            <a:latin typeface="Cambria Math" panose="02040503050406030204" pitchFamily="18" charset="0"/>
                                            <a:ea typeface="Cambria Math" panose="02040503050406030204" pitchFamily="18" charset="0"/>
                                          </a:rPr>
                                        </m:ctrlPr>
                                      </m:sSubPr>
                                      <m:e>
                                        <m:r>
                                          <a:rPr lang="es-AR" sz="1000" i="1">
                                            <a:solidFill>
                                              <a:schemeClr val="bg1">
                                                <a:lumMod val="50000"/>
                                              </a:schemeClr>
                                            </a:solidFill>
                                            <a:latin typeface="Cambria Math" panose="02040503050406030204" pitchFamily="18" charset="0"/>
                                            <a:ea typeface="Cambria Math" panose="02040503050406030204" pitchFamily="18" charset="0"/>
                                          </a:rPr>
                                          <m:t>𝐺</m:t>
                                        </m:r>
                                      </m:e>
                                      <m:sub>
                                        <m:r>
                                          <a:rPr lang="es-AR" sz="1000" i="1">
                                            <a:solidFill>
                                              <a:schemeClr val="bg1">
                                                <a:lumMod val="50000"/>
                                              </a:schemeClr>
                                            </a:solidFill>
                                            <a:latin typeface="Cambria Math" panose="02040503050406030204" pitchFamily="18" charset="0"/>
                                            <a:ea typeface="Cambria Math" panose="02040503050406030204" pitchFamily="18" charset="0"/>
                                          </a:rPr>
                                          <m:t>h</m:t>
                                        </m:r>
                                      </m:sub>
                                    </m:sSub>
                                  </m:sub>
                                  <m:sup/>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r>
                                      <a:rPr lang="es-AR" sz="1000" b="0" i="1" smtClean="0">
                                        <a:solidFill>
                                          <a:schemeClr val="bg1">
                                            <a:lumMod val="50000"/>
                                          </a:schemeClr>
                                        </a:solidFill>
                                        <a:latin typeface="Cambria Math" panose="02040503050406030204" pitchFamily="18" charset="0"/>
                                      </a:rPr>
                                      <m:t>=</m:t>
                                    </m:r>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𝑁</m:t>
                                        </m:r>
                                      </m:e>
                                      <m:sub>
                                        <m:r>
                                          <a:rPr lang="es-AR" sz="1000" b="0" i="1" smtClean="0">
                                            <a:solidFill>
                                              <a:schemeClr val="bg1">
                                                <a:lumMod val="50000"/>
                                              </a:schemeClr>
                                            </a:solidFill>
                                            <a:latin typeface="Cambria Math" panose="02040503050406030204" pitchFamily="18" charset="0"/>
                                          </a:rPr>
                                          <m:t>h</m:t>
                                        </m:r>
                                      </m:sub>
                                    </m:sSub>
                                  </m:e>
                                </m:nary>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i="1">
                                        <a:solidFill>
                                          <a:schemeClr val="bg1">
                                            <a:lumMod val="50000"/>
                                          </a:schemeClr>
                                        </a:solidFill>
                                        <a:latin typeface="Cambria Math" panose="02040503050406030204" pitchFamily="18" charset="0"/>
                                      </a:rPr>
                                      <m:t>h</m:t>
                                    </m:r>
                                  </m:sub>
                                </m:sSub>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smtClean="0">
                                            <a:solidFill>
                                              <a:schemeClr val="bg1">
                                                <a:lumMod val="50000"/>
                                              </a:schemeClr>
                                            </a:solidFill>
                                            <a:latin typeface="Cambria Math" panose="02040503050406030204" pitchFamily="18" charset="0"/>
                                          </a:rPr>
                                        </m:ctrlPr>
                                      </m:accPr>
                                      <m:e>
                                        <m:r>
                                          <a:rPr lang="es-AR" sz="1000" b="0" i="1" smtClean="0">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h</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nary>
                                      <m:naryPr>
                                        <m:chr m:val="∑"/>
                                        <m:limLoc m:val="subSup"/>
                                        <m:supHide m:val="on"/>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ea typeface="Cambria Math" panose="02040503050406030204" pitchFamily="18" charset="0"/>
                                          </a:rPr>
                                          <m:t>𝜖</m:t>
                                        </m:r>
                                        <m:sSub>
                                          <m:sSubPr>
                                            <m:ctrlPr>
                                              <a:rPr lang="es-AR" sz="1000" b="0" i="1" smtClean="0">
                                                <a:solidFill>
                                                  <a:schemeClr val="bg1">
                                                    <a:lumMod val="50000"/>
                                                  </a:schemeClr>
                                                </a:solidFill>
                                                <a:latin typeface="Cambria Math" panose="02040503050406030204" pitchFamily="18" charset="0"/>
                                                <a:ea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ea typeface="Cambria Math" panose="02040503050406030204" pitchFamily="18" charset="0"/>
                                              </a:rPr>
                                              <m:t>𝐺</m:t>
                                            </m:r>
                                          </m:e>
                                          <m:sub>
                                            <m:r>
                                              <a:rPr lang="es-AR" sz="1000" b="0" i="1" smtClean="0">
                                                <a:solidFill>
                                                  <a:schemeClr val="bg1">
                                                    <a:lumMod val="50000"/>
                                                  </a:schemeClr>
                                                </a:solidFill>
                                                <a:latin typeface="Cambria Math" panose="02040503050406030204" pitchFamily="18" charset="0"/>
                                                <a:ea typeface="Cambria Math" panose="02040503050406030204" pitchFamily="18" charset="0"/>
                                              </a:rPr>
                                              <m:t>h</m:t>
                                            </m:r>
                                          </m:sub>
                                        </m:sSub>
                                      </m:sub>
                                      <m:sup/>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e>
                                    </m:nary>
                                  </m:num>
                                  <m:den>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𝑛</m:t>
                                        </m:r>
                                      </m:e>
                                      <m:sub>
                                        <m:r>
                                          <a:rPr lang="es-AR" sz="1000" b="0" i="1" smtClean="0">
                                            <a:solidFill>
                                              <a:schemeClr val="bg1">
                                                <a:lumMod val="50000"/>
                                              </a:schemeClr>
                                            </a:solidFill>
                                            <a:latin typeface="Cambria Math" panose="02040503050406030204" pitchFamily="18" charset="0"/>
                                          </a:rPr>
                                          <m:t>h</m:t>
                                        </m:r>
                                      </m:sub>
                                    </m:sSub>
                                  </m:den>
                                </m:f>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s-AR" sz="1000" b="0" i="1" smtClean="0">
                                        <a:solidFill>
                                          <a:schemeClr val="bg1">
                                            <a:lumMod val="50000"/>
                                          </a:schemeClr>
                                        </a:solidFill>
                                        <a:latin typeface="Cambria Math" panose="02040503050406030204" pitchFamily="18" charset="0"/>
                                      </a:rPr>
                                    </m:ctrlPr>
                                  </m:sSubSupPr>
                                  <m:e>
                                    <m:r>
                                      <a:rPr lang="es-AR" sz="1000" b="0" i="1" smtClean="0">
                                        <a:solidFill>
                                          <a:schemeClr val="bg1">
                                            <a:lumMod val="50000"/>
                                          </a:schemeClr>
                                        </a:solidFill>
                                        <a:latin typeface="Cambria Math" panose="02040503050406030204" pitchFamily="18" charset="0"/>
                                      </a:rPr>
                                      <m:t>𝑠</m:t>
                                    </m:r>
                                  </m:e>
                                  <m:sub>
                                    <m:r>
                                      <a:rPr lang="es-AR" sz="1000" b="0" i="1" smtClean="0">
                                        <a:solidFill>
                                          <a:schemeClr val="bg1">
                                            <a:lumMod val="50000"/>
                                          </a:schemeClr>
                                        </a:solidFill>
                                        <a:latin typeface="Cambria Math" panose="02040503050406030204" pitchFamily="18" charset="0"/>
                                      </a:rPr>
                                      <m:t>h</m:t>
                                    </m:r>
                                  </m:sub>
                                  <m:sup>
                                    <m:r>
                                      <a:rPr lang="es-AR" sz="1000" b="0" i="1" smtClean="0">
                                        <a:solidFill>
                                          <a:schemeClr val="bg1">
                                            <a:lumMod val="50000"/>
                                          </a:schemeClr>
                                        </a:solidFill>
                                        <a:latin typeface="Cambria Math" panose="02040503050406030204" pitchFamily="18" charset="0"/>
                                      </a:rPr>
                                      <m:t>2</m:t>
                                    </m:r>
                                  </m:sup>
                                </m:sSubSup>
                                <m:r>
                                  <a:rPr lang="es-AR" sz="1000" b="0" i="1" smtClean="0">
                                    <a:solidFill>
                                      <a:schemeClr val="bg1">
                                        <a:lumMod val="50000"/>
                                      </a:schemeClr>
                                    </a:solidFill>
                                    <a:latin typeface="Cambria Math" panose="02040503050406030204" pitchFamily="18" charset="0"/>
                                  </a:rPr>
                                  <m:t>=</m:t>
                                </m:r>
                                <m:nary>
                                  <m:naryPr>
                                    <m:chr m:val="∑"/>
                                    <m:limLoc m:val="subSup"/>
                                    <m:supHide m:val="on"/>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ea typeface="Cambria Math" panose="02040503050406030204" pitchFamily="18" charset="0"/>
                                      </a:rPr>
                                      <m:t>𝜖</m:t>
                                    </m:r>
                                    <m:sSub>
                                      <m:sSubPr>
                                        <m:ctrlPr>
                                          <a:rPr lang="es-AR" sz="1000" i="1">
                                            <a:solidFill>
                                              <a:schemeClr val="bg1">
                                                <a:lumMod val="50000"/>
                                              </a:schemeClr>
                                            </a:solidFill>
                                            <a:latin typeface="Cambria Math" panose="02040503050406030204" pitchFamily="18" charset="0"/>
                                            <a:ea typeface="Cambria Math" panose="02040503050406030204" pitchFamily="18" charset="0"/>
                                          </a:rPr>
                                        </m:ctrlPr>
                                      </m:sSubPr>
                                      <m:e>
                                        <m:r>
                                          <a:rPr lang="es-AR" sz="1000" i="1">
                                            <a:solidFill>
                                              <a:schemeClr val="bg1">
                                                <a:lumMod val="50000"/>
                                              </a:schemeClr>
                                            </a:solidFill>
                                            <a:latin typeface="Cambria Math" panose="02040503050406030204" pitchFamily="18" charset="0"/>
                                            <a:ea typeface="Cambria Math" panose="02040503050406030204" pitchFamily="18" charset="0"/>
                                          </a:rPr>
                                          <m:t>𝐺</m:t>
                                        </m:r>
                                      </m:e>
                                      <m:sub>
                                        <m:r>
                                          <a:rPr lang="es-AR" sz="1000" i="1">
                                            <a:solidFill>
                                              <a:schemeClr val="bg1">
                                                <a:lumMod val="50000"/>
                                              </a:schemeClr>
                                            </a:solidFill>
                                            <a:latin typeface="Cambria Math" panose="02040503050406030204" pitchFamily="18" charset="0"/>
                                            <a:ea typeface="Cambria Math" panose="02040503050406030204" pitchFamily="18" charset="0"/>
                                          </a:rPr>
                                          <m:t>h</m:t>
                                        </m:r>
                                      </m:sub>
                                    </m:sSub>
                                  </m:sub>
                                  <m:sup/>
                                  <m:e>
                                    <m:f>
                                      <m:fPr>
                                        <m:ctrlPr>
                                          <a:rPr lang="es-AR" sz="1000" i="1">
                                            <a:solidFill>
                                              <a:schemeClr val="bg1">
                                                <a:lumMod val="50000"/>
                                              </a:schemeClr>
                                            </a:solidFill>
                                            <a:latin typeface="Cambria Math" panose="02040503050406030204" pitchFamily="18" charset="0"/>
                                          </a:rPr>
                                        </m:ctrlPr>
                                      </m:fPr>
                                      <m:num>
                                        <m:sSup>
                                          <m:sSupPr>
                                            <m:ctrlPr>
                                              <a:rPr lang="es-AR" sz="1000" i="1">
                                                <a:solidFill>
                                                  <a:schemeClr val="bg1">
                                                    <a:lumMod val="50000"/>
                                                  </a:schemeClr>
                                                </a:solidFill>
                                                <a:latin typeface="Cambria Math" panose="02040503050406030204" pitchFamily="18" charset="0"/>
                                              </a:rPr>
                                            </m:ctrlPr>
                                          </m:sSupPr>
                                          <m:e>
                                            <m:d>
                                              <m:dPr>
                                                <m:ctrlPr>
                                                  <a:rPr lang="es-AR" sz="1000" i="1">
                                                    <a:solidFill>
                                                      <a:schemeClr val="bg1">
                                                        <a:lumMod val="50000"/>
                                                      </a:schemeClr>
                                                    </a:solidFill>
                                                    <a:latin typeface="Cambria Math" panose="02040503050406030204" pitchFamily="18" charset="0"/>
                                                  </a:rPr>
                                                </m:ctrlPr>
                                              </m:dPr>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r>
                                                  <a:rPr lang="es-AR" sz="1000" i="1">
                                                    <a:solidFill>
                                                      <a:schemeClr val="bg1">
                                                        <a:lumMod val="50000"/>
                                                      </a:schemeClr>
                                                    </a:solidFill>
                                                    <a:latin typeface="Cambria Math" panose="02040503050406030204" pitchFamily="18" charset="0"/>
                                                  </a:rPr>
                                                  <m:t>−</m:t>
                                                </m:r>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i="1">
                                                        <a:solidFill>
                                                          <a:schemeClr val="bg1">
                                                            <a:lumMod val="50000"/>
                                                          </a:schemeClr>
                                                        </a:solidFill>
                                                        <a:latin typeface="Cambria Math" panose="02040503050406030204" pitchFamily="18" charset="0"/>
                                                      </a:rPr>
                                                      <m:t>h</m:t>
                                                    </m:r>
                                                  </m:sub>
                                                </m:sSub>
                                              </m:e>
                                            </m:d>
                                          </m:e>
                                          <m:sup>
                                            <m:r>
                                              <a:rPr lang="es-AR" sz="1000" i="1">
                                                <a:solidFill>
                                                  <a:schemeClr val="bg1">
                                                    <a:lumMod val="50000"/>
                                                  </a:schemeClr>
                                                </a:solidFill>
                                                <a:latin typeface="Cambria Math" panose="02040503050406030204" pitchFamily="18" charset="0"/>
                                              </a:rPr>
                                              <m:t>2</m:t>
                                            </m:r>
                                          </m:sup>
                                        </m:sSup>
                                      </m:num>
                                      <m:den>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𝑛</m:t>
                                            </m:r>
                                          </m:e>
                                          <m:sub>
                                            <m:r>
                                              <a:rPr lang="es-AR" sz="1000" i="1">
                                                <a:solidFill>
                                                  <a:schemeClr val="bg1">
                                                    <a:lumMod val="50000"/>
                                                  </a:schemeClr>
                                                </a:solidFill>
                                                <a:latin typeface="Cambria Math" panose="02040503050406030204" pitchFamily="18" charset="0"/>
                                              </a:rPr>
                                              <m:t>h</m:t>
                                            </m:r>
                                          </m:sub>
                                        </m:sSub>
                                        <m:r>
                                          <a:rPr lang="es-AR" sz="1000" i="1">
                                            <a:solidFill>
                                              <a:schemeClr val="bg1">
                                                <a:lumMod val="50000"/>
                                              </a:schemeClr>
                                            </a:solidFill>
                                            <a:latin typeface="Cambria Math" panose="02040503050406030204" pitchFamily="18" charset="0"/>
                                          </a:rPr>
                                          <m:t>−1</m:t>
                                        </m:r>
                                      </m:den>
                                    </m:f>
                                  </m:e>
                                </m:nary>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73680376"/>
                      </a:ext>
                    </a:extLst>
                  </a:tr>
                  <a:tr h="370840">
                    <a:tc rowSpan="2">
                      <a:txBody>
                        <a:bodyPr/>
                        <a:lstStyle/>
                        <a:p>
                          <a:pPr algn="ctr"/>
                          <a:r>
                            <a:rPr lang="es-AR" sz="1400" b="0" i="0" u="none" strike="noStrike" cap="none" dirty="0">
                              <a:solidFill>
                                <a:srgbClr val="92D050"/>
                              </a:solidFill>
                              <a:latin typeface="Lato" panose="020F0502020204030203" pitchFamily="34" charset="0"/>
                              <a:ea typeface="Lato" panose="020F0502020204030203" pitchFamily="34" charset="0"/>
                              <a:cs typeface="Lato" panose="020F0502020204030203" pitchFamily="34" charset="0"/>
                              <a:sym typeface="Arial"/>
                            </a:rPr>
                            <a:t>POBLACIÓN</a:t>
                          </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Valor poblacional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lang="es-AR" sz="1000" b="0" i="1" smtClean="0">
                                    <a:solidFill>
                                      <a:schemeClr val="bg1">
                                        <a:lumMod val="50000"/>
                                      </a:schemeClr>
                                    </a:solidFill>
                                    <a:latin typeface="Cambria Math" panose="02040503050406030204" pitchFamily="18" charset="0"/>
                                  </a:rPr>
                                  <m:t>𝑌</m:t>
                                </m:r>
                                <m:r>
                                  <a:rPr lang="es-AR" sz="1000" b="0" i="1" smtClean="0">
                                    <a:solidFill>
                                      <a:schemeClr val="bg1">
                                        <a:lumMod val="50000"/>
                                      </a:schemeClr>
                                    </a:solidFill>
                                    <a:latin typeface="Cambria Math" panose="02040503050406030204" pitchFamily="18" charset="0"/>
                                  </a:rPr>
                                  <m:t>=</m:t>
                                </m:r>
                                <m:nary>
                                  <m:naryPr>
                                    <m:chr m:val="∑"/>
                                    <m:limLoc m:val="subSup"/>
                                    <m:ctrlPr>
                                      <a:rPr lang="es-AR" sz="1000" b="0" i="1" smtClean="0">
                                        <a:solidFill>
                                          <a:schemeClr val="bg1">
                                            <a:lumMod val="50000"/>
                                          </a:schemeClr>
                                        </a:solidFill>
                                        <a:latin typeface="Cambria Math" panose="02040503050406030204" pitchFamily="18" charset="0"/>
                                      </a:rPr>
                                    </m:ctrlPr>
                                  </m:naryPr>
                                  <m:sub>
                                    <m:r>
                                      <m:rPr>
                                        <m:brk m:alnAt="1"/>
                                      </m:rPr>
                                      <a:rPr lang="es-AR" sz="1000" b="0" i="1" smtClean="0">
                                        <a:solidFill>
                                          <a:schemeClr val="bg1">
                                            <a:lumMod val="50000"/>
                                          </a:schemeClr>
                                        </a:solidFill>
                                        <a:latin typeface="Cambria Math" panose="02040503050406030204" pitchFamily="18" charset="0"/>
                                      </a:rPr>
                                      <m:t>h</m:t>
                                    </m:r>
                                    <m:r>
                                      <a:rPr lang="es-AR" sz="1000" b="0" i="1" smtClean="0">
                                        <a:solidFill>
                                          <a:schemeClr val="bg1">
                                            <a:lumMod val="50000"/>
                                          </a:schemeClr>
                                        </a:solidFill>
                                        <a:latin typeface="Cambria Math" panose="02040503050406030204" pitchFamily="18" charset="0"/>
                                      </a:rPr>
                                      <m:t>=1</m:t>
                                    </m:r>
                                  </m:sub>
                                  <m:sup>
                                    <m:r>
                                      <a:rPr lang="es-AR" sz="1000" b="0" i="1" smtClean="0">
                                        <a:solidFill>
                                          <a:schemeClr val="bg1">
                                            <a:lumMod val="50000"/>
                                          </a:schemeClr>
                                        </a:solidFill>
                                        <a:latin typeface="Cambria Math" panose="02040503050406030204" pitchFamily="18" charset="0"/>
                                      </a:rPr>
                                      <m:t>𝐻</m:t>
                                    </m:r>
                                  </m:sup>
                                  <m:e>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𝑌</m:t>
                                        </m:r>
                                      </m:e>
                                      <m:sub>
                                        <m:r>
                                          <a:rPr lang="es-AR" sz="1000" b="0" i="1" smtClean="0">
                                            <a:solidFill>
                                              <a:schemeClr val="bg1">
                                                <a:lumMod val="50000"/>
                                              </a:schemeClr>
                                            </a:solidFill>
                                            <a:latin typeface="Cambria Math" panose="02040503050406030204" pitchFamily="18" charset="0"/>
                                          </a:rPr>
                                          <m:t>h</m:t>
                                        </m:r>
                                      </m:sub>
                                    </m:sSub>
                                  </m:e>
                                </m:nary>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i="1">
                                        <a:solidFill>
                                          <a:schemeClr val="bg1">
                                            <a:lumMod val="50000"/>
                                          </a:schemeClr>
                                        </a:solidFill>
                                        <a:latin typeface="Cambria Math" panose="02040503050406030204" pitchFamily="18" charset="0"/>
                                      </a:rPr>
                                      <m:t>𝑈</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r>
                                      <a:rPr lang="es-AR" sz="1000" b="0" i="1" smtClean="0">
                                        <a:solidFill>
                                          <a:schemeClr val="bg1">
                                            <a:lumMod val="50000"/>
                                          </a:schemeClr>
                                        </a:solidFill>
                                        <a:latin typeface="Cambria Math" panose="02040503050406030204" pitchFamily="18" charset="0"/>
                                      </a:rPr>
                                      <m:t>𝑌</m:t>
                                    </m:r>
                                  </m:num>
                                  <m:den>
                                    <m:r>
                                      <a:rPr lang="es-AR" sz="1000" b="0" i="1" smtClean="0">
                                        <a:solidFill>
                                          <a:schemeClr val="bg1">
                                            <a:lumMod val="50000"/>
                                          </a:schemeClr>
                                        </a:solidFill>
                                        <a:latin typeface="Cambria Math" panose="02040503050406030204" pitchFamily="18" charset="0"/>
                                      </a:rPr>
                                      <m:t>𝑁</m:t>
                                    </m:r>
                                  </m:den>
                                </m:f>
                                <m:r>
                                  <a:rPr lang="es-AR" sz="1000" b="0" i="1" smtClean="0">
                                    <a:solidFill>
                                      <a:schemeClr val="bg1">
                                        <a:lumMod val="50000"/>
                                      </a:schemeClr>
                                    </a:solidFill>
                                    <a:latin typeface="Cambria Math" panose="02040503050406030204" pitchFamily="18" charset="0"/>
                                  </a:rPr>
                                  <m:t>=</m:t>
                                </m:r>
                                <m:f>
                                  <m:fPr>
                                    <m:ctrlPr>
                                      <a:rPr lang="es-AR" sz="1000" i="1">
                                        <a:solidFill>
                                          <a:schemeClr val="bg1">
                                            <a:lumMod val="50000"/>
                                          </a:schemeClr>
                                        </a:solidFill>
                                        <a:latin typeface="Cambria Math" panose="02040503050406030204" pitchFamily="18" charset="0"/>
                                      </a:rPr>
                                    </m:ctrlPr>
                                  </m:fPr>
                                  <m:num>
                                    <m:nary>
                                      <m:naryPr>
                                        <m:chr m:val="∑"/>
                                        <m:limLoc m:val="subSup"/>
                                        <m:ctrlPr>
                                          <a:rPr lang="es-AR" sz="1000" i="1" smtClean="0">
                                            <a:solidFill>
                                              <a:schemeClr val="bg1">
                                                <a:lumMod val="50000"/>
                                              </a:schemeClr>
                                            </a:solidFill>
                                            <a:latin typeface="Cambria Math" panose="02040503050406030204" pitchFamily="18" charset="0"/>
                                          </a:rPr>
                                        </m:ctrlPr>
                                      </m:naryPr>
                                      <m:sub>
                                        <m:r>
                                          <m:rPr>
                                            <m:brk m:alnAt="25"/>
                                          </m:rPr>
                                          <a:rPr lang="es-AR" sz="1000" b="0" i="1" smtClean="0">
                                            <a:solidFill>
                                              <a:schemeClr val="bg1">
                                                <a:lumMod val="50000"/>
                                              </a:schemeClr>
                                            </a:solidFill>
                                            <a:latin typeface="Cambria Math" panose="02040503050406030204" pitchFamily="18" charset="0"/>
                                          </a:rPr>
                                          <m:t>h</m:t>
                                        </m:r>
                                        <m:r>
                                          <a:rPr lang="es-AR" sz="1000" b="0" i="1" smtClean="0">
                                            <a:solidFill>
                                              <a:schemeClr val="bg1">
                                                <a:lumMod val="50000"/>
                                              </a:schemeClr>
                                            </a:solidFill>
                                            <a:latin typeface="Cambria Math" panose="02040503050406030204" pitchFamily="18" charset="0"/>
                                          </a:rPr>
                                          <m:t>=1</m:t>
                                        </m:r>
                                      </m:sub>
                                      <m:sup>
                                        <m:r>
                                          <a:rPr lang="es-AR" sz="1000" b="0" i="1" smtClean="0">
                                            <a:solidFill>
                                              <a:schemeClr val="bg1">
                                                <a:lumMod val="50000"/>
                                              </a:schemeClr>
                                            </a:solidFill>
                                            <a:latin typeface="Cambria Math" panose="02040503050406030204" pitchFamily="18" charset="0"/>
                                          </a:rPr>
                                          <m:t>𝐻</m:t>
                                        </m:r>
                                      </m:sup>
                                      <m:e>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rPr>
                                              <m:t>=1</m:t>
                                            </m:r>
                                          </m:sub>
                                          <m:sup>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sup>
                                          <m:e>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𝑦</m:t>
                                                </m:r>
                                              </m:e>
                                              <m:sub>
                                                <m:r>
                                                  <a:rPr lang="es-AR" sz="1000" i="1">
                                                    <a:solidFill>
                                                      <a:schemeClr val="bg1">
                                                        <a:lumMod val="50000"/>
                                                      </a:schemeClr>
                                                    </a:solidFill>
                                                    <a:latin typeface="Cambria Math" panose="02040503050406030204" pitchFamily="18" charset="0"/>
                                                  </a:rPr>
                                                  <m:t>h𝑖</m:t>
                                                </m:r>
                                              </m:sub>
                                            </m:sSub>
                                          </m:e>
                                        </m:nary>
                                      </m:e>
                                    </m:nary>
                                  </m:num>
                                  <m:den>
                                    <m:r>
                                      <a:rPr lang="es-AR" sz="1000" b="0" i="1" smtClean="0">
                                        <a:solidFill>
                                          <a:schemeClr val="bg1">
                                            <a:lumMod val="50000"/>
                                          </a:schemeClr>
                                        </a:solidFill>
                                        <a:latin typeface="Cambria Math" panose="02040503050406030204" pitchFamily="18" charset="0"/>
                                      </a:rPr>
                                      <m:t>𝑁</m:t>
                                    </m:r>
                                  </m:den>
                                </m:f>
                              </m:oMath>
                            </m:oMathPara>
                          </a14:m>
                          <a:endParaRPr lang="es-AR" sz="1000" b="0" i="1" dirty="0">
                            <a:solidFill>
                              <a:schemeClr val="bg1">
                                <a:lumMod val="50000"/>
                              </a:schemeClr>
                            </a:solidFill>
                            <a:latin typeface="Cambria Math" panose="02040503050406030204" pitchFamily="18" charset="0"/>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444858182"/>
                      </a:ext>
                    </a:extLst>
                  </a:tr>
                  <a:tr h="370840">
                    <a:tc v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Estimaciones bajo muestreo estratificado</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b="0" i="1" smtClean="0">
                                        <a:solidFill>
                                          <a:schemeClr val="bg1">
                                            <a:lumMod val="50000"/>
                                          </a:schemeClr>
                                        </a:solidFill>
                                        <a:latin typeface="Cambria Math" panose="02040503050406030204" pitchFamily="18" charset="0"/>
                                      </a:rPr>
                                      <m:t>𝑒𝑠𝑡</m:t>
                                    </m:r>
                                  </m:sub>
                                </m:sSub>
                                <m:r>
                                  <a:rPr lang="es-AR" sz="1000" b="0" i="1" smtClean="0">
                                    <a:solidFill>
                                      <a:schemeClr val="bg1">
                                        <a:lumMod val="50000"/>
                                      </a:schemeClr>
                                    </a:solidFill>
                                    <a:latin typeface="Cambria Math" panose="02040503050406030204" pitchFamily="18" charset="0"/>
                                  </a:rPr>
                                  <m:t>=</m:t>
                                </m:r>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h</m:t>
                                    </m:r>
                                    <m:r>
                                      <a:rPr lang="es-AR" sz="1000" i="1">
                                        <a:solidFill>
                                          <a:schemeClr val="bg1">
                                            <a:lumMod val="50000"/>
                                          </a:schemeClr>
                                        </a:solidFill>
                                        <a:latin typeface="Cambria Math" panose="02040503050406030204" pitchFamily="18" charset="0"/>
                                      </a:rPr>
                                      <m:t>=1</m:t>
                                    </m:r>
                                  </m:sub>
                                  <m:sup>
                                    <m:r>
                                      <a:rPr lang="es-AR" sz="1000" i="1">
                                        <a:solidFill>
                                          <a:schemeClr val="bg1">
                                            <a:lumMod val="50000"/>
                                          </a:schemeClr>
                                        </a:solidFill>
                                        <a:latin typeface="Cambria Math" panose="02040503050406030204" pitchFamily="18" charset="0"/>
                                      </a:rPr>
                                      <m:t>𝐻</m:t>
                                    </m:r>
                                  </m:sup>
                                  <m:e>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i="1">
                                            <a:solidFill>
                                              <a:schemeClr val="bg1">
                                                <a:lumMod val="50000"/>
                                              </a:schemeClr>
                                            </a:solidFill>
                                            <a:latin typeface="Cambria Math" panose="02040503050406030204" pitchFamily="18" charset="0"/>
                                          </a:rPr>
                                          <m:t>h</m:t>
                                        </m:r>
                                      </m:sub>
                                    </m:sSub>
                                  </m:e>
                                </m:nary>
                              </m:oMath>
                            </m:oMathPara>
                          </a14:m>
                          <a:endParaRPr lang="es-AR" sz="1000" dirty="0">
                            <a:solidFill>
                              <a:schemeClr val="bg1">
                                <a:lumMod val="50000"/>
                              </a:schemeClr>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acc>
                                  <m:accPr>
                                    <m:chr m:val="̂"/>
                                    <m:ctrlPr>
                                      <a:rPr lang="es-AR" sz="1000" b="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𝑉</m:t>
                                    </m:r>
                                  </m:e>
                                </m:acc>
                                <m:d>
                                  <m:dPr>
                                    <m:ctrlPr>
                                      <a:rPr lang="es-AR" sz="1000" b="0" i="1" smtClean="0">
                                        <a:solidFill>
                                          <a:schemeClr val="bg1">
                                            <a:lumMod val="50000"/>
                                          </a:schemeClr>
                                        </a:solidFill>
                                        <a:latin typeface="Cambria Math" panose="02040503050406030204" pitchFamily="18" charset="0"/>
                                      </a:rPr>
                                    </m:ctrlPr>
                                  </m:dPr>
                                  <m:e>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i="1">
                                            <a:solidFill>
                                              <a:schemeClr val="bg1">
                                                <a:lumMod val="50000"/>
                                              </a:schemeClr>
                                            </a:solidFill>
                                            <a:latin typeface="Cambria Math" panose="02040503050406030204" pitchFamily="18" charset="0"/>
                                          </a:rPr>
                                          <m:t>𝑒𝑠𝑡</m:t>
                                        </m:r>
                                      </m:sub>
                                    </m:sSub>
                                  </m:e>
                                </m:d>
                                <m:r>
                                  <a:rPr lang="es-AR" sz="1000" b="0" i="1" smtClean="0">
                                    <a:solidFill>
                                      <a:schemeClr val="bg1">
                                        <a:lumMod val="50000"/>
                                      </a:schemeClr>
                                    </a:solidFill>
                                    <a:latin typeface="Cambria Math" panose="02040503050406030204" pitchFamily="18" charset="0"/>
                                  </a:rPr>
                                  <m:t>=</m:t>
                                </m:r>
                                <m:nary>
                                  <m:naryPr>
                                    <m:chr m:val="∑"/>
                                    <m:limLoc m:val="subSup"/>
                                    <m:ctrlPr>
                                      <a:rPr lang="es-AR" sz="1000" i="1">
                                        <a:solidFill>
                                          <a:schemeClr val="bg1">
                                            <a:lumMod val="50000"/>
                                          </a:schemeClr>
                                        </a:solidFill>
                                        <a:latin typeface="Cambria Math" panose="02040503050406030204" pitchFamily="18" charset="0"/>
                                      </a:rPr>
                                    </m:ctrlPr>
                                  </m:naryPr>
                                  <m:sub>
                                    <m:r>
                                      <m:rPr>
                                        <m:brk m:alnAt="25"/>
                                      </m:rPr>
                                      <a:rPr lang="es-AR" sz="1000" i="1">
                                        <a:solidFill>
                                          <a:schemeClr val="bg1">
                                            <a:lumMod val="50000"/>
                                          </a:schemeClr>
                                        </a:solidFill>
                                        <a:latin typeface="Cambria Math" panose="02040503050406030204" pitchFamily="18" charset="0"/>
                                      </a:rPr>
                                      <m:t>𝑖</m:t>
                                    </m:r>
                                    <m:r>
                                      <a:rPr lang="es-AR" sz="1000" i="1">
                                        <a:solidFill>
                                          <a:schemeClr val="bg1">
                                            <a:lumMod val="50000"/>
                                          </a:schemeClr>
                                        </a:solidFill>
                                        <a:latin typeface="Cambria Math" panose="02040503050406030204" pitchFamily="18" charset="0"/>
                                      </a:rPr>
                                      <m:t>=1</m:t>
                                    </m:r>
                                  </m:sub>
                                  <m:sup>
                                    <m:r>
                                      <a:rPr lang="es-AR" sz="1000" i="1">
                                        <a:solidFill>
                                          <a:schemeClr val="bg1">
                                            <a:lumMod val="50000"/>
                                          </a:schemeClr>
                                        </a:solidFill>
                                        <a:latin typeface="Cambria Math" panose="02040503050406030204" pitchFamily="18" charset="0"/>
                                      </a:rPr>
                                      <m:t>𝐻</m:t>
                                    </m:r>
                                  </m:sup>
                                  <m:e>
                                    <m:d>
                                      <m:dPr>
                                        <m:ctrlPr>
                                          <a:rPr lang="es-AR" sz="1000" i="1">
                                            <a:solidFill>
                                              <a:schemeClr val="bg1">
                                                <a:lumMod val="50000"/>
                                              </a:schemeClr>
                                            </a:solidFill>
                                            <a:latin typeface="Cambria Math" panose="02040503050406030204" pitchFamily="18" charset="0"/>
                                          </a:rPr>
                                        </m:ctrlPr>
                                      </m:dPr>
                                      <m:e>
                                        <m:r>
                                          <a:rPr lang="es-AR" sz="1000" i="1">
                                            <a:solidFill>
                                              <a:schemeClr val="bg1">
                                                <a:lumMod val="50000"/>
                                              </a:schemeClr>
                                            </a:solidFill>
                                            <a:latin typeface="Cambria Math" panose="02040503050406030204" pitchFamily="18" charset="0"/>
                                          </a:rPr>
                                          <m:t>1−</m:t>
                                        </m:r>
                                        <m:f>
                                          <m:fPr>
                                            <m:ctrlPr>
                                              <a:rPr lang="es-AR" sz="1000" i="1">
                                                <a:solidFill>
                                                  <a:schemeClr val="bg1">
                                                    <a:lumMod val="50000"/>
                                                  </a:schemeClr>
                                                </a:solidFill>
                                                <a:latin typeface="Cambria Math" panose="02040503050406030204" pitchFamily="18" charset="0"/>
                                              </a:rPr>
                                            </m:ctrlPr>
                                          </m:fPr>
                                          <m:num>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𝑛</m:t>
                                                </m:r>
                                              </m:e>
                                              <m:sub>
                                                <m:r>
                                                  <a:rPr lang="es-AR" sz="1000" i="1">
                                                    <a:solidFill>
                                                      <a:schemeClr val="bg1">
                                                        <a:lumMod val="50000"/>
                                                      </a:schemeClr>
                                                    </a:solidFill>
                                                    <a:latin typeface="Cambria Math" panose="02040503050406030204" pitchFamily="18" charset="0"/>
                                                  </a:rPr>
                                                  <m:t>h</m:t>
                                                </m:r>
                                              </m:sub>
                                            </m:sSub>
                                          </m:num>
                                          <m:den>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den>
                                        </m:f>
                                      </m:e>
                                    </m:d>
                                    <m:sSubSup>
                                      <m:sSubSupPr>
                                        <m:ctrlPr>
                                          <a:rPr lang="es-AR" sz="1000" i="1">
                                            <a:solidFill>
                                              <a:schemeClr val="bg1">
                                                <a:lumMod val="50000"/>
                                              </a:schemeClr>
                                            </a:solidFill>
                                            <a:latin typeface="Cambria Math" panose="02040503050406030204" pitchFamily="18" charset="0"/>
                                          </a:rPr>
                                        </m:ctrlPr>
                                      </m:sSubSup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up>
                                        <m:r>
                                          <a:rPr lang="es-AR" sz="1000" i="1">
                                            <a:solidFill>
                                              <a:schemeClr val="bg1">
                                                <a:lumMod val="50000"/>
                                              </a:schemeClr>
                                            </a:solidFill>
                                            <a:latin typeface="Cambria Math" panose="02040503050406030204" pitchFamily="18" charset="0"/>
                                          </a:rPr>
                                          <m:t>2</m:t>
                                        </m:r>
                                      </m:sup>
                                    </m:sSubSup>
                                    <m:f>
                                      <m:fPr>
                                        <m:ctrlPr>
                                          <a:rPr lang="es-AR" sz="1000" i="1">
                                            <a:solidFill>
                                              <a:schemeClr val="bg1">
                                                <a:lumMod val="50000"/>
                                              </a:schemeClr>
                                            </a:solidFill>
                                            <a:latin typeface="Cambria Math" panose="02040503050406030204" pitchFamily="18" charset="0"/>
                                          </a:rPr>
                                        </m:ctrlPr>
                                      </m:fPr>
                                      <m:num>
                                        <m:sSubSup>
                                          <m:sSubSupPr>
                                            <m:ctrlPr>
                                              <a:rPr lang="es-AR" sz="1000" i="1">
                                                <a:solidFill>
                                                  <a:schemeClr val="bg1">
                                                    <a:lumMod val="50000"/>
                                                  </a:schemeClr>
                                                </a:solidFill>
                                                <a:latin typeface="Cambria Math" panose="02040503050406030204" pitchFamily="18" charset="0"/>
                                              </a:rPr>
                                            </m:ctrlPr>
                                          </m:sSubSupPr>
                                          <m:e>
                                            <m:r>
                                              <a:rPr lang="es-AR" sz="1000" b="0" i="1" smtClean="0">
                                                <a:solidFill>
                                                  <a:schemeClr val="bg1">
                                                    <a:lumMod val="50000"/>
                                                  </a:schemeClr>
                                                </a:solidFill>
                                                <a:latin typeface="Cambria Math" panose="02040503050406030204" pitchFamily="18" charset="0"/>
                                              </a:rPr>
                                              <m:t>𝑠</m:t>
                                            </m:r>
                                          </m:e>
                                          <m:sub>
                                            <m:r>
                                              <a:rPr lang="es-AR" sz="1000" i="1">
                                                <a:solidFill>
                                                  <a:schemeClr val="bg1">
                                                    <a:lumMod val="50000"/>
                                                  </a:schemeClr>
                                                </a:solidFill>
                                                <a:latin typeface="Cambria Math" panose="02040503050406030204" pitchFamily="18" charset="0"/>
                                              </a:rPr>
                                              <m:t>h</m:t>
                                            </m:r>
                                          </m:sub>
                                          <m:sup>
                                            <m:r>
                                              <a:rPr lang="es-AR" sz="1000" i="1">
                                                <a:solidFill>
                                                  <a:schemeClr val="bg1">
                                                    <a:lumMod val="50000"/>
                                                  </a:schemeClr>
                                                </a:solidFill>
                                                <a:latin typeface="Cambria Math" panose="02040503050406030204" pitchFamily="18" charset="0"/>
                                              </a:rPr>
                                              <m:t>2</m:t>
                                            </m:r>
                                          </m:sup>
                                        </m:sSubSup>
                                      </m:num>
                                      <m:den>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𝑛</m:t>
                                            </m:r>
                                          </m:e>
                                          <m:sub>
                                            <m:r>
                                              <a:rPr lang="es-AR" sz="1000" i="1">
                                                <a:solidFill>
                                                  <a:schemeClr val="bg1">
                                                    <a:lumMod val="50000"/>
                                                  </a:schemeClr>
                                                </a:solidFill>
                                                <a:latin typeface="Cambria Math" panose="02040503050406030204" pitchFamily="18" charset="0"/>
                                              </a:rPr>
                                              <m:t>h</m:t>
                                            </m:r>
                                          </m:sub>
                                        </m:sSub>
                                      </m:den>
                                    </m:f>
                                  </m:e>
                                </m:nary>
                              </m:oMath>
                            </m:oMathPara>
                          </a14:m>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𝑒𝑠𝑡</m:t>
                                    </m:r>
                                  </m:sub>
                                </m:sSub>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i="1">
                                            <a:solidFill>
                                              <a:schemeClr val="bg1">
                                                <a:lumMod val="50000"/>
                                              </a:schemeClr>
                                            </a:solidFill>
                                            <a:latin typeface="Cambria Math" panose="02040503050406030204" pitchFamily="18" charset="0"/>
                                          </a:rPr>
                                          <m:t>𝑒𝑠𝑡</m:t>
                                        </m:r>
                                      </m:sub>
                                    </m:sSub>
                                  </m:num>
                                  <m:den>
                                    <m:r>
                                      <a:rPr lang="es-AR" sz="1000" b="0" i="1" smtClean="0">
                                        <a:solidFill>
                                          <a:schemeClr val="bg1">
                                            <a:lumMod val="50000"/>
                                          </a:schemeClr>
                                        </a:solidFill>
                                        <a:latin typeface="Cambria Math" panose="02040503050406030204" pitchFamily="18" charset="0"/>
                                      </a:rPr>
                                      <m:t>𝑁</m:t>
                                    </m:r>
                                  </m:den>
                                </m:f>
                                <m:r>
                                  <a:rPr lang="es-AR" sz="1000" b="0" i="1" smtClean="0">
                                    <a:solidFill>
                                      <a:schemeClr val="bg1">
                                        <a:lumMod val="50000"/>
                                      </a:schemeClr>
                                    </a:solidFill>
                                    <a:latin typeface="Cambria Math" panose="02040503050406030204" pitchFamily="18" charset="0"/>
                                  </a:rPr>
                                  <m:t>=</m:t>
                                </m:r>
                                <m:nary>
                                  <m:naryPr>
                                    <m:chr m:val="∑"/>
                                    <m:limLoc m:val="subSup"/>
                                    <m:ctrlPr>
                                      <a:rPr lang="es-AR" sz="1000" b="0" i="1" smtClean="0">
                                        <a:solidFill>
                                          <a:schemeClr val="bg1">
                                            <a:lumMod val="50000"/>
                                          </a:schemeClr>
                                        </a:solidFill>
                                        <a:latin typeface="Cambria Math" panose="02040503050406030204" pitchFamily="18" charset="0"/>
                                      </a:rPr>
                                    </m:ctrlPr>
                                  </m:naryPr>
                                  <m:sub>
                                    <m:r>
                                      <m:rPr>
                                        <m:brk m:alnAt="25"/>
                                      </m:rPr>
                                      <a:rPr lang="es-AR" sz="1000" b="0" i="1" smtClean="0">
                                        <a:solidFill>
                                          <a:schemeClr val="bg1">
                                            <a:lumMod val="50000"/>
                                          </a:schemeClr>
                                        </a:solidFill>
                                        <a:latin typeface="Cambria Math" panose="02040503050406030204" pitchFamily="18" charset="0"/>
                                      </a:rPr>
                                      <m:t>h</m:t>
                                    </m:r>
                                    <m:r>
                                      <a:rPr lang="es-AR" sz="1000" b="0" i="1" smtClean="0">
                                        <a:solidFill>
                                          <a:schemeClr val="bg1">
                                            <a:lumMod val="50000"/>
                                          </a:schemeClr>
                                        </a:solidFill>
                                        <a:latin typeface="Cambria Math" panose="02040503050406030204" pitchFamily="18" charset="0"/>
                                      </a:rPr>
                                      <m:t>=1</m:t>
                                    </m:r>
                                  </m:sub>
                                  <m:sup>
                                    <m:r>
                                      <a:rPr lang="es-AR" sz="1000" b="0" i="1" smtClean="0">
                                        <a:solidFill>
                                          <a:schemeClr val="bg1">
                                            <a:lumMod val="50000"/>
                                          </a:schemeClr>
                                        </a:solidFill>
                                        <a:latin typeface="Cambria Math" panose="02040503050406030204" pitchFamily="18" charset="0"/>
                                      </a:rPr>
                                      <m:t>𝐻</m:t>
                                    </m:r>
                                  </m:sup>
                                  <m:e>
                                    <m:f>
                                      <m:fPr>
                                        <m:ctrlPr>
                                          <a:rPr lang="es-AR" sz="1000" b="0" i="1" smtClean="0">
                                            <a:solidFill>
                                              <a:schemeClr val="bg1">
                                                <a:lumMod val="50000"/>
                                              </a:schemeClr>
                                            </a:solidFill>
                                            <a:latin typeface="Cambria Math" panose="02040503050406030204" pitchFamily="18" charset="0"/>
                                          </a:rPr>
                                        </m:ctrlPr>
                                      </m:fPr>
                                      <m:num>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𝑁</m:t>
                                            </m:r>
                                          </m:e>
                                          <m:sub>
                                            <m:r>
                                              <a:rPr lang="es-AR" sz="1000" i="1">
                                                <a:solidFill>
                                                  <a:schemeClr val="bg1">
                                                    <a:lumMod val="50000"/>
                                                  </a:schemeClr>
                                                </a:solidFill>
                                                <a:latin typeface="Cambria Math" panose="02040503050406030204" pitchFamily="18" charset="0"/>
                                              </a:rPr>
                                              <m:t>h</m:t>
                                            </m:r>
                                          </m:sub>
                                        </m:sSub>
                                      </m:num>
                                      <m:den>
                                        <m:sSub>
                                          <m:sSubPr>
                                            <m:ctrlPr>
                                              <a:rPr lang="es-AR" sz="1000" i="1">
                                                <a:solidFill>
                                                  <a:schemeClr val="bg1">
                                                    <a:lumMod val="50000"/>
                                                  </a:schemeClr>
                                                </a:solidFill>
                                                <a:latin typeface="Cambria Math" panose="02040503050406030204" pitchFamily="18" charset="0"/>
                                              </a:rPr>
                                            </m:ctrlPr>
                                          </m:sSubPr>
                                          <m:e>
                                            <m:r>
                                              <a:rPr lang="es-AR" sz="1000" i="1">
                                                <a:solidFill>
                                                  <a:schemeClr val="bg1">
                                                    <a:lumMod val="50000"/>
                                                  </a:schemeClr>
                                                </a:solidFill>
                                                <a:latin typeface="Cambria Math" panose="02040503050406030204" pitchFamily="18" charset="0"/>
                                              </a:rPr>
                                              <m:t>𝑛</m:t>
                                            </m:r>
                                          </m:e>
                                          <m:sub>
                                            <m:r>
                                              <a:rPr lang="es-AR" sz="1000" i="1">
                                                <a:solidFill>
                                                  <a:schemeClr val="bg1">
                                                    <a:lumMod val="50000"/>
                                                  </a:schemeClr>
                                                </a:solidFill>
                                                <a:latin typeface="Cambria Math" panose="02040503050406030204" pitchFamily="18" charset="0"/>
                                              </a:rPr>
                                              <m:t>h</m:t>
                                            </m:r>
                                          </m:sub>
                                        </m:sSub>
                                      </m:den>
                                    </m:f>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i="1">
                                            <a:solidFill>
                                              <a:schemeClr val="bg1">
                                                <a:lumMod val="50000"/>
                                              </a:schemeClr>
                                            </a:solidFill>
                                            <a:latin typeface="Cambria Math" panose="02040503050406030204" pitchFamily="18" charset="0"/>
                                          </a:rPr>
                                          <m:t>h</m:t>
                                        </m:r>
                                      </m:sub>
                                    </m:sSub>
                                  </m:e>
                                </m:nary>
                              </m:oMath>
                            </m:oMathPara>
                          </a14:m>
                          <a:endParaRPr lang="es-AR" sz="1000" dirty="0">
                            <a:solidFill>
                              <a:schemeClr val="bg1">
                                <a:lumMod val="50000"/>
                              </a:schemeClr>
                            </a:solidFill>
                          </a:endParaRPr>
                        </a:p>
                        <a:p>
                          <a:pPr/>
                          <a14:m>
                            <m:oMathPara xmlns:m="http://schemas.openxmlformats.org/officeDocument/2006/math">
                              <m:oMathParaPr>
                                <m:jc m:val="centerGroup"/>
                              </m:oMathParaPr>
                              <m:oMath xmlns:m="http://schemas.openxmlformats.org/officeDocument/2006/math">
                                <m:acc>
                                  <m:accPr>
                                    <m:chr m:val="̂"/>
                                    <m:ctrlPr>
                                      <a:rPr lang="es-AR" sz="1000" b="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𝑉</m:t>
                                    </m:r>
                                  </m:e>
                                </m:acc>
                                <m:d>
                                  <m:dPr>
                                    <m:ctrlPr>
                                      <a:rPr lang="es-AR" sz="1000" b="0" i="1" smtClean="0">
                                        <a:solidFill>
                                          <a:schemeClr val="bg1">
                                            <a:lumMod val="50000"/>
                                          </a:schemeClr>
                                        </a:solidFill>
                                        <a:latin typeface="Cambria Math" panose="02040503050406030204" pitchFamily="18" charset="0"/>
                                      </a:rPr>
                                    </m:ctrlPr>
                                  </m:dPr>
                                  <m:e>
                                    <m:sSub>
                                      <m:sSubPr>
                                        <m:ctrlPr>
                                          <a:rPr lang="es-AR" sz="1000" i="1" smtClean="0">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𝑦</m:t>
                                            </m:r>
                                          </m:e>
                                        </m:acc>
                                      </m:e>
                                      <m:sub>
                                        <m:r>
                                          <a:rPr lang="es-AR" sz="1000" b="0" i="1" smtClean="0">
                                            <a:solidFill>
                                              <a:schemeClr val="bg1">
                                                <a:lumMod val="50000"/>
                                              </a:schemeClr>
                                            </a:solidFill>
                                            <a:latin typeface="Cambria Math" panose="02040503050406030204" pitchFamily="18" charset="0"/>
                                          </a:rPr>
                                          <m:t>𝑒𝑠𝑡</m:t>
                                        </m:r>
                                      </m:sub>
                                    </m:sSub>
                                  </m:e>
                                </m:d>
                                <m:r>
                                  <a:rPr lang="es-AR" sz="1000" b="0" i="1" smtClean="0">
                                    <a:solidFill>
                                      <a:schemeClr val="bg1">
                                        <a:lumMod val="50000"/>
                                      </a:schemeClr>
                                    </a:solidFill>
                                    <a:latin typeface="Cambria Math" panose="02040503050406030204" pitchFamily="18" charset="0"/>
                                  </a:rPr>
                                  <m:t>=</m:t>
                                </m:r>
                                <m:f>
                                  <m:fPr>
                                    <m:ctrlPr>
                                      <a:rPr lang="es-AR" sz="1000" b="0" i="1" smtClean="0">
                                        <a:solidFill>
                                          <a:schemeClr val="bg1">
                                            <a:lumMod val="50000"/>
                                          </a:schemeClr>
                                        </a:solidFill>
                                        <a:latin typeface="Cambria Math" panose="02040503050406030204" pitchFamily="18" charset="0"/>
                                      </a:rPr>
                                    </m:ctrlPr>
                                  </m:fPr>
                                  <m:num>
                                    <m:acc>
                                      <m:accPr>
                                        <m:chr m:val="̂"/>
                                        <m:ctrlPr>
                                          <a:rPr lang="es-AR" sz="1000" b="0" i="1" smtClean="0">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𝑉</m:t>
                                        </m:r>
                                      </m:e>
                                    </m:acc>
                                    <m:d>
                                      <m:dPr>
                                        <m:ctrlPr>
                                          <a:rPr lang="es-AR" sz="1000" b="0" i="1" smtClean="0">
                                            <a:solidFill>
                                              <a:schemeClr val="bg1">
                                                <a:lumMod val="50000"/>
                                              </a:schemeClr>
                                            </a:solidFill>
                                            <a:latin typeface="Cambria Math" panose="02040503050406030204" pitchFamily="18" charset="0"/>
                                          </a:rPr>
                                        </m:ctrlPr>
                                      </m:dPr>
                                      <m:e>
                                        <m:sSub>
                                          <m:sSubPr>
                                            <m:ctrlPr>
                                              <a:rPr lang="es-AR" sz="1000" i="1">
                                                <a:solidFill>
                                                  <a:schemeClr val="bg1">
                                                    <a:lumMod val="50000"/>
                                                  </a:schemeClr>
                                                </a:solidFill>
                                                <a:latin typeface="Cambria Math" panose="02040503050406030204" pitchFamily="18" charset="0"/>
                                              </a:rPr>
                                            </m:ctrlPr>
                                          </m:sSubPr>
                                          <m:e>
                                            <m:acc>
                                              <m:accPr>
                                                <m:chr m:val="̂"/>
                                                <m:ctrlPr>
                                                  <a:rPr lang="es-AR" sz="1000" i="1">
                                                    <a:solidFill>
                                                      <a:schemeClr val="bg1">
                                                        <a:lumMod val="50000"/>
                                                      </a:schemeClr>
                                                    </a:solidFill>
                                                    <a:latin typeface="Cambria Math" panose="02040503050406030204" pitchFamily="18" charset="0"/>
                                                  </a:rPr>
                                                </m:ctrlPr>
                                              </m:accPr>
                                              <m:e>
                                                <m:r>
                                                  <a:rPr lang="es-AR" sz="1000" i="1">
                                                    <a:solidFill>
                                                      <a:schemeClr val="bg1">
                                                        <a:lumMod val="50000"/>
                                                      </a:schemeClr>
                                                    </a:solidFill>
                                                    <a:latin typeface="Cambria Math" panose="02040503050406030204" pitchFamily="18" charset="0"/>
                                                  </a:rPr>
                                                  <m:t>𝑌</m:t>
                                                </m:r>
                                              </m:e>
                                            </m:acc>
                                          </m:e>
                                          <m:sub>
                                            <m:r>
                                              <a:rPr lang="es-AR" sz="1000" i="1">
                                                <a:solidFill>
                                                  <a:schemeClr val="bg1">
                                                    <a:lumMod val="50000"/>
                                                  </a:schemeClr>
                                                </a:solidFill>
                                                <a:latin typeface="Cambria Math" panose="02040503050406030204" pitchFamily="18" charset="0"/>
                                              </a:rPr>
                                              <m:t>𝑒𝑠𝑡</m:t>
                                            </m:r>
                                          </m:sub>
                                        </m:sSub>
                                      </m:e>
                                    </m:d>
                                  </m:num>
                                  <m:den>
                                    <m:sSup>
                                      <m:sSupPr>
                                        <m:ctrlPr>
                                          <a:rPr lang="es-AR" sz="1000" b="0" i="1" smtClean="0">
                                            <a:solidFill>
                                              <a:schemeClr val="bg1">
                                                <a:lumMod val="50000"/>
                                              </a:schemeClr>
                                            </a:solidFill>
                                            <a:latin typeface="Cambria Math" panose="02040503050406030204" pitchFamily="18" charset="0"/>
                                          </a:rPr>
                                        </m:ctrlPr>
                                      </m:sSupPr>
                                      <m:e>
                                        <m:r>
                                          <a:rPr lang="es-AR" sz="1000" b="0" i="1" smtClean="0">
                                            <a:solidFill>
                                              <a:schemeClr val="bg1">
                                                <a:lumMod val="50000"/>
                                              </a:schemeClr>
                                            </a:solidFill>
                                            <a:latin typeface="Cambria Math" panose="02040503050406030204" pitchFamily="18" charset="0"/>
                                          </a:rPr>
                                          <m:t>𝑁</m:t>
                                        </m:r>
                                      </m:e>
                                      <m:sup>
                                        <m:r>
                                          <a:rPr lang="es-AR" sz="1000" b="0" i="1" smtClean="0">
                                            <a:solidFill>
                                              <a:schemeClr val="bg1">
                                                <a:lumMod val="50000"/>
                                              </a:schemeClr>
                                            </a:solidFill>
                                            <a:latin typeface="Cambria Math" panose="02040503050406030204" pitchFamily="18" charset="0"/>
                                          </a:rPr>
                                          <m:t>2</m:t>
                                        </m:r>
                                      </m:sup>
                                    </m:sSup>
                                  </m:den>
                                </m:f>
                              </m:oMath>
                            </m:oMathPara>
                          </a14:m>
                          <a:endParaRPr lang="es-AR" sz="1000" b="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98502971"/>
                      </a:ext>
                    </a:extLst>
                  </a:tr>
                </a:tbl>
              </a:graphicData>
            </a:graphic>
          </p:graphicFrame>
        </mc:Choice>
        <mc:Fallback xmlns="">
          <p:graphicFrame>
            <p:nvGraphicFramePr>
              <p:cNvPr id="40" name="Tabla 39">
                <a:extLst>
                  <a:ext uri="{FF2B5EF4-FFF2-40B4-BE49-F238E27FC236}">
                    <a16:creationId xmlns:a16="http://schemas.microsoft.com/office/drawing/2014/main" id="{24B94757-8374-0588-2118-30E560B2D751}"/>
                  </a:ext>
                </a:extLst>
              </p:cNvPr>
              <p:cNvGraphicFramePr>
                <a:graphicFrameLocks noGrp="1"/>
              </p:cNvGraphicFramePr>
              <p:nvPr>
                <p:extLst>
                  <p:ext uri="{D42A27DB-BD31-4B8C-83A1-F6EECF244321}">
                    <p14:modId xmlns:p14="http://schemas.microsoft.com/office/powerpoint/2010/main" val="2277521977"/>
                  </p:ext>
                </p:extLst>
              </p:nvPr>
            </p:nvGraphicFramePr>
            <p:xfrm>
              <a:off x="335056" y="1953764"/>
              <a:ext cx="8302025" cy="2425701"/>
            </p:xfrm>
            <a:graphic>
              <a:graphicData uri="http://schemas.openxmlformats.org/drawingml/2006/table">
                <a:tbl>
                  <a:tblPr firstRow="1" bandRow="1">
                    <a:tableStyleId>{5C22544A-7EE6-4342-B048-85BDC9FD1C3A}</a:tableStyleId>
                  </a:tblPr>
                  <a:tblGrid>
                    <a:gridCol w="1250775">
                      <a:extLst>
                        <a:ext uri="{9D8B030D-6E8A-4147-A177-3AD203B41FA5}">
                          <a16:colId xmlns:a16="http://schemas.microsoft.com/office/drawing/2014/main" val="4161837682"/>
                        </a:ext>
                      </a:extLst>
                    </a:gridCol>
                    <a:gridCol w="1930419">
                      <a:extLst>
                        <a:ext uri="{9D8B030D-6E8A-4147-A177-3AD203B41FA5}">
                          <a16:colId xmlns:a16="http://schemas.microsoft.com/office/drawing/2014/main" val="434477377"/>
                        </a:ext>
                      </a:extLst>
                    </a:gridCol>
                    <a:gridCol w="1980819">
                      <a:extLst>
                        <a:ext uri="{9D8B030D-6E8A-4147-A177-3AD203B41FA5}">
                          <a16:colId xmlns:a16="http://schemas.microsoft.com/office/drawing/2014/main" val="2691613705"/>
                        </a:ext>
                      </a:extLst>
                    </a:gridCol>
                    <a:gridCol w="1632014">
                      <a:extLst>
                        <a:ext uri="{9D8B030D-6E8A-4147-A177-3AD203B41FA5}">
                          <a16:colId xmlns:a16="http://schemas.microsoft.com/office/drawing/2014/main" val="3180447667"/>
                        </a:ext>
                      </a:extLst>
                    </a:gridCol>
                    <a:gridCol w="1507998">
                      <a:extLst>
                        <a:ext uri="{9D8B030D-6E8A-4147-A177-3AD203B41FA5}">
                          <a16:colId xmlns:a16="http://schemas.microsoft.com/office/drawing/2014/main" val="4085101304"/>
                        </a:ext>
                      </a:extLst>
                    </a:gridCol>
                  </a:tblGrid>
                  <a:tr h="370840">
                    <a:tc gridSpan="2">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h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Total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Media</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b="0" i="0" u="none" strike="noStrike" cap="none"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Arial"/>
                            </a:rPr>
                            <a:t>Variancia</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568053983"/>
                      </a:ext>
                    </a:extLst>
                  </a:tr>
                  <a:tr h="446278">
                    <a:tc rowSpan="2">
                      <a:txBody>
                        <a:bodyPr/>
                        <a:lstStyle/>
                        <a:p>
                          <a:pPr algn="ctr"/>
                          <a:r>
                            <a:rPr lang="es-AR" dirty="0">
                              <a:solidFill>
                                <a:srgbClr val="92D050"/>
                              </a:solidFill>
                              <a:latin typeface="Lato" panose="020F0502020204030203" pitchFamily="34" charset="0"/>
                              <a:ea typeface="Lato" panose="020F0502020204030203" pitchFamily="34" charset="0"/>
                              <a:cs typeface="Lato" panose="020F0502020204030203" pitchFamily="34" charset="0"/>
                            </a:rPr>
                            <a:t>ESTRATO</a:t>
                          </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Valor poblacional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160615" t="-116438" r="-159077" b="-535616"/>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316045" t="-116438" r="-92910" b="-535616"/>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449597" t="-116438" r="-403" b="-535616"/>
                          </a:stretch>
                        </a:blipFill>
                      </a:tcPr>
                    </a:tc>
                    <a:extLst>
                      <a:ext uri="{0D108BD9-81ED-4DB2-BD59-A6C34878D82A}">
                        <a16:rowId xmlns:a16="http://schemas.microsoft.com/office/drawing/2014/main" val="3403472700"/>
                      </a:ext>
                    </a:extLst>
                  </a:tr>
                  <a:tr h="436118">
                    <a:tc v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Estimaciones bajo </a:t>
                          </a:r>
                          <a:r>
                            <a:rPr lang="es-AR" sz="12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m.s.a</a:t>
                          </a:r>
                          <a:endPar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160615" t="-219444" r="-159077" b="-443056"/>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316045" t="-219444" r="-92910" b="-443056"/>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449597" t="-219444" r="-403" b="-443056"/>
                          </a:stretch>
                        </a:blipFill>
                      </a:tcPr>
                    </a:tc>
                    <a:extLst>
                      <a:ext uri="{0D108BD9-81ED-4DB2-BD59-A6C34878D82A}">
                        <a16:rowId xmlns:a16="http://schemas.microsoft.com/office/drawing/2014/main" val="73680376"/>
                      </a:ext>
                    </a:extLst>
                  </a:tr>
                  <a:tr h="419545">
                    <a:tc rowSpan="2">
                      <a:txBody>
                        <a:bodyPr/>
                        <a:lstStyle/>
                        <a:p>
                          <a:pPr algn="ctr"/>
                          <a:r>
                            <a:rPr lang="es-AR" sz="1400" b="0" i="0" u="none" strike="noStrike" cap="none" dirty="0">
                              <a:solidFill>
                                <a:srgbClr val="92D050"/>
                              </a:solidFill>
                              <a:latin typeface="Lato" panose="020F0502020204030203" pitchFamily="34" charset="0"/>
                              <a:ea typeface="Lato" panose="020F0502020204030203" pitchFamily="34" charset="0"/>
                              <a:cs typeface="Lato" panose="020F0502020204030203" pitchFamily="34" charset="0"/>
                              <a:sym typeface="Arial"/>
                            </a:rPr>
                            <a:t>POBLACIÓN</a:t>
                          </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Valor poblacional</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160615" t="-333333" r="-159077" b="-362319"/>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316045" t="-333333" r="-92910" b="-362319"/>
                          </a:stretch>
                        </a:blipFill>
                      </a:tcPr>
                    </a:tc>
                    <a:tc>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444858182"/>
                      </a:ext>
                    </a:extLst>
                  </a:tr>
                  <a:tr h="752920">
                    <a:tc vMerge="1">
                      <a:txBody>
                        <a:bodyPr/>
                        <a:lstStyle/>
                        <a:p>
                          <a:endParaRPr lang="es-AR" dirty="0"/>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r>
                            <a:rPr lang="es-AR"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Estimaciones bajo muestreo estratificado</a:t>
                          </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160615" t="-241129" r="-159077" b="-101613"/>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3"/>
                          <a:stretch>
                            <a:fillRect l="-316045" t="-241129" r="-92910" b="-101613"/>
                          </a:stretch>
                        </a:blipFill>
                      </a:tcPr>
                    </a:tc>
                    <a:tc>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598502971"/>
                      </a:ext>
                    </a:extLst>
                  </a:tr>
                </a:tbl>
              </a:graphicData>
            </a:graphic>
          </p:graphicFrame>
        </mc:Fallback>
      </mc:AlternateContent>
      <mc:AlternateContent xmlns:mc="http://schemas.openxmlformats.org/markup-compatibility/2006" xmlns:a14="http://schemas.microsoft.com/office/drawing/2010/main">
        <mc:Choice Requires="a14">
          <p:sp>
            <p:nvSpPr>
              <p:cNvPr id="47" name="CuadroTexto 46">
                <a:extLst>
                  <a:ext uri="{FF2B5EF4-FFF2-40B4-BE49-F238E27FC236}">
                    <a16:creationId xmlns:a16="http://schemas.microsoft.com/office/drawing/2014/main" id="{64B75A07-5873-91D7-ECFA-71CA4B10A8A8}"/>
                  </a:ext>
                </a:extLst>
              </p:cNvPr>
              <p:cNvSpPr txBox="1"/>
              <p:nvPr/>
            </p:nvSpPr>
            <p:spPr>
              <a:xfrm>
                <a:off x="4781137" y="373536"/>
                <a:ext cx="3855944" cy="1252715"/>
              </a:xfrm>
              <a:prstGeom prst="rect">
                <a:avLst/>
              </a:prstGeom>
              <a:noFill/>
              <a:ln w="12700">
                <a:solidFill>
                  <a:schemeClr val="bg1">
                    <a:lumMod val="65000"/>
                  </a:schemeClr>
                </a:solidFill>
              </a:ln>
            </p:spPr>
            <p:txBody>
              <a:bodyPr wrap="square">
                <a:spAutoFit/>
              </a:bodyPr>
              <a:lstStyle/>
              <a:p>
                <a:pPr marL="285750" indent="-285750">
                  <a:spcBef>
                    <a:spcPts val="300"/>
                  </a:spcBef>
                  <a:spcAft>
                    <a:spcPts val="300"/>
                  </a:spcAft>
                  <a:buFont typeface="Arial" panose="020B0604020202020204" pitchFamily="34" charset="0"/>
                  <a:buChar char="•"/>
                </a:pPr>
                <a:r>
                  <a:rPr lang="es-AR" sz="1000" dirty="0">
                    <a:latin typeface="Lato" panose="020F0502020204030203" pitchFamily="34" charset="0"/>
                    <a:ea typeface="Lato" panose="020F0502020204030203" pitchFamily="34" charset="0"/>
                    <a:cs typeface="Lato" panose="020F0502020204030203" pitchFamily="34" charset="0"/>
                  </a:rPr>
                  <a:t>Bajo muestreo estratificado, la población </a:t>
                </a:r>
                <a14:m>
                  <m:oMath xmlns:m="http://schemas.openxmlformats.org/officeDocument/2006/math">
                    <m:r>
                      <a:rPr lang="es-AR" sz="1000" b="0" i="1" smtClean="0">
                        <a:latin typeface="Cambria Math" panose="02040503050406030204" pitchFamily="18" charset="0"/>
                      </a:rPr>
                      <m:t>𝑈</m:t>
                    </m:r>
                  </m:oMath>
                </a14:m>
                <a:r>
                  <a:rPr lang="es-AR" sz="1000" b="0" dirty="0">
                    <a:latin typeface="Lato" panose="020F0502020204030203" pitchFamily="34" charset="0"/>
                    <a:ea typeface="Lato" panose="020F0502020204030203" pitchFamily="34" charset="0"/>
                    <a:cs typeface="Lato" panose="020F0502020204030203" pitchFamily="34" charset="0"/>
                  </a:rPr>
                  <a:t> de </a:t>
                </a:r>
                <a14:m>
                  <m:oMath xmlns:m="http://schemas.openxmlformats.org/officeDocument/2006/math">
                    <m:r>
                      <a:rPr lang="es-AR" sz="1000" b="0" i="1" smtClean="0">
                        <a:latin typeface="Cambria Math" panose="02040503050406030204" pitchFamily="18" charset="0"/>
                      </a:rPr>
                      <m:t>𝑁</m:t>
                    </m:r>
                  </m:oMath>
                </a14:m>
                <a:r>
                  <a:rPr lang="es-AR" sz="1000" dirty="0">
                    <a:latin typeface="Lato" panose="020F0502020204030203" pitchFamily="34" charset="0"/>
                    <a:ea typeface="Lato" panose="020F0502020204030203" pitchFamily="34" charset="0"/>
                    <a:cs typeface="Lato" panose="020F0502020204030203" pitchFamily="34" charset="0"/>
                  </a:rPr>
                  <a:t> GF se divide en </a:t>
                </a:r>
                <a14:m>
                  <m:oMath xmlns:m="http://schemas.openxmlformats.org/officeDocument/2006/math">
                    <m:r>
                      <a:rPr lang="es-AR" sz="1000" b="0" i="1" smtClean="0">
                        <a:latin typeface="Cambria Math" panose="02040503050406030204" pitchFamily="18" charset="0"/>
                      </a:rPr>
                      <m:t>𝐻</m:t>
                    </m:r>
                  </m:oMath>
                </a14:m>
                <a:r>
                  <a:rPr lang="es-AR" sz="1000" dirty="0">
                    <a:latin typeface="Lato" panose="020F0502020204030203" pitchFamily="34" charset="0"/>
                    <a:ea typeface="Lato" panose="020F0502020204030203" pitchFamily="34" charset="0"/>
                    <a:cs typeface="Lato" panose="020F0502020204030203" pitchFamily="34" charset="0"/>
                  </a:rPr>
                  <a:t> estratos</a:t>
                </a:r>
              </a:p>
              <a:p>
                <a:pPr marL="285750" indent="-285750">
                  <a:spcBef>
                    <a:spcPts val="300"/>
                  </a:spcBef>
                  <a:spcAft>
                    <a:spcPts val="300"/>
                  </a:spcAft>
                  <a:buFont typeface="Arial" panose="020B0604020202020204" pitchFamily="34" charset="0"/>
                  <a:buChar char="•"/>
                </a:pPr>
                <a:r>
                  <a:rPr lang="es-AR" sz="1000" b="0" dirty="0">
                    <a:latin typeface="Lato" panose="020F0502020204030203" pitchFamily="34" charset="0"/>
                    <a:ea typeface="Lato" panose="020F0502020204030203" pitchFamily="34" charset="0"/>
                    <a:cs typeface="Lato" panose="020F0502020204030203" pitchFamily="34" charset="0"/>
                  </a:rPr>
                  <a:t>Cada unidad muestral pertenece a un </a:t>
                </a:r>
                <a:r>
                  <a:rPr lang="es-AR" sz="1000" dirty="0">
                    <a:latin typeface="Lato" panose="020F0502020204030203" pitchFamily="34" charset="0"/>
                    <a:ea typeface="Lato" panose="020F0502020204030203" pitchFamily="34" charset="0"/>
                    <a:cs typeface="Lato" panose="020F0502020204030203" pitchFamily="34" charset="0"/>
                  </a:rPr>
                  <a:t>único estrato</a:t>
                </a:r>
              </a:p>
              <a:p>
                <a:pPr marL="285750" indent="-285750">
                  <a:spcBef>
                    <a:spcPts val="300"/>
                  </a:spcBef>
                  <a:spcAft>
                    <a:spcPts val="300"/>
                  </a:spcAft>
                  <a:buFont typeface="Arial" panose="020B0604020202020204" pitchFamily="34" charset="0"/>
                  <a:buChar char="•"/>
                </a:pPr>
                <a:r>
                  <a:rPr lang="es-AR" sz="1000" b="0" dirty="0">
                    <a:latin typeface="Lato" panose="020F0502020204030203" pitchFamily="34" charset="0"/>
                    <a:ea typeface="Lato" panose="020F0502020204030203" pitchFamily="34" charset="0"/>
                    <a:cs typeface="Lato" panose="020F0502020204030203" pitchFamily="34" charset="0"/>
                  </a:rPr>
                  <a:t>El tamaño del estrato es </a:t>
                </a:r>
                <a14:m>
                  <m:oMath xmlns:m="http://schemas.openxmlformats.org/officeDocument/2006/math">
                    <m:sSub>
                      <m:sSubPr>
                        <m:ctrlPr>
                          <a:rPr lang="es-AR" sz="1000" b="0" i="1" smtClean="0">
                            <a:latin typeface="Cambria Math" panose="02040503050406030204" pitchFamily="18" charset="0"/>
                            <a:ea typeface="Lato" panose="020F0502020204030203" pitchFamily="34" charset="0"/>
                            <a:cs typeface="Lato" panose="020F0502020204030203" pitchFamily="34" charset="0"/>
                          </a:rPr>
                        </m:ctrlPr>
                      </m:sSubPr>
                      <m:e>
                        <m:r>
                          <a:rPr lang="es-AR" sz="1000" b="0" i="1" smtClean="0">
                            <a:latin typeface="Cambria Math" panose="02040503050406030204" pitchFamily="18" charset="0"/>
                            <a:ea typeface="Lato" panose="020F0502020204030203" pitchFamily="34" charset="0"/>
                            <a:cs typeface="Lato" panose="020F0502020204030203" pitchFamily="34" charset="0"/>
                          </a:rPr>
                          <m:t>𝑁</m:t>
                        </m:r>
                      </m:e>
                      <m:sub>
                        <m:r>
                          <a:rPr lang="es-AR" sz="1000" b="0" i="1" smtClean="0">
                            <a:latin typeface="Cambria Math" panose="02040503050406030204" pitchFamily="18" charset="0"/>
                            <a:ea typeface="Lato" panose="020F0502020204030203" pitchFamily="34" charset="0"/>
                            <a:cs typeface="Lato" panose="020F0502020204030203" pitchFamily="34" charset="0"/>
                          </a:rPr>
                          <m:t>h</m:t>
                        </m:r>
                      </m:sub>
                    </m:sSub>
                  </m:oMath>
                </a14:m>
                <a:r>
                  <a:rPr lang="es-AR" sz="1000" dirty="0">
                    <a:latin typeface="Lato" panose="020F0502020204030203" pitchFamily="34" charset="0"/>
                    <a:ea typeface="Lato" panose="020F0502020204030203" pitchFamily="34" charset="0"/>
                    <a:cs typeface="Lato" panose="020F0502020204030203" pitchFamily="34" charset="0"/>
                  </a:rPr>
                  <a:t> y se cumple </a:t>
                </a:r>
                <a14:m>
                  <m:oMath xmlns:m="http://schemas.openxmlformats.org/officeDocument/2006/math">
                    <m:nary>
                      <m:naryPr>
                        <m:chr m:val="∑"/>
                        <m:limLoc m:val="subSup"/>
                        <m:ctrlPr>
                          <a:rPr lang="es-AR" sz="1000" i="1" smtClean="0">
                            <a:latin typeface="Cambria Math" panose="02040503050406030204" pitchFamily="18" charset="0"/>
                            <a:ea typeface="Lato" panose="020F0502020204030203" pitchFamily="34" charset="0"/>
                            <a:cs typeface="Lato" panose="020F0502020204030203" pitchFamily="34" charset="0"/>
                          </a:rPr>
                        </m:ctrlPr>
                      </m:naryPr>
                      <m:sub>
                        <m:r>
                          <m:rPr>
                            <m:brk m:alnAt="25"/>
                          </m:rPr>
                          <a:rPr lang="es-AR" sz="1000" b="0" i="1" smtClean="0">
                            <a:latin typeface="Cambria Math" panose="02040503050406030204" pitchFamily="18" charset="0"/>
                            <a:ea typeface="Lato" panose="020F0502020204030203" pitchFamily="34" charset="0"/>
                            <a:cs typeface="Lato" panose="020F0502020204030203" pitchFamily="34" charset="0"/>
                          </a:rPr>
                          <m:t>h</m:t>
                        </m:r>
                        <m:r>
                          <a:rPr lang="es-AR" sz="1000" b="0" i="1" smtClean="0">
                            <a:latin typeface="Cambria Math" panose="02040503050406030204" pitchFamily="18" charset="0"/>
                            <a:ea typeface="Lato" panose="020F0502020204030203" pitchFamily="34" charset="0"/>
                            <a:cs typeface="Lato" panose="020F0502020204030203" pitchFamily="34" charset="0"/>
                          </a:rPr>
                          <m:t>=1</m:t>
                        </m:r>
                      </m:sub>
                      <m:sup>
                        <m:r>
                          <a:rPr lang="es-AR" sz="1000" b="0" i="1" smtClean="0">
                            <a:latin typeface="Cambria Math" panose="02040503050406030204" pitchFamily="18" charset="0"/>
                            <a:ea typeface="Lato" panose="020F0502020204030203" pitchFamily="34" charset="0"/>
                            <a:cs typeface="Lato" panose="020F0502020204030203" pitchFamily="34" charset="0"/>
                          </a:rPr>
                          <m:t>𝐻</m:t>
                        </m:r>
                      </m:sup>
                      <m:e>
                        <m:sSub>
                          <m:sSubPr>
                            <m:ctrlPr>
                              <a:rPr lang="es-AR" sz="1000" i="1" smtClean="0">
                                <a:latin typeface="Cambria Math" panose="02040503050406030204" pitchFamily="18" charset="0"/>
                                <a:ea typeface="Lato" panose="020F0502020204030203" pitchFamily="34" charset="0"/>
                                <a:cs typeface="Lato" panose="020F0502020204030203" pitchFamily="34" charset="0"/>
                              </a:rPr>
                            </m:ctrlPr>
                          </m:sSubPr>
                          <m:e>
                            <m:r>
                              <a:rPr lang="es-AR" sz="1000" b="0" i="1" smtClean="0">
                                <a:latin typeface="Cambria Math" panose="02040503050406030204" pitchFamily="18" charset="0"/>
                                <a:ea typeface="Lato" panose="020F0502020204030203" pitchFamily="34" charset="0"/>
                                <a:cs typeface="Lato" panose="020F0502020204030203" pitchFamily="34" charset="0"/>
                              </a:rPr>
                              <m:t>𝑁</m:t>
                            </m:r>
                          </m:e>
                          <m:sub>
                            <m:r>
                              <a:rPr lang="es-AR" sz="1000" b="0" i="1" smtClean="0">
                                <a:latin typeface="Cambria Math" panose="02040503050406030204" pitchFamily="18" charset="0"/>
                                <a:ea typeface="Lato" panose="020F0502020204030203" pitchFamily="34" charset="0"/>
                                <a:cs typeface="Lato" panose="020F0502020204030203" pitchFamily="34" charset="0"/>
                              </a:rPr>
                              <m:t>h</m:t>
                            </m:r>
                          </m:sub>
                        </m:sSub>
                        <m:r>
                          <a:rPr lang="es-AR" sz="1000" b="0" i="1" smtClean="0">
                            <a:latin typeface="Cambria Math" panose="02040503050406030204" pitchFamily="18" charset="0"/>
                            <a:ea typeface="Lato" panose="020F0502020204030203" pitchFamily="34" charset="0"/>
                            <a:cs typeface="Lato" panose="020F0502020204030203" pitchFamily="34" charset="0"/>
                          </a:rPr>
                          <m:t>=</m:t>
                        </m:r>
                        <m:r>
                          <a:rPr lang="es-AR" sz="1000" b="0" i="1" smtClean="0">
                            <a:latin typeface="Cambria Math" panose="02040503050406030204" pitchFamily="18" charset="0"/>
                            <a:ea typeface="Lato" panose="020F0502020204030203" pitchFamily="34" charset="0"/>
                            <a:cs typeface="Lato" panose="020F0502020204030203" pitchFamily="34" charset="0"/>
                          </a:rPr>
                          <m:t>𝑁</m:t>
                        </m:r>
                      </m:e>
                    </m:nary>
                  </m:oMath>
                </a14:m>
                <a:endParaRPr lang="es-AR" sz="1000" b="0" dirty="0">
                  <a:latin typeface="Lato" panose="020F0502020204030203" pitchFamily="34" charset="0"/>
                  <a:ea typeface="Lato" panose="020F0502020204030203" pitchFamily="34" charset="0"/>
                  <a:cs typeface="Lato" panose="020F0502020204030203" pitchFamily="34" charset="0"/>
                </a:endParaRPr>
              </a:p>
              <a:p>
                <a:pPr marL="285750" indent="-285750">
                  <a:spcBef>
                    <a:spcPts val="300"/>
                  </a:spcBef>
                  <a:spcAft>
                    <a:spcPts val="300"/>
                  </a:spcAft>
                  <a:buFont typeface="Arial" panose="020B0604020202020204" pitchFamily="34" charset="0"/>
                  <a:buChar char="•"/>
                </a:pPr>
                <a:r>
                  <a:rPr lang="es-AR" sz="1000" dirty="0">
                    <a:latin typeface="Lato" panose="020F0502020204030203" pitchFamily="34" charset="0"/>
                    <a:ea typeface="Lato" panose="020F0502020204030203" pitchFamily="34" charset="0"/>
                    <a:cs typeface="Lato" panose="020F0502020204030203" pitchFamily="34" charset="0"/>
                  </a:rPr>
                  <a:t>Se toman muestras aleatorias simples de GF en cada estrato, de tamaño </a:t>
                </a:r>
                <a14:m>
                  <m:oMath xmlns:m="http://schemas.openxmlformats.org/officeDocument/2006/math">
                    <m:sSub>
                      <m:sSubPr>
                        <m:ctrlPr>
                          <a:rPr lang="es-AR" sz="1000" i="1" smtClean="0">
                            <a:latin typeface="Cambria Math" panose="02040503050406030204" pitchFamily="18" charset="0"/>
                            <a:ea typeface="Lato" panose="020F0502020204030203" pitchFamily="34" charset="0"/>
                            <a:cs typeface="Lato" panose="020F0502020204030203" pitchFamily="34" charset="0"/>
                          </a:rPr>
                        </m:ctrlPr>
                      </m:sSubPr>
                      <m:e>
                        <m:r>
                          <a:rPr lang="es-AR" sz="1000" b="0" i="1" smtClean="0">
                            <a:latin typeface="Cambria Math" panose="02040503050406030204" pitchFamily="18" charset="0"/>
                            <a:ea typeface="Lato" panose="020F0502020204030203" pitchFamily="34" charset="0"/>
                            <a:cs typeface="Lato" panose="020F0502020204030203" pitchFamily="34" charset="0"/>
                          </a:rPr>
                          <m:t>𝑛</m:t>
                        </m:r>
                      </m:e>
                      <m:sub>
                        <m:r>
                          <a:rPr lang="es-AR" sz="1000" b="0" i="1" smtClean="0">
                            <a:latin typeface="Cambria Math" panose="02040503050406030204" pitchFamily="18" charset="0"/>
                            <a:ea typeface="Lato" panose="020F0502020204030203" pitchFamily="34" charset="0"/>
                            <a:cs typeface="Lato" panose="020F0502020204030203" pitchFamily="34" charset="0"/>
                          </a:rPr>
                          <m:t>h</m:t>
                        </m:r>
                      </m:sub>
                    </m:sSub>
                  </m:oMath>
                </a14:m>
                <a:r>
                  <a:rPr lang="es-AR" sz="1000" b="0" dirty="0">
                    <a:latin typeface="Lato" panose="020F0502020204030203" pitchFamily="34" charset="0"/>
                    <a:ea typeface="Lato" panose="020F0502020204030203" pitchFamily="34" charset="0"/>
                    <a:cs typeface="Lato" panose="020F0502020204030203" pitchFamily="34" charset="0"/>
                  </a:rPr>
                  <a:t>, siendo este conjunto definido como </a:t>
                </a:r>
                <a14:m>
                  <m:oMath xmlns:m="http://schemas.openxmlformats.org/officeDocument/2006/math">
                    <m:sSub>
                      <m:sSubPr>
                        <m:ctrlPr>
                          <a:rPr lang="es-AR" sz="1000" b="0" i="1" smtClean="0">
                            <a:latin typeface="Cambria Math" panose="02040503050406030204" pitchFamily="18" charset="0"/>
                            <a:ea typeface="Lato" panose="020F0502020204030203" pitchFamily="34" charset="0"/>
                            <a:cs typeface="Lato" panose="020F0502020204030203" pitchFamily="34" charset="0"/>
                          </a:rPr>
                        </m:ctrlPr>
                      </m:sSubPr>
                      <m:e>
                        <m:r>
                          <a:rPr lang="es-AR" sz="1000" b="0" i="1" smtClean="0">
                            <a:latin typeface="Cambria Math" panose="02040503050406030204" pitchFamily="18" charset="0"/>
                            <a:ea typeface="Lato" panose="020F0502020204030203" pitchFamily="34" charset="0"/>
                            <a:cs typeface="Lato" panose="020F0502020204030203" pitchFamily="34" charset="0"/>
                          </a:rPr>
                          <m:t>𝐺</m:t>
                        </m:r>
                      </m:e>
                      <m:sub>
                        <m:r>
                          <a:rPr lang="es-AR" sz="1000" b="0" i="1" smtClean="0">
                            <a:latin typeface="Cambria Math" panose="02040503050406030204" pitchFamily="18" charset="0"/>
                            <a:ea typeface="Lato" panose="020F0502020204030203" pitchFamily="34" charset="0"/>
                            <a:cs typeface="Lato" panose="020F0502020204030203" pitchFamily="34" charset="0"/>
                          </a:rPr>
                          <m:t>h</m:t>
                        </m:r>
                      </m:sub>
                    </m:sSub>
                  </m:oMath>
                </a14:m>
                <a:endParaRPr lang="es-AR" sz="1000" b="0"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7" name="CuadroTexto 46">
                <a:extLst>
                  <a:ext uri="{FF2B5EF4-FFF2-40B4-BE49-F238E27FC236}">
                    <a16:creationId xmlns:a16="http://schemas.microsoft.com/office/drawing/2014/main" id="{64B75A07-5873-91D7-ECFA-71CA4B10A8A8}"/>
                  </a:ext>
                </a:extLst>
              </p:cNvPr>
              <p:cNvSpPr txBox="1">
                <a:spLocks noRot="1" noChangeAspect="1" noMove="1" noResize="1" noEditPoints="1" noAdjustHandles="1" noChangeArrowheads="1" noChangeShapeType="1" noTextEdit="1"/>
              </p:cNvSpPr>
              <p:nvPr/>
            </p:nvSpPr>
            <p:spPr>
              <a:xfrm>
                <a:off x="4781137" y="373536"/>
                <a:ext cx="3855944" cy="1252715"/>
              </a:xfrm>
              <a:prstGeom prst="rect">
                <a:avLst/>
              </a:prstGeom>
              <a:blipFill>
                <a:blip r:embed="rId4"/>
                <a:stretch>
                  <a:fillRect b="-962"/>
                </a:stretch>
              </a:blipFill>
              <a:ln w="12700">
                <a:solidFill>
                  <a:schemeClr val="bg1">
                    <a:lumMod val="65000"/>
                  </a:schemeClr>
                </a:solidFill>
              </a:ln>
            </p:spPr>
            <p:txBody>
              <a:bodyPr/>
              <a:lstStyle/>
              <a:p>
                <a:r>
                  <a:rPr lang="es-AR">
                    <a:noFill/>
                  </a:rPr>
                  <a:t> </a:t>
                </a:r>
              </a:p>
            </p:txBody>
          </p:sp>
        </mc:Fallback>
      </mc:AlternateContent>
    </p:spTree>
    <p:extLst>
      <p:ext uri="{BB962C8B-B14F-4D97-AF65-F5344CB8AC3E}">
        <p14:creationId xmlns:p14="http://schemas.microsoft.com/office/powerpoint/2010/main" val="125536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5" y="2977675"/>
            <a:ext cx="63684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Objetivos de la tesina</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136463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Estimación de parámetros</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6" y="4780557"/>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Diseño muestral</a:t>
            </a:r>
            <a:endParaRPr sz="1100" dirty="0">
              <a:solidFill>
                <a:srgbClr val="595959"/>
              </a:solidFill>
              <a:latin typeface="Poppins SemiBold"/>
              <a:cs typeface="Poppins SemiBold"/>
              <a:sym typeface="Poppins"/>
            </a:endParaRPr>
          </a:p>
        </p:txBody>
      </p:sp>
      <p:sp>
        <p:nvSpPr>
          <p:cNvPr id="3" name="CuadroTexto 2">
            <a:extLst>
              <a:ext uri="{FF2B5EF4-FFF2-40B4-BE49-F238E27FC236}">
                <a16:creationId xmlns:a16="http://schemas.microsoft.com/office/drawing/2014/main" id="{EA0759FA-CE9D-5D11-E1F5-8BAA515B62CE}"/>
              </a:ext>
            </a:extLst>
          </p:cNvPr>
          <p:cNvSpPr txBox="1"/>
          <p:nvPr/>
        </p:nvSpPr>
        <p:spPr>
          <a:xfrm>
            <a:off x="335056" y="1167391"/>
            <a:ext cx="6805115" cy="215444"/>
          </a:xfrm>
          <a:prstGeom prst="rect">
            <a:avLst/>
          </a:prstGeom>
          <a:noFill/>
        </p:spPr>
        <p:txBody>
          <a:bodyPr wrap="square" lIns="0" tIns="0" rIns="0" bIns="0" rtlCol="0">
            <a:spAutoFit/>
          </a:bodyPr>
          <a:lstStyle/>
          <a:p>
            <a:pPr>
              <a:spcBef>
                <a:spcPts val="600"/>
              </a:spcBef>
              <a:spcAft>
                <a:spcPts val="600"/>
              </a:spcAft>
            </a:pPr>
            <a:r>
              <a:rPr lang="es-AR" dirty="0">
                <a:latin typeface="Lato" panose="020F0502020204030203" pitchFamily="34" charset="0"/>
                <a:ea typeface="Lato" panose="020F0502020204030203" pitchFamily="34" charset="0"/>
                <a:cs typeface="Lato" panose="020F0502020204030203" pitchFamily="34" charset="0"/>
              </a:rPr>
              <a:t>Para estimar una proporción se define:</a:t>
            </a:r>
          </a:p>
        </p:txBody>
      </p:sp>
      <p:sp>
        <p:nvSpPr>
          <p:cNvPr id="20" name="Rectángulo 19">
            <a:extLst>
              <a:ext uri="{FF2B5EF4-FFF2-40B4-BE49-F238E27FC236}">
                <a16:creationId xmlns:a16="http://schemas.microsoft.com/office/drawing/2014/main" id="{B321DE29-127D-6A52-16C1-162AB2B88FCC}"/>
              </a:ext>
            </a:extLst>
          </p:cNvPr>
          <p:cNvSpPr/>
          <p:nvPr/>
        </p:nvSpPr>
        <p:spPr>
          <a:xfrm>
            <a:off x="6368846" y="4136757"/>
            <a:ext cx="2577531" cy="765444"/>
          </a:xfrm>
          <a:prstGeom prst="rect">
            <a:avLst/>
          </a:prstGeom>
          <a:solidFill>
            <a:schemeClr val="bg1"/>
          </a:solidFill>
          <a:ln>
            <a:solidFill>
              <a:srgbClr val="0098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solidFill>
                  <a:srgbClr val="00986B"/>
                </a:solidFill>
                <a:latin typeface="Lato" panose="020F0502020204030203" pitchFamily="34" charset="0"/>
                <a:ea typeface="Lato" panose="020F0502020204030203" pitchFamily="34" charset="0"/>
                <a:cs typeface="Lato" panose="020F0502020204030203" pitchFamily="34" charset="0"/>
              </a:rPr>
              <a:t>La estimación de la proporción para un dominio se obtiene a partir de la suma de las estimaciones de los estratos que conforman el mismo</a:t>
            </a:r>
          </a:p>
        </p:txBody>
      </p:sp>
      <p:pic>
        <p:nvPicPr>
          <p:cNvPr id="26" name="Imagen 25">
            <a:extLst>
              <a:ext uri="{FF2B5EF4-FFF2-40B4-BE49-F238E27FC236}">
                <a16:creationId xmlns:a16="http://schemas.microsoft.com/office/drawing/2014/main" id="{5C7113DF-1CA3-46E9-7017-FC757F8F348C}"/>
              </a:ext>
            </a:extLst>
          </p:cNvPr>
          <p:cNvPicPr>
            <a:picLocks noChangeAspect="1"/>
          </p:cNvPicPr>
          <p:nvPr/>
        </p:nvPicPr>
        <p:blipFill>
          <a:blip r:embed="rId2"/>
          <a:stretch>
            <a:fillRect/>
          </a:stretch>
        </p:blipFill>
        <p:spPr>
          <a:xfrm>
            <a:off x="6368846" y="2927739"/>
            <a:ext cx="2577531" cy="1149720"/>
          </a:xfrm>
          <a:prstGeom prst="rect">
            <a:avLst/>
          </a:prstGeom>
        </p:spPr>
      </p:pic>
      <p:sp>
        <p:nvSpPr>
          <p:cNvPr id="28" name="CuadroTexto 27">
            <a:extLst>
              <a:ext uri="{FF2B5EF4-FFF2-40B4-BE49-F238E27FC236}">
                <a16:creationId xmlns:a16="http://schemas.microsoft.com/office/drawing/2014/main" id="{2CBDC96D-E04E-B7F9-8704-E32FB8202CCB}"/>
              </a:ext>
            </a:extLst>
          </p:cNvPr>
          <p:cNvSpPr txBox="1"/>
          <p:nvPr/>
        </p:nvSpPr>
        <p:spPr>
          <a:xfrm>
            <a:off x="6368292" y="2623086"/>
            <a:ext cx="2440652" cy="253916"/>
          </a:xfrm>
          <a:prstGeom prst="rect">
            <a:avLst/>
          </a:prstGeom>
          <a:noFill/>
        </p:spPr>
        <p:txBody>
          <a:bodyPr wrap="square" rtlCol="0">
            <a:spAutoFit/>
          </a:bodyPr>
          <a:lstStyle/>
          <a:p>
            <a:r>
              <a:rPr lang="es-AR" sz="105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rPr>
              <a:t>Ejemplo para el dominio A de la región</a:t>
            </a:r>
          </a:p>
        </p:txBody>
      </p:sp>
      <mc:AlternateContent xmlns:mc="http://schemas.openxmlformats.org/markup-compatibility/2006" xmlns:a14="http://schemas.microsoft.com/office/drawing/2010/main">
        <mc:Choice Requires="a14">
          <p:sp>
            <p:nvSpPr>
              <p:cNvPr id="35" name="CuadroTexto 34">
                <a:extLst>
                  <a:ext uri="{FF2B5EF4-FFF2-40B4-BE49-F238E27FC236}">
                    <a16:creationId xmlns:a16="http://schemas.microsoft.com/office/drawing/2014/main" id="{9FD34B36-4100-CFC2-A9F6-C483EE3051DF}"/>
                  </a:ext>
                </a:extLst>
              </p:cNvPr>
              <p:cNvSpPr txBox="1"/>
              <p:nvPr/>
            </p:nvSpPr>
            <p:spPr>
              <a:xfrm>
                <a:off x="335056" y="1520206"/>
                <a:ext cx="5450242" cy="504305"/>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panose="02040503050406030204" pitchFamily="18" charset="0"/>
                            </a:rPr>
                            <m:t>𝑦</m:t>
                          </m:r>
                        </m:e>
                        <m:sub>
                          <m:r>
                            <a:rPr lang="es-AR" sz="1200" b="0" i="1" smtClean="0">
                              <a:latin typeface="Cambria Math" panose="02040503050406030204" pitchFamily="18" charset="0"/>
                            </a:rPr>
                            <m:t>h𝑖</m:t>
                          </m:r>
                        </m:sub>
                      </m:sSub>
                      <m:r>
                        <a:rPr lang="es-AR" sz="1200" b="0" i="1" smtClean="0">
                          <a:latin typeface="Cambria Math" panose="02040503050406030204" pitchFamily="18" charset="0"/>
                        </a:rPr>
                        <m:t>=</m:t>
                      </m:r>
                      <m:d>
                        <m:dPr>
                          <m:begChr m:val="{"/>
                          <m:endChr m:val=""/>
                          <m:ctrlPr>
                            <a:rPr lang="es-AR" sz="1200" b="0" i="1" smtClean="0">
                              <a:latin typeface="Cambria Math" panose="02040503050406030204" pitchFamily="18" charset="0"/>
                            </a:rPr>
                          </m:ctrlPr>
                        </m:dPr>
                        <m:e>
                          <m:eqArr>
                            <m:eqArrPr>
                              <m:ctrlPr>
                                <a:rPr lang="es-AR" sz="1200" b="0" i="1" smtClean="0">
                                  <a:latin typeface="Cambria Math" panose="02040503050406030204" pitchFamily="18" charset="0"/>
                                </a:rPr>
                              </m:ctrlPr>
                            </m:eqArrPr>
                            <m:e>
                              <m:r>
                                <a:rPr lang="es-AR" sz="1200" b="0" i="1" smtClean="0">
                                  <a:latin typeface="Cambria Math" panose="02040503050406030204" pitchFamily="18" charset="0"/>
                                </a:rPr>
                                <m:t>1 </m:t>
                              </m:r>
                            </m:e>
                            <m:e>
                              <m:r>
                                <a:rPr lang="es-AR" sz="1200" b="0" i="1" smtClean="0">
                                  <a:latin typeface="Cambria Math" panose="02040503050406030204" pitchFamily="18" charset="0"/>
                                </a:rPr>
                                <m:t>0 </m:t>
                              </m:r>
                            </m:e>
                          </m:eqArr>
                        </m:e>
                      </m:d>
                      <m:f>
                        <m:fPr>
                          <m:type m:val="noBar"/>
                          <m:ctrlPr>
                            <a:rPr lang="es-AR" sz="1200" b="0" i="1" smtClean="0">
                              <a:latin typeface="Cambria Math" panose="02040503050406030204" pitchFamily="18" charset="0"/>
                            </a:rPr>
                          </m:ctrlPr>
                        </m:fPr>
                        <m:num>
                          <m:r>
                            <a:rPr lang="es-AR" sz="1200" b="0" i="1" smtClean="0">
                              <a:latin typeface="Cambria Math" panose="02040503050406030204" pitchFamily="18" charset="0"/>
                            </a:rPr>
                            <m:t>    </m:t>
                          </m:r>
                          <m:r>
                            <a:rPr lang="es-AR" sz="1200" i="1">
                              <a:latin typeface="Cambria Math" panose="02040503050406030204" pitchFamily="18" charset="0"/>
                            </a:rPr>
                            <m:t>𝑠𝑖</m:t>
                          </m:r>
                          <m:r>
                            <a:rPr lang="es-AR" sz="1200" i="1">
                              <a:latin typeface="Cambria Math" panose="02040503050406030204" pitchFamily="18" charset="0"/>
                            </a:rPr>
                            <m:t> </m:t>
                          </m:r>
                          <m:r>
                            <a:rPr lang="es-AR" sz="1200" i="1">
                              <a:latin typeface="Cambria Math" panose="02040503050406030204" pitchFamily="18" charset="0"/>
                            </a:rPr>
                            <m:t>𝑙𝑎</m:t>
                          </m:r>
                          <m:r>
                            <a:rPr lang="es-AR" sz="1200" i="1">
                              <a:latin typeface="Cambria Math" panose="02040503050406030204" pitchFamily="18" charset="0"/>
                            </a:rPr>
                            <m:t> </m:t>
                          </m:r>
                          <m:r>
                            <a:rPr lang="es-AR" sz="1200" i="1">
                              <a:latin typeface="Cambria Math" panose="02040503050406030204" pitchFamily="18" charset="0"/>
                            </a:rPr>
                            <m:t>𝑢𝑛𝑖𝑑𝑎𝑑</m:t>
                          </m:r>
                          <m:r>
                            <a:rPr lang="es-AR" sz="1200" i="1">
                              <a:latin typeface="Cambria Math" panose="02040503050406030204" pitchFamily="18" charset="0"/>
                            </a:rPr>
                            <m:t> </m:t>
                          </m:r>
                          <m:r>
                            <a:rPr lang="es-AR" sz="1200" i="1">
                              <a:latin typeface="Cambria Math" panose="02040503050406030204" pitchFamily="18" charset="0"/>
                            </a:rPr>
                            <m:t>𝑖</m:t>
                          </m:r>
                          <m:r>
                            <a:rPr lang="es-AR" sz="1200" b="0" i="1" smtClean="0">
                              <a:latin typeface="Cambria Math" panose="02040503050406030204" pitchFamily="18" charset="0"/>
                            </a:rPr>
                            <m:t> </m:t>
                          </m:r>
                          <m:r>
                            <a:rPr lang="es-AR" sz="1200" b="0" i="1" smtClean="0">
                              <a:latin typeface="Cambria Math" panose="02040503050406030204" pitchFamily="18" charset="0"/>
                            </a:rPr>
                            <m:t>𝑑𝑒𝑙</m:t>
                          </m:r>
                          <m:r>
                            <a:rPr lang="es-AR" sz="1200" b="0" i="1" smtClean="0">
                              <a:latin typeface="Cambria Math" panose="02040503050406030204" pitchFamily="18" charset="0"/>
                            </a:rPr>
                            <m:t> </m:t>
                          </m:r>
                          <m:r>
                            <a:rPr lang="es-AR" sz="1200" b="0" i="1" smtClean="0">
                              <a:latin typeface="Cambria Math" panose="02040503050406030204" pitchFamily="18" charset="0"/>
                            </a:rPr>
                            <m:t>𝑒𝑠𝑡𝑟𝑎𝑡𝑜</m:t>
                          </m:r>
                          <m:r>
                            <a:rPr lang="es-AR" sz="1200" b="0" i="1" smtClean="0">
                              <a:latin typeface="Cambria Math" panose="02040503050406030204" pitchFamily="18" charset="0"/>
                            </a:rPr>
                            <m:t> </m:t>
                          </m:r>
                          <m:r>
                            <a:rPr lang="es-AR" sz="1200" b="0" i="1" smtClean="0">
                              <a:latin typeface="Cambria Math" panose="02040503050406030204" pitchFamily="18" charset="0"/>
                            </a:rPr>
                            <m:t>h</m:t>
                          </m:r>
                          <m:r>
                            <a:rPr lang="es-AR" sz="1200" i="1">
                              <a:latin typeface="Cambria Math" panose="02040503050406030204" pitchFamily="18" charset="0"/>
                            </a:rPr>
                            <m:t> </m:t>
                          </m:r>
                          <m:r>
                            <a:rPr lang="es-AR" sz="1200" i="1">
                              <a:latin typeface="Cambria Math" panose="02040503050406030204" pitchFamily="18" charset="0"/>
                            </a:rPr>
                            <m:t>𝑝𝑟𝑒𝑠𝑒𝑛𝑡𝑎</m:t>
                          </m:r>
                          <m:r>
                            <a:rPr lang="es-AR" sz="1200" i="1">
                              <a:latin typeface="Cambria Math" panose="02040503050406030204" pitchFamily="18" charset="0"/>
                            </a:rPr>
                            <m:t> </m:t>
                          </m:r>
                          <m:r>
                            <a:rPr lang="es-AR" sz="1200" i="1">
                              <a:latin typeface="Cambria Math" panose="02040503050406030204" pitchFamily="18" charset="0"/>
                            </a:rPr>
                            <m:t>𝑙𝑎</m:t>
                          </m:r>
                          <m:r>
                            <a:rPr lang="es-AR" sz="1200" i="1">
                              <a:latin typeface="Cambria Math" panose="02040503050406030204" pitchFamily="18" charset="0"/>
                            </a:rPr>
                            <m:t> </m:t>
                          </m:r>
                          <m:r>
                            <a:rPr lang="es-AR" sz="1200" i="1">
                              <a:latin typeface="Cambria Math" panose="02040503050406030204" pitchFamily="18" charset="0"/>
                            </a:rPr>
                            <m:t>𝑐𝑎𝑟𝑎𝑐𝑡𝑒𝑟</m:t>
                          </m:r>
                          <m:r>
                            <a:rPr lang="es-AR" sz="1200" i="1">
                              <a:latin typeface="Cambria Math" panose="02040503050406030204" pitchFamily="18" charset="0"/>
                            </a:rPr>
                            <m:t>í</m:t>
                          </m:r>
                          <m:r>
                            <a:rPr lang="es-AR" sz="1200" i="1">
                              <a:latin typeface="Cambria Math" panose="02040503050406030204" pitchFamily="18" charset="0"/>
                            </a:rPr>
                            <m:t>𝑠𝑡𝑖𝑐𝑎</m:t>
                          </m:r>
                          <m:r>
                            <a:rPr lang="es-AR" sz="1200" i="1">
                              <a:latin typeface="Cambria Math" panose="02040503050406030204" pitchFamily="18" charset="0"/>
                            </a:rPr>
                            <m:t> </m:t>
                          </m:r>
                          <m:r>
                            <a:rPr lang="es-AR" sz="1200" i="1">
                              <a:latin typeface="Cambria Math" panose="02040503050406030204" pitchFamily="18" charset="0"/>
                            </a:rPr>
                            <m:t>𝑑𝑒</m:t>
                          </m:r>
                          <m:r>
                            <a:rPr lang="es-AR" sz="1200" i="1">
                              <a:latin typeface="Cambria Math" panose="02040503050406030204" pitchFamily="18" charset="0"/>
                            </a:rPr>
                            <m:t> </m:t>
                          </m:r>
                          <m:r>
                            <a:rPr lang="es-AR" sz="1200" i="1">
                              <a:latin typeface="Cambria Math" panose="02040503050406030204" pitchFamily="18" charset="0"/>
                            </a:rPr>
                            <m:t>𝑖𝑛𝑡𝑒𝑟</m:t>
                          </m:r>
                          <m:r>
                            <a:rPr lang="es-AR" sz="1200" i="1">
                              <a:latin typeface="Cambria Math" panose="02040503050406030204" pitchFamily="18" charset="0"/>
                            </a:rPr>
                            <m:t>é</m:t>
                          </m:r>
                          <m:r>
                            <a:rPr lang="es-AR" sz="1200" i="1">
                              <a:latin typeface="Cambria Math" panose="02040503050406030204" pitchFamily="18" charset="0"/>
                            </a:rPr>
                            <m:t>𝑠</m:t>
                          </m:r>
                          <m:r>
                            <m:rPr>
                              <m:nor/>
                            </m:rPr>
                            <a:rPr lang="es-AR" sz="1200" dirty="0">
                              <a:latin typeface="Lato" panose="020F0502020204030203" pitchFamily="34" charset="0"/>
                            </a:rPr>
                            <m:t> </m:t>
                          </m:r>
                        </m:num>
                        <m:den>
                          <m:r>
                            <a:rPr lang="es-AR" sz="1200" b="0" i="1" smtClean="0">
                              <a:latin typeface="Cambria Math" panose="02040503050406030204" pitchFamily="18" charset="0"/>
                            </a:rPr>
                            <m:t>𝑜𝑡𝑟𝑜</m:t>
                          </m:r>
                          <m:r>
                            <a:rPr lang="es-AR" sz="1200" b="0" i="1" smtClean="0">
                              <a:latin typeface="Cambria Math" panose="02040503050406030204" pitchFamily="18" charset="0"/>
                            </a:rPr>
                            <m:t> </m:t>
                          </m:r>
                          <m:r>
                            <a:rPr lang="es-AR" sz="1200" b="0" i="1" smtClean="0">
                              <a:latin typeface="Cambria Math" panose="02040503050406030204" pitchFamily="18" charset="0"/>
                            </a:rPr>
                            <m:t>𝑐𝑎𝑠𝑜</m:t>
                          </m:r>
                          <m:r>
                            <a:rPr lang="es-AR" sz="1200" b="0" i="1" smtClean="0">
                              <a:latin typeface="Cambria Math" panose="02040503050406030204" pitchFamily="18" charset="0"/>
                            </a:rPr>
                            <m:t>                                                                                                             </m:t>
                          </m:r>
                        </m:den>
                      </m:f>
                    </m:oMath>
                  </m:oMathPara>
                </a14:m>
                <a:endParaRPr lang="es-AR" sz="1200" dirty="0"/>
              </a:p>
            </p:txBody>
          </p:sp>
        </mc:Choice>
        <mc:Fallback xmlns="">
          <p:sp>
            <p:nvSpPr>
              <p:cNvPr id="35" name="CuadroTexto 34">
                <a:extLst>
                  <a:ext uri="{FF2B5EF4-FFF2-40B4-BE49-F238E27FC236}">
                    <a16:creationId xmlns:a16="http://schemas.microsoft.com/office/drawing/2014/main" id="{9FD34B36-4100-CFC2-A9F6-C483EE3051DF}"/>
                  </a:ext>
                </a:extLst>
              </p:cNvPr>
              <p:cNvSpPr txBox="1">
                <a:spLocks noRot="1" noChangeAspect="1" noMove="1" noResize="1" noEditPoints="1" noAdjustHandles="1" noChangeArrowheads="1" noChangeShapeType="1" noTextEdit="1"/>
              </p:cNvSpPr>
              <p:nvPr/>
            </p:nvSpPr>
            <p:spPr>
              <a:xfrm>
                <a:off x="335056" y="1520206"/>
                <a:ext cx="5450242" cy="504305"/>
              </a:xfrm>
              <a:prstGeom prst="rect">
                <a:avLst/>
              </a:prstGeom>
              <a:blipFill>
                <a:blip r:embed="rId3"/>
                <a:stretch>
                  <a:fillRect l="-4018" t="-170588" b="-249412"/>
                </a:stretch>
              </a:blipFill>
              <a:ln>
                <a:solidFill>
                  <a:schemeClr val="bg1"/>
                </a:solid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40" name="Tabla 39">
                <a:extLst>
                  <a:ext uri="{FF2B5EF4-FFF2-40B4-BE49-F238E27FC236}">
                    <a16:creationId xmlns:a16="http://schemas.microsoft.com/office/drawing/2014/main" id="{C6292D3C-6183-F32A-8D5B-AC4D40C82BDB}"/>
                  </a:ext>
                </a:extLst>
              </p:cNvPr>
              <p:cNvGraphicFramePr>
                <a:graphicFrameLocks noGrp="1"/>
              </p:cNvGraphicFramePr>
              <p:nvPr>
                <p:extLst>
                  <p:ext uri="{D42A27DB-BD31-4B8C-83A1-F6EECF244321}">
                    <p14:modId xmlns:p14="http://schemas.microsoft.com/office/powerpoint/2010/main" val="595539658"/>
                  </p:ext>
                </p:extLst>
              </p:nvPr>
            </p:nvGraphicFramePr>
            <p:xfrm>
              <a:off x="335056" y="2254806"/>
              <a:ext cx="5761499" cy="1881951"/>
            </p:xfrm>
            <a:graphic>
              <a:graphicData uri="http://schemas.openxmlformats.org/drawingml/2006/table">
                <a:tbl>
                  <a:tblPr firstRow="1" bandRow="1">
                    <a:tableStyleId>{5C22544A-7EE6-4342-B048-85BDC9FD1C3A}</a:tableStyleId>
                  </a:tblPr>
                  <a:tblGrid>
                    <a:gridCol w="1249680">
                      <a:extLst>
                        <a:ext uri="{9D8B030D-6E8A-4147-A177-3AD203B41FA5}">
                          <a16:colId xmlns:a16="http://schemas.microsoft.com/office/drawing/2014/main" val="2904113486"/>
                        </a:ext>
                      </a:extLst>
                    </a:gridCol>
                    <a:gridCol w="1730230">
                      <a:extLst>
                        <a:ext uri="{9D8B030D-6E8A-4147-A177-3AD203B41FA5}">
                          <a16:colId xmlns:a16="http://schemas.microsoft.com/office/drawing/2014/main" val="3943354606"/>
                        </a:ext>
                      </a:extLst>
                    </a:gridCol>
                    <a:gridCol w="2781589">
                      <a:extLst>
                        <a:ext uri="{9D8B030D-6E8A-4147-A177-3AD203B41FA5}">
                          <a16:colId xmlns:a16="http://schemas.microsoft.com/office/drawing/2014/main" val="283211792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m:rPr>
                                    <m:nor/>
                                  </m:rPr>
                                  <a:rPr kumimoji="0" lang="es-AR" sz="1400" b="0" i="0" u="none" strike="noStrike" kern="0" cap="none" spc="0" normalizeH="0" baseline="0" noProof="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ESTRATO</m:t>
                                </m:r>
                              </m:oMath>
                            </m:oMathPara>
                          </a14:m>
                          <a:endParaRPr lang="es-AR" sz="1000" dirty="0">
                            <a:solidFill>
                              <a:schemeClr val="bg1">
                                <a:lumMod val="50000"/>
                              </a:schemeClr>
                            </a:solidFil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acc>
                                      <m:accPr>
                                        <m:chr m:val="̅"/>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𝑦</m:t>
                                        </m:r>
                                      </m:e>
                                    </m:acc>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f>
                                  <m:f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fPr>
                                  <m:num>
                                    <m:nary>
                                      <m:naryPr>
                                        <m:chr m:val="∑"/>
                                        <m:limLoc m:val="subSup"/>
                                        <m:supHide m:val="on"/>
                                        <m:ctrlPr>
                                          <a:rPr lang="es-AR" sz="1000" b="0" i="1" u="none" strike="noStrike" cap="none">
                                            <a:solidFill>
                                              <a:schemeClr val="bg1">
                                                <a:lumMod val="50000"/>
                                              </a:schemeClr>
                                            </a:solidFill>
                                            <a:latin typeface="Cambria Math" panose="02040503050406030204" pitchFamily="18" charset="0"/>
                                            <a:ea typeface="+mn-ea"/>
                                            <a:cs typeface="+mn-cs"/>
                                            <a:sym typeface="Arial"/>
                                          </a:rPr>
                                        </m:ctrlPr>
                                      </m:naryPr>
                                      <m:sub>
                                        <m:r>
                                          <m:rPr>
                                            <m:brk m:alnAt="25"/>
                                          </m:rPr>
                                          <a:rPr lang="es-AR" sz="1000" b="0" i="1" u="none" strike="noStrike" cap="none">
                                            <a:solidFill>
                                              <a:schemeClr val="bg1">
                                                <a:lumMod val="50000"/>
                                              </a:schemeClr>
                                            </a:solidFill>
                                            <a:latin typeface="Cambria Math" panose="02040503050406030204" pitchFamily="18" charset="0"/>
                                            <a:ea typeface="+mn-ea"/>
                                            <a:cs typeface="+mn-cs"/>
                                            <a:sym typeface="Arial"/>
                                          </a:rPr>
                                          <m:t>𝑖</m:t>
                                        </m:r>
                                        <m:r>
                                          <a:rPr lang="es-AR" sz="1000" b="0" i="1" u="none" strike="noStrike" cap="none">
                                            <a:solidFill>
                                              <a:schemeClr val="bg1">
                                                <a:lumMod val="50000"/>
                                              </a:schemeClr>
                                            </a:solidFill>
                                            <a:latin typeface="Cambria Math" panose="02040503050406030204" pitchFamily="18" charset="0"/>
                                            <a:ea typeface="+mn-ea"/>
                                            <a:cs typeface="+mn-cs"/>
                                            <a:sym typeface="Arial"/>
                                          </a:rPr>
                                          <m:t>𝜖</m:t>
                                        </m:r>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𝐺</m:t>
                                            </m:r>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Sub>
                                      </m:sub>
                                      <m:sup/>
                                      <m:e>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𝑦</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h𝑖</m:t>
                                            </m:r>
                                          </m:sub>
                                        </m:sSub>
                                      </m:e>
                                    </m:nary>
                                  </m:num>
                                  <m:den>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Sub>
                                  </m:den>
                                </m:f>
                              </m:oMath>
                            </m:oMathPara>
                          </a14:m>
                          <a:endParaRPr lang="es-AR" sz="1000" b="0" i="1" u="none" strike="noStrike" cap="none" dirty="0">
                            <a:solidFill>
                              <a:schemeClr val="bg1">
                                <a:lumMod val="50000"/>
                              </a:schemeClr>
                            </a:solidFill>
                            <a:latin typeface="Cambria Math" panose="02040503050406030204" pitchFamily="18" charset="0"/>
                            <a:ea typeface="+mn-ea"/>
                            <a:cs typeface="+mn-cs"/>
                            <a:sym typeface="Aria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Sup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𝑠</m:t>
                                    </m:r>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h</m:t>
                                    </m:r>
                                  </m:sub>
                                  <m:sup>
                                    <m:r>
                                      <a:rPr lang="es-AR" sz="1000" b="0" i="1" u="none" strike="noStrike" cap="none" smtClean="0">
                                        <a:solidFill>
                                          <a:schemeClr val="bg1">
                                            <a:lumMod val="50000"/>
                                          </a:schemeClr>
                                        </a:solidFill>
                                        <a:latin typeface="Cambria Math" panose="02040503050406030204" pitchFamily="18" charset="0"/>
                                        <a:ea typeface="+mn-ea"/>
                                        <a:cs typeface="+mn-cs"/>
                                        <a:sym typeface="Arial"/>
                                      </a:rPr>
                                      <m:t>2</m:t>
                                    </m:r>
                                  </m:sup>
                                </m:sSubSup>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num>
                                  <m:den>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a:solidFill>
                                          <a:schemeClr val="bg1">
                                            <a:lumMod val="50000"/>
                                          </a:schemeClr>
                                        </a:solidFill>
                                        <a:latin typeface="Cambria Math" panose="02040503050406030204" pitchFamily="18" charset="0"/>
                                        <a:ea typeface="+mn-ea"/>
                                        <a:cs typeface="+mn-cs"/>
                                        <a:sym typeface="Arial"/>
                                      </a:rPr>
                                      <m:t>−1</m:t>
                                    </m:r>
                                  </m:den>
                                </m:f>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(1−</m:t>
                                </m:r>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m:rPr>
                                    <m:nor/>
                                  </m:rPr>
                                  <a:rPr lang="es-AR" sz="1000" b="0" i="1" u="none" strike="noStrike" cap="none" dirty="0">
                                    <a:solidFill>
                                      <a:schemeClr val="bg1">
                                        <a:lumMod val="50000"/>
                                      </a:schemeClr>
                                    </a:solidFill>
                                    <a:latin typeface="Cambria Math" panose="02040503050406030204" pitchFamily="18" charset="0"/>
                                    <a:ea typeface="+mn-ea"/>
                                    <a:cs typeface="+mn-cs"/>
                                    <a:sym typeface="Arial"/>
                                  </a:rPr>
                                  <m:t>)</m:t>
                                </m:r>
                              </m:oMath>
                            </m:oMathPara>
                          </a14:m>
                          <a:endParaRPr lang="es-AR" sz="1000" b="0" i="1" u="none" strike="noStrike" cap="none" dirty="0">
                            <a:solidFill>
                              <a:schemeClr val="bg1">
                                <a:lumMod val="50000"/>
                              </a:schemeClr>
                            </a:solidFill>
                            <a:latin typeface="Cambria Math" panose="02040503050406030204" pitchFamily="18" charset="0"/>
                            <a:ea typeface="+mn-ea"/>
                            <a:cs typeface="+mn-cs"/>
                            <a:sym typeface="Aria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978038070"/>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0" lang="es-AR" sz="1400" b="0" i="0" u="none" strike="noStrike" kern="0" cap="none" spc="0" normalizeH="0" baseline="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POBLACI</m:t>
                                </m:r>
                                <m:r>
                                  <m:rPr>
                                    <m:nor/>
                                  </m:rPr>
                                  <a:rPr kumimoji="0" lang="es-AR" sz="1400" b="0" i="0" u="none" strike="noStrike" kern="0" cap="none" spc="0" normalizeH="0" baseline="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Ó</m:t>
                                </m:r>
                                <m:r>
                                  <m:rPr>
                                    <m:nor/>
                                  </m:rPr>
                                  <a:rPr kumimoji="0" lang="es-AR" sz="1400" b="0" i="0" u="none" strike="noStrike" kern="0" cap="none" spc="0" normalizeH="0" baseline="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N</m:t>
                                </m:r>
                              </m:oMath>
                            </m:oMathPara>
                          </a14:m>
                          <a:endParaRPr kumimoji="0" lang="es-AR" sz="1400" b="0" i="0" u="none" strike="noStrike" kern="0" cap="none" spc="0" normalizeH="0" baseline="0" dirty="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smtClean="0">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smtClean="0">
                                        <a:solidFill>
                                          <a:schemeClr val="bg1">
                                            <a:lumMod val="50000"/>
                                          </a:schemeClr>
                                        </a:solidFill>
                                        <a:latin typeface="Cambria Math" panose="02040503050406030204" pitchFamily="18" charset="0"/>
                                        <a:ea typeface="+mn-ea"/>
                                        <a:cs typeface="+mn-cs"/>
                                        <a:sym typeface="Arial"/>
                                      </a:rPr>
                                      <m:t>𝑒𝑠𝑡</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nary>
                                  <m:naryPr>
                                    <m:chr m:val="∑"/>
                                    <m:limLoc m:val="subSup"/>
                                    <m:ctrlPr>
                                      <a:rPr lang="es-AR" sz="1000" b="0" i="1" u="none" strike="noStrike" cap="none">
                                        <a:solidFill>
                                          <a:schemeClr val="bg1">
                                            <a:lumMod val="50000"/>
                                          </a:schemeClr>
                                        </a:solidFill>
                                        <a:latin typeface="Cambria Math" panose="02040503050406030204" pitchFamily="18" charset="0"/>
                                        <a:ea typeface="+mn-ea"/>
                                        <a:cs typeface="+mn-cs"/>
                                        <a:sym typeface="Arial"/>
                                      </a:rPr>
                                    </m:ctrlPr>
                                  </m:naryPr>
                                  <m:sub>
                                    <m:r>
                                      <m:rPr>
                                        <m:brk m:alnAt="25"/>
                                      </m:rPr>
                                      <a:rPr lang="es-AR" sz="1000" b="0" i="1" u="none" strike="noStrike" cap="none">
                                        <a:solidFill>
                                          <a:schemeClr val="bg1">
                                            <a:lumMod val="50000"/>
                                          </a:schemeClr>
                                        </a:solidFill>
                                        <a:latin typeface="Cambria Math" panose="02040503050406030204" pitchFamily="18" charset="0"/>
                                        <a:ea typeface="+mn-ea"/>
                                        <a:cs typeface="+mn-cs"/>
                                        <a:sym typeface="Arial"/>
                                      </a:rPr>
                                      <m:t>h</m:t>
                                    </m:r>
                                    <m:r>
                                      <a:rPr lang="es-AR" sz="1000" b="0" i="1" u="none" strike="noStrike" cap="none">
                                        <a:solidFill>
                                          <a:schemeClr val="bg1">
                                            <a:lumMod val="50000"/>
                                          </a:schemeClr>
                                        </a:solidFill>
                                        <a:latin typeface="Cambria Math" panose="02040503050406030204" pitchFamily="18" charset="0"/>
                                        <a:ea typeface="+mn-ea"/>
                                        <a:cs typeface="+mn-cs"/>
                                        <a:sym typeface="Arial"/>
                                      </a:rPr>
                                      <m:t>=1</m:t>
                                    </m:r>
                                  </m:sub>
                                  <m:sup>
                                    <m:r>
                                      <a:rPr lang="es-AR" sz="1000" b="0" i="1" u="none" strike="noStrike" cap="none">
                                        <a:solidFill>
                                          <a:schemeClr val="bg1">
                                            <a:lumMod val="50000"/>
                                          </a:schemeClr>
                                        </a:solidFill>
                                        <a:latin typeface="Cambria Math" panose="02040503050406030204" pitchFamily="18" charset="0"/>
                                        <a:ea typeface="+mn-ea"/>
                                        <a:cs typeface="+mn-cs"/>
                                        <a:sym typeface="Arial"/>
                                      </a:rPr>
                                      <m:t>𝐻</m:t>
                                    </m:r>
                                  </m:sup>
                                  <m:e>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𝑁</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num>
                                      <m:den>
                                        <m:r>
                                          <a:rPr lang="es-AR" sz="1000" b="0" i="1" u="none" strike="noStrike" cap="none" smtClean="0">
                                            <a:solidFill>
                                              <a:schemeClr val="bg1">
                                                <a:lumMod val="50000"/>
                                              </a:schemeClr>
                                            </a:solidFill>
                                            <a:latin typeface="Cambria Math" panose="02040503050406030204" pitchFamily="18" charset="0"/>
                                            <a:ea typeface="+mn-ea"/>
                                            <a:cs typeface="+mn-cs"/>
                                            <a:sym typeface="Arial"/>
                                          </a:rPr>
                                          <m:t>𝑁</m:t>
                                        </m:r>
                                      </m:den>
                                    </m:f>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e>
                                </m:nary>
                              </m:oMath>
                            </m:oMathPara>
                          </a14:m>
                          <a:endParaRPr lang="es-AR" sz="1000" b="0" i="1" u="none" strike="noStrike" cap="none" dirty="0">
                            <a:solidFill>
                              <a:schemeClr val="bg1">
                                <a:lumMod val="50000"/>
                              </a:schemeClr>
                            </a:solidFill>
                            <a:latin typeface="Cambria Math" panose="02040503050406030204" pitchFamily="18" charset="0"/>
                            <a:ea typeface="+mn-ea"/>
                            <a:cs typeface="+mn-cs"/>
                            <a:sym typeface="Aria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acc>
                                  <m:accPr>
                                    <m:chr m:val="̂"/>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𝑉</m:t>
                                    </m:r>
                                  </m:e>
                                </m:acc>
                                <m:d>
                                  <m:dPr>
                                    <m:ctrlPr>
                                      <a:rPr lang="es-AR" sz="1000" b="0" i="1" u="none" strike="noStrike" cap="none" smtClean="0">
                                        <a:solidFill>
                                          <a:schemeClr val="bg1">
                                            <a:lumMod val="50000"/>
                                          </a:schemeClr>
                                        </a:solidFill>
                                        <a:latin typeface="Cambria Math" panose="02040503050406030204" pitchFamily="18" charset="0"/>
                                        <a:ea typeface="+mn-ea"/>
                                        <a:cs typeface="+mn-cs"/>
                                        <a:sym typeface="Arial"/>
                                      </a:rPr>
                                    </m:ctrlPr>
                                  </m:dPr>
                                  <m:e>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𝑒𝑠𝑡</m:t>
                                        </m:r>
                                      </m:sub>
                                    </m:sSub>
                                  </m:e>
                                </m:d>
                                <m:r>
                                  <a:rPr lang="es-AR" sz="1000" b="0" i="1" u="none" strike="noStrike" cap="none" smtClean="0">
                                    <a:solidFill>
                                      <a:schemeClr val="bg1">
                                        <a:lumMod val="50000"/>
                                      </a:schemeClr>
                                    </a:solidFill>
                                    <a:latin typeface="Cambria Math" panose="02040503050406030204" pitchFamily="18" charset="0"/>
                                    <a:ea typeface="+mn-ea"/>
                                    <a:cs typeface="+mn-cs"/>
                                    <a:sym typeface="Arial"/>
                                  </a:rPr>
                                  <m:t>=</m:t>
                                </m:r>
                                <m:nary>
                                  <m:naryPr>
                                    <m:chr m:val="∑"/>
                                    <m:limLoc m:val="subSup"/>
                                    <m:ctrlPr>
                                      <a:rPr lang="es-AR" sz="1000" b="0" i="1" u="none" strike="noStrike" cap="none">
                                        <a:solidFill>
                                          <a:schemeClr val="bg1">
                                            <a:lumMod val="50000"/>
                                          </a:schemeClr>
                                        </a:solidFill>
                                        <a:latin typeface="Cambria Math" panose="02040503050406030204" pitchFamily="18" charset="0"/>
                                        <a:ea typeface="+mn-ea"/>
                                        <a:cs typeface="+mn-cs"/>
                                        <a:sym typeface="Arial"/>
                                      </a:rPr>
                                    </m:ctrlPr>
                                  </m:naryPr>
                                  <m:sub>
                                    <m:r>
                                      <m:rPr>
                                        <m:brk m:alnAt="25"/>
                                      </m:rPr>
                                      <a:rPr lang="es-AR" sz="1000" b="0" i="1" u="none" strike="noStrike" cap="none">
                                        <a:solidFill>
                                          <a:schemeClr val="bg1">
                                            <a:lumMod val="50000"/>
                                          </a:schemeClr>
                                        </a:solidFill>
                                        <a:latin typeface="Cambria Math" panose="02040503050406030204" pitchFamily="18" charset="0"/>
                                        <a:ea typeface="+mn-ea"/>
                                        <a:cs typeface="+mn-cs"/>
                                        <a:sym typeface="Arial"/>
                                      </a:rPr>
                                      <m:t>𝑖</m:t>
                                    </m:r>
                                    <m:r>
                                      <a:rPr lang="es-AR" sz="1000" b="0" i="1" u="none" strike="noStrike" cap="none">
                                        <a:solidFill>
                                          <a:schemeClr val="bg1">
                                            <a:lumMod val="50000"/>
                                          </a:schemeClr>
                                        </a:solidFill>
                                        <a:latin typeface="Cambria Math" panose="02040503050406030204" pitchFamily="18" charset="0"/>
                                        <a:ea typeface="+mn-ea"/>
                                        <a:cs typeface="+mn-cs"/>
                                        <a:sym typeface="Arial"/>
                                      </a:rPr>
                                      <m:t>=1</m:t>
                                    </m:r>
                                  </m:sub>
                                  <m:sup>
                                    <m:r>
                                      <a:rPr lang="es-AR" sz="1000" b="0" i="1" u="none" strike="noStrike" cap="none">
                                        <a:solidFill>
                                          <a:schemeClr val="bg1">
                                            <a:lumMod val="50000"/>
                                          </a:schemeClr>
                                        </a:solidFill>
                                        <a:latin typeface="Cambria Math" panose="02040503050406030204" pitchFamily="18" charset="0"/>
                                        <a:ea typeface="+mn-ea"/>
                                        <a:cs typeface="+mn-cs"/>
                                        <a:sym typeface="Arial"/>
                                      </a:rPr>
                                      <m:t>𝐻</m:t>
                                    </m:r>
                                  </m:sup>
                                  <m:e>
                                    <m:d>
                                      <m:d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dPr>
                                      <m:e>
                                        <m:r>
                                          <a:rPr lang="es-AR" sz="1000" b="0" i="1" u="none" strike="noStrike" cap="none">
                                            <a:solidFill>
                                              <a:schemeClr val="bg1">
                                                <a:lumMod val="50000"/>
                                              </a:schemeClr>
                                            </a:solidFill>
                                            <a:latin typeface="Cambria Math" panose="02040503050406030204" pitchFamily="18" charset="0"/>
                                            <a:ea typeface="+mn-ea"/>
                                            <a:cs typeface="+mn-cs"/>
                                            <a:sym typeface="Arial"/>
                                          </a:rPr>
                                          <m:t>1−</m:t>
                                        </m:r>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num>
                                          <m:den>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𝑁</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den>
                                        </m:f>
                                      </m:e>
                                    </m:d>
                                    <m:sSup>
                                      <m:sSup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pPr>
                                      <m:e>
                                        <m:d>
                                          <m:d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dPr>
                                          <m:e>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𝑁</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num>
                                              <m:den>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den>
                                            </m:f>
                                          </m:e>
                                        </m:d>
                                      </m:e>
                                      <m:sup>
                                        <m:r>
                                          <a:rPr lang="es-AR" sz="1000" b="0" i="1" u="none" strike="noStrike" cap="none">
                                            <a:solidFill>
                                              <a:schemeClr val="bg1">
                                                <a:lumMod val="50000"/>
                                              </a:schemeClr>
                                            </a:solidFill>
                                            <a:latin typeface="Cambria Math" panose="02040503050406030204" pitchFamily="18" charset="0"/>
                                            <a:ea typeface="+mn-ea"/>
                                            <a:cs typeface="+mn-cs"/>
                                            <a:sym typeface="Arial"/>
                                          </a:rPr>
                                          <m:t>2</m:t>
                                        </m:r>
                                      </m:sup>
                                    </m:sSup>
                                    <m:f>
                                      <m:f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fPr>
                                      <m:num>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a:solidFill>
                                              <a:schemeClr val="bg1">
                                                <a:lumMod val="50000"/>
                                              </a:schemeClr>
                                            </a:solidFill>
                                            <a:latin typeface="Cambria Math" panose="02040503050406030204" pitchFamily="18" charset="0"/>
                                            <a:ea typeface="+mn-ea"/>
                                            <a:cs typeface="+mn-cs"/>
                                            <a:sym typeface="Arial"/>
                                          </a:rPr>
                                          <m:t>(1−</m:t>
                                        </m:r>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acc>
                                              <m:accPr>
                                                <m:chr m:val="̂"/>
                                                <m:ctrlPr>
                                                  <a:rPr lang="es-AR" sz="1000" b="0" i="1" u="none" strike="noStrike" cap="none">
                                                    <a:solidFill>
                                                      <a:schemeClr val="bg1">
                                                        <a:lumMod val="50000"/>
                                                      </a:schemeClr>
                                                    </a:solidFill>
                                                    <a:latin typeface="Cambria Math" panose="02040503050406030204" pitchFamily="18" charset="0"/>
                                                    <a:ea typeface="+mn-ea"/>
                                                    <a:cs typeface="+mn-cs"/>
                                                    <a:sym typeface="Arial"/>
                                                  </a:rPr>
                                                </m:ctrlPr>
                                              </m:accPr>
                                              <m:e>
                                                <m:r>
                                                  <a:rPr lang="es-AR" sz="1000" b="0" i="1" u="none" strike="noStrike" cap="none">
                                                    <a:solidFill>
                                                      <a:schemeClr val="bg1">
                                                        <a:lumMod val="50000"/>
                                                      </a:schemeClr>
                                                    </a:solidFill>
                                                    <a:latin typeface="Cambria Math" panose="02040503050406030204" pitchFamily="18" charset="0"/>
                                                    <a:ea typeface="+mn-ea"/>
                                                    <a:cs typeface="+mn-cs"/>
                                                    <a:sym typeface="Arial"/>
                                                  </a:rPr>
                                                  <m:t>𝑝</m:t>
                                                </m:r>
                                              </m:e>
                                            </m:acc>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m:rPr>
                                            <m:nor/>
                                          </m:rPr>
                                          <a:rPr lang="es-AR" sz="1000" b="0" i="1" u="none" strike="noStrike" cap="none" dirty="0">
                                            <a:solidFill>
                                              <a:schemeClr val="bg1">
                                                <a:lumMod val="50000"/>
                                              </a:schemeClr>
                                            </a:solidFill>
                                            <a:latin typeface="Cambria Math" panose="02040503050406030204" pitchFamily="18" charset="0"/>
                                            <a:ea typeface="+mn-ea"/>
                                            <a:cs typeface="+mn-cs"/>
                                            <a:sym typeface="Arial"/>
                                          </a:rPr>
                                          <m:t>)</m:t>
                                        </m:r>
                                      </m:num>
                                      <m:den>
                                        <m:sSub>
                                          <m:sSubPr>
                                            <m:ctrlPr>
                                              <a:rPr lang="es-AR" sz="1000" b="0" i="1" u="none" strike="noStrike" cap="none">
                                                <a:solidFill>
                                                  <a:schemeClr val="bg1">
                                                    <a:lumMod val="50000"/>
                                                  </a:schemeClr>
                                                </a:solidFill>
                                                <a:latin typeface="Cambria Math" panose="02040503050406030204" pitchFamily="18" charset="0"/>
                                                <a:ea typeface="+mn-ea"/>
                                                <a:cs typeface="+mn-cs"/>
                                                <a:sym typeface="Arial"/>
                                              </a:rPr>
                                            </m:ctrlPr>
                                          </m:sSubPr>
                                          <m:e>
                                            <m:r>
                                              <a:rPr lang="es-AR" sz="1000" b="0" i="1" u="none" strike="noStrike" cap="none">
                                                <a:solidFill>
                                                  <a:schemeClr val="bg1">
                                                    <a:lumMod val="50000"/>
                                                  </a:schemeClr>
                                                </a:solidFill>
                                                <a:latin typeface="Cambria Math" panose="02040503050406030204" pitchFamily="18" charset="0"/>
                                                <a:ea typeface="+mn-ea"/>
                                                <a:cs typeface="+mn-cs"/>
                                                <a:sym typeface="Arial"/>
                                              </a:rPr>
                                              <m:t>𝑛</m:t>
                                            </m:r>
                                          </m:e>
                                          <m:sub>
                                            <m:r>
                                              <a:rPr lang="es-AR" sz="1000" b="0" i="1" u="none" strike="noStrike" cap="none">
                                                <a:solidFill>
                                                  <a:schemeClr val="bg1">
                                                    <a:lumMod val="50000"/>
                                                  </a:schemeClr>
                                                </a:solidFill>
                                                <a:latin typeface="Cambria Math" panose="02040503050406030204" pitchFamily="18" charset="0"/>
                                                <a:ea typeface="+mn-ea"/>
                                                <a:cs typeface="+mn-cs"/>
                                                <a:sym typeface="Arial"/>
                                              </a:rPr>
                                              <m:t>h</m:t>
                                            </m:r>
                                          </m:sub>
                                        </m:sSub>
                                        <m:r>
                                          <a:rPr lang="es-AR" sz="1000" b="0" i="1" u="none" strike="noStrike" cap="none" smtClean="0">
                                            <a:solidFill>
                                              <a:schemeClr val="bg1">
                                                <a:lumMod val="50000"/>
                                              </a:schemeClr>
                                            </a:solidFill>
                                            <a:latin typeface="Cambria Math" panose="02040503050406030204" pitchFamily="18" charset="0"/>
                                            <a:ea typeface="+mn-ea"/>
                                            <a:cs typeface="+mn-cs"/>
                                            <a:sym typeface="Arial"/>
                                          </a:rPr>
                                          <m:t>−1</m:t>
                                        </m:r>
                                      </m:den>
                                    </m:f>
                                  </m:e>
                                </m:nary>
                              </m:oMath>
                            </m:oMathPara>
                          </a14:m>
                          <a:endParaRPr lang="es-AR" sz="1000" b="0" i="1" u="none" strike="noStrike" cap="none" dirty="0">
                            <a:solidFill>
                              <a:schemeClr val="bg1">
                                <a:lumMod val="50000"/>
                              </a:schemeClr>
                            </a:solidFill>
                            <a:latin typeface="Cambria Math" panose="02040503050406030204" pitchFamily="18" charset="0"/>
                            <a:ea typeface="+mn-ea"/>
                            <a:cs typeface="+mn-cs"/>
                            <a:sym typeface="Aria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929140881"/>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0" lang="es-AR" sz="1400" b="0" i="0" u="none" strike="noStrike" kern="0" cap="none" spc="0" normalizeH="0" baseline="0" dirty="0" smtClean="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rPr>
                                  <m:t>DOMINIOS</m:t>
                                </m:r>
                              </m:oMath>
                            </m:oMathPara>
                          </a14:m>
                          <a:endParaRPr kumimoji="0" lang="es-AR" sz="1400" b="0" i="0" u="none" strike="noStrike" kern="0" cap="none" spc="0" normalizeH="0" baseline="0" dirty="0">
                            <a:ln>
                              <a:noFill/>
                            </a:ln>
                            <a:solidFill>
                              <a:srgbClr val="92D050"/>
                            </a:solidFill>
                            <a:effectLst/>
                            <a:uLnTx/>
                            <a:uFillTx/>
                            <a:latin typeface="Lato" panose="020F0502020204030203" pitchFamily="34" charset="0"/>
                            <a:ea typeface="Lato" panose="020F0502020204030203" pitchFamily="34" charset="0"/>
                            <a:cs typeface="Lato" panose="020F0502020204030203" pitchFamily="34" charset="0"/>
                            <a:sym typeface="Arial"/>
                          </a:endParaRP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Para un dominio </a:t>
                          </a:r>
                          <a14:m>
                            <m:oMath xmlns:m="http://schemas.openxmlformats.org/officeDocument/2006/math">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𝑘</m:t>
                                  </m:r>
                                </m:e>
                                <m:sub>
                                  <m:r>
                                    <a:rPr lang="es-AR" sz="1000" b="0" i="1" smtClean="0">
                                      <a:solidFill>
                                        <a:schemeClr val="bg1">
                                          <a:lumMod val="50000"/>
                                        </a:schemeClr>
                                      </a:solidFill>
                                      <a:latin typeface="Cambria Math" panose="02040503050406030204" pitchFamily="18" charset="0"/>
                                    </a:rPr>
                                    <m:t>𝑑</m:t>
                                  </m:r>
                                </m:sub>
                              </m:sSub>
                            </m:oMath>
                          </a14:m>
                          <a:r>
                            <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de un tipo de dominio </a:t>
                          </a:r>
                          <a14:m>
                            <m:oMath xmlns:m="http://schemas.openxmlformats.org/officeDocument/2006/math">
                              <m:r>
                                <a:rPr lang="es-AR" sz="1000" b="0" i="1" smtClean="0">
                                  <a:solidFill>
                                    <a:schemeClr val="bg1">
                                      <a:lumMod val="50000"/>
                                    </a:schemeClr>
                                  </a:solidFill>
                                  <a:latin typeface="Cambria Math" panose="02040503050406030204" pitchFamily="18" charset="0"/>
                                </a:rPr>
                                <m:t>𝑑</m:t>
                              </m:r>
                            </m:oMath>
                          </a14:m>
                          <a:r>
                            <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se define: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s-AR" sz="100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𝑦</m:t>
                                    </m:r>
                                  </m:e>
                                  <m:sub>
                                    <m:r>
                                      <a:rPr lang="es-AR" sz="1000" b="0" i="1" smtClean="0">
                                        <a:solidFill>
                                          <a:schemeClr val="bg1">
                                            <a:lumMod val="50000"/>
                                          </a:schemeClr>
                                        </a:solidFill>
                                        <a:latin typeface="Cambria Math" panose="02040503050406030204" pitchFamily="18" charset="0"/>
                                      </a:rPr>
                                      <m:t>h𝑖</m:t>
                                    </m:r>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𝑘</m:t>
                                        </m:r>
                                      </m:e>
                                      <m:sub>
                                        <m:r>
                                          <a:rPr lang="es-AR" sz="1000" b="0" i="1" smtClean="0">
                                            <a:solidFill>
                                              <a:schemeClr val="bg1">
                                                <a:lumMod val="50000"/>
                                              </a:schemeClr>
                                            </a:solidFill>
                                            <a:latin typeface="Cambria Math" panose="02040503050406030204" pitchFamily="18" charset="0"/>
                                          </a:rPr>
                                          <m:t>𝑑</m:t>
                                        </m:r>
                                      </m:sub>
                                    </m:sSub>
                                  </m:sub>
                                </m:sSub>
                                <m:r>
                                  <a:rPr lang="es-AR" sz="1000" b="0" i="1" smtClean="0">
                                    <a:solidFill>
                                      <a:schemeClr val="bg1">
                                        <a:lumMod val="50000"/>
                                      </a:schemeClr>
                                    </a:solidFill>
                                    <a:latin typeface="Cambria Math" panose="02040503050406030204" pitchFamily="18" charset="0"/>
                                  </a:rPr>
                                  <m:t>=</m:t>
                                </m:r>
                                <m:d>
                                  <m:dPr>
                                    <m:begChr m:val="{"/>
                                    <m:endChr m:val=""/>
                                    <m:ctrlPr>
                                      <a:rPr lang="es-AR" sz="1000" b="0" i="1" smtClean="0">
                                        <a:solidFill>
                                          <a:schemeClr val="bg1">
                                            <a:lumMod val="50000"/>
                                          </a:schemeClr>
                                        </a:solidFill>
                                        <a:latin typeface="Cambria Math" panose="02040503050406030204" pitchFamily="18" charset="0"/>
                                      </a:rPr>
                                    </m:ctrlPr>
                                  </m:dPr>
                                  <m:e>
                                    <m:eqArr>
                                      <m:eqArrPr>
                                        <m:ctrlPr>
                                          <a:rPr lang="es-AR" sz="1000" b="0" i="1" smtClean="0">
                                            <a:solidFill>
                                              <a:schemeClr val="bg1">
                                                <a:lumMod val="50000"/>
                                              </a:schemeClr>
                                            </a:solidFill>
                                            <a:latin typeface="Cambria Math" panose="02040503050406030204" pitchFamily="18" charset="0"/>
                                          </a:rPr>
                                        </m:ctrlPr>
                                      </m:eqArrPr>
                                      <m:e>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𝑦</m:t>
                                            </m:r>
                                          </m:e>
                                          <m:sub>
                                            <m:r>
                                              <a:rPr lang="es-AR" sz="1000" b="0" i="1" smtClean="0">
                                                <a:solidFill>
                                                  <a:schemeClr val="bg1">
                                                    <a:lumMod val="50000"/>
                                                  </a:schemeClr>
                                                </a:solidFill>
                                                <a:latin typeface="Cambria Math" panose="02040503050406030204" pitchFamily="18" charset="0"/>
                                              </a:rPr>
                                              <m:t>h𝑖</m:t>
                                            </m:r>
                                          </m:sub>
                                        </m:sSub>
                                        <m:r>
                                          <a:rPr lang="es-AR" sz="1000" b="0" i="1" smtClean="0">
                                            <a:solidFill>
                                              <a:schemeClr val="bg1">
                                                <a:lumMod val="50000"/>
                                              </a:schemeClr>
                                            </a:solidFill>
                                            <a:latin typeface="Cambria Math" panose="02040503050406030204" pitchFamily="18" charset="0"/>
                                          </a:rPr>
                                          <m:t> </m:t>
                                        </m:r>
                                      </m:e>
                                      <m:e>
                                        <m:r>
                                          <a:rPr lang="es-AR" sz="1000" b="0" i="1" smtClean="0">
                                            <a:solidFill>
                                              <a:schemeClr val="bg1">
                                                <a:lumMod val="50000"/>
                                              </a:schemeClr>
                                            </a:solidFill>
                                            <a:latin typeface="Cambria Math" panose="02040503050406030204" pitchFamily="18" charset="0"/>
                                          </a:rPr>
                                          <m:t>0 </m:t>
                                        </m:r>
                                      </m:e>
                                    </m:eqArr>
                                  </m:e>
                                </m:d>
                                <m:f>
                                  <m:fPr>
                                    <m:type m:val="noBar"/>
                                    <m:ctrlPr>
                                      <a:rPr lang="es-AR" sz="1000" b="0" i="1" smtClean="0">
                                        <a:solidFill>
                                          <a:schemeClr val="bg1">
                                            <a:lumMod val="50000"/>
                                          </a:schemeClr>
                                        </a:solidFill>
                                        <a:latin typeface="Cambria Math" panose="02040503050406030204" pitchFamily="18" charset="0"/>
                                      </a:rPr>
                                    </m:ctrlPr>
                                  </m:fPr>
                                  <m:num>
                                    <m:r>
                                      <a:rPr lang="es-AR" sz="1000" b="0" i="1" smtClean="0">
                                        <a:solidFill>
                                          <a:schemeClr val="bg1">
                                            <a:lumMod val="50000"/>
                                          </a:schemeClr>
                                        </a:solidFill>
                                        <a:latin typeface="Cambria Math" panose="02040503050406030204" pitchFamily="18" charset="0"/>
                                      </a:rPr>
                                      <m:t>    </m:t>
                                    </m:r>
                                    <m:r>
                                      <a:rPr lang="es-AR" sz="1000" i="1">
                                        <a:solidFill>
                                          <a:schemeClr val="bg1">
                                            <a:lumMod val="50000"/>
                                          </a:schemeClr>
                                        </a:solidFill>
                                        <a:latin typeface="Cambria Math" panose="02040503050406030204" pitchFamily="18" charset="0"/>
                                      </a:rPr>
                                      <m:t>𝑠𝑖</m:t>
                                    </m:r>
                                    <m:r>
                                      <a:rPr lang="es-AR" sz="1000" i="1">
                                        <a:solidFill>
                                          <a:schemeClr val="bg1">
                                            <a:lumMod val="50000"/>
                                          </a:schemeClr>
                                        </a:solidFill>
                                        <a:latin typeface="Cambria Math" panose="02040503050406030204" pitchFamily="18" charset="0"/>
                                      </a:rPr>
                                      <m:t> </m:t>
                                    </m:r>
                                    <m:r>
                                      <a:rPr lang="es-AR" sz="1000" i="1">
                                        <a:solidFill>
                                          <a:schemeClr val="bg1">
                                            <a:lumMod val="50000"/>
                                          </a:schemeClr>
                                        </a:solidFill>
                                        <a:latin typeface="Cambria Math" panose="02040503050406030204" pitchFamily="18" charset="0"/>
                                      </a:rPr>
                                      <m:t>𝑙𝑎</m:t>
                                    </m:r>
                                    <m:r>
                                      <a:rPr lang="es-AR" sz="1000" i="1">
                                        <a:solidFill>
                                          <a:schemeClr val="bg1">
                                            <a:lumMod val="50000"/>
                                          </a:schemeClr>
                                        </a:solidFill>
                                        <a:latin typeface="Cambria Math" panose="02040503050406030204" pitchFamily="18" charset="0"/>
                                      </a:rPr>
                                      <m:t> </m:t>
                                    </m:r>
                                    <m:r>
                                      <a:rPr lang="es-AR" sz="1000" i="1">
                                        <a:solidFill>
                                          <a:schemeClr val="bg1">
                                            <a:lumMod val="50000"/>
                                          </a:schemeClr>
                                        </a:solidFill>
                                        <a:latin typeface="Cambria Math" panose="02040503050406030204" pitchFamily="18" charset="0"/>
                                      </a:rPr>
                                      <m:t>𝑢𝑛𝑖𝑑𝑎𝑑</m:t>
                                    </m:r>
                                    <m:r>
                                      <a:rPr lang="es-AR" sz="1000" i="1">
                                        <a:solidFill>
                                          <a:schemeClr val="bg1">
                                            <a:lumMod val="50000"/>
                                          </a:schemeClr>
                                        </a:solidFill>
                                        <a:latin typeface="Cambria Math" panose="02040503050406030204" pitchFamily="18" charset="0"/>
                                      </a:rPr>
                                      <m:t> </m:t>
                                    </m:r>
                                    <m:r>
                                      <a:rPr lang="es-AR" sz="1000" i="1">
                                        <a:solidFill>
                                          <a:schemeClr val="bg1">
                                            <a:lumMod val="50000"/>
                                          </a:schemeClr>
                                        </a:solidFill>
                                        <a:latin typeface="Cambria Math" panose="02040503050406030204" pitchFamily="18" charset="0"/>
                                      </a:rPr>
                                      <m:t>𝑖</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𝑑𝑒𝑙</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𝑒𝑠𝑡𝑟𝑎𝑡𝑜</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h</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𝑝𝑒𝑟𝑡𝑒𝑛𝑒𝑐𝑒</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𝑎𝑙</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𝑑𝑜𝑚𝑖𝑛𝑖𝑜</m:t>
                                    </m:r>
                                    <m:r>
                                      <a:rPr lang="es-AR" sz="1000" b="0" i="1" smtClean="0">
                                        <a:solidFill>
                                          <a:schemeClr val="bg1">
                                            <a:lumMod val="50000"/>
                                          </a:schemeClr>
                                        </a:solidFill>
                                        <a:latin typeface="Cambria Math" panose="02040503050406030204" pitchFamily="18" charset="0"/>
                                      </a:rPr>
                                      <m:t> </m:t>
                                    </m:r>
                                    <m:sSub>
                                      <m:sSubPr>
                                        <m:ctrlPr>
                                          <a:rPr lang="es-AR" sz="1000" b="0" i="1" smtClean="0">
                                            <a:solidFill>
                                              <a:schemeClr val="bg1">
                                                <a:lumMod val="50000"/>
                                              </a:schemeClr>
                                            </a:solidFill>
                                            <a:latin typeface="Cambria Math" panose="02040503050406030204" pitchFamily="18" charset="0"/>
                                          </a:rPr>
                                        </m:ctrlPr>
                                      </m:sSubPr>
                                      <m:e>
                                        <m:r>
                                          <a:rPr lang="es-AR" sz="1000" b="0" i="1" smtClean="0">
                                            <a:solidFill>
                                              <a:schemeClr val="bg1">
                                                <a:lumMod val="50000"/>
                                              </a:schemeClr>
                                            </a:solidFill>
                                            <a:latin typeface="Cambria Math" panose="02040503050406030204" pitchFamily="18" charset="0"/>
                                          </a:rPr>
                                          <m:t>𝑘</m:t>
                                        </m:r>
                                      </m:e>
                                      <m:sub>
                                        <m:r>
                                          <a:rPr lang="es-AR" sz="1000" b="0" i="1" smtClean="0">
                                            <a:solidFill>
                                              <a:schemeClr val="bg1">
                                                <a:lumMod val="50000"/>
                                              </a:schemeClr>
                                            </a:solidFill>
                                            <a:latin typeface="Cambria Math" panose="02040503050406030204" pitchFamily="18" charset="0"/>
                                          </a:rPr>
                                          <m:t>𝑑</m:t>
                                        </m:r>
                                      </m:sub>
                                    </m:sSub>
                                  </m:num>
                                  <m:den>
                                    <m:r>
                                      <a:rPr lang="es-AR" sz="1000" b="0" i="1" smtClean="0">
                                        <a:solidFill>
                                          <a:schemeClr val="bg1">
                                            <a:lumMod val="50000"/>
                                          </a:schemeClr>
                                        </a:solidFill>
                                        <a:latin typeface="Cambria Math" panose="02040503050406030204" pitchFamily="18" charset="0"/>
                                      </a:rPr>
                                      <m:t>𝑜𝑡𝑟𝑜</m:t>
                                    </m:r>
                                    <m:r>
                                      <a:rPr lang="es-AR" sz="1000" b="0" i="1" smtClean="0">
                                        <a:solidFill>
                                          <a:schemeClr val="bg1">
                                            <a:lumMod val="50000"/>
                                          </a:schemeClr>
                                        </a:solidFill>
                                        <a:latin typeface="Cambria Math" panose="02040503050406030204" pitchFamily="18" charset="0"/>
                                      </a:rPr>
                                      <m:t> </m:t>
                                    </m:r>
                                    <m:r>
                                      <a:rPr lang="es-AR" sz="1000" b="0" i="1" smtClean="0">
                                        <a:solidFill>
                                          <a:schemeClr val="bg1">
                                            <a:lumMod val="50000"/>
                                          </a:schemeClr>
                                        </a:solidFill>
                                        <a:latin typeface="Cambria Math" panose="02040503050406030204" pitchFamily="18" charset="0"/>
                                      </a:rPr>
                                      <m:t>𝑐𝑎𝑠𝑜</m:t>
                                    </m:r>
                                    <m:r>
                                      <a:rPr lang="es-AR" sz="1000" b="0" i="1" smtClean="0">
                                        <a:solidFill>
                                          <a:schemeClr val="bg1">
                                            <a:lumMod val="50000"/>
                                          </a:schemeClr>
                                        </a:solidFill>
                                        <a:latin typeface="Cambria Math" panose="02040503050406030204" pitchFamily="18" charset="0"/>
                                      </a:rPr>
                                      <m:t>                                                                                  </m:t>
                                    </m:r>
                                  </m:den>
                                </m:f>
                              </m:oMath>
                            </m:oMathPara>
                          </a14:m>
                          <a:endPar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Y se aplican las fórmulas presentadas anteriormente</a:t>
                          </a:r>
                          <a:endParaRPr lang="es-AR" sz="1000" b="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tc hMerge="1">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925034872"/>
                      </a:ext>
                    </a:extLst>
                  </a:tr>
                </a:tbl>
              </a:graphicData>
            </a:graphic>
          </p:graphicFrame>
        </mc:Choice>
        <mc:Fallback xmlns="">
          <p:graphicFrame>
            <p:nvGraphicFramePr>
              <p:cNvPr id="40" name="Tabla 39">
                <a:extLst>
                  <a:ext uri="{FF2B5EF4-FFF2-40B4-BE49-F238E27FC236}">
                    <a16:creationId xmlns:a16="http://schemas.microsoft.com/office/drawing/2014/main" id="{C6292D3C-6183-F32A-8D5B-AC4D40C82BDB}"/>
                  </a:ext>
                </a:extLst>
              </p:cNvPr>
              <p:cNvGraphicFramePr>
                <a:graphicFrameLocks noGrp="1"/>
              </p:cNvGraphicFramePr>
              <p:nvPr>
                <p:extLst>
                  <p:ext uri="{D42A27DB-BD31-4B8C-83A1-F6EECF244321}">
                    <p14:modId xmlns:p14="http://schemas.microsoft.com/office/powerpoint/2010/main" val="595539658"/>
                  </p:ext>
                </p:extLst>
              </p:nvPr>
            </p:nvGraphicFramePr>
            <p:xfrm>
              <a:off x="335056" y="2254806"/>
              <a:ext cx="5761499" cy="1881951"/>
            </p:xfrm>
            <a:graphic>
              <a:graphicData uri="http://schemas.openxmlformats.org/drawingml/2006/table">
                <a:tbl>
                  <a:tblPr firstRow="1" bandRow="1">
                    <a:tableStyleId>{5C22544A-7EE6-4342-B048-85BDC9FD1C3A}</a:tableStyleId>
                  </a:tblPr>
                  <a:tblGrid>
                    <a:gridCol w="1249680">
                      <a:extLst>
                        <a:ext uri="{9D8B030D-6E8A-4147-A177-3AD203B41FA5}">
                          <a16:colId xmlns:a16="http://schemas.microsoft.com/office/drawing/2014/main" val="2904113486"/>
                        </a:ext>
                      </a:extLst>
                    </a:gridCol>
                    <a:gridCol w="1730230">
                      <a:extLst>
                        <a:ext uri="{9D8B030D-6E8A-4147-A177-3AD203B41FA5}">
                          <a16:colId xmlns:a16="http://schemas.microsoft.com/office/drawing/2014/main" val="3943354606"/>
                        </a:ext>
                      </a:extLst>
                    </a:gridCol>
                    <a:gridCol w="2781589">
                      <a:extLst>
                        <a:ext uri="{9D8B030D-6E8A-4147-A177-3AD203B41FA5}">
                          <a16:colId xmlns:a16="http://schemas.microsoft.com/office/drawing/2014/main" val="2832117922"/>
                        </a:ext>
                      </a:extLst>
                    </a:gridCol>
                  </a:tblGrid>
                  <a:tr h="423228">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t="-50000" r="-361951" b="-470000"/>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71930" t="-50000" r="-160351" b="-470000"/>
                          </a:stretch>
                        </a:blipFill>
                      </a:tcPr>
                    </a:tc>
                    <a:tc>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107221" t="-50000" b="-470000"/>
                          </a:stretch>
                        </a:blipFill>
                      </a:tcPr>
                    </a:tc>
                    <a:extLst>
                      <a:ext uri="{0D108BD9-81ED-4DB2-BD59-A6C34878D82A}">
                        <a16:rowId xmlns:a16="http://schemas.microsoft.com/office/drawing/2014/main" val="3978038070"/>
                      </a:ext>
                    </a:extLst>
                  </a:tr>
                  <a:tr h="463995">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t="-138158" r="-361951" b="-332895"/>
                          </a:stretch>
                        </a:blipFill>
                      </a:tcPr>
                    </a:tc>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71930" t="-138158" r="-160351" b="-332895"/>
                          </a:stretch>
                        </a:blipFill>
                      </a:tcPr>
                    </a:tc>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107221" t="-138158" b="-332895"/>
                          </a:stretch>
                        </a:blipFill>
                      </a:tcPr>
                    </a:tc>
                    <a:extLst>
                      <a:ext uri="{0D108BD9-81ED-4DB2-BD59-A6C34878D82A}">
                        <a16:rowId xmlns:a16="http://schemas.microsoft.com/office/drawing/2014/main" val="929140881"/>
                      </a:ext>
                    </a:extLst>
                  </a:tr>
                  <a:tr h="994728">
                    <a:tc>
                      <a:txBody>
                        <a:bodyPr/>
                        <a:lstStyle/>
                        <a:p>
                          <a:endParaRPr lang="es-AR"/>
                        </a:p>
                      </a:txBody>
                      <a:tcPr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t="-110366" r="-361951" b="-54268"/>
                          </a:stretch>
                        </a:blipFill>
                      </a:tcPr>
                    </a:tc>
                    <a:tc gridSpan="2">
                      <a:txBody>
                        <a:bodyPr/>
                        <a:lstStyle/>
                        <a:p>
                          <a:endParaRPr lang="es-A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blipFill>
                          <a:blip r:embed="rId4"/>
                          <a:stretch>
                            <a:fillRect l="-27628" t="-110366" b="-54268"/>
                          </a:stretch>
                        </a:blipFill>
                      </a:tcPr>
                    </a:tc>
                    <a:tc hMerge="1">
                      <a:txBody>
                        <a:bodyPr/>
                        <a:lstStyle/>
                        <a:p>
                          <a:endParaRPr lang="es-AR" sz="1000" dirty="0">
                            <a:solidFill>
                              <a:schemeClr val="bg1">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925034872"/>
                      </a:ext>
                    </a:extLst>
                  </a:tr>
                </a:tbl>
              </a:graphicData>
            </a:graphic>
          </p:graphicFrame>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28DC45D-0283-985F-4626-6EE47404E404}"/>
                  </a:ext>
                </a:extLst>
              </p:cNvPr>
              <p:cNvSpPr txBox="1"/>
              <p:nvPr/>
            </p:nvSpPr>
            <p:spPr>
              <a:xfrm>
                <a:off x="6368292" y="101450"/>
                <a:ext cx="2577531" cy="1929182"/>
              </a:xfrm>
              <a:prstGeom prst="rect">
                <a:avLst/>
              </a:prstGeom>
              <a:noFill/>
              <a:ln w="12700">
                <a:solidFill>
                  <a:schemeClr val="bg1">
                    <a:lumMod val="65000"/>
                  </a:schemeClr>
                </a:solidFill>
              </a:ln>
            </p:spPr>
            <p:txBody>
              <a:bodyPr wrap="square">
                <a:spAutoFit/>
              </a:bodyPr>
              <a:lstStyle/>
              <a:p>
                <a:pPr marL="285750" indent="-285750">
                  <a:spcBef>
                    <a:spcPts val="300"/>
                  </a:spcBef>
                  <a:spcAft>
                    <a:spcPts val="300"/>
                  </a:spcAft>
                  <a:buFont typeface="Arial" panose="020B0604020202020204" pitchFamily="34" charset="0"/>
                  <a:buChar char="•"/>
                </a:pPr>
                <a:r>
                  <a:rPr lang="es-AR" sz="900" dirty="0">
                    <a:latin typeface="Lato" panose="020F0502020204030203" pitchFamily="34" charset="0"/>
                    <a:ea typeface="Lato" panose="020F0502020204030203" pitchFamily="34" charset="0"/>
                    <a:cs typeface="Lato" panose="020F0502020204030203" pitchFamily="34" charset="0"/>
                  </a:rPr>
                  <a:t>Bajo muestreo estratificado, la población </a:t>
                </a:r>
                <a14:m>
                  <m:oMath xmlns:m="http://schemas.openxmlformats.org/officeDocument/2006/math">
                    <m:r>
                      <a:rPr lang="es-AR" sz="900" b="0" i="1" smtClean="0">
                        <a:latin typeface="Cambria Math" panose="02040503050406030204" pitchFamily="18" charset="0"/>
                      </a:rPr>
                      <m:t>𝑈</m:t>
                    </m:r>
                  </m:oMath>
                </a14:m>
                <a:r>
                  <a:rPr lang="es-AR" sz="900" b="0" dirty="0">
                    <a:latin typeface="Lato" panose="020F0502020204030203" pitchFamily="34" charset="0"/>
                    <a:ea typeface="Lato" panose="020F0502020204030203" pitchFamily="34" charset="0"/>
                    <a:cs typeface="Lato" panose="020F0502020204030203" pitchFamily="34" charset="0"/>
                  </a:rPr>
                  <a:t> de </a:t>
                </a:r>
                <a14:m>
                  <m:oMath xmlns:m="http://schemas.openxmlformats.org/officeDocument/2006/math">
                    <m:r>
                      <a:rPr lang="es-AR" sz="900" b="0" i="1" smtClean="0">
                        <a:latin typeface="Cambria Math" panose="02040503050406030204" pitchFamily="18" charset="0"/>
                      </a:rPr>
                      <m:t>𝑁</m:t>
                    </m:r>
                  </m:oMath>
                </a14:m>
                <a:r>
                  <a:rPr lang="es-AR" sz="900" dirty="0">
                    <a:latin typeface="Lato" panose="020F0502020204030203" pitchFamily="34" charset="0"/>
                    <a:ea typeface="Lato" panose="020F0502020204030203" pitchFamily="34" charset="0"/>
                    <a:cs typeface="Lato" panose="020F0502020204030203" pitchFamily="34" charset="0"/>
                  </a:rPr>
                  <a:t> GF se divide en </a:t>
                </a:r>
                <a14:m>
                  <m:oMath xmlns:m="http://schemas.openxmlformats.org/officeDocument/2006/math">
                    <m:r>
                      <a:rPr lang="es-AR" sz="900" b="0" i="1" smtClean="0">
                        <a:latin typeface="Cambria Math" panose="02040503050406030204" pitchFamily="18" charset="0"/>
                      </a:rPr>
                      <m:t>𝐻</m:t>
                    </m:r>
                  </m:oMath>
                </a14:m>
                <a:r>
                  <a:rPr lang="es-AR" sz="900" dirty="0">
                    <a:latin typeface="Lato" panose="020F0502020204030203" pitchFamily="34" charset="0"/>
                    <a:ea typeface="Lato" panose="020F0502020204030203" pitchFamily="34" charset="0"/>
                    <a:cs typeface="Lato" panose="020F0502020204030203" pitchFamily="34" charset="0"/>
                  </a:rPr>
                  <a:t> estratos</a:t>
                </a:r>
              </a:p>
              <a:p>
                <a:pPr marL="285750" indent="-285750">
                  <a:spcBef>
                    <a:spcPts val="300"/>
                  </a:spcBef>
                  <a:spcAft>
                    <a:spcPts val="300"/>
                  </a:spcAft>
                  <a:buFont typeface="Arial" panose="020B0604020202020204" pitchFamily="34" charset="0"/>
                  <a:buChar char="•"/>
                </a:pPr>
                <a:r>
                  <a:rPr lang="es-AR" sz="900" b="0" dirty="0">
                    <a:latin typeface="Lato" panose="020F0502020204030203" pitchFamily="34" charset="0"/>
                    <a:ea typeface="Lato" panose="020F0502020204030203" pitchFamily="34" charset="0"/>
                    <a:cs typeface="Lato" panose="020F0502020204030203" pitchFamily="34" charset="0"/>
                  </a:rPr>
                  <a:t>Cada unidad muestral pertenece a un </a:t>
                </a:r>
                <a:r>
                  <a:rPr lang="es-AR" sz="900" dirty="0">
                    <a:latin typeface="Lato" panose="020F0502020204030203" pitchFamily="34" charset="0"/>
                    <a:ea typeface="Lato" panose="020F0502020204030203" pitchFamily="34" charset="0"/>
                    <a:cs typeface="Lato" panose="020F0502020204030203" pitchFamily="34" charset="0"/>
                  </a:rPr>
                  <a:t>único estrato</a:t>
                </a:r>
              </a:p>
              <a:p>
                <a:pPr marL="285750" indent="-285750">
                  <a:spcBef>
                    <a:spcPts val="300"/>
                  </a:spcBef>
                  <a:spcAft>
                    <a:spcPts val="300"/>
                  </a:spcAft>
                  <a:buFont typeface="Arial" panose="020B0604020202020204" pitchFamily="34" charset="0"/>
                  <a:buChar char="•"/>
                </a:pPr>
                <a:r>
                  <a:rPr lang="es-AR" sz="900" b="0" dirty="0">
                    <a:latin typeface="Lato" panose="020F0502020204030203" pitchFamily="34" charset="0"/>
                    <a:ea typeface="Lato" panose="020F0502020204030203" pitchFamily="34" charset="0"/>
                    <a:cs typeface="Lato" panose="020F0502020204030203" pitchFamily="34" charset="0"/>
                  </a:rPr>
                  <a:t>El tamaño del estrato es </a:t>
                </a:r>
                <a14:m>
                  <m:oMath xmlns:m="http://schemas.openxmlformats.org/officeDocument/2006/math">
                    <m:sSub>
                      <m:sSubPr>
                        <m:ctrlPr>
                          <a:rPr lang="es-AR" sz="900" b="0" i="1" smtClean="0">
                            <a:latin typeface="Cambria Math" panose="02040503050406030204" pitchFamily="18" charset="0"/>
                            <a:ea typeface="Lato" panose="020F0502020204030203" pitchFamily="34" charset="0"/>
                            <a:cs typeface="Lato" panose="020F0502020204030203" pitchFamily="34" charset="0"/>
                          </a:rPr>
                        </m:ctrlPr>
                      </m:sSubPr>
                      <m:e>
                        <m:r>
                          <a:rPr lang="es-AR" sz="900" b="0" i="1" smtClean="0">
                            <a:latin typeface="Cambria Math" panose="02040503050406030204" pitchFamily="18" charset="0"/>
                            <a:ea typeface="Lato" panose="020F0502020204030203" pitchFamily="34" charset="0"/>
                            <a:cs typeface="Lato" panose="020F0502020204030203" pitchFamily="34" charset="0"/>
                          </a:rPr>
                          <m:t>𝑁</m:t>
                        </m:r>
                      </m:e>
                      <m:sub>
                        <m:r>
                          <a:rPr lang="es-AR" sz="900" b="0" i="1" smtClean="0">
                            <a:latin typeface="Cambria Math" panose="02040503050406030204" pitchFamily="18" charset="0"/>
                            <a:ea typeface="Lato" panose="020F0502020204030203" pitchFamily="34" charset="0"/>
                            <a:cs typeface="Lato" panose="020F0502020204030203" pitchFamily="34" charset="0"/>
                          </a:rPr>
                          <m:t>h</m:t>
                        </m:r>
                      </m:sub>
                    </m:sSub>
                  </m:oMath>
                </a14:m>
                <a:r>
                  <a:rPr lang="es-AR" sz="900" dirty="0">
                    <a:latin typeface="Lato" panose="020F0502020204030203" pitchFamily="34" charset="0"/>
                    <a:ea typeface="Lato" panose="020F0502020204030203" pitchFamily="34" charset="0"/>
                    <a:cs typeface="Lato" panose="020F0502020204030203" pitchFamily="34" charset="0"/>
                  </a:rPr>
                  <a:t> y se cumple </a:t>
                </a:r>
                <a14:m>
                  <m:oMath xmlns:m="http://schemas.openxmlformats.org/officeDocument/2006/math">
                    <m:nary>
                      <m:naryPr>
                        <m:chr m:val="∑"/>
                        <m:limLoc m:val="subSup"/>
                        <m:ctrlPr>
                          <a:rPr lang="es-AR" sz="900" i="1" smtClean="0">
                            <a:latin typeface="Cambria Math" panose="02040503050406030204" pitchFamily="18" charset="0"/>
                            <a:ea typeface="Lato" panose="020F0502020204030203" pitchFamily="34" charset="0"/>
                            <a:cs typeface="Lato" panose="020F0502020204030203" pitchFamily="34" charset="0"/>
                          </a:rPr>
                        </m:ctrlPr>
                      </m:naryPr>
                      <m:sub>
                        <m:r>
                          <m:rPr>
                            <m:brk m:alnAt="25"/>
                          </m:rPr>
                          <a:rPr lang="es-AR" sz="900" b="0" i="1" smtClean="0">
                            <a:latin typeface="Cambria Math" panose="02040503050406030204" pitchFamily="18" charset="0"/>
                            <a:ea typeface="Lato" panose="020F0502020204030203" pitchFamily="34" charset="0"/>
                            <a:cs typeface="Lato" panose="020F0502020204030203" pitchFamily="34" charset="0"/>
                          </a:rPr>
                          <m:t>h</m:t>
                        </m:r>
                        <m:r>
                          <a:rPr lang="es-AR" sz="900" b="0" i="1" smtClean="0">
                            <a:latin typeface="Cambria Math" panose="02040503050406030204" pitchFamily="18" charset="0"/>
                            <a:ea typeface="Lato" panose="020F0502020204030203" pitchFamily="34" charset="0"/>
                            <a:cs typeface="Lato" panose="020F0502020204030203" pitchFamily="34" charset="0"/>
                          </a:rPr>
                          <m:t>=1</m:t>
                        </m:r>
                      </m:sub>
                      <m:sup>
                        <m:r>
                          <a:rPr lang="es-AR" sz="900" b="0" i="1" smtClean="0">
                            <a:latin typeface="Cambria Math" panose="02040503050406030204" pitchFamily="18" charset="0"/>
                            <a:ea typeface="Lato" panose="020F0502020204030203" pitchFamily="34" charset="0"/>
                            <a:cs typeface="Lato" panose="020F0502020204030203" pitchFamily="34" charset="0"/>
                          </a:rPr>
                          <m:t>𝐻</m:t>
                        </m:r>
                      </m:sup>
                      <m:e>
                        <m:sSub>
                          <m:sSubPr>
                            <m:ctrlPr>
                              <a:rPr lang="es-AR" sz="900" i="1" smtClean="0">
                                <a:latin typeface="Cambria Math" panose="02040503050406030204" pitchFamily="18" charset="0"/>
                                <a:ea typeface="Lato" panose="020F0502020204030203" pitchFamily="34" charset="0"/>
                                <a:cs typeface="Lato" panose="020F0502020204030203" pitchFamily="34" charset="0"/>
                              </a:rPr>
                            </m:ctrlPr>
                          </m:sSubPr>
                          <m:e>
                            <m:r>
                              <a:rPr lang="es-AR" sz="900" b="0" i="1" smtClean="0">
                                <a:latin typeface="Cambria Math" panose="02040503050406030204" pitchFamily="18" charset="0"/>
                                <a:ea typeface="Lato" panose="020F0502020204030203" pitchFamily="34" charset="0"/>
                                <a:cs typeface="Lato" panose="020F0502020204030203" pitchFamily="34" charset="0"/>
                              </a:rPr>
                              <m:t>𝑁</m:t>
                            </m:r>
                          </m:e>
                          <m:sub>
                            <m:r>
                              <a:rPr lang="es-AR" sz="900" b="0" i="1" smtClean="0">
                                <a:latin typeface="Cambria Math" panose="02040503050406030204" pitchFamily="18" charset="0"/>
                                <a:ea typeface="Lato" panose="020F0502020204030203" pitchFamily="34" charset="0"/>
                                <a:cs typeface="Lato" panose="020F0502020204030203" pitchFamily="34" charset="0"/>
                              </a:rPr>
                              <m:t>h</m:t>
                            </m:r>
                          </m:sub>
                        </m:sSub>
                        <m:r>
                          <a:rPr lang="es-AR" sz="900" b="0" i="1" smtClean="0">
                            <a:latin typeface="Cambria Math" panose="02040503050406030204" pitchFamily="18" charset="0"/>
                            <a:ea typeface="Lato" panose="020F0502020204030203" pitchFamily="34" charset="0"/>
                            <a:cs typeface="Lato" panose="020F0502020204030203" pitchFamily="34" charset="0"/>
                          </a:rPr>
                          <m:t>=</m:t>
                        </m:r>
                        <m:r>
                          <a:rPr lang="es-AR" sz="900" b="0" i="1" smtClean="0">
                            <a:latin typeface="Cambria Math" panose="02040503050406030204" pitchFamily="18" charset="0"/>
                            <a:ea typeface="Lato" panose="020F0502020204030203" pitchFamily="34" charset="0"/>
                            <a:cs typeface="Lato" panose="020F0502020204030203" pitchFamily="34" charset="0"/>
                          </a:rPr>
                          <m:t>𝑁</m:t>
                        </m:r>
                      </m:e>
                    </m:nary>
                  </m:oMath>
                </a14:m>
                <a:endParaRPr lang="es-AR" sz="900" b="0" dirty="0">
                  <a:latin typeface="Lato" panose="020F0502020204030203" pitchFamily="34" charset="0"/>
                  <a:ea typeface="Lato" panose="020F0502020204030203" pitchFamily="34" charset="0"/>
                  <a:cs typeface="Lato" panose="020F0502020204030203" pitchFamily="34" charset="0"/>
                </a:endParaRPr>
              </a:p>
              <a:p>
                <a:pPr marL="285750" indent="-285750">
                  <a:spcBef>
                    <a:spcPts val="300"/>
                  </a:spcBef>
                  <a:spcAft>
                    <a:spcPts val="300"/>
                  </a:spcAft>
                  <a:buFont typeface="Arial" panose="020B0604020202020204" pitchFamily="34" charset="0"/>
                  <a:buChar char="•"/>
                </a:pPr>
                <a:r>
                  <a:rPr lang="es-AR" sz="900" dirty="0">
                    <a:latin typeface="Lato" panose="020F0502020204030203" pitchFamily="34" charset="0"/>
                    <a:ea typeface="Lato" panose="020F0502020204030203" pitchFamily="34" charset="0"/>
                    <a:cs typeface="Lato" panose="020F0502020204030203" pitchFamily="34" charset="0"/>
                  </a:rPr>
                  <a:t>Se toman muestras aleatorias simples de GF en cada estrato, de tamaño </a:t>
                </a:r>
                <a14:m>
                  <m:oMath xmlns:m="http://schemas.openxmlformats.org/officeDocument/2006/math">
                    <m:sSub>
                      <m:sSubPr>
                        <m:ctrlPr>
                          <a:rPr lang="es-AR" sz="900" i="1" smtClean="0">
                            <a:latin typeface="Cambria Math" panose="02040503050406030204" pitchFamily="18" charset="0"/>
                            <a:ea typeface="Lato" panose="020F0502020204030203" pitchFamily="34" charset="0"/>
                            <a:cs typeface="Lato" panose="020F0502020204030203" pitchFamily="34" charset="0"/>
                          </a:rPr>
                        </m:ctrlPr>
                      </m:sSubPr>
                      <m:e>
                        <m:r>
                          <a:rPr lang="es-AR" sz="900" b="0" i="1" smtClean="0">
                            <a:latin typeface="Cambria Math" panose="02040503050406030204" pitchFamily="18" charset="0"/>
                            <a:ea typeface="Lato" panose="020F0502020204030203" pitchFamily="34" charset="0"/>
                            <a:cs typeface="Lato" panose="020F0502020204030203" pitchFamily="34" charset="0"/>
                          </a:rPr>
                          <m:t>𝑛</m:t>
                        </m:r>
                      </m:e>
                      <m:sub>
                        <m:r>
                          <a:rPr lang="es-AR" sz="900" b="0" i="1" smtClean="0">
                            <a:latin typeface="Cambria Math" panose="02040503050406030204" pitchFamily="18" charset="0"/>
                            <a:ea typeface="Lato" panose="020F0502020204030203" pitchFamily="34" charset="0"/>
                            <a:cs typeface="Lato" panose="020F0502020204030203" pitchFamily="34" charset="0"/>
                          </a:rPr>
                          <m:t>h</m:t>
                        </m:r>
                      </m:sub>
                    </m:sSub>
                  </m:oMath>
                </a14:m>
                <a:r>
                  <a:rPr lang="es-AR" sz="900" b="0" dirty="0">
                    <a:latin typeface="Lato" panose="020F0502020204030203" pitchFamily="34" charset="0"/>
                    <a:ea typeface="Lato" panose="020F0502020204030203" pitchFamily="34" charset="0"/>
                    <a:cs typeface="Lato" panose="020F0502020204030203" pitchFamily="34" charset="0"/>
                  </a:rPr>
                  <a:t>, siendo este conjunto definido como </a:t>
                </a:r>
                <a14:m>
                  <m:oMath xmlns:m="http://schemas.openxmlformats.org/officeDocument/2006/math">
                    <m:sSub>
                      <m:sSubPr>
                        <m:ctrlPr>
                          <a:rPr lang="es-AR" sz="900" b="0" i="1" smtClean="0">
                            <a:latin typeface="Cambria Math" panose="02040503050406030204" pitchFamily="18" charset="0"/>
                            <a:ea typeface="Lato" panose="020F0502020204030203" pitchFamily="34" charset="0"/>
                            <a:cs typeface="Lato" panose="020F0502020204030203" pitchFamily="34" charset="0"/>
                          </a:rPr>
                        </m:ctrlPr>
                      </m:sSubPr>
                      <m:e>
                        <m:r>
                          <a:rPr lang="es-AR" sz="900" b="0" i="1" smtClean="0">
                            <a:latin typeface="Cambria Math" panose="02040503050406030204" pitchFamily="18" charset="0"/>
                            <a:ea typeface="Lato" panose="020F0502020204030203" pitchFamily="34" charset="0"/>
                            <a:cs typeface="Lato" panose="020F0502020204030203" pitchFamily="34" charset="0"/>
                          </a:rPr>
                          <m:t>𝐺</m:t>
                        </m:r>
                      </m:e>
                      <m:sub>
                        <m:r>
                          <a:rPr lang="es-AR" sz="900" b="0" i="1" smtClean="0">
                            <a:latin typeface="Cambria Math" panose="02040503050406030204" pitchFamily="18" charset="0"/>
                            <a:ea typeface="Lato" panose="020F0502020204030203" pitchFamily="34" charset="0"/>
                            <a:cs typeface="Lato" panose="020F0502020204030203" pitchFamily="34" charset="0"/>
                          </a:rPr>
                          <m:t>h</m:t>
                        </m:r>
                      </m:sub>
                    </m:sSub>
                  </m:oMath>
                </a14:m>
                <a:endParaRPr lang="es-AR" sz="900" b="0" dirty="0">
                  <a:latin typeface="Lato" panose="020F0502020204030203" pitchFamily="34" charset="0"/>
                  <a:ea typeface="Lato" panose="020F0502020204030203" pitchFamily="34" charset="0"/>
                  <a:cs typeface="Lato" panose="020F0502020204030203" pitchFamily="34" charset="0"/>
                </a:endParaRPr>
              </a:p>
              <a:p>
                <a:pPr marL="285750" indent="-285750">
                  <a:spcBef>
                    <a:spcPts val="300"/>
                  </a:spcBef>
                  <a:spcAft>
                    <a:spcPts val="300"/>
                  </a:spcAft>
                  <a:buFont typeface="Arial" panose="020B0604020202020204" pitchFamily="34" charset="0"/>
                  <a:buChar char="•"/>
                </a:pPr>
                <a14:m>
                  <m:oMath xmlns:m="http://schemas.openxmlformats.org/officeDocument/2006/math">
                    <m:sSub>
                      <m:sSubPr>
                        <m:ctrlPr>
                          <a:rPr lang="es-AR" sz="900" i="1" smtClean="0">
                            <a:solidFill>
                              <a:schemeClr val="bg2"/>
                            </a:solidFill>
                            <a:latin typeface="Cambria Math" panose="02040503050406030204" pitchFamily="18" charset="0"/>
                          </a:rPr>
                        </m:ctrlPr>
                      </m:sSubPr>
                      <m:e>
                        <m:r>
                          <a:rPr lang="es-AR" sz="900" b="0" i="1" smtClean="0">
                            <a:solidFill>
                              <a:schemeClr val="bg2"/>
                            </a:solidFill>
                            <a:latin typeface="Cambria Math" panose="02040503050406030204" pitchFamily="18" charset="0"/>
                          </a:rPr>
                          <m:t>𝑦</m:t>
                        </m:r>
                      </m:e>
                      <m:sub>
                        <m:r>
                          <a:rPr lang="es-AR" sz="900" b="0" i="1" smtClean="0">
                            <a:solidFill>
                              <a:schemeClr val="bg2"/>
                            </a:solidFill>
                            <a:latin typeface="Cambria Math" panose="02040503050406030204" pitchFamily="18" charset="0"/>
                          </a:rPr>
                          <m:t>h𝑖</m:t>
                        </m:r>
                      </m:sub>
                    </m:sSub>
                    <m:r>
                      <a:rPr lang="es-AR" sz="900" b="0" i="1" smtClean="0">
                        <a:solidFill>
                          <a:schemeClr val="bg2"/>
                        </a:solidFill>
                        <a:latin typeface="Cambria Math" panose="02040503050406030204" pitchFamily="18" charset="0"/>
                      </a:rPr>
                      <m:t>: </m:t>
                    </m:r>
                  </m:oMath>
                </a14:m>
                <a:r>
                  <a:rPr lang="es-AR" sz="900" b="0" dirty="0">
                    <a:solidFill>
                      <a:schemeClr val="bg2"/>
                    </a:solidFill>
                    <a:latin typeface="Lato" panose="020F0502020204030203" pitchFamily="34" charset="0"/>
                    <a:ea typeface="Lato" panose="020F0502020204030203" pitchFamily="34" charset="0"/>
                    <a:cs typeface="Lato" panose="020F0502020204030203" pitchFamily="34" charset="0"/>
                  </a:rPr>
                  <a:t>valor de la variable para la </a:t>
                </a:r>
                <a14:m>
                  <m:oMath xmlns:m="http://schemas.openxmlformats.org/officeDocument/2006/math">
                    <m:r>
                      <a:rPr lang="es-AR" sz="900" b="0" i="1" smtClean="0">
                        <a:solidFill>
                          <a:schemeClr val="bg2"/>
                        </a:solidFill>
                        <a:latin typeface="Cambria Math" panose="02040503050406030204" pitchFamily="18" charset="0"/>
                      </a:rPr>
                      <m:t>𝑖</m:t>
                    </m:r>
                  </m:oMath>
                </a14:m>
                <a:r>
                  <a:rPr lang="es-AR" sz="900" dirty="0">
                    <a:solidFill>
                      <a:schemeClr val="bg2"/>
                    </a:solidFill>
                    <a:latin typeface="Lato" panose="020F0502020204030203" pitchFamily="34" charset="0"/>
                    <a:ea typeface="Lato" panose="020F0502020204030203" pitchFamily="34" charset="0"/>
                    <a:cs typeface="Lato" panose="020F0502020204030203" pitchFamily="34" charset="0"/>
                  </a:rPr>
                  <a:t>-</a:t>
                </a:r>
                <a:r>
                  <a:rPr lang="es-AR" sz="900" dirty="0" err="1">
                    <a:solidFill>
                      <a:schemeClr val="bg2"/>
                    </a:solidFill>
                    <a:latin typeface="Lato" panose="020F0502020204030203" pitchFamily="34" charset="0"/>
                    <a:ea typeface="Lato" panose="020F0502020204030203" pitchFamily="34" charset="0"/>
                    <a:cs typeface="Lato" panose="020F0502020204030203" pitchFamily="34" charset="0"/>
                  </a:rPr>
                  <a:t>ésima</a:t>
                </a:r>
                <a:r>
                  <a:rPr lang="es-AR" sz="900" dirty="0">
                    <a:solidFill>
                      <a:schemeClr val="bg2"/>
                    </a:solidFill>
                    <a:latin typeface="Lato" panose="020F0502020204030203" pitchFamily="34" charset="0"/>
                    <a:ea typeface="Lato" panose="020F0502020204030203" pitchFamily="34" charset="0"/>
                    <a:cs typeface="Lato" panose="020F0502020204030203" pitchFamily="34" charset="0"/>
                  </a:rPr>
                  <a:t> unidad en el estrato </a:t>
                </a:r>
                <a14:m>
                  <m:oMath xmlns:m="http://schemas.openxmlformats.org/officeDocument/2006/math">
                    <m:r>
                      <a:rPr lang="es-AR" sz="900" b="0" i="1" smtClean="0">
                        <a:solidFill>
                          <a:schemeClr val="bg2"/>
                        </a:solidFill>
                        <a:latin typeface="Cambria Math" panose="02040503050406030204" pitchFamily="18" charset="0"/>
                      </a:rPr>
                      <m:t>h</m:t>
                    </m:r>
                  </m:oMath>
                </a14:m>
                <a:endParaRPr lang="es-AR" sz="900" b="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6" name="CuadroTexto 5">
                <a:extLst>
                  <a:ext uri="{FF2B5EF4-FFF2-40B4-BE49-F238E27FC236}">
                    <a16:creationId xmlns:a16="http://schemas.microsoft.com/office/drawing/2014/main" id="{F28DC45D-0283-985F-4626-6EE47404E404}"/>
                  </a:ext>
                </a:extLst>
              </p:cNvPr>
              <p:cNvSpPr txBox="1">
                <a:spLocks noRot="1" noChangeAspect="1" noMove="1" noResize="1" noEditPoints="1" noAdjustHandles="1" noChangeArrowheads="1" noChangeShapeType="1" noTextEdit="1"/>
              </p:cNvSpPr>
              <p:nvPr/>
            </p:nvSpPr>
            <p:spPr>
              <a:xfrm>
                <a:off x="6368292" y="101450"/>
                <a:ext cx="2577531" cy="1929182"/>
              </a:xfrm>
              <a:prstGeom prst="rect">
                <a:avLst/>
              </a:prstGeom>
              <a:blipFill>
                <a:blip r:embed="rId5"/>
                <a:stretch>
                  <a:fillRect/>
                </a:stretch>
              </a:blipFill>
              <a:ln w="12700">
                <a:solidFill>
                  <a:schemeClr val="bg1">
                    <a:lumMod val="65000"/>
                  </a:schemeClr>
                </a:solidFill>
              </a:ln>
            </p:spPr>
            <p:txBody>
              <a:bodyPr/>
              <a:lstStyle/>
              <a:p>
                <a:r>
                  <a:rPr lang="es-AR">
                    <a:noFill/>
                  </a:rPr>
                  <a:t> </a:t>
                </a:r>
              </a:p>
            </p:txBody>
          </p:sp>
        </mc:Fallback>
      </mc:AlternateContent>
    </p:spTree>
    <p:extLst>
      <p:ext uri="{BB962C8B-B14F-4D97-AF65-F5344CB8AC3E}">
        <p14:creationId xmlns:p14="http://schemas.microsoft.com/office/powerpoint/2010/main" val="30226694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7921876"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Resultados</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12411000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Tamaños de muestra</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27696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Resultados</a:t>
            </a:r>
            <a:endParaRPr sz="2400" dirty="0">
              <a:solidFill>
                <a:schemeClr val="dk1"/>
              </a:solidFill>
              <a:latin typeface="Poppins"/>
              <a:ea typeface="Poppins"/>
              <a:cs typeface="Poppins"/>
              <a:sym typeface="Poppins"/>
            </a:endParaRPr>
          </a:p>
        </p:txBody>
      </p:sp>
      <p:sp>
        <p:nvSpPr>
          <p:cNvPr id="119" name="Google Shape;119;g208f60fc388_1_8"/>
          <p:cNvSpPr txBox="1"/>
          <p:nvPr/>
        </p:nvSpPr>
        <p:spPr>
          <a:xfrm>
            <a:off x="7497431" y="4529231"/>
            <a:ext cx="983925" cy="259729"/>
          </a:xfrm>
          <a:prstGeom prst="rect">
            <a:avLst/>
          </a:prstGeom>
          <a:noFill/>
          <a:ln>
            <a:noFill/>
          </a:ln>
        </p:spPr>
        <p:txBody>
          <a:bodyPr spcFirstLastPara="1" wrap="square" lIns="68569" tIns="68569" rIns="68569" bIns="68569"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AR" sz="788">
                <a:solidFill>
                  <a:schemeClr val="lt1"/>
                </a:solidFill>
                <a:latin typeface="Poppins"/>
                <a:ea typeface="Poppins"/>
                <a:cs typeface="Poppins"/>
                <a:sym typeface="Poppins"/>
              </a:rPr>
              <a:t>Ir a carpeta</a:t>
            </a:r>
            <a:endParaRPr sz="788">
              <a:latin typeface="Calibri"/>
              <a:ea typeface="Calibri"/>
              <a:cs typeface="Calibri"/>
              <a:sym typeface="Calibri"/>
            </a:endParaRPr>
          </a:p>
        </p:txBody>
      </p:sp>
    </p:spTree>
    <p:extLst>
      <p:ext uri="{BB962C8B-B14F-4D97-AF65-F5344CB8AC3E}">
        <p14:creationId xmlns:p14="http://schemas.microsoft.com/office/powerpoint/2010/main" val="8028825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6FB258-9638-26F0-947F-61ADD20972F6}"/>
              </a:ext>
            </a:extLst>
          </p:cNvPr>
          <p:cNvSpPr txBox="1"/>
          <p:nvPr/>
        </p:nvSpPr>
        <p:spPr>
          <a:xfrm>
            <a:off x="335056" y="1003800"/>
            <a:ext cx="8317454" cy="2862322"/>
          </a:xfrm>
          <a:prstGeom prst="rect">
            <a:avLst/>
          </a:prstGeom>
          <a:noFill/>
        </p:spPr>
        <p:txBody>
          <a:bodyPr wrap="square">
            <a:spAutoFit/>
          </a:bodyPr>
          <a:lstStyle/>
          <a:p>
            <a:pPr>
              <a:spcBef>
                <a:spcPts val="300"/>
              </a:spcBef>
              <a:spcAft>
                <a:spcPts val="300"/>
              </a:spcAft>
              <a:buClr>
                <a:schemeClr val="bg1">
                  <a:lumMod val="50000"/>
                </a:schemeClr>
              </a:buClr>
            </a:pPr>
            <a:r>
              <a:rPr lang="es-ES" dirty="0">
                <a:latin typeface="Lato" panose="020F0502020204030203" pitchFamily="34" charset="0"/>
                <a:ea typeface="Lato" panose="020F0502020204030203" pitchFamily="34" charset="0"/>
                <a:cs typeface="Lato" panose="020F0502020204030203" pitchFamily="34" charset="0"/>
              </a:rPr>
              <a:t>Se obtienen tamaños de muestra y su adjudicación a través de los estratos para cuatro posibles escenarios:</a:t>
            </a:r>
          </a:p>
          <a:p>
            <a:pPr marL="285750" indent="-285750" algn="just" rtl="0" fontAlgn="base">
              <a:spcBef>
                <a:spcPts val="300"/>
              </a:spcBef>
              <a:spcAft>
                <a:spcPts val="300"/>
              </a:spcAft>
              <a:buClr>
                <a:srgbClr val="92D050"/>
              </a:buClr>
              <a:buFont typeface="Arial" panose="020B0604020202020204" pitchFamily="34" charset="0"/>
              <a:buChar char="•"/>
            </a:pPr>
            <a:r>
              <a:rPr lang="es-AR"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Escenario 1:</a:t>
            </a:r>
            <a:r>
              <a:rPr lang="es-AR" b="0"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 B, C, D</a:t>
            </a:r>
          </a:p>
          <a:p>
            <a:pPr algn="just" rtl="0" fontAlgn="base">
              <a:spcBef>
                <a:spcPts val="300"/>
              </a:spcBef>
              <a:spcAft>
                <a:spcPts val="300"/>
              </a:spcAft>
              <a:buClr>
                <a:srgbClr val="92D050"/>
              </a:buClr>
            </a:pPr>
            <a:r>
              <a:rPr lang="es-AR" dirty="0">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Segmento: A, B, C, D, E</a:t>
            </a:r>
            <a:endParaRPr lang="es-AR"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rgbClr val="92D050"/>
              </a:buClr>
              <a:buFont typeface="Arial" panose="020B0604020202020204" pitchFamily="34" charset="0"/>
              <a:buChar char="•"/>
            </a:pPr>
            <a:r>
              <a:rPr lang="es-AR"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Escenario 2:</a:t>
            </a:r>
            <a:r>
              <a:rPr lang="es-AR" b="0"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 B, C</a:t>
            </a:r>
          </a:p>
          <a:p>
            <a:pPr algn="just" rtl="0" fontAlgn="base">
              <a:spcBef>
                <a:spcPts val="300"/>
              </a:spcBef>
              <a:spcAft>
                <a:spcPts val="300"/>
              </a:spcAft>
              <a:buClr>
                <a:srgbClr val="92D050"/>
              </a:buClr>
            </a:pPr>
            <a:r>
              <a:rPr lang="es-AR" dirty="0">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Segmento: A, B, C, D, E</a:t>
            </a:r>
            <a:endParaRPr lang="es-AR"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rgbClr val="92D050"/>
              </a:buClr>
              <a:buFont typeface="Arial" panose="020B0604020202020204" pitchFamily="34" charset="0"/>
              <a:buChar char="•"/>
            </a:pPr>
            <a:r>
              <a:rPr lang="es-AR"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Escenario 3:</a:t>
            </a:r>
            <a:r>
              <a:rPr lang="es-AR" b="0"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 B, C, D</a:t>
            </a:r>
          </a:p>
          <a:p>
            <a:pPr algn="just" rtl="0" fontAlgn="base">
              <a:spcBef>
                <a:spcPts val="300"/>
              </a:spcBef>
              <a:spcAft>
                <a:spcPts val="300"/>
              </a:spcAft>
              <a:buClr>
                <a:srgbClr val="92D050"/>
              </a:buClr>
            </a:pPr>
            <a:r>
              <a:rPr lang="es-AR" dirty="0">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Segmento: F, G</a:t>
            </a:r>
            <a:endParaRPr lang="es-AR" b="0" dirty="0">
              <a:effectLst/>
              <a:latin typeface="Lato" panose="020F0502020204030203" pitchFamily="34" charset="0"/>
              <a:ea typeface="Lato" panose="020F0502020204030203" pitchFamily="34" charset="0"/>
              <a:cs typeface="Lato" panose="020F0502020204030203" pitchFamily="34" charset="0"/>
            </a:endParaRPr>
          </a:p>
          <a:p>
            <a:pPr marL="285750" indent="-285750" algn="just" rtl="0" fontAlgn="base">
              <a:spcBef>
                <a:spcPts val="300"/>
              </a:spcBef>
              <a:spcAft>
                <a:spcPts val="300"/>
              </a:spcAft>
              <a:buClr>
                <a:srgbClr val="92D050"/>
              </a:buClr>
              <a:buFont typeface="Arial" panose="020B0604020202020204" pitchFamily="34" charset="0"/>
              <a:buChar char="•"/>
            </a:pPr>
            <a:r>
              <a:rPr lang="es-AR" b="1"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Escenario 4:</a:t>
            </a:r>
            <a:r>
              <a:rPr lang="es-AR" b="0" i="0" u="none" strike="noStrike" dirty="0">
                <a:solidFill>
                  <a:srgbClr val="92D050"/>
                </a:solidFill>
                <a:effectLst/>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Credencial: A, B, C</a:t>
            </a:r>
          </a:p>
          <a:p>
            <a:pPr algn="just" rtl="0" fontAlgn="base">
              <a:spcBef>
                <a:spcPts val="300"/>
              </a:spcBef>
              <a:spcAft>
                <a:spcPts val="300"/>
              </a:spcAft>
              <a:buClr>
                <a:srgbClr val="92D050"/>
              </a:buClr>
            </a:pPr>
            <a:r>
              <a:rPr lang="es-AR" dirty="0">
                <a:latin typeface="Lato" panose="020F0502020204030203" pitchFamily="34" charset="0"/>
                <a:ea typeface="Lato" panose="020F0502020204030203" pitchFamily="34" charset="0"/>
                <a:cs typeface="Lato" panose="020F0502020204030203" pitchFamily="34" charset="0"/>
              </a:rPr>
              <a:t>                           </a:t>
            </a:r>
            <a:r>
              <a:rPr lang="es-AR"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Segmento: F, G</a:t>
            </a:r>
            <a:endParaRPr lang="es-AR" i="0" u="none" strike="noStrike"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Tamaños de muestra</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Resultados</a:t>
            </a:r>
            <a:endParaRPr sz="1100" dirty="0">
              <a:solidFill>
                <a:srgbClr val="595959"/>
              </a:solidFill>
              <a:latin typeface="Poppins SemiBold"/>
              <a:cs typeface="Poppins SemiBold"/>
              <a:sym typeface="Poppins"/>
            </a:endParaRPr>
          </a:p>
        </p:txBody>
      </p:sp>
      <p:sp>
        <p:nvSpPr>
          <p:cNvPr id="5" name="Rectángulo 4">
            <a:extLst>
              <a:ext uri="{FF2B5EF4-FFF2-40B4-BE49-F238E27FC236}">
                <a16:creationId xmlns:a16="http://schemas.microsoft.com/office/drawing/2014/main" id="{4C15D035-F68F-ED1E-9516-74B97D783729}"/>
              </a:ext>
            </a:extLst>
          </p:cNvPr>
          <p:cNvSpPr/>
          <p:nvPr/>
        </p:nvSpPr>
        <p:spPr>
          <a:xfrm>
            <a:off x="5650259" y="1922339"/>
            <a:ext cx="2321563" cy="697902"/>
          </a:xfrm>
          <a:prstGeom prst="rect">
            <a:avLst/>
          </a:prstGeom>
          <a:solidFill>
            <a:schemeClr val="bg1"/>
          </a:solidFill>
          <a:ln w="19050">
            <a:solidFill>
              <a:schemeClr val="bg1">
                <a:lumMod val="95000"/>
              </a:schemeClr>
            </a:solidFill>
          </a:ln>
        </p:spPr>
        <p:txBody>
          <a:bodyPr wrap="square">
            <a:spAutoFit/>
          </a:bodyPr>
          <a:lstStyle/>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Las categorías de región y nivel de uso se mantienen iguales en todos los casos</a:t>
            </a:r>
          </a:p>
        </p:txBody>
      </p:sp>
      <p:sp>
        <p:nvSpPr>
          <p:cNvPr id="6" name="Rectángulo 5">
            <a:extLst>
              <a:ext uri="{FF2B5EF4-FFF2-40B4-BE49-F238E27FC236}">
                <a16:creationId xmlns:a16="http://schemas.microsoft.com/office/drawing/2014/main" id="{D56BB45A-015D-B74C-75F2-1F3838CA6F08}"/>
              </a:ext>
            </a:extLst>
          </p:cNvPr>
          <p:cNvSpPr/>
          <p:nvPr/>
        </p:nvSpPr>
        <p:spPr>
          <a:xfrm>
            <a:off x="5650259" y="2990952"/>
            <a:ext cx="2114585" cy="600164"/>
          </a:xfrm>
          <a:prstGeom prst="rect">
            <a:avLst/>
          </a:prstGeom>
          <a:solidFill>
            <a:schemeClr val="bg1"/>
          </a:solidFill>
          <a:ln w="19050">
            <a:solidFill>
              <a:schemeClr val="bg1">
                <a:lumMod val="95000"/>
              </a:schemeClr>
            </a:solidFill>
          </a:ln>
        </p:spPr>
        <p:txBody>
          <a:bodyPr wrap="square">
            <a:spAutoFit/>
          </a:bodyPr>
          <a:lstStyle/>
          <a:p>
            <a:pPr algn="ct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Recordando…</a:t>
            </a:r>
          </a:p>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F surge de agrupar A y C</a:t>
            </a:r>
          </a:p>
          <a:p>
            <a:pPr>
              <a:buClr>
                <a:schemeClr val="bg1">
                  <a:lumMod val="50000"/>
                </a:schemeClr>
              </a:buClr>
            </a:pPr>
            <a:r>
              <a:rPr lang="es-AR"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G surge de agrupar B, D y E</a:t>
            </a:r>
          </a:p>
        </p:txBody>
      </p:sp>
      <p:sp>
        <p:nvSpPr>
          <p:cNvPr id="9" name="CuadroTexto 8">
            <a:extLst>
              <a:ext uri="{FF2B5EF4-FFF2-40B4-BE49-F238E27FC236}">
                <a16:creationId xmlns:a16="http://schemas.microsoft.com/office/drawing/2014/main" id="{832D17AB-C212-86E1-7BCD-F3D9E2A17E50}"/>
              </a:ext>
            </a:extLst>
          </p:cNvPr>
          <p:cNvSpPr txBox="1"/>
          <p:nvPr/>
        </p:nvSpPr>
        <p:spPr>
          <a:xfrm>
            <a:off x="1983993" y="4010320"/>
            <a:ext cx="5176013" cy="430887"/>
          </a:xfrm>
          <a:prstGeom prst="rect">
            <a:avLst/>
          </a:prstGeom>
          <a:solidFill>
            <a:schemeClr val="bg1">
              <a:lumMod val="95000"/>
            </a:schemeClr>
          </a:solidFill>
          <a:ln>
            <a:solidFill>
              <a:schemeClr val="bg1">
                <a:lumMod val="95000"/>
              </a:schemeClr>
            </a:solidFill>
          </a:ln>
        </p:spPr>
        <p:txBody>
          <a:bodyPr wrap="square">
            <a:spAutoFit/>
          </a:bodyPr>
          <a:lstStyle>
            <a:defPPr marR="0" lvl="0" algn="l" rtl="0">
              <a:lnSpc>
                <a:spcPct val="100000"/>
              </a:lnSpc>
              <a:spcBef>
                <a:spcPts val="0"/>
              </a:spcBef>
              <a:spcAft>
                <a:spcPts val="0"/>
              </a:spcAft>
            </a:defPPr>
            <a:lvl1pPr>
              <a:buClr>
                <a:schemeClr val="bg1">
                  <a:lumMod val="50000"/>
                </a:schemeClr>
              </a:buClr>
              <a:defRPr sz="110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r>
              <a:rPr lang="es-ES" dirty="0"/>
              <a:t>Para cada uno de los escenarios, se presentan catorce propuestas de tamaños muestrales que varían en los coeficientes de variación planteados</a:t>
            </a:r>
            <a:endParaRPr lang="es-AR" dirty="0"/>
          </a:p>
        </p:txBody>
      </p:sp>
    </p:spTree>
    <p:extLst>
      <p:ext uri="{BB962C8B-B14F-4D97-AF65-F5344CB8AC3E}">
        <p14:creationId xmlns:p14="http://schemas.microsoft.com/office/powerpoint/2010/main" val="16168180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Tamaños de muestra</a:t>
            </a:r>
          </a:p>
        </p:txBody>
      </p:sp>
      <p:sp>
        <p:nvSpPr>
          <p:cNvPr id="2" name="Google Shape;177;p13">
            <a:extLst>
              <a:ext uri="{FF2B5EF4-FFF2-40B4-BE49-F238E27FC236}">
                <a16:creationId xmlns:a16="http://schemas.microsoft.com/office/drawing/2014/main" id="{919BE6FF-9D74-C080-E644-D22AEA6ED3CC}"/>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Resultados</a:t>
            </a:r>
            <a:endParaRPr lang="es-ES" sz="1100" dirty="0">
              <a:solidFill>
                <a:srgbClr val="595959"/>
              </a:solidFill>
              <a:latin typeface="Poppins SemiBold"/>
              <a:cs typeface="Poppins SemiBold"/>
              <a:sym typeface="Poppins"/>
            </a:endParaRPr>
          </a:p>
        </p:txBody>
      </p:sp>
      <p:pic>
        <p:nvPicPr>
          <p:cNvPr id="9" name="Imagen 8">
            <a:extLst>
              <a:ext uri="{FF2B5EF4-FFF2-40B4-BE49-F238E27FC236}">
                <a16:creationId xmlns:a16="http://schemas.microsoft.com/office/drawing/2014/main" id="{3A1DBD90-559E-1E26-F686-B03624DF5249}"/>
              </a:ext>
            </a:extLst>
          </p:cNvPr>
          <p:cNvPicPr>
            <a:picLocks noChangeAspect="1"/>
          </p:cNvPicPr>
          <p:nvPr/>
        </p:nvPicPr>
        <p:blipFill>
          <a:blip r:embed="rId2"/>
          <a:stretch>
            <a:fillRect/>
          </a:stretch>
        </p:blipFill>
        <p:spPr>
          <a:xfrm>
            <a:off x="1091102" y="947684"/>
            <a:ext cx="6961796" cy="2883629"/>
          </a:xfrm>
          <a:prstGeom prst="rect">
            <a:avLst/>
          </a:prstGeom>
        </p:spPr>
      </p:pic>
      <p:sp>
        <p:nvSpPr>
          <p:cNvPr id="11" name="CuadroTexto 10">
            <a:extLst>
              <a:ext uri="{FF2B5EF4-FFF2-40B4-BE49-F238E27FC236}">
                <a16:creationId xmlns:a16="http://schemas.microsoft.com/office/drawing/2014/main" id="{820B51C2-F8BD-27F9-7D18-48D381A168B1}"/>
              </a:ext>
            </a:extLst>
          </p:cNvPr>
          <p:cNvSpPr txBox="1"/>
          <p:nvPr/>
        </p:nvSpPr>
        <p:spPr>
          <a:xfrm>
            <a:off x="4435265" y="4022648"/>
            <a:ext cx="4373676" cy="938719"/>
          </a:xfrm>
          <a:prstGeom prst="rect">
            <a:avLst/>
          </a:prstGeom>
          <a:solidFill>
            <a:schemeClr val="bg1">
              <a:lumMod val="95000"/>
            </a:schemeClr>
          </a:solidFill>
          <a:ln>
            <a:solidFill>
              <a:schemeClr val="bg1">
                <a:lumMod val="95000"/>
              </a:schemeClr>
            </a:solidFill>
          </a:ln>
        </p:spPr>
        <p:txBody>
          <a:bodyPr wrap="square">
            <a:spAutoFit/>
          </a:bodyPr>
          <a:lstStyle>
            <a:defPPr marR="0" lvl="0" algn="l" rtl="0">
              <a:lnSpc>
                <a:spcPct val="100000"/>
              </a:lnSpc>
              <a:spcBef>
                <a:spcPts val="0"/>
              </a:spcBef>
              <a:spcAft>
                <a:spcPts val="0"/>
              </a:spcAft>
              <a:defRPr/>
            </a:defPPr>
            <a:lvl1pPr>
              <a:buClr>
                <a:schemeClr val="bg1">
                  <a:lumMod val="50000"/>
                </a:schemeClr>
              </a:buClr>
              <a:defRPr sz="110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pPr marL="171450" indent="-171450">
              <a:buFont typeface="Arial" panose="020B0604020202020204" pitchFamily="34" charset="0"/>
              <a:buChar char="•"/>
            </a:pPr>
            <a:r>
              <a:rPr lang="es-ES" dirty="0"/>
              <a:t>Los tamaños de muestra obtenidos van desde 1.173 hasta 7.218 GF</a:t>
            </a:r>
          </a:p>
          <a:p>
            <a:pPr marL="171450" indent="-171450">
              <a:buFont typeface="Arial" panose="020B0604020202020204" pitchFamily="34" charset="0"/>
              <a:buChar char="•"/>
            </a:pPr>
            <a:r>
              <a:rPr lang="es-ES" dirty="0"/>
              <a:t>Se elige el menor tamaño de muestra, por tratarse de la primera experiencia utilizando esta metodología y por cuestiones de recursos</a:t>
            </a:r>
          </a:p>
        </p:txBody>
      </p:sp>
    </p:spTree>
    <p:extLst>
      <p:ext uri="{BB962C8B-B14F-4D97-AF65-F5344CB8AC3E}">
        <p14:creationId xmlns:p14="http://schemas.microsoft.com/office/powerpoint/2010/main" val="38747974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f60fc388_1_8"/>
          <p:cNvSpPr/>
          <p:nvPr/>
        </p:nvSpPr>
        <p:spPr>
          <a:xfrm>
            <a:off x="-6263" y="-31331"/>
            <a:ext cx="9184275" cy="5181075"/>
          </a:xfrm>
          <a:prstGeom prst="rect">
            <a:avLst/>
          </a:prstGeom>
          <a:solidFill>
            <a:srgbClr val="F3F3F3"/>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788"/>
          </a:p>
        </p:txBody>
      </p:sp>
      <p:sp>
        <p:nvSpPr>
          <p:cNvPr id="116" name="Google Shape;116;g208f60fc388_1_8"/>
          <p:cNvSpPr txBox="1"/>
          <p:nvPr/>
        </p:nvSpPr>
        <p:spPr>
          <a:xfrm>
            <a:off x="1038300" y="3283669"/>
            <a:ext cx="7343700" cy="99254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3000" b="0" i="0" u="none" strike="noStrike" cap="none" dirty="0">
                <a:solidFill>
                  <a:srgbClr val="00986B"/>
                </a:solidFill>
                <a:latin typeface="Poppins SemiBold"/>
                <a:ea typeface="Poppins SemiBold"/>
                <a:cs typeface="Poppins SemiBold"/>
                <a:sym typeface="Poppins SemiBold"/>
              </a:rPr>
              <a:t>-</a:t>
            </a:r>
            <a:endParaRPr sz="2550" dirty="0">
              <a:solidFill>
                <a:srgbClr val="00986B"/>
              </a:solidFill>
              <a:latin typeface="Poppins SemiBold"/>
              <a:ea typeface="Poppins SemiBold"/>
              <a:cs typeface="Poppins SemiBold"/>
              <a:sym typeface="Poppins SemiBold"/>
            </a:endParaRPr>
          </a:p>
          <a:p>
            <a:pPr marL="0" marR="0" lvl="0" indent="0" algn="l" rtl="0">
              <a:spcBef>
                <a:spcPts val="0"/>
              </a:spcBef>
              <a:spcAft>
                <a:spcPts val="0"/>
              </a:spcAft>
              <a:buNone/>
            </a:pPr>
            <a:r>
              <a:rPr lang="es-AR" sz="3000" dirty="0">
                <a:solidFill>
                  <a:srgbClr val="00986B"/>
                </a:solidFill>
                <a:latin typeface="Poppins SemiBold"/>
                <a:ea typeface="Poppins SemiBold"/>
                <a:cs typeface="Poppins SemiBold"/>
                <a:sym typeface="Poppins SemiBold"/>
              </a:rPr>
              <a:t>Tratamiento de la no respuesta</a:t>
            </a:r>
            <a:endParaRPr sz="3000" dirty="0">
              <a:solidFill>
                <a:srgbClr val="00986B"/>
              </a:solidFill>
              <a:latin typeface="Poppins SemiBold"/>
              <a:ea typeface="Poppins SemiBold"/>
              <a:cs typeface="Poppins SemiBold"/>
              <a:sym typeface="Poppins SemiBold"/>
            </a:endParaRPr>
          </a:p>
        </p:txBody>
      </p:sp>
      <p:sp>
        <p:nvSpPr>
          <p:cNvPr id="117" name="Google Shape;117;g208f60fc388_1_8"/>
          <p:cNvSpPr txBox="1"/>
          <p:nvPr/>
        </p:nvSpPr>
        <p:spPr>
          <a:xfrm>
            <a:off x="1000706" y="629172"/>
            <a:ext cx="3745465" cy="276969"/>
          </a:xfrm>
          <a:prstGeom prst="rect">
            <a:avLst/>
          </a:prstGeom>
          <a:noFill/>
          <a:ln>
            <a:noFill/>
          </a:ln>
        </p:spPr>
        <p:txBody>
          <a:bodyPr spcFirstLastPara="1" wrap="square" lIns="68569" tIns="34275" rIns="68569" bIns="3427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AR" sz="1350" i="0" dirty="0">
                <a:solidFill>
                  <a:srgbClr val="5F6368"/>
                </a:solidFill>
                <a:latin typeface="Poppins"/>
                <a:ea typeface="Poppins"/>
                <a:cs typeface="Poppins"/>
                <a:sym typeface="Poppins"/>
              </a:rPr>
              <a:t>TESINA | </a:t>
            </a:r>
            <a:r>
              <a:rPr lang="es-AR" sz="1350" i="0" dirty="0">
                <a:solidFill>
                  <a:srgbClr val="595959"/>
                </a:solidFill>
                <a:latin typeface="Poppins SemiBold"/>
                <a:ea typeface="Poppins SemiBold"/>
                <a:cs typeface="Poppins SemiBold"/>
                <a:sym typeface="Poppins SemiBold"/>
              </a:rPr>
              <a:t>Resultados</a:t>
            </a:r>
            <a:endParaRPr sz="24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3426452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No respuesta</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47730" y="467094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Resultados</a:t>
            </a:r>
            <a:endParaRPr sz="1100" dirty="0">
              <a:solidFill>
                <a:srgbClr val="595959"/>
              </a:solidFill>
              <a:latin typeface="Poppins SemiBold"/>
              <a:cs typeface="Poppins SemiBold"/>
              <a:sym typeface="Poppins"/>
            </a:endParaRPr>
          </a:p>
        </p:txBody>
      </p:sp>
      <p:sp>
        <p:nvSpPr>
          <p:cNvPr id="7" name="Rectángulo 6">
            <a:extLst>
              <a:ext uri="{FF2B5EF4-FFF2-40B4-BE49-F238E27FC236}">
                <a16:creationId xmlns:a16="http://schemas.microsoft.com/office/drawing/2014/main" id="{83745E99-E0FE-F06E-B856-D3E7603DAE43}"/>
              </a:ext>
            </a:extLst>
          </p:cNvPr>
          <p:cNvSpPr/>
          <p:nvPr/>
        </p:nvSpPr>
        <p:spPr>
          <a:xfrm>
            <a:off x="7006264" y="1269112"/>
            <a:ext cx="1701080" cy="1323439"/>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latin typeface="Lato" panose="020F0502020204030203" pitchFamily="34" charset="0"/>
                <a:ea typeface="Lato" panose="020F0502020204030203" pitchFamily="34" charset="0"/>
                <a:cs typeface="Lato" panose="020F0502020204030203" pitchFamily="34" charset="0"/>
              </a:rPr>
              <a:t>La no respuesta ocurre cuando no se logra localizar a las unidades muestrales o cuando estas se niegan a responder</a:t>
            </a:r>
            <a:endParaRPr lang="es-AR" sz="1200" dirty="0">
              <a:latin typeface="Lato" panose="020F0502020204030203" pitchFamily="34" charset="0"/>
              <a:ea typeface="Lato" panose="020F0502020204030203" pitchFamily="34" charset="0"/>
              <a:cs typeface="Lato" panose="020F0502020204030203" pitchFamily="34" charset="0"/>
            </a:endParaRPr>
          </a:p>
        </p:txBody>
      </p:sp>
      <p:sp>
        <p:nvSpPr>
          <p:cNvPr id="10" name="CuadroTexto 9">
            <a:extLst>
              <a:ext uri="{FF2B5EF4-FFF2-40B4-BE49-F238E27FC236}">
                <a16:creationId xmlns:a16="http://schemas.microsoft.com/office/drawing/2014/main" id="{7051633A-12BC-571E-25D2-A2BD10524CC7}"/>
              </a:ext>
            </a:extLst>
          </p:cNvPr>
          <p:cNvSpPr txBox="1"/>
          <p:nvPr/>
        </p:nvSpPr>
        <p:spPr>
          <a:xfrm>
            <a:off x="439864" y="3389624"/>
            <a:ext cx="2186817" cy="369332"/>
          </a:xfrm>
          <a:prstGeom prst="rect">
            <a:avLst/>
          </a:prstGeom>
          <a:noFill/>
        </p:spPr>
        <p:txBody>
          <a:bodyPr wrap="none" rtlCol="0">
            <a:spAutoFit/>
          </a:bodyPr>
          <a:lstStyle/>
          <a:p>
            <a:r>
              <a:rPr lang="es-AR" sz="1800" b="1" dirty="0">
                <a:solidFill>
                  <a:srgbClr val="92D050"/>
                </a:solidFill>
                <a:latin typeface="Lato" panose="020F0502020204030203" pitchFamily="34" charset="0"/>
                <a:ea typeface="Lato" panose="020F0502020204030203" pitchFamily="34" charset="0"/>
                <a:cs typeface="Lato" panose="020F0502020204030203" pitchFamily="34" charset="0"/>
              </a:rPr>
              <a:t>SOBREMUESTREO</a:t>
            </a:r>
            <a:endParaRPr lang="es-AR" b="1" dirty="0">
              <a:solidFill>
                <a:srgbClr val="92D050"/>
              </a:solidFill>
              <a:latin typeface="Lato" panose="020F0502020204030203" pitchFamily="34" charset="0"/>
              <a:ea typeface="Lato" panose="020F0502020204030203" pitchFamily="34" charset="0"/>
              <a:cs typeface="Lato" panose="020F0502020204030203" pitchFamily="34" charset="0"/>
            </a:endParaRPr>
          </a:p>
        </p:txBody>
      </p:sp>
      <p:sp>
        <p:nvSpPr>
          <p:cNvPr id="15" name="CuadroTexto 14">
            <a:extLst>
              <a:ext uri="{FF2B5EF4-FFF2-40B4-BE49-F238E27FC236}">
                <a16:creationId xmlns:a16="http://schemas.microsoft.com/office/drawing/2014/main" id="{4D102A2D-F854-6EA9-BE39-274A47557B03}"/>
              </a:ext>
            </a:extLst>
          </p:cNvPr>
          <p:cNvSpPr txBox="1"/>
          <p:nvPr/>
        </p:nvSpPr>
        <p:spPr>
          <a:xfrm>
            <a:off x="335309" y="1070489"/>
            <a:ext cx="6351241" cy="523220"/>
          </a:xfrm>
          <a:prstGeom prst="rect">
            <a:avLst/>
          </a:prstGeom>
          <a:noFill/>
        </p:spPr>
        <p:txBody>
          <a:bodyPr wrap="square">
            <a:spAutoFit/>
          </a:bodyPr>
          <a:lstStyle/>
          <a:p>
            <a:pPr marL="285750" indent="-285750">
              <a:spcBef>
                <a:spcPts val="300"/>
              </a:spcBef>
              <a:spcAft>
                <a:spcPts val="3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Para asegurar los niveles de precisión planteados, el tamaño muestral efectivo debe ser de 1.173 GF</a:t>
            </a:r>
          </a:p>
        </p:txBody>
      </p:sp>
      <p:sp>
        <p:nvSpPr>
          <p:cNvPr id="16" name="CuadroTexto 15">
            <a:extLst>
              <a:ext uri="{FF2B5EF4-FFF2-40B4-BE49-F238E27FC236}">
                <a16:creationId xmlns:a16="http://schemas.microsoft.com/office/drawing/2014/main" id="{CC6548DC-BEF0-028C-360C-53CBBB7978DE}"/>
              </a:ext>
            </a:extLst>
          </p:cNvPr>
          <p:cNvSpPr txBox="1"/>
          <p:nvPr/>
        </p:nvSpPr>
        <p:spPr>
          <a:xfrm>
            <a:off x="436656" y="1776942"/>
            <a:ext cx="2584815" cy="307777"/>
          </a:xfrm>
          <a:prstGeom prst="rect">
            <a:avLst/>
          </a:prstGeom>
          <a:noFill/>
        </p:spPr>
        <p:txBody>
          <a:bodyPr wrap="square" rtlCol="0">
            <a:spAutoFit/>
          </a:bodyPr>
          <a:lstStyle/>
          <a:p>
            <a:r>
              <a:rPr lang="es-AR" dirty="0">
                <a:latin typeface="Lato" panose="020F0502020204030203" pitchFamily="34" charset="0"/>
                <a:ea typeface="Lato" panose="020F0502020204030203" pitchFamily="34" charset="0"/>
                <a:cs typeface="Lato" panose="020F0502020204030203" pitchFamily="34" charset="0"/>
              </a:rPr>
              <a:t>Desafortunadamente…</a:t>
            </a:r>
          </a:p>
        </p:txBody>
      </p:sp>
      <p:sp>
        <p:nvSpPr>
          <p:cNvPr id="17" name="CuadroTexto 16">
            <a:extLst>
              <a:ext uri="{FF2B5EF4-FFF2-40B4-BE49-F238E27FC236}">
                <a16:creationId xmlns:a16="http://schemas.microsoft.com/office/drawing/2014/main" id="{CD3EB928-B566-8799-372B-2C01280A62F5}"/>
              </a:ext>
            </a:extLst>
          </p:cNvPr>
          <p:cNvSpPr txBox="1"/>
          <p:nvPr/>
        </p:nvSpPr>
        <p:spPr>
          <a:xfrm>
            <a:off x="436656" y="2253997"/>
            <a:ext cx="1696298" cy="338554"/>
          </a:xfrm>
          <a:prstGeom prst="rect">
            <a:avLst/>
          </a:prstGeom>
          <a:noFill/>
        </p:spPr>
        <p:txBody>
          <a:bodyPr wrap="none" rtlCol="0">
            <a:spAutoFit/>
          </a:bodyPr>
          <a:lstStyle/>
          <a:p>
            <a:r>
              <a:rPr lang="es-AR"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NO RESPUESTA</a:t>
            </a:r>
          </a:p>
        </p:txBody>
      </p:sp>
      <p:cxnSp>
        <p:nvCxnSpPr>
          <p:cNvPr id="19" name="Conector recto de flecha 18">
            <a:extLst>
              <a:ext uri="{FF2B5EF4-FFF2-40B4-BE49-F238E27FC236}">
                <a16:creationId xmlns:a16="http://schemas.microsoft.com/office/drawing/2014/main" id="{62263B2F-9455-1DB8-B102-4441DA8BF07D}"/>
              </a:ext>
            </a:extLst>
          </p:cNvPr>
          <p:cNvCxnSpPr>
            <a:cxnSpLocks/>
            <a:stCxn id="17" idx="3"/>
            <a:endCxn id="21" idx="1"/>
          </p:cNvCxnSpPr>
          <p:nvPr/>
        </p:nvCxnSpPr>
        <p:spPr>
          <a:xfrm>
            <a:off x="2132954" y="2423274"/>
            <a:ext cx="662855" cy="76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1D3FC26-D1DA-303F-A3FC-F2213E75892B}"/>
              </a:ext>
            </a:extLst>
          </p:cNvPr>
          <p:cNvSpPr txBox="1"/>
          <p:nvPr/>
        </p:nvSpPr>
        <p:spPr>
          <a:xfrm>
            <a:off x="2795809" y="2169301"/>
            <a:ext cx="1407891" cy="523220"/>
          </a:xfrm>
          <a:prstGeom prst="rect">
            <a:avLst/>
          </a:prstGeom>
          <a:noFill/>
        </p:spPr>
        <p:txBody>
          <a:bodyPr wrap="square" rtlCol="0">
            <a:spAutoFit/>
          </a:bodyPr>
          <a:lstStyle/>
          <a:p>
            <a:r>
              <a:rPr lang="es-AR" dirty="0">
                <a:latin typeface="Lato" panose="020F0502020204030203" pitchFamily="34" charset="0"/>
                <a:ea typeface="Lato" panose="020F0502020204030203" pitchFamily="34" charset="0"/>
                <a:cs typeface="Lato" panose="020F0502020204030203" pitchFamily="34" charset="0"/>
              </a:rPr>
              <a:t>Tamaño de muestra menor</a:t>
            </a:r>
          </a:p>
        </p:txBody>
      </p:sp>
      <p:cxnSp>
        <p:nvCxnSpPr>
          <p:cNvPr id="22" name="Conector recto de flecha 21">
            <a:extLst>
              <a:ext uri="{FF2B5EF4-FFF2-40B4-BE49-F238E27FC236}">
                <a16:creationId xmlns:a16="http://schemas.microsoft.com/office/drawing/2014/main" id="{1A60665E-3B50-D880-5B7C-5874FB501069}"/>
              </a:ext>
            </a:extLst>
          </p:cNvPr>
          <p:cNvCxnSpPr>
            <a:cxnSpLocks/>
            <a:stCxn id="21" idx="3"/>
          </p:cNvCxnSpPr>
          <p:nvPr/>
        </p:nvCxnSpPr>
        <p:spPr>
          <a:xfrm>
            <a:off x="4203700" y="2430911"/>
            <a:ext cx="66285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C1E04245-7FA0-3523-9416-50C4FC19FE84}"/>
              </a:ext>
            </a:extLst>
          </p:cNvPr>
          <p:cNvSpPr txBox="1"/>
          <p:nvPr/>
        </p:nvSpPr>
        <p:spPr>
          <a:xfrm>
            <a:off x="4866555" y="2161664"/>
            <a:ext cx="1407891" cy="523220"/>
          </a:xfrm>
          <a:prstGeom prst="rect">
            <a:avLst/>
          </a:prstGeom>
          <a:noFill/>
        </p:spPr>
        <p:txBody>
          <a:bodyPr wrap="square" rtlCol="0">
            <a:spAutoFit/>
          </a:bodyPr>
          <a:lstStyle/>
          <a:p>
            <a:r>
              <a:rPr lang="es-AR" dirty="0">
                <a:latin typeface="Lato" panose="020F0502020204030203" pitchFamily="34" charset="0"/>
                <a:ea typeface="Lato" panose="020F0502020204030203" pitchFamily="34" charset="0"/>
                <a:cs typeface="Lato" panose="020F0502020204030203" pitchFamily="34" charset="0"/>
              </a:rPr>
              <a:t>Estimaciones menos precisas</a:t>
            </a:r>
          </a:p>
        </p:txBody>
      </p:sp>
      <p:sp>
        <p:nvSpPr>
          <p:cNvPr id="33" name="CuadroTexto 32">
            <a:extLst>
              <a:ext uri="{FF2B5EF4-FFF2-40B4-BE49-F238E27FC236}">
                <a16:creationId xmlns:a16="http://schemas.microsoft.com/office/drawing/2014/main" id="{ED40971F-D8A4-C3C2-27B7-C53931C6E3B1}"/>
              </a:ext>
            </a:extLst>
          </p:cNvPr>
          <p:cNvSpPr txBox="1"/>
          <p:nvPr/>
        </p:nvSpPr>
        <p:spPr>
          <a:xfrm>
            <a:off x="347730" y="2887184"/>
            <a:ext cx="6496654" cy="307777"/>
          </a:xfrm>
          <a:prstGeom prst="rect">
            <a:avLst/>
          </a:prstGeom>
          <a:noFill/>
        </p:spPr>
        <p:txBody>
          <a:bodyPr wrap="square">
            <a:spAutoFit/>
          </a:bodyPr>
          <a:lstStyle/>
          <a:p>
            <a:pPr marL="285750" indent="-285750">
              <a:spcBef>
                <a:spcPts val="300"/>
              </a:spcBef>
              <a:spcAft>
                <a:spcPts val="3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Estrategia para preservar la precisión de las estimaciones</a:t>
            </a:r>
          </a:p>
        </p:txBody>
      </p:sp>
      <p:sp>
        <p:nvSpPr>
          <p:cNvPr id="34" name="Rectángulo 33">
            <a:extLst>
              <a:ext uri="{FF2B5EF4-FFF2-40B4-BE49-F238E27FC236}">
                <a16:creationId xmlns:a16="http://schemas.microsoft.com/office/drawing/2014/main" id="{654E3F10-FD05-0F49-2946-6C4EDDFC60DB}"/>
              </a:ext>
            </a:extLst>
          </p:cNvPr>
          <p:cNvSpPr/>
          <p:nvPr/>
        </p:nvSpPr>
        <p:spPr>
          <a:xfrm>
            <a:off x="7003056" y="3041072"/>
            <a:ext cx="1701080" cy="1323439"/>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latin typeface="Lato" panose="020F0502020204030203" pitchFamily="34" charset="0"/>
                <a:ea typeface="Lato" panose="020F0502020204030203" pitchFamily="34" charset="0"/>
                <a:cs typeface="Lato" panose="020F0502020204030203" pitchFamily="34" charset="0"/>
              </a:rPr>
              <a:t>Consiste en incrementar el tamaño muestral en cada estrato de acuerdo con la tasa de no respuesta presente en dicho estrato</a:t>
            </a:r>
          </a:p>
        </p:txBody>
      </p:sp>
      <p:sp>
        <p:nvSpPr>
          <p:cNvPr id="36" name="CuadroTexto 35">
            <a:extLst>
              <a:ext uri="{FF2B5EF4-FFF2-40B4-BE49-F238E27FC236}">
                <a16:creationId xmlns:a16="http://schemas.microsoft.com/office/drawing/2014/main" id="{F1DF7969-CF32-AD5C-004F-2884ACDC4E1C}"/>
              </a:ext>
            </a:extLst>
          </p:cNvPr>
          <p:cNvSpPr txBox="1"/>
          <p:nvPr/>
        </p:nvSpPr>
        <p:spPr>
          <a:xfrm>
            <a:off x="2785352" y="3432575"/>
            <a:ext cx="4059031" cy="1200329"/>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asume no respuesta no asociada a las características de la encuesta</a:t>
            </a:r>
          </a:p>
          <a:p>
            <a:pPr marL="285750" indent="-285750">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supone una tasa de respuesta del </a:t>
            </a:r>
            <a:r>
              <a:rPr lang="es-E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50%</a:t>
            </a:r>
            <a:r>
              <a:rPr lang="es-ES" dirty="0">
                <a:latin typeface="Lato" panose="020F0502020204030203" pitchFamily="34" charset="0"/>
                <a:ea typeface="Lato" panose="020F0502020204030203" pitchFamily="34" charset="0"/>
                <a:cs typeface="Lato" panose="020F0502020204030203" pitchFamily="34" charset="0"/>
              </a:rPr>
              <a:t> en cada estrato</a:t>
            </a:r>
          </a:p>
          <a:p>
            <a:pPr marL="285750" indent="-285750">
              <a:buClr>
                <a:srgbClr val="92D050"/>
              </a:buClr>
              <a:buFont typeface="Arial" panose="020B0604020202020204" pitchFamily="34" charset="0"/>
              <a:buChar char="•"/>
            </a:pPr>
            <a:r>
              <a:rPr lang="es-ES" dirty="0">
                <a:latin typeface="Lato" panose="020F0502020204030203" pitchFamily="34" charset="0"/>
                <a:ea typeface="Lato" panose="020F0502020204030203" pitchFamily="34" charset="0"/>
                <a:cs typeface="Lato" panose="020F0502020204030203" pitchFamily="34" charset="0"/>
              </a:rPr>
              <a:t>Muestra inflada final: </a:t>
            </a:r>
            <a:r>
              <a:rPr lang="es-ES" sz="1600" b="1" dirty="0">
                <a:solidFill>
                  <a:srgbClr val="92D050"/>
                </a:solidFill>
                <a:latin typeface="Lato" panose="020F0502020204030203" pitchFamily="34" charset="0"/>
                <a:ea typeface="Lato" panose="020F0502020204030203" pitchFamily="34" charset="0"/>
                <a:cs typeface="Lato" panose="020F0502020204030203" pitchFamily="34" charset="0"/>
              </a:rPr>
              <a:t>2.346 GF</a:t>
            </a:r>
            <a:endParaRPr lang="es-AR" b="1" dirty="0">
              <a:solidFill>
                <a:srgbClr val="92D050"/>
              </a:solidFill>
            </a:endParaRPr>
          </a:p>
        </p:txBody>
      </p:sp>
    </p:spTree>
    <p:extLst>
      <p:ext uri="{BB962C8B-B14F-4D97-AF65-F5344CB8AC3E}">
        <p14:creationId xmlns:p14="http://schemas.microsoft.com/office/powerpoint/2010/main" val="42527560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7921876"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Conclusiones</a:t>
            </a:r>
            <a:endParaRPr sz="4000" dirty="0">
              <a:solidFill>
                <a:schemeClr val="lt1"/>
              </a:solidFill>
              <a:latin typeface="Raleway ExtraBold" pitchFamily="2" charset="0"/>
              <a:ea typeface="Raleway SemiBold"/>
              <a:cs typeface="Raleway SemiBold"/>
              <a:sym typeface="Raleway SemiBold"/>
            </a:endParaRPr>
          </a:p>
        </p:txBody>
      </p:sp>
    </p:spTree>
    <p:extLst>
      <p:ext uri="{BB962C8B-B14F-4D97-AF65-F5344CB8AC3E}">
        <p14:creationId xmlns:p14="http://schemas.microsoft.com/office/powerpoint/2010/main" val="623179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6;p14">
            <a:extLst>
              <a:ext uri="{FF2B5EF4-FFF2-40B4-BE49-F238E27FC236}">
                <a16:creationId xmlns:a16="http://schemas.microsoft.com/office/drawing/2014/main" id="{F73FD48E-9461-CC32-B2E4-66711EE52447}"/>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AR">
              <a:latin typeface="Lato"/>
              <a:ea typeface="Lato"/>
              <a:cs typeface="Lato"/>
              <a:sym typeface="Lato"/>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Conclusiones</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47730" y="467094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Conclusiones</a:t>
            </a:r>
            <a:endParaRPr sz="1100" dirty="0">
              <a:solidFill>
                <a:srgbClr val="595959"/>
              </a:solidFill>
              <a:latin typeface="Poppins SemiBold"/>
              <a:cs typeface="Poppins SemiBold"/>
              <a:sym typeface="Poppins"/>
            </a:endParaRPr>
          </a:p>
        </p:txBody>
      </p:sp>
      <p:sp>
        <p:nvSpPr>
          <p:cNvPr id="15" name="CuadroTexto 14">
            <a:extLst>
              <a:ext uri="{FF2B5EF4-FFF2-40B4-BE49-F238E27FC236}">
                <a16:creationId xmlns:a16="http://schemas.microsoft.com/office/drawing/2014/main" id="{4D102A2D-F854-6EA9-BE39-274A47557B03}"/>
              </a:ext>
            </a:extLst>
          </p:cNvPr>
          <p:cNvSpPr txBox="1"/>
          <p:nvPr/>
        </p:nvSpPr>
        <p:spPr>
          <a:xfrm>
            <a:off x="412439" y="962240"/>
            <a:ext cx="3553771" cy="3477875"/>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cumple con el objetivo de la tesina de investigar y aplicar un diseño muestral para la Encuesta de Satisfacción de Asociados de </a:t>
            </a:r>
            <a:r>
              <a:rPr lang="es-ES" dirty="0" err="1">
                <a:latin typeface="Lato" panose="020F0502020204030203" pitchFamily="34" charset="0"/>
                <a:ea typeface="Lato" panose="020F0502020204030203" pitchFamily="34" charset="0"/>
                <a:cs typeface="Lato" panose="020F0502020204030203" pitchFamily="34" charset="0"/>
              </a:rPr>
              <a:t>Avalian</a:t>
            </a:r>
            <a:r>
              <a:rPr lang="es-ES" dirty="0">
                <a:latin typeface="Lato" panose="020F0502020204030203" pitchFamily="34" charset="0"/>
                <a:ea typeface="Lato" panose="020F0502020204030203" pitchFamily="34" charset="0"/>
                <a:cs typeface="Lato" panose="020F0502020204030203" pitchFamily="34" charset="0"/>
              </a:rPr>
              <a:t> que brinde resultados confiables a la hora de tomar decisiones.</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desarrolla una metodología que resulta innovadora para </a:t>
            </a:r>
            <a:r>
              <a:rPr lang="es-ES" dirty="0" err="1">
                <a:latin typeface="Lato" panose="020F0502020204030203" pitchFamily="34" charset="0"/>
                <a:ea typeface="Lato" panose="020F0502020204030203" pitchFamily="34" charset="0"/>
                <a:cs typeface="Lato" panose="020F0502020204030203" pitchFamily="34" charset="0"/>
              </a:rPr>
              <a:t>Avalian</a:t>
            </a:r>
            <a:r>
              <a:rPr lang="es-ES" dirty="0">
                <a:latin typeface="Lato" panose="020F0502020204030203" pitchFamily="34" charset="0"/>
                <a:ea typeface="Lato" panose="020F0502020204030203" pitchFamily="34" charset="0"/>
                <a:cs typeface="Lato" panose="020F0502020204030203" pitchFamily="34" charset="0"/>
              </a:rPr>
              <a:t>, utilizando un diseño muestral probabilístico. El método de selección es estratificado de GF con adjudicación de la muestra siguiendo un enfoque multivariado y multidominio, mientras que el de estimación es de simple expansión.</a:t>
            </a:r>
          </a:p>
        </p:txBody>
      </p:sp>
      <p:sp>
        <p:nvSpPr>
          <p:cNvPr id="6" name="CuadroTexto 5">
            <a:extLst>
              <a:ext uri="{FF2B5EF4-FFF2-40B4-BE49-F238E27FC236}">
                <a16:creationId xmlns:a16="http://schemas.microsoft.com/office/drawing/2014/main" id="{E380C7FB-4537-85F6-2DB4-9B1F912A01C5}"/>
              </a:ext>
            </a:extLst>
          </p:cNvPr>
          <p:cNvSpPr txBox="1"/>
          <p:nvPr/>
        </p:nvSpPr>
        <p:spPr>
          <a:xfrm>
            <a:off x="4363943" y="962240"/>
            <a:ext cx="4577714" cy="3631763"/>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comparación con las encuestas realizadas en los últimos años, se podrá conocer el nivel de satisfacción y de recomendación para todos los GF de la población objetivo y para los dominios considerados. Asimismo, se podrá conocer una medida de error que indique el nivel de precisión de las estimaciones.</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trabaja sobre los posibles sesgos que generan diferencias en los métodos de recolección de datos, buscando la respuesta del GF cualquiera sea el medio de contacto.</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trabaja en el instrumento de recolección de datos, creando un formulario simple y ágil, con un máximo de catorce preguntas, simplificando la formulación de las mismas y las escalas utilizadas.</a:t>
            </a:r>
          </a:p>
        </p:txBody>
      </p:sp>
    </p:spTree>
    <p:extLst>
      <p:ext uri="{BB962C8B-B14F-4D97-AF65-F5344CB8AC3E}">
        <p14:creationId xmlns:p14="http://schemas.microsoft.com/office/powerpoint/2010/main" val="18126529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6;p14">
            <a:extLst>
              <a:ext uri="{FF2B5EF4-FFF2-40B4-BE49-F238E27FC236}">
                <a16:creationId xmlns:a16="http://schemas.microsoft.com/office/drawing/2014/main" id="{6FA0871A-735E-00F4-0879-E5B291F2FC63}"/>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AR">
              <a:latin typeface="Lato"/>
              <a:ea typeface="Lato"/>
              <a:cs typeface="Lato"/>
              <a:sym typeface="Lato"/>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Conclusiones</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47730" y="467094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Conclusiones</a:t>
            </a:r>
            <a:endParaRPr sz="1100" dirty="0">
              <a:solidFill>
                <a:srgbClr val="595959"/>
              </a:solidFill>
              <a:latin typeface="Poppins SemiBold"/>
              <a:cs typeface="Poppins SemiBold"/>
              <a:sym typeface="Poppins"/>
            </a:endParaRPr>
          </a:p>
        </p:txBody>
      </p:sp>
      <p:sp>
        <p:nvSpPr>
          <p:cNvPr id="15" name="CuadroTexto 14">
            <a:extLst>
              <a:ext uri="{FF2B5EF4-FFF2-40B4-BE49-F238E27FC236}">
                <a16:creationId xmlns:a16="http://schemas.microsoft.com/office/drawing/2014/main" id="{4D102A2D-F854-6EA9-BE39-274A47557B03}"/>
              </a:ext>
            </a:extLst>
          </p:cNvPr>
          <p:cNvSpPr txBox="1"/>
          <p:nvPr/>
        </p:nvSpPr>
        <p:spPr>
          <a:xfrm>
            <a:off x="4572000" y="1075612"/>
            <a:ext cx="3884281" cy="1384995"/>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Debido a que la no respuesta es inevitable, se utiliza la técnica de </a:t>
            </a:r>
            <a:r>
              <a:rPr lang="es-ES" dirty="0" err="1">
                <a:latin typeface="Lato" panose="020F0502020204030203" pitchFamily="34" charset="0"/>
                <a:ea typeface="Lato" panose="020F0502020204030203" pitchFamily="34" charset="0"/>
                <a:cs typeface="Lato" panose="020F0502020204030203" pitchFamily="34" charset="0"/>
              </a:rPr>
              <a:t>sobremuestreo</a:t>
            </a:r>
            <a:r>
              <a:rPr lang="es-ES" dirty="0">
                <a:latin typeface="Lato" panose="020F0502020204030203" pitchFamily="34" charset="0"/>
                <a:ea typeface="Lato" panose="020F0502020204030203" pitchFamily="34" charset="0"/>
                <a:cs typeface="Lato" panose="020F0502020204030203" pitchFamily="34" charset="0"/>
              </a:rPr>
              <a:t>. Suponiendo una tasa de respuesta del 50%, la muestra inflada es de 2.346 GF. Se presenta el listado de los GF que componen la muestra.</a:t>
            </a:r>
          </a:p>
        </p:txBody>
      </p:sp>
      <p:sp>
        <p:nvSpPr>
          <p:cNvPr id="5" name="CuadroTexto 4">
            <a:extLst>
              <a:ext uri="{FF2B5EF4-FFF2-40B4-BE49-F238E27FC236}">
                <a16:creationId xmlns:a16="http://schemas.microsoft.com/office/drawing/2014/main" id="{4694DE93-404E-B6D5-807B-D7772F198EC1}"/>
              </a:ext>
            </a:extLst>
          </p:cNvPr>
          <p:cNvSpPr txBox="1"/>
          <p:nvPr/>
        </p:nvSpPr>
        <p:spPr>
          <a:xfrm>
            <a:off x="335056" y="1075612"/>
            <a:ext cx="3451860" cy="3477875"/>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establece una estrategia de comunicación que contribuya a aumentar las tasas de respuesta.</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Utilizando el paquete </a:t>
            </a:r>
            <a:r>
              <a:rPr lang="es-ES" i="1" dirty="0">
                <a:latin typeface="Lato" panose="020F0502020204030203" pitchFamily="34" charset="0"/>
                <a:ea typeface="Lato" panose="020F0502020204030203" pitchFamily="34" charset="0"/>
                <a:cs typeface="Lato" panose="020F0502020204030203" pitchFamily="34" charset="0"/>
              </a:rPr>
              <a:t>R2BEAT</a:t>
            </a:r>
            <a:r>
              <a:rPr lang="es-ES" dirty="0">
                <a:latin typeface="Lato" panose="020F0502020204030203" pitchFamily="34" charset="0"/>
                <a:ea typeface="Lato" panose="020F0502020204030203" pitchFamily="34" charset="0"/>
                <a:cs typeface="Lato" panose="020F0502020204030203" pitchFamily="34" charset="0"/>
              </a:rPr>
              <a:t> se obtuvieron distintos tamaños de muestra según distintos niveles de precisión, para cuatro escenarios planteados. Se eligió el menor tamaño de 1.173 GF, el cual corresponde al escenario 4 (sin la credencial D y segmento presentada en dos categorías) con niveles de precisión del 5% a nivel global y del 12% para las desagregaciones dadas por región, segmento, nivel de uso y credencial.</a:t>
            </a:r>
          </a:p>
        </p:txBody>
      </p:sp>
    </p:spTree>
    <p:extLst>
      <p:ext uri="{BB962C8B-B14F-4D97-AF65-F5344CB8AC3E}">
        <p14:creationId xmlns:p14="http://schemas.microsoft.com/office/powerpoint/2010/main" val="416237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6;p14">
            <a:extLst>
              <a:ext uri="{FF2B5EF4-FFF2-40B4-BE49-F238E27FC236}">
                <a16:creationId xmlns:a16="http://schemas.microsoft.com/office/drawing/2014/main" id="{F5522D0C-C7DE-E258-9E0D-57AF91F9B0C1}"/>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 name="Google Shape;177;p13">
            <a:extLst>
              <a:ext uri="{FF2B5EF4-FFF2-40B4-BE49-F238E27FC236}">
                <a16:creationId xmlns:a16="http://schemas.microsoft.com/office/drawing/2014/main" id="{CDC01B5B-0F70-EA03-8159-5B8627F859DD}"/>
              </a:ext>
            </a:extLst>
          </p:cNvPr>
          <p:cNvSpPr txBox="1"/>
          <p:nvPr/>
        </p:nvSpPr>
        <p:spPr>
          <a:xfrm>
            <a:off x="335059" y="4585406"/>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Objetivos de la tesina</a:t>
            </a:r>
            <a:endParaRPr sz="1100" dirty="0">
              <a:solidFill>
                <a:srgbClr val="595959"/>
              </a:solidFill>
              <a:latin typeface="Poppins SemiBold"/>
              <a:cs typeface="Poppins SemiBold"/>
              <a:sym typeface="Poppins"/>
            </a:endParaRPr>
          </a:p>
        </p:txBody>
      </p:sp>
      <p:sp>
        <p:nvSpPr>
          <p:cNvPr id="5" name="Google Shape;105;p16">
            <a:extLst>
              <a:ext uri="{FF2B5EF4-FFF2-40B4-BE49-F238E27FC236}">
                <a16:creationId xmlns:a16="http://schemas.microsoft.com/office/drawing/2014/main" id="{0E46EDA5-D484-8519-6A84-EF531CA630FD}"/>
              </a:ext>
            </a:extLst>
          </p:cNvPr>
          <p:cNvSpPr txBox="1"/>
          <p:nvPr/>
        </p:nvSpPr>
        <p:spPr>
          <a:xfrm>
            <a:off x="335059" y="427704"/>
            <a:ext cx="2786353"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 general</a:t>
            </a:r>
            <a:endParaRPr sz="2400" b="1" dirty="0">
              <a:solidFill>
                <a:srgbClr val="00986B"/>
              </a:solidFill>
              <a:latin typeface="Raleway"/>
              <a:ea typeface="Raleway"/>
              <a:cs typeface="Raleway"/>
              <a:sym typeface="Raleway"/>
            </a:endParaRPr>
          </a:p>
        </p:txBody>
      </p:sp>
      <p:sp>
        <p:nvSpPr>
          <p:cNvPr id="14" name="CuadroTexto 13">
            <a:extLst>
              <a:ext uri="{FF2B5EF4-FFF2-40B4-BE49-F238E27FC236}">
                <a16:creationId xmlns:a16="http://schemas.microsoft.com/office/drawing/2014/main" id="{D59100A8-BD09-5D6E-7206-6ADC11D1F180}"/>
              </a:ext>
            </a:extLst>
          </p:cNvPr>
          <p:cNvSpPr txBox="1"/>
          <p:nvPr/>
        </p:nvSpPr>
        <p:spPr>
          <a:xfrm>
            <a:off x="185725" y="1027394"/>
            <a:ext cx="3826541" cy="1169551"/>
          </a:xfrm>
          <a:prstGeom prst="rect">
            <a:avLst/>
          </a:prstGeom>
          <a:noFill/>
          <a:ln>
            <a:solidFill>
              <a:schemeClr val="bg1"/>
            </a:solidFill>
          </a:ln>
        </p:spPr>
        <p:txBody>
          <a:bodyPr wrap="square">
            <a:spAutoFit/>
          </a:bodyPr>
          <a:lstStyle/>
          <a:p>
            <a:pPr marL="457200" lvl="0" indent="-317500" algn="l" rtl="0">
              <a:spcBef>
                <a:spcPts val="600"/>
              </a:spcBef>
              <a:spcAft>
                <a:spcPts val="600"/>
              </a:spcAft>
              <a:buClr>
                <a:schemeClr val="bg1">
                  <a:lumMod val="50000"/>
                </a:schemeClr>
              </a:buClr>
              <a:buSzPts val="1400"/>
              <a:buFont typeface="Lato"/>
              <a:buChar char="●"/>
            </a:pPr>
            <a:r>
              <a:rPr lang="es-ES" dirty="0">
                <a:solidFill>
                  <a:schemeClr val="dk2"/>
                </a:solidFill>
                <a:latin typeface="Lato"/>
                <a:ea typeface="Lato"/>
                <a:cs typeface="Lato"/>
                <a:sym typeface="Lato"/>
              </a:rPr>
              <a:t>Estudiar y aplicar diseños muestrales para encuestas de opinión en la empresa </a:t>
            </a:r>
            <a:r>
              <a:rPr lang="es-ES" dirty="0" err="1">
                <a:solidFill>
                  <a:schemeClr val="dk2"/>
                </a:solidFill>
                <a:latin typeface="Lato"/>
                <a:ea typeface="Lato"/>
                <a:cs typeface="Lato"/>
                <a:sym typeface="Lato"/>
              </a:rPr>
              <a:t>Avalian</a:t>
            </a:r>
            <a:r>
              <a:rPr lang="es-ES" dirty="0">
                <a:solidFill>
                  <a:schemeClr val="dk2"/>
                </a:solidFill>
                <a:latin typeface="Lato"/>
                <a:ea typeface="Lato"/>
                <a:cs typeface="Lato"/>
                <a:sym typeface="Lato"/>
              </a:rPr>
              <a:t> que tengan en cuenta distintos niveles de estratificación y distintos niveles de dominios de estimación</a:t>
            </a:r>
          </a:p>
        </p:txBody>
      </p:sp>
      <p:sp>
        <p:nvSpPr>
          <p:cNvPr id="2" name="Google Shape;105;p16">
            <a:extLst>
              <a:ext uri="{FF2B5EF4-FFF2-40B4-BE49-F238E27FC236}">
                <a16:creationId xmlns:a16="http://schemas.microsoft.com/office/drawing/2014/main" id="{A3A5A78A-82D4-EB25-243C-9549BF3B14C3}"/>
              </a:ext>
            </a:extLst>
          </p:cNvPr>
          <p:cNvSpPr txBox="1"/>
          <p:nvPr/>
        </p:nvSpPr>
        <p:spPr>
          <a:xfrm>
            <a:off x="4572000" y="427704"/>
            <a:ext cx="6080350"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Objetivos específicos</a:t>
            </a:r>
            <a:endParaRPr sz="2400" b="1" dirty="0">
              <a:solidFill>
                <a:srgbClr val="00986B"/>
              </a:solidFill>
              <a:latin typeface="Raleway"/>
              <a:ea typeface="Raleway"/>
              <a:cs typeface="Raleway"/>
              <a:sym typeface="Raleway"/>
            </a:endParaRPr>
          </a:p>
        </p:txBody>
      </p:sp>
      <p:sp>
        <p:nvSpPr>
          <p:cNvPr id="6" name="CuadroTexto 5">
            <a:extLst>
              <a:ext uri="{FF2B5EF4-FFF2-40B4-BE49-F238E27FC236}">
                <a16:creationId xmlns:a16="http://schemas.microsoft.com/office/drawing/2014/main" id="{4436C582-9D74-75E7-A6BC-92571046ECA2}"/>
              </a:ext>
            </a:extLst>
          </p:cNvPr>
          <p:cNvSpPr txBox="1"/>
          <p:nvPr/>
        </p:nvSpPr>
        <p:spPr>
          <a:xfrm>
            <a:off x="4460267" y="1027394"/>
            <a:ext cx="4348674" cy="3493264"/>
          </a:xfrm>
          <a:prstGeom prst="rect">
            <a:avLst/>
          </a:prstGeom>
          <a:noFill/>
        </p:spPr>
        <p:txBody>
          <a:bodyPr wrap="square">
            <a:spAutoFit/>
          </a:bodyPr>
          <a:lstStyle/>
          <a:p>
            <a:pPr marL="457200" lvl="0" indent="-317500" algn="l" rtl="0">
              <a:spcBef>
                <a:spcPts val="600"/>
              </a:spcBef>
              <a:spcAft>
                <a:spcPts val="600"/>
              </a:spcAft>
              <a:buClr>
                <a:schemeClr val="bg1">
                  <a:lumMod val="50000"/>
                </a:schemeClr>
              </a:buClr>
              <a:buSzPts val="1400"/>
              <a:buFont typeface="Lato"/>
              <a:buChar char="●"/>
            </a:pPr>
            <a:r>
              <a:rPr lang="es-ES" dirty="0">
                <a:solidFill>
                  <a:schemeClr val="dk2"/>
                </a:solidFill>
                <a:latin typeface="Lato"/>
                <a:ea typeface="Lato"/>
                <a:cs typeface="Lato"/>
                <a:sym typeface="Lato"/>
              </a:rPr>
              <a:t>Estudio de antecedentes de los diseños muestrales utilizados en el pasado en encuestas similares dentro de la empresa</a:t>
            </a:r>
          </a:p>
          <a:p>
            <a:pPr marL="457200" lvl="0" indent="-317500" algn="l" rtl="0">
              <a:spcBef>
                <a:spcPts val="600"/>
              </a:spcBef>
              <a:spcAft>
                <a:spcPts val="600"/>
              </a:spcAft>
              <a:buClr>
                <a:schemeClr val="bg1">
                  <a:lumMod val="50000"/>
                </a:schemeClr>
              </a:buClr>
              <a:buSzPts val="1400"/>
              <a:buFont typeface="Lato"/>
              <a:buChar char="●"/>
            </a:pPr>
            <a:r>
              <a:rPr lang="es-ES" dirty="0">
                <a:solidFill>
                  <a:schemeClr val="dk2"/>
                </a:solidFill>
                <a:latin typeface="Lato"/>
                <a:ea typeface="Lato"/>
                <a:cs typeface="Lato"/>
                <a:sym typeface="Lato"/>
              </a:rPr>
              <a:t>Búsqueda bibliográfica de diseños muestrales con más de una variable de estratificación y con distintos niveles de dominios de estimación</a:t>
            </a:r>
          </a:p>
          <a:p>
            <a:pPr marL="457200" lvl="0" indent="-317500" algn="l" rtl="0">
              <a:spcBef>
                <a:spcPts val="600"/>
              </a:spcBef>
              <a:spcAft>
                <a:spcPts val="600"/>
              </a:spcAft>
              <a:buClr>
                <a:schemeClr val="bg1">
                  <a:lumMod val="50000"/>
                </a:schemeClr>
              </a:buClr>
              <a:buSzPts val="1400"/>
              <a:buFont typeface="Lato"/>
              <a:buChar char="●"/>
            </a:pPr>
            <a:r>
              <a:rPr lang="es-ES" dirty="0">
                <a:solidFill>
                  <a:schemeClr val="dk2"/>
                </a:solidFill>
                <a:latin typeface="Lato"/>
                <a:ea typeface="Lato"/>
                <a:cs typeface="Lato"/>
                <a:sym typeface="Lato"/>
              </a:rPr>
              <a:t>Determinación de tamaños de muestra que se ajusten a niveles de precisión para cada uno de los niveles de dominios de estimación y a los costos operativos</a:t>
            </a:r>
          </a:p>
          <a:p>
            <a:pPr marL="457200" lvl="0" indent="-317500" algn="l" rtl="0">
              <a:spcBef>
                <a:spcPts val="0"/>
              </a:spcBef>
              <a:spcAft>
                <a:spcPts val="0"/>
              </a:spcAft>
              <a:buClr>
                <a:schemeClr val="bg1">
                  <a:lumMod val="50000"/>
                </a:schemeClr>
              </a:buClr>
              <a:buSzPts val="1400"/>
              <a:buFont typeface="Lato"/>
              <a:buChar char="●"/>
            </a:pPr>
            <a:r>
              <a:rPr lang="es-ES" dirty="0">
                <a:solidFill>
                  <a:schemeClr val="dk2"/>
                </a:solidFill>
                <a:latin typeface="Lato"/>
                <a:ea typeface="Lato"/>
                <a:cs typeface="Lato"/>
                <a:sym typeface="Lato"/>
              </a:rPr>
              <a:t>Determinación del diseño muestral que cumpla con los requisitos pretendidos y planteo de posibles soluciones para el problema de la no respuesta</a:t>
            </a:r>
          </a:p>
        </p:txBody>
      </p:sp>
    </p:spTree>
    <p:extLst>
      <p:ext uri="{BB962C8B-B14F-4D97-AF65-F5344CB8AC3E}">
        <p14:creationId xmlns:p14="http://schemas.microsoft.com/office/powerpoint/2010/main" val="28018805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6;p14">
            <a:extLst>
              <a:ext uri="{FF2B5EF4-FFF2-40B4-BE49-F238E27FC236}">
                <a16:creationId xmlns:a16="http://schemas.microsoft.com/office/drawing/2014/main" id="{4C30F4EF-2B09-8B31-AA21-CD08D1406176}"/>
              </a:ext>
            </a:extLst>
          </p:cNvPr>
          <p:cNvSpPr/>
          <p:nvPr/>
        </p:nvSpPr>
        <p:spPr>
          <a:xfrm>
            <a:off x="4161600" y="0"/>
            <a:ext cx="4982400"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s-AR">
              <a:latin typeface="Lato"/>
              <a:ea typeface="Lato"/>
              <a:cs typeface="Lato"/>
              <a:sym typeface="Lato"/>
            </a:endParaRPr>
          </a:p>
        </p:txBody>
      </p:sp>
      <p:sp>
        <p:nvSpPr>
          <p:cNvPr id="4" name="Google Shape;105;p16">
            <a:extLst>
              <a:ext uri="{FF2B5EF4-FFF2-40B4-BE49-F238E27FC236}">
                <a16:creationId xmlns:a16="http://schemas.microsoft.com/office/drawing/2014/main" id="{43110232-B2F8-807E-BFE3-4277499E9A63}"/>
              </a:ext>
            </a:extLst>
          </p:cNvPr>
          <p:cNvSpPr txBox="1"/>
          <p:nvPr/>
        </p:nvSpPr>
        <p:spPr>
          <a:xfrm>
            <a:off x="335056" y="384826"/>
            <a:ext cx="5128481" cy="55396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 sz="2400" b="1" dirty="0">
                <a:solidFill>
                  <a:srgbClr val="00986B"/>
                </a:solidFill>
                <a:latin typeface="Raleway"/>
                <a:ea typeface="Raleway"/>
                <a:cs typeface="Raleway"/>
                <a:sym typeface="Raleway"/>
              </a:rPr>
              <a:t>Consideraciones</a:t>
            </a:r>
          </a:p>
        </p:txBody>
      </p:sp>
      <p:sp>
        <p:nvSpPr>
          <p:cNvPr id="2" name="Google Shape;177;p13">
            <a:extLst>
              <a:ext uri="{FF2B5EF4-FFF2-40B4-BE49-F238E27FC236}">
                <a16:creationId xmlns:a16="http://schemas.microsoft.com/office/drawing/2014/main" id="{C5F84B98-9575-2F74-9382-DF8676649FD6}"/>
              </a:ext>
            </a:extLst>
          </p:cNvPr>
          <p:cNvSpPr txBox="1"/>
          <p:nvPr/>
        </p:nvSpPr>
        <p:spPr>
          <a:xfrm>
            <a:off x="347730" y="4670948"/>
            <a:ext cx="4921500"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i="0" dirty="0">
                <a:solidFill>
                  <a:srgbClr val="5F6368"/>
                </a:solidFill>
                <a:latin typeface="Poppins"/>
                <a:ea typeface="Poppins"/>
                <a:cs typeface="Poppins"/>
                <a:sym typeface="Poppins"/>
              </a:rPr>
              <a:t>TESINA | </a:t>
            </a:r>
            <a:r>
              <a:rPr lang="es-AR" sz="1100" dirty="0">
                <a:solidFill>
                  <a:srgbClr val="595959"/>
                </a:solidFill>
                <a:latin typeface="Poppins SemiBold"/>
                <a:ea typeface="Poppins"/>
                <a:cs typeface="Poppins SemiBold"/>
                <a:sym typeface="Poppins SemiBold"/>
              </a:rPr>
              <a:t>Conclusiones</a:t>
            </a:r>
            <a:endParaRPr sz="1100" dirty="0">
              <a:solidFill>
                <a:srgbClr val="595959"/>
              </a:solidFill>
              <a:latin typeface="Poppins SemiBold"/>
              <a:cs typeface="Poppins SemiBold"/>
              <a:sym typeface="Poppins"/>
            </a:endParaRPr>
          </a:p>
        </p:txBody>
      </p:sp>
      <p:sp>
        <p:nvSpPr>
          <p:cNvPr id="15" name="CuadroTexto 14">
            <a:extLst>
              <a:ext uri="{FF2B5EF4-FFF2-40B4-BE49-F238E27FC236}">
                <a16:creationId xmlns:a16="http://schemas.microsoft.com/office/drawing/2014/main" id="{4D102A2D-F854-6EA9-BE39-274A47557B03}"/>
              </a:ext>
            </a:extLst>
          </p:cNvPr>
          <p:cNvSpPr txBox="1"/>
          <p:nvPr/>
        </p:nvSpPr>
        <p:spPr>
          <a:xfrm>
            <a:off x="470549" y="1034440"/>
            <a:ext cx="3392791" cy="3262432"/>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En la presente encuesta, se recomienda realizar un seguimiento de la no respuesta que permita contar con información más precisa de la tasa de respuesta en los años siguientes, así como también acerca de las características de quienes no responden </a:t>
            </a:r>
          </a:p>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espera obtener un mayor conocimiento acerca de los valores supuestos, necesarios para la obtención del tamaño de la muestra, de la media y de la variabilidad de los parámetros de interés.</a:t>
            </a:r>
          </a:p>
        </p:txBody>
      </p:sp>
      <p:sp>
        <p:nvSpPr>
          <p:cNvPr id="6" name="CuadroTexto 5">
            <a:extLst>
              <a:ext uri="{FF2B5EF4-FFF2-40B4-BE49-F238E27FC236}">
                <a16:creationId xmlns:a16="http://schemas.microsoft.com/office/drawing/2014/main" id="{6110D573-E241-14E1-7EF2-D2662552BF6D}"/>
              </a:ext>
            </a:extLst>
          </p:cNvPr>
          <p:cNvSpPr txBox="1"/>
          <p:nvPr/>
        </p:nvSpPr>
        <p:spPr>
          <a:xfrm>
            <a:off x="4571381" y="1034440"/>
            <a:ext cx="4162837" cy="1384995"/>
          </a:xfrm>
          <a:prstGeom prst="rect">
            <a:avLst/>
          </a:prstGeom>
          <a:noFill/>
        </p:spPr>
        <p:txBody>
          <a:bodyPr wrap="square">
            <a:spAutoFit/>
          </a:bodyPr>
          <a:lstStyle/>
          <a:p>
            <a:pPr marL="285750" indent="-285750">
              <a:spcBef>
                <a:spcPts val="600"/>
              </a:spcBef>
              <a:spcAft>
                <a:spcPts val="600"/>
              </a:spcAft>
              <a:buClr>
                <a:srgbClr val="92D050"/>
              </a:buClr>
              <a:buFont typeface="Lato" panose="020F0502020204030203" pitchFamily="34" charset="0"/>
              <a:buChar char="•"/>
            </a:pPr>
            <a:r>
              <a:rPr lang="es-ES" dirty="0">
                <a:latin typeface="Lato" panose="020F0502020204030203" pitchFamily="34" charset="0"/>
                <a:ea typeface="Lato" panose="020F0502020204030203" pitchFamily="34" charset="0"/>
                <a:cs typeface="Lato" panose="020F0502020204030203" pitchFamily="34" charset="0"/>
              </a:rPr>
              <a:t>Se esperan avances en el proyecto de Calidad de Datos de manera que la información faltante de los datos de contacto de los GF esté completa y actualizada, aspecto fundamental del marco muestral en un diseño probabilístico.</a:t>
            </a:r>
          </a:p>
        </p:txBody>
      </p:sp>
    </p:spTree>
    <p:extLst>
      <p:ext uri="{BB962C8B-B14F-4D97-AF65-F5344CB8AC3E}">
        <p14:creationId xmlns:p14="http://schemas.microsoft.com/office/powerpoint/2010/main" val="41070725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2"/>
        <p:cNvGrpSpPr/>
        <p:nvPr/>
      </p:nvGrpSpPr>
      <p:grpSpPr>
        <a:xfrm>
          <a:off x="0" y="0"/>
          <a:ext cx="0" cy="0"/>
          <a:chOff x="0" y="0"/>
          <a:chExt cx="0" cy="0"/>
        </a:xfrm>
      </p:grpSpPr>
      <p:sp>
        <p:nvSpPr>
          <p:cNvPr id="2" name="Google Shape;86;p14">
            <a:extLst>
              <a:ext uri="{FF2B5EF4-FFF2-40B4-BE49-F238E27FC236}">
                <a16:creationId xmlns:a16="http://schemas.microsoft.com/office/drawing/2014/main" id="{5E283876-F1DD-8B4A-FA20-89E161970BB2}"/>
              </a:ext>
            </a:extLst>
          </p:cNvPr>
          <p:cNvSpPr/>
          <p:nvPr/>
        </p:nvSpPr>
        <p:spPr>
          <a:xfrm>
            <a:off x="0" y="0"/>
            <a:ext cx="6792686" cy="51435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63" name="Google Shape;163;p22"/>
          <p:cNvSpPr txBox="1"/>
          <p:nvPr/>
        </p:nvSpPr>
        <p:spPr>
          <a:xfrm>
            <a:off x="611062" y="1925434"/>
            <a:ext cx="792187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7200" dirty="0">
                <a:solidFill>
                  <a:schemeClr val="bg1">
                    <a:lumMod val="50000"/>
                  </a:schemeClr>
                </a:solidFill>
                <a:latin typeface="Poppins SemiBold"/>
                <a:ea typeface="Poppins SemiBold"/>
                <a:cs typeface="Poppins SemiBold"/>
                <a:sym typeface="Poppins SemiBold"/>
              </a:rPr>
              <a:t>¡Gracias!</a:t>
            </a:r>
            <a:endParaRPr sz="7200" dirty="0">
              <a:solidFill>
                <a:schemeClr val="bg1">
                  <a:lumMod val="50000"/>
                </a:schemeClr>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3758590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Tree>
    <p:extLst>
      <p:ext uri="{BB962C8B-B14F-4D97-AF65-F5344CB8AC3E}">
        <p14:creationId xmlns:p14="http://schemas.microsoft.com/office/powerpoint/2010/main" val="31917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86B"/>
        </a:solidFill>
        <a:effectLst/>
      </p:bgPr>
    </p:bg>
    <p:spTree>
      <p:nvGrpSpPr>
        <p:cNvPr id="1" name="Shape 162"/>
        <p:cNvGrpSpPr/>
        <p:nvPr/>
      </p:nvGrpSpPr>
      <p:grpSpPr>
        <a:xfrm>
          <a:off x="0" y="0"/>
          <a:ext cx="0" cy="0"/>
          <a:chOff x="0" y="0"/>
          <a:chExt cx="0" cy="0"/>
        </a:xfrm>
      </p:grpSpPr>
      <p:sp>
        <p:nvSpPr>
          <p:cNvPr id="163" name="Google Shape;163;p22"/>
          <p:cNvSpPr txBox="1"/>
          <p:nvPr/>
        </p:nvSpPr>
        <p:spPr>
          <a:xfrm>
            <a:off x="879224" y="2977675"/>
            <a:ext cx="6858885"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SemiBold"/>
                <a:ea typeface="Poppins SemiBold"/>
                <a:cs typeface="Poppins SemiBold"/>
                <a:sym typeface="Poppins SemiBold"/>
              </a:rPr>
              <a:t>-</a:t>
            </a:r>
            <a:endParaRPr sz="4000" dirty="0">
              <a:solidFill>
                <a:schemeClr val="lt1"/>
              </a:solidFill>
              <a:latin typeface="Poppins SemiBold"/>
              <a:ea typeface="Poppins SemiBold"/>
              <a:cs typeface="Poppins SemiBold"/>
              <a:sym typeface="Poppins SemiBold"/>
            </a:endParaRPr>
          </a:p>
          <a:p>
            <a:pPr marL="0" lvl="0" indent="0" algn="l" rtl="0">
              <a:spcBef>
                <a:spcPts val="0"/>
              </a:spcBef>
              <a:spcAft>
                <a:spcPts val="0"/>
              </a:spcAft>
              <a:buNone/>
            </a:pPr>
            <a:r>
              <a:rPr lang="es" sz="4000" dirty="0">
                <a:solidFill>
                  <a:schemeClr val="lt1"/>
                </a:solidFill>
                <a:latin typeface="Raleway ExtraBold" pitchFamily="2" charset="0"/>
                <a:ea typeface="Raleway SemiBold"/>
                <a:cs typeface="Raleway SemiBold"/>
                <a:sym typeface="Raleway SemiBold"/>
              </a:rPr>
              <a:t>Análisis de antecedentes</a:t>
            </a:r>
            <a:endParaRPr sz="4000" dirty="0">
              <a:solidFill>
                <a:schemeClr val="lt1"/>
              </a:solidFill>
              <a:latin typeface="Raleway ExtraBold" pitchFamily="2" charset="0"/>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11602</TotalTime>
  <Words>6458</Words>
  <Application>Microsoft Office PowerPoint</Application>
  <PresentationFormat>Presentación en pantalla (16:9)</PresentationFormat>
  <Paragraphs>829</Paragraphs>
  <Slides>82</Slides>
  <Notes>46</Notes>
  <HiddenSlides>14</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82</vt:i4>
      </vt:variant>
    </vt:vector>
  </HeadingPairs>
  <TitlesOfParts>
    <vt:vector size="94" baseType="lpstr">
      <vt:lpstr>Arial</vt:lpstr>
      <vt:lpstr>Poppins</vt:lpstr>
      <vt:lpstr>Segoe UI</vt:lpstr>
      <vt:lpstr>Raleway</vt:lpstr>
      <vt:lpstr>Calibri</vt:lpstr>
      <vt:lpstr>Poppins SemiBold</vt:lpstr>
      <vt:lpstr>Raleway SemiBold</vt:lpstr>
      <vt:lpstr>Raleway ExtraBold</vt:lpstr>
      <vt:lpstr>Lato</vt:lpstr>
      <vt:lpstr>Cambria Math</vt:lpstr>
      <vt:lpstr>Swiss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Sofía Suares</cp:lastModifiedBy>
  <cp:revision>104</cp:revision>
  <dcterms:modified xsi:type="dcterms:W3CDTF">2024-08-01T16:06:50Z</dcterms:modified>
</cp:coreProperties>
</file>