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comments/modernComment_118_90679E7F.xml" ContentType="application/vnd.ms-powerpoint.comments+xml"/>
  <Override PartName="/ppt/comments/modernComment_119_36397F85.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2A_C4AE3EC6.xml" ContentType="application/vnd.ms-powerpoint.comments+xml"/>
  <Override PartName="/ppt/notesSlides/notesSlide10.xml" ContentType="application/vnd.openxmlformats-officedocument.presentationml.notesSlide+xml"/>
  <Override PartName="/ppt/comments/modernComment_12C_120E2A84.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53_7F4308A3.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modernComment_162_2A85DD16.xml" ContentType="application/vnd.ms-powerpoint.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164_FE64D3BE.xml" ContentType="application/vnd.ms-powerpoint.comments+xml"/>
  <Override PartName="/ppt/notesSlides/notesSlide33.xml" ContentType="application/vnd.openxmlformats-officedocument.presentationml.notesSlide+xml"/>
  <Override PartName="/ppt/comments/modernComment_168_6D70159.xml" ContentType="application/vnd.ms-powerpoint.comments+xml"/>
  <Override PartName="/ppt/comments/modernComment_177_8C149A38.xml" ContentType="application/vnd.ms-powerpoint.comments+xml"/>
  <Override PartName="/ppt/notesSlides/notesSlide34.xml" ContentType="application/vnd.openxmlformats-officedocument.presentationml.notesSlide+xml"/>
  <Override PartName="/ppt/comments/modernComment_17A_AD127904.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72_4DB8ABB2.xml" ContentType="application/vnd.ms-powerpoint.comments+xml"/>
  <Override PartName="/ppt/comments/modernComment_17D_D640A4F7.xml" ContentType="application/vnd.ms-powerpoint.comments+xml"/>
  <Override PartName="/ppt/comments/modernComment_17F_B6B8359D.xml" ContentType="application/vnd.ms-powerpoint.comments+xml"/>
  <Override PartName="/ppt/comments/modernComment_180_AD540DC5.xml" ContentType="application/vnd.ms-powerpoint.comments+xml"/>
  <Override PartName="/ppt/comments/modernComment_169_343AC7B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181_605EAFA5.xml" ContentType="application/vnd.ms-powerpoint.comments+xml"/>
  <Override PartName="/ppt/comments/modernComment_18A_E6F4B7B9.xml" ContentType="application/vnd.ms-powerpoint.comments+xml"/>
  <Override PartName="/ppt/notesSlides/notesSlide40.xml" ContentType="application/vnd.openxmlformats-officedocument.presentationml.notesSlide+xml"/>
  <Override PartName="/ppt/comments/modernComment_16A_FD7BE832.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87"/>
  </p:notesMasterIdLst>
  <p:sldIdLst>
    <p:sldId id="256" r:id="rId3"/>
    <p:sldId id="257" r:id="rId4"/>
    <p:sldId id="258" r:id="rId5"/>
    <p:sldId id="259" r:id="rId6"/>
    <p:sldId id="280" r:id="rId7"/>
    <p:sldId id="281" r:id="rId8"/>
    <p:sldId id="403" r:id="rId9"/>
    <p:sldId id="286" r:id="rId10"/>
    <p:sldId id="404" r:id="rId11"/>
    <p:sldId id="265" r:id="rId12"/>
    <p:sldId id="288" r:id="rId13"/>
    <p:sldId id="289" r:id="rId14"/>
    <p:sldId id="290" r:id="rId15"/>
    <p:sldId id="291" r:id="rId16"/>
    <p:sldId id="292" r:id="rId17"/>
    <p:sldId id="293" r:id="rId18"/>
    <p:sldId id="406" r:id="rId19"/>
    <p:sldId id="416" r:id="rId20"/>
    <p:sldId id="408" r:id="rId21"/>
    <p:sldId id="409" r:id="rId22"/>
    <p:sldId id="411" r:id="rId23"/>
    <p:sldId id="298" r:id="rId24"/>
    <p:sldId id="299" r:id="rId25"/>
    <p:sldId id="300" r:id="rId26"/>
    <p:sldId id="301" r:id="rId27"/>
    <p:sldId id="336" r:id="rId28"/>
    <p:sldId id="337" r:id="rId29"/>
    <p:sldId id="338" r:id="rId30"/>
    <p:sldId id="339" r:id="rId31"/>
    <p:sldId id="341" r:id="rId32"/>
    <p:sldId id="306" r:id="rId33"/>
    <p:sldId id="333" r:id="rId34"/>
    <p:sldId id="342" r:id="rId35"/>
    <p:sldId id="343" r:id="rId36"/>
    <p:sldId id="344" r:id="rId37"/>
    <p:sldId id="345" r:id="rId38"/>
    <p:sldId id="346" r:id="rId39"/>
    <p:sldId id="347" r:id="rId40"/>
    <p:sldId id="348" r:id="rId41"/>
    <p:sldId id="349" r:id="rId42"/>
    <p:sldId id="350" r:id="rId43"/>
    <p:sldId id="407" r:id="rId44"/>
    <p:sldId id="351" r:id="rId45"/>
    <p:sldId id="354" r:id="rId46"/>
    <p:sldId id="355" r:id="rId47"/>
    <p:sldId id="356" r:id="rId48"/>
    <p:sldId id="358" r:id="rId49"/>
    <p:sldId id="359" r:id="rId50"/>
    <p:sldId id="400" r:id="rId51"/>
    <p:sldId id="360" r:id="rId52"/>
    <p:sldId id="366" r:id="rId53"/>
    <p:sldId id="415" r:id="rId54"/>
    <p:sldId id="376" r:id="rId55"/>
    <p:sldId id="373" r:id="rId56"/>
    <p:sldId id="374" r:id="rId57"/>
    <p:sldId id="375" r:id="rId58"/>
    <p:sldId id="377" r:id="rId59"/>
    <p:sldId id="378" r:id="rId60"/>
    <p:sldId id="369" r:id="rId61"/>
    <p:sldId id="379" r:id="rId62"/>
    <p:sldId id="380" r:id="rId63"/>
    <p:sldId id="390" r:id="rId64"/>
    <p:sldId id="370" r:id="rId65"/>
    <p:sldId id="381" r:id="rId66"/>
    <p:sldId id="382" r:id="rId67"/>
    <p:sldId id="383" r:id="rId68"/>
    <p:sldId id="384" r:id="rId69"/>
    <p:sldId id="361" r:id="rId70"/>
    <p:sldId id="391" r:id="rId71"/>
    <p:sldId id="388" r:id="rId72"/>
    <p:sldId id="387" r:id="rId73"/>
    <p:sldId id="389" r:id="rId74"/>
    <p:sldId id="393" r:id="rId75"/>
    <p:sldId id="392" r:id="rId76"/>
    <p:sldId id="385" r:id="rId77"/>
    <p:sldId id="394" r:id="rId78"/>
    <p:sldId id="395" r:id="rId79"/>
    <p:sldId id="362" r:id="rId80"/>
    <p:sldId id="396" r:id="rId81"/>
    <p:sldId id="397" r:id="rId82"/>
    <p:sldId id="398" r:id="rId83"/>
    <p:sldId id="399" r:id="rId84"/>
    <p:sldId id="414" r:id="rId85"/>
    <p:sldId id="413" r:id="rId86"/>
  </p:sldIdLst>
  <p:sldSz cx="9144000" cy="5143500" type="screen16x9"/>
  <p:notesSz cx="6858000" cy="9144000"/>
  <p:embeddedFontLst>
    <p:embeddedFont>
      <p:font typeface="Cambria Math" panose="02040503050406030204" pitchFamily="18" charset="0"/>
      <p:regular r:id="rId88"/>
    </p:embeddedFont>
    <p:embeddedFont>
      <p:font typeface="Lato" panose="020F0502020204030203" pitchFamily="34" charset="0"/>
      <p:regular r:id="rId89"/>
      <p:bold r:id="rId90"/>
      <p:italic r:id="rId91"/>
      <p:boldItalic r:id="rId92"/>
    </p:embeddedFont>
    <p:embeddedFont>
      <p:font typeface="Poppins" panose="00000500000000000000" pitchFamily="2" charset="0"/>
      <p:regular r:id="rId93"/>
      <p:bold r:id="rId94"/>
      <p:italic r:id="rId95"/>
      <p:boldItalic r:id="rId96"/>
    </p:embeddedFont>
    <p:embeddedFont>
      <p:font typeface="Poppins SemiBold" panose="00000700000000000000" pitchFamily="2" charset="0"/>
      <p:regular r:id="rId97"/>
      <p:bold r:id="rId98"/>
      <p:italic r:id="rId99"/>
      <p:boldItalic r:id="rId100"/>
    </p:embeddedFont>
    <p:embeddedFont>
      <p:font typeface="Raleway" pitchFamily="2" charset="0"/>
      <p:regular r:id="rId101"/>
      <p:bold r:id="rId102"/>
      <p:italic r:id="rId103"/>
      <p:boldItalic r:id="rId104"/>
    </p:embeddedFont>
    <p:embeddedFont>
      <p:font typeface="Raleway ExtraBold" pitchFamily="2" charset="0"/>
      <p:bold r:id="rId105"/>
      <p:boldItalic r:id="rId106"/>
    </p:embeddedFont>
    <p:embeddedFont>
      <p:font typeface="Raleway SemiBold" pitchFamily="2" charset="0"/>
      <p:regular r:id="rId107"/>
      <p:bold r:id="rId108"/>
      <p:italic r:id="rId109"/>
      <p:boldItalic r:id="rId110"/>
    </p:embeddedFont>
    <p:embeddedFont>
      <p:font typeface="Segoe UI" panose="020B0502040204020203" pitchFamily="34" charset="0"/>
      <p:regular r:id="rId111"/>
      <p:bold r:id="rId112"/>
      <p:italic r:id="rId113"/>
      <p:boldItalic r:id="rId1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2EAE6E-4EB0-6DE6-2CB9-A4E1E499E4FC}" name="Sofía Suares" initials="SS" userId="S::ssuares@avalian.com::cf7cc684-458a-4cf2-9d78-e108a9c78b9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6B"/>
    <a:srgbClr val="FFFFFF"/>
    <a:srgbClr val="DFEEEA"/>
    <a:srgbClr val="00D296"/>
    <a:srgbClr val="DDF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2607" autoAdjust="0"/>
  </p:normalViewPr>
  <p:slideViewPr>
    <p:cSldViewPr snapToGrid="0">
      <p:cViewPr varScale="1">
        <p:scale>
          <a:sx n="84" d="100"/>
          <a:sy n="84" d="100"/>
        </p:scale>
        <p:origin x="9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openxmlformats.org/officeDocument/2006/relationships/font" Target="fonts/font25.fntdata"/><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26.fntdata"/><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font" Target="fonts/font21.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27.fntdata"/><Relationship Id="rId119" Type="http://schemas.microsoft.com/office/2018/10/relationships/authors" Targe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22.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110" Type="http://schemas.openxmlformats.org/officeDocument/2006/relationships/font" Target="fonts/font23.fntdata"/><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font" Target="fonts/font24.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19.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DF7D0503-0343-49E0-8B8D-16590BED46DA}" authorId="{062EAE6E-4EB0-6DE6-2CB9-A4E1E499E4FC}" created="2024-07-24T19:29:39.668">
    <pc:sldMkLst xmlns:pc="http://schemas.microsoft.com/office/powerpoint/2013/main/command">
      <pc:docMk/>
      <pc:sldMk cId="0" sldId="259"/>
    </pc:sldMkLst>
    <p188:replyLst/>
    <p188:txBody>
      <a:bodyPr/>
      <a:lstStyle/>
      <a:p>
        <a:r>
          <a:rPr lang="es-AR"/>
          <a:t>nació en el año 1975 para cuidar la salud del productor agropecuario. De a poco fue creciendo, cubriendo luego las necesidades de las familias del productor agropecuario, la de los profesionales independientes, la de pequeños y medianos empresarios, y finalmente, la de todas las personas que buscaban una cobertura médica humana y de alta calidad.</a:t>
        </a:r>
      </a:p>
    </p188:txBody>
  </p188:cm>
</p188:cmLst>
</file>

<file path=ppt/comments/modernComment_118_90679E7F.xml><?xml version="1.0" encoding="utf-8"?>
<p188:cmLst xmlns:a="http://schemas.openxmlformats.org/drawingml/2006/main" xmlns:r="http://schemas.openxmlformats.org/officeDocument/2006/relationships" xmlns:p188="http://schemas.microsoft.com/office/powerpoint/2018/8/main">
  <p188:cm id="{BFCDC39C-F8C1-4811-8517-49FF2A697520}" authorId="{062EAE6E-4EB0-6DE6-2CB9-A4E1E499E4FC}" created="2024-07-24T18:42:56.469">
    <pc:sldMkLst xmlns:pc="http://schemas.microsoft.com/office/powerpoint/2013/main/command">
      <pc:docMk/>
      <pc:sldMk cId="2422709887" sldId="280"/>
    </pc:sldMkLst>
    <p188:replyLst>
      <p188:reply id="{9F233976-A826-40AA-95A4-421F8B59070F}" authorId="{062EAE6E-4EB0-6DE6-2CB9-A4E1E499E4FC}" created="2024-07-24T19:32:27.844">
        <p188:txBody>
          <a:bodyPr/>
          <a:lstStyle/>
          <a:p>
            <a:r>
              <a:rPr lang="es-AR"/>
              <a:t>Decisiones que aspiran a mejorar el servicio y x lo tanto, aumentar la satisfacción del asociado</a:t>
            </a:r>
          </a:p>
        </p188:txBody>
      </p188:reply>
    </p188:replyLst>
    <p188:txBody>
      <a:bodyPr/>
      <a:lstStyle/>
      <a:p>
        <a:r>
          <a:rPr lang="es-AR"/>
          <a:t>Conclusiones válidas -&gt; decisiones/medidas efectivas -&gt; mejora en la satisfacción del asociado</a:t>
        </a:r>
      </a:p>
    </p188:txBody>
  </p188:cm>
</p188:cmLst>
</file>

<file path=ppt/comments/modernComment_119_36397F85.xml><?xml version="1.0" encoding="utf-8"?>
<p188:cmLst xmlns:a="http://schemas.openxmlformats.org/drawingml/2006/main" xmlns:r="http://schemas.openxmlformats.org/officeDocument/2006/relationships" xmlns:p188="http://schemas.microsoft.com/office/powerpoint/2018/8/main">
  <p188:cm id="{DCF73DA4-C939-4953-BAE8-49E7264CA704}" authorId="{062EAE6E-4EB0-6DE6-2CB9-A4E1E499E4FC}" created="2024-07-24T18:50:24.901">
    <pc:sldMkLst xmlns:pc="http://schemas.microsoft.com/office/powerpoint/2013/main/command">
      <pc:docMk/>
      <pc:sldMk cId="909737861" sldId="281"/>
    </pc:sldMkLst>
    <p188:replyLst>
      <p188:reply id="{2ADB3AF8-6E91-46B2-A941-65051E30A831}" authorId="{062EAE6E-4EB0-6DE6-2CB9-A4E1E499E4FC}" created="2024-07-24T19:34:16.084">
        <p188:txBody>
          <a:bodyPr/>
          <a:lstStyle/>
          <a:p>
            <a:r>
              <a:rPr lang="es-AR"/>
              <a:t>desde Avalian surge el interés de llevar a cabo el proyecto de la Encuesta de Satisfacción con la colaboración de la Facultad de Ciencias Económicas y Estadística de la Universidad Nacional de Rosario a través de un convenio. </a:t>
            </a:r>
          </a:p>
        </p188:txBody>
      </p188:reply>
    </p188:replyLst>
    <p188:txBody>
      <a:bodyPr/>
      <a:lstStyle/>
      <a:p>
        <a:r>
          <a:rPr lang="es-AR"/>
          <a:t>Las conclusiones que podían obtener a partir de la encuesta no eran válidas, la Encuesta no brindaba información confiable a partir de la cual tomar medidas y destinar recursos económicos y de tiempo para mejorar aspectos de la empresa</a:t>
        </a:r>
      </a:p>
    </p188:txBody>
  </p188:cm>
</p188:cmLst>
</file>

<file path=ppt/comments/modernComment_12A_C4AE3EC6.xml><?xml version="1.0" encoding="utf-8"?>
<p188:cmLst xmlns:a="http://schemas.openxmlformats.org/drawingml/2006/main" xmlns:r="http://schemas.openxmlformats.org/officeDocument/2006/relationships" xmlns:p188="http://schemas.microsoft.com/office/powerpoint/2018/8/main">
  <p188:cm id="{14B91BEF-B024-4E41-93A4-CD6B569050CE}" authorId="{062EAE6E-4EB0-6DE6-2CB9-A4E1E499E4FC}" created="2024-07-24T20:12:09.647">
    <pc:sldMkLst xmlns:pc="http://schemas.microsoft.com/office/powerpoint/2013/main/command">
      <pc:docMk/>
      <pc:sldMk cId="3299753670" sldId="298"/>
    </pc:sldMkLst>
    <p188:txBody>
      <a:bodyPr/>
      <a:lstStyle/>
      <a:p>
        <a:r>
          <a:rPr lang="es-AR"/>
          <a:t>Mencionar que algunos años se incluyen indicadores específicos para medir aspectos de interés, pero que no hay mucha documentación de la teoría al respecto, forma de construirlos, etc</a:t>
        </a:r>
      </a:p>
    </p188:txBody>
  </p188:cm>
</p188:cmLst>
</file>

<file path=ppt/comments/modernComment_12C_120E2A84.xml><?xml version="1.0" encoding="utf-8"?>
<p188:cmLst xmlns:a="http://schemas.openxmlformats.org/drawingml/2006/main" xmlns:r="http://schemas.openxmlformats.org/officeDocument/2006/relationships" xmlns:p188="http://schemas.microsoft.com/office/powerpoint/2018/8/main">
  <p188:cm id="{1D977CC6-50C6-4FEB-A226-801EB27CEE75}" authorId="{062EAE6E-4EB0-6DE6-2CB9-A4E1E499E4FC}" created="2024-07-24T19:35:11.279">
    <ac:deMkLst xmlns:ac="http://schemas.microsoft.com/office/drawing/2013/main/command">
      <pc:docMk xmlns:pc="http://schemas.microsoft.com/office/powerpoint/2013/main/command"/>
      <pc:sldMk xmlns:pc="http://schemas.microsoft.com/office/powerpoint/2013/main/command" cId="302918276" sldId="300"/>
      <ac:spMk id="7" creationId="{36EE2A59-86FC-720F-8DEB-B27DC3E32AEC}"/>
    </ac:deMkLst>
    <p188:txBody>
      <a:bodyPr/>
      <a:lstStyle/>
      <a:p>
        <a:r>
          <a:rPr lang="es-AR"/>
          <a:t>Resulta fundamental elegir un muestreo de tipo probabilístico que permita obtener una muestra representativa, a partir de la cual se puedan proyectar los resultados de ésta en la población, cuantificar la incertidumbre y la validez de los resultados y eliminar sesgos de selección e intervenciones humanas.</a:t>
        </a:r>
      </a:p>
    </p188:txBody>
  </p188:cm>
</p188:cmLst>
</file>

<file path=ppt/comments/modernComment_153_7F4308A3.xml><?xml version="1.0" encoding="utf-8"?>
<p188:cmLst xmlns:a="http://schemas.openxmlformats.org/drawingml/2006/main" xmlns:r="http://schemas.openxmlformats.org/officeDocument/2006/relationships" xmlns:p188="http://schemas.microsoft.com/office/powerpoint/2018/8/main">
  <p188:cm id="{5755F4D8-72C7-470E-9F16-B367A2A9FD0F}" authorId="{062EAE6E-4EB0-6DE6-2CB9-A4E1E499E4FC}" created="2024-07-24T20:16:19.719">
    <ac:deMkLst xmlns:ac="http://schemas.microsoft.com/office/drawing/2013/main/command">
      <pc:docMk xmlns:pc="http://schemas.microsoft.com/office/powerpoint/2013/main/command"/>
      <pc:sldMk xmlns:pc="http://schemas.microsoft.com/office/powerpoint/2013/main/command" cId="2135099555" sldId="339"/>
      <ac:spMk id="10" creationId="{C84AA812-0D28-7139-4F50-59C3A7A078FE}"/>
    </ac:deMkLst>
    <p188:replyLst>
      <p188:reply id="{68E53559-827C-422E-8AD4-28A08EDB7115}" authorId="{062EAE6E-4EB0-6DE6-2CB9-A4E1E499E4FC}" created="2024-07-28T15:17:34.295">
        <p188:txBody>
          <a:bodyPr/>
          <a:lstStyle/>
          <a:p>
            <a:r>
              <a:rPr lang="es-AR"/>
              <a:t>Sobre la pob. Inferencial se realizan exclusiones y se obtiene la pob. Objetivo sobre la cual se realizan inferencias</a:t>
            </a:r>
          </a:p>
        </p188:txBody>
      </p188:reply>
    </p188:replyLst>
    <p188:txBody>
      <a:bodyPr/>
      <a:lstStyle/>
      <a:p>
        <a:r>
          <a:rPr lang="es-AR"/>
          <a:t>De las posibles alternativas de trabajar con titulares, con todos los asociados o con GF, se opta como unidad elemental esta última opción</a:t>
        </a:r>
      </a:p>
    </p188:txBody>
  </p188:cm>
</p188:cmLst>
</file>

<file path=ppt/comments/modernComment_162_2A85DD16.xml><?xml version="1.0" encoding="utf-8"?>
<p188:cmLst xmlns:a="http://schemas.openxmlformats.org/drawingml/2006/main" xmlns:r="http://schemas.openxmlformats.org/officeDocument/2006/relationships" xmlns:p188="http://schemas.microsoft.com/office/powerpoint/2018/8/main">
  <p188:cm id="{872381D5-04EC-461C-8B49-F2282E0CC1C8}" authorId="{062EAE6E-4EB0-6DE6-2CB9-A4E1E499E4FC}" created="2024-07-25T11:58:00.389">
    <ac:deMkLst xmlns:ac="http://schemas.microsoft.com/office/drawing/2013/main/command">
      <pc:docMk xmlns:pc="http://schemas.microsoft.com/office/powerpoint/2013/main/command"/>
      <pc:sldMk xmlns:pc="http://schemas.microsoft.com/office/powerpoint/2013/main/command" cId="713415958" sldId="354"/>
      <ac:spMk id="11" creationId="{8C203F98-A4EC-1152-93F6-F2060D3F75F8}"/>
    </ac:deMkLst>
    <p188:txBody>
      <a:bodyPr/>
      <a:lstStyle/>
      <a:p>
        <a:r>
          <a:rPr lang="es-AR"/>
          <a:t> Mencionar quién asignó el nombre de "tipo de dominio" y "dominio", porque el término dominio en muestreo tiene otro significado </a:t>
        </a:r>
      </a:p>
    </p188:txBody>
  </p188:cm>
</p188:cmLst>
</file>

<file path=ppt/comments/modernComment_164_FE64D3BE.xml><?xml version="1.0" encoding="utf-8"?>
<p188:cmLst xmlns:a="http://schemas.openxmlformats.org/drawingml/2006/main" xmlns:r="http://schemas.openxmlformats.org/officeDocument/2006/relationships" xmlns:p188="http://schemas.microsoft.com/office/powerpoint/2018/8/main">
  <p188:cm id="{A5A2051A-9D2F-46AB-B0EC-A8639AB766F7}" authorId="{062EAE6E-4EB0-6DE6-2CB9-A4E1E499E4FC}" created="2024-07-24T19:16:23.793">
    <ac:deMkLst xmlns:ac="http://schemas.microsoft.com/office/drawing/2013/main/command">
      <pc:docMk xmlns:pc="http://schemas.microsoft.com/office/powerpoint/2013/main/command"/>
      <pc:sldMk xmlns:pc="http://schemas.microsoft.com/office/powerpoint/2013/main/command" cId="4268020670" sldId="356"/>
      <ac:spMk id="4" creationId="{AF1A387F-BF1E-1047-F3E9-32A1F326AD13}"/>
    </ac:deMkLst>
    <p188:replyLst>
      <p188:reply id="{F2432557-F257-4A99-8CD1-E1C69E07C7AB}" authorId="{062EAE6E-4EB0-6DE6-2CB9-A4E1E499E4FC}" created="2024-07-24T19:17:40.896">
        <p188:txBody>
          <a:bodyPr/>
          <a:lstStyle/>
          <a:p>
            <a:r>
              <a:rPr lang="es-AR"/>
              <a:t>Cuestionario claro y conciso</a:t>
            </a:r>
          </a:p>
        </p188:txBody>
      </p188:reply>
    </p188:replyLst>
    <p188:txBody>
      <a:bodyPr/>
      <a:lstStyle/>
      <a:p>
        <a:r>
          <a:rPr lang="es-AR"/>
          <a:t>El diseño muestral se define de manera tal que la forma de contacto no genere sesgo significativo en la respuesta.</a:t>
        </a:r>
      </a:p>
    </p188:txBody>
  </p188:cm>
</p188:cmLst>
</file>

<file path=ppt/comments/modernComment_168_6D70159.xml><?xml version="1.0" encoding="utf-8"?>
<p188:cmLst xmlns:a="http://schemas.openxmlformats.org/drawingml/2006/main" xmlns:r="http://schemas.openxmlformats.org/officeDocument/2006/relationships" xmlns:p188="http://schemas.microsoft.com/office/powerpoint/2018/8/main">
  <p188:cm id="{DC565D9F-533D-411D-A8B4-A16E5DBA78EB}" authorId="{062EAE6E-4EB0-6DE6-2CB9-A4E1E499E4FC}" created="2024-07-25T11:47:04.901">
    <pc:sldMkLst xmlns:pc="http://schemas.microsoft.com/office/powerpoint/2013/main/command">
      <pc:docMk/>
      <pc:sldMk cId="114753881" sldId="360"/>
    </pc:sldMkLst>
    <p188:replyLst>
      <p188:reply id="{D04CFEC8-6934-4F79-994A-E6C16B857C1E}" authorId="{062EAE6E-4EB0-6DE6-2CB9-A4E1E499E4FC}" created="2024-07-28T00:03:38.574">
        <p188:txBody>
          <a:bodyPr/>
          <a:lstStyle/>
          <a:p>
            <a:r>
              <a:rPr lang="es-AR"/>
              <a:t>En la mayoría de las encuestas se tiene el objetivo de brindar estimaciones precisas de diferentes parámetros en distintos dominios de interés.
Restricciones presupuestarias y logísticas para el diseño y desarrollo de la encuesta
Decisiones como el tamaño muestral, el número y la constitución de los estratos y la adjudicación de la muestra en los estratos no son triviales y pueden afectar la calidad de los resultados</a:t>
            </a:r>
          </a:p>
        </p188:txBody>
      </p188:reply>
      <p188:reply id="{92A51772-4BE8-451E-BAB0-6999D08037DB}" authorId="{062EAE6E-4EB0-6DE6-2CB9-A4E1E499E4FC}" created="2024-07-29T18:29:56.727">
        <p188:txBody>
          <a:bodyPr/>
          <a:lstStyle/>
          <a:p>
            <a:r>
              <a:rPr lang="es-AR"/>
              <a:t>En base a las decisiones tomadas y frente al requerimiento de obtener estimaciones de tres parámetros de interés en las categorías de cuatro tipos de dominios de estimación se opta por…
La idea es brindar estimaciones precisas de mas de un valor poblacional en mas de un dominio de interes. La realidad es que existen restricciones presupuestarias y logisticas para el diseño y desarrollo de la encuesta, lo cual debe ser tenido en cuenta. 
Esta metodología sirve para …
</a:t>
            </a:r>
          </a:p>
        </p188:txBody>
      </p188:reply>
    </p188:replyLst>
    <p188:txBody>
      <a:bodyPr/>
      <a:lstStyle/>
      <a:p>
        <a:r>
          <a:rPr lang="es-AR"/>
          <a:t>En base a las decisiones tomadas y frente al requerimiento de obtener estimaciones de tres parámetros de interés en las categorías de cuatro tipos de dominios de estimación (Interés en obtener estimaciones precisas de tres valores poblacionales en cuatro tipos de dominios de estimación)</a:t>
        </a:r>
      </a:p>
    </p188:txBody>
  </p188:cm>
</p188:cmLst>
</file>

<file path=ppt/comments/modernComment_169_343AC7B5.xml><?xml version="1.0" encoding="utf-8"?>
<p188:cmLst xmlns:a="http://schemas.openxmlformats.org/drawingml/2006/main" xmlns:r="http://schemas.openxmlformats.org/officeDocument/2006/relationships" xmlns:p188="http://schemas.microsoft.com/office/powerpoint/2018/8/main">
  <p188:cm id="{E97A50B4-BFE3-4EBA-9DD2-B7CC4DAF53A0}" authorId="{062EAE6E-4EB0-6DE6-2CB9-A4E1E499E4FC}" created="2024-07-26T19:51:00.022">
    <pc:sldMkLst xmlns:pc="http://schemas.microsoft.com/office/powerpoint/2013/main/command">
      <pc:docMk/>
      <pc:sldMk cId="876267445" sldId="361"/>
    </pc:sldMkLst>
    <p188:replyLst>
      <p188:reply id="{C10CF832-C812-47C5-AAAF-85ABDF84ADB1}" authorId="{062EAE6E-4EB0-6DE6-2CB9-A4E1E499E4FC}" created="2024-07-26T20:00:43.129">
        <p188:txBody>
          <a:bodyPr/>
          <a:lstStyle/>
          <a:p>
            <a:r>
              <a:rPr lang="es-AR"/>
              <a:t>se presentan CV del 3%, 5%, 7%, 10% y 12%. Estos valores son totalmente aceptables y brindarán resultados válidos y confiables. La idea es garantizar mayor precisión a nivel total, resignando un poco de la misma para los tipos de dominios. Las propuestas parten de un CV del 3% a nivel total y un 5% para los tipos de dominios hasta un 5% a nivel total y un 12% para los tipos de dominios. Debe tenerse en cuenta que si se requiere mayor precisión, el tamaño de muestra será mayor.</a:t>
            </a:r>
          </a:p>
        </p188:txBody>
      </p188:reply>
    </p188:replyLst>
    <p188:txBody>
      <a:bodyPr/>
      <a:lstStyle/>
      <a:p>
        <a:r>
          <a:rPr lang="es-AR"/>
          <a:t>En este análisis, son especificadas distintas propuestas de dataframe cv. Esto se debe a que se decidió seleccionar el nivel de precisión con el que se va a trabajar dependiendo de los tamaños muestrales y el presupuesto destinado a la encuesta.</a:t>
        </a:r>
      </a:p>
    </p188:txBody>
  </p188:cm>
  <p188:cm id="{933BA603-42CA-4E3F-97B8-B23711E9E5DC}" authorId="{062EAE6E-4EB0-6DE6-2CB9-A4E1E499E4FC}" created="2024-07-26T20:09:11.729">
    <pc:sldMkLst xmlns:pc="http://schemas.microsoft.com/office/powerpoint/2013/main/command">
      <pc:docMk/>
      <pc:sldMk cId="876267445" sldId="361"/>
    </pc:sldMkLst>
    <p188:txBody>
      <a:bodyPr/>
      <a:lstStyle/>
      <a:p>
        <a:r>
          <a:rPr lang="es-AR"/>
          <a:t>No incluyo acerca de los archivos de salida porq se hace muy largo</a:t>
        </a:r>
      </a:p>
    </p188:txBody>
  </p188:cm>
</p188:cmLst>
</file>

<file path=ppt/comments/modernComment_16A_FD7BE832.xml><?xml version="1.0" encoding="utf-8"?>
<p188:cmLst xmlns:a="http://schemas.openxmlformats.org/drawingml/2006/main" xmlns:r="http://schemas.openxmlformats.org/officeDocument/2006/relationships" xmlns:p188="http://schemas.microsoft.com/office/powerpoint/2018/8/main">
  <p188:cm id="{2DA5F478-E6F5-4AC3-8D1F-31B9B98C6FAD}" authorId="{062EAE6E-4EB0-6DE6-2CB9-A4E1E499E4FC}" created="2024-07-27T20:04:01.103">
    <pc:sldMkLst xmlns:pc="http://schemas.microsoft.com/office/powerpoint/2013/main/command">
      <pc:docMk/>
      <pc:sldMk cId="4252756018" sldId="362"/>
    </pc:sldMkLst>
    <p188:txBody>
      <a:bodyPr/>
      <a:lstStyle/>
      <a:p>
        <a:r>
          <a:rPr lang="es-AR"/>
          <a:t>Debido a que las unidades que no responden pueden tener respuestas distintas a los que sí lo hacen, la consecuencia principal es la posible existencia de sesgo en las estimaciones.</a:t>
        </a:r>
      </a:p>
    </p188:txBody>
  </p188:cm>
  <p188:cm id="{86A1489B-D167-4DFB-974F-876B11714DC0}" authorId="{062EAE6E-4EB0-6DE6-2CB9-A4E1E499E4FC}" created="2024-07-27T20:10:29.836">
    <pc:sldMkLst xmlns:pc="http://schemas.microsoft.com/office/powerpoint/2013/main/command">
      <pc:docMk/>
      <pc:sldMk cId="4252756018" sldId="362"/>
    </pc:sldMkLst>
    <p188:txBody>
      <a:bodyPr/>
      <a:lstStyle/>
      <a:p>
        <a:r>
          <a:rPr lang="es-AR"/>
          <a:t>de manera de obtener al final de la etapa de recopilación de datos, el tamaño de muestra deseado que asegura los requerimientos de precisión esperados</a:t>
        </a:r>
      </a:p>
    </p188:txBody>
  </p188:cm>
  <p188:cm id="{2CB7D898-F2D1-4E88-B253-A91718DD9089}" authorId="{062EAE6E-4EB0-6DE6-2CB9-A4E1E499E4FC}" created="2024-07-27T20:11:09.722">
    <pc:sldMkLst xmlns:pc="http://schemas.microsoft.com/office/powerpoint/2013/main/command">
      <pc:docMk/>
      <pc:sldMk cId="4252756018" sldId="362"/>
    </pc:sldMkLst>
    <p188:txBody>
      <a:bodyPr/>
      <a:lstStyle/>
      <a:p>
        <a:r>
          <a:rPr lang="es-AR"/>
          <a:t> Estas tasas usualmente se derivan de encuestas anteriores, llevadas a cabo con la misma técnica de recopilación de datos y en condiciones similares, o de suposiciones confiables de quienes diseñan la encuesta. Cuanto más preciso sea el conocimiento de la tasa de respuesta y de las características de quienes no responden, más preciso será el procedimiento de sobremuestreo.</a:t>
        </a:r>
      </a:p>
    </p188:txBody>
  </p188:cm>
  <p188:cm id="{56827CD8-48F2-4EEB-9EE1-B388B9F5D79F}" authorId="{062EAE6E-4EB0-6DE6-2CB9-A4E1E499E4FC}" created="2024-07-27T20:13:43.888">
    <pc:sldMkLst xmlns:pc="http://schemas.microsoft.com/office/powerpoint/2013/main/command">
      <pc:docMk/>
      <pc:sldMk cId="4252756018" sldId="362"/>
    </pc:sldMkLst>
    <p188:txBody>
      <a:bodyPr/>
      <a:lstStyle/>
      <a:p>
        <a:r>
          <a:rPr lang="es-AR"/>
          <a:t> quienes no responden se comportan de manera similar a quienes sí lo hacen</a:t>
        </a:r>
      </a:p>
    </p188:txBody>
  </p188:cm>
  <p188:cm id="{46C12EEB-96FA-4FAF-B163-885D98E18036}" authorId="{062EAE6E-4EB0-6DE6-2CB9-A4E1E499E4FC}" status="resolved" created="2024-07-27T20:26:30.805" complete="100000">
    <pc:sldMkLst xmlns:pc="http://schemas.microsoft.com/office/powerpoint/2013/main/command">
      <pc:docMk/>
      <pc:sldMk cId="4252756018" sldId="362"/>
    </pc:sldMkLst>
    <p188:txBody>
      <a:bodyPr/>
      <a:lstStyle/>
      <a:p>
        <a:r>
          <a:rPr lang="es-AR"/>
          <a:t>En la presente encuesta, se recomienda realizar un seguimiento de la no respuesta que permita contar con información más precisa de la tasa de respuesta en los años siguientes, así como también acerca de las características de quienes no responden.</a:t>
        </a:r>
      </a:p>
    </p188:txBody>
  </p188:cm>
</p188:cmLst>
</file>

<file path=ppt/comments/modernComment_172_4DB8ABB2.xml><?xml version="1.0" encoding="utf-8"?>
<p188:cmLst xmlns:a="http://schemas.openxmlformats.org/drawingml/2006/main" xmlns:r="http://schemas.openxmlformats.org/officeDocument/2006/relationships" xmlns:p188="http://schemas.microsoft.com/office/powerpoint/2018/8/main">
  <p188:cm id="{3BFA2872-E0CA-4464-981F-6DAF09B9F23A}" authorId="{062EAE6E-4EB0-6DE6-2CB9-A4E1E499E4FC}" created="2024-07-26T13:42:17.422">
    <ac:deMkLst xmlns:ac="http://schemas.microsoft.com/office/drawing/2013/main/command">
      <pc:docMk xmlns:pc="http://schemas.microsoft.com/office/powerpoint/2013/main/command"/>
      <pc:sldMk xmlns:pc="http://schemas.microsoft.com/office/powerpoint/2013/main/command" cId="1303948210" sldId="370"/>
      <ac:spMk id="4" creationId="{43110232-B2F8-807E-BFE3-4277499E9A63}"/>
    </ac:deMkLst>
    <p188:replyLst>
      <p188:reply id="{58A6A9FB-2E7F-48D4-9203-F975E4A098A9}" authorId="{062EAE6E-4EB0-6DE6-2CB9-A4E1E499E4FC}" created="2024-07-26T14:02:22.914">
        <p188:txBody>
          <a:bodyPr/>
          <a:lstStyle/>
          <a:p>
            <a:r>
              <a:rPr lang="es-AR"/>
              <a:t>Brinda una generalización del algoritmo de bethel</a:t>
            </a:r>
          </a:p>
        </p188:txBody>
      </p188:reply>
    </p188:replyLst>
    <p188:txBody>
      <a:bodyPr/>
      <a:lstStyle/>
      <a:p>
        <a:r>
          <a:rPr lang="es-AR"/>
          <a:t>Fasulo et al. (2021) abordó computacionalmente el problema de adjudicación multivariado y multidominio que se presenta cuando se requieren estimaciones para más de una variable de interés y más de un dominio de estimación</a:t>
        </a:r>
      </a:p>
    </p188:txBody>
  </p188:cm>
</p188:cmLst>
</file>

<file path=ppt/comments/modernComment_177_8C149A38.xml><?xml version="1.0" encoding="utf-8"?>
<p188:cmLst xmlns:a="http://schemas.openxmlformats.org/drawingml/2006/main" xmlns:r="http://schemas.openxmlformats.org/officeDocument/2006/relationships" xmlns:p188="http://schemas.microsoft.com/office/powerpoint/2018/8/main">
  <p188:cm id="{D836CCFD-06FD-47D5-BBF4-2263FEEC0565}" authorId="{062EAE6E-4EB0-6DE6-2CB9-A4E1E499E4FC}" created="2024-07-25T20:19:46.670">
    <pc:sldMkLst xmlns:pc="http://schemas.microsoft.com/office/powerpoint/2013/main/command">
      <pc:docMk/>
      <pc:sldMk cId="2350160440" sldId="375"/>
    </pc:sldMkLst>
    <p188:txBody>
      <a:bodyPr/>
      <a:lstStyle/>
      <a:p>
        <a:r>
          <a:rPr lang="es-AR"/>
          <a:t>El término constante para costos fijos no afecta la minimización, por lo que no se lo considera para simplificar la notación.</a:t>
        </a:r>
      </a:p>
    </p188:txBody>
  </p188:cm>
</p188:cmLst>
</file>

<file path=ppt/comments/modernComment_17A_AD127904.xml><?xml version="1.0" encoding="utf-8"?>
<p188:cmLst xmlns:a="http://schemas.openxmlformats.org/drawingml/2006/main" xmlns:r="http://schemas.openxmlformats.org/officeDocument/2006/relationships" xmlns:p188="http://schemas.microsoft.com/office/powerpoint/2018/8/main">
  <p188:cm id="{83947969-654F-4CF7-B79F-4AC1ABC06B5E}" authorId="{062EAE6E-4EB0-6DE6-2CB9-A4E1E499E4FC}" created="2024-07-26T00:11:02.155">
    <pc:sldMkLst xmlns:pc="http://schemas.microsoft.com/office/powerpoint/2013/main/command">
      <pc:docMk/>
      <pc:sldMk cId="2903668996" sldId="378"/>
    </pc:sldMkLst>
    <p188:txBody>
      <a:bodyPr/>
      <a:lstStyle/>
      <a:p>
        <a:r>
          <a:rPr lang="es-AR"/>
          <a:t>Dado que 𝑿* minimiza f(𝑿) sujeto a 𝒂j'𝑿1 con  𝑿&gt;𝟬 para 1jJ, entonces m𝑿*minimiza f(m𝑿) sujeto a 𝒂j'(m𝑿)m con 𝑿&gt;𝟬 para 1jJ. Por lo tanto, es posible escalar las restricciones en las variancias (CV’s) a un factor m (o m) si los costos de la encuesta son muy elevados.</a:t>
        </a:r>
      </a:p>
    </p188:txBody>
  </p188:cm>
  <p188:cm id="{25D1A5F8-A9B2-4878-9ECB-8DED50719B49}" authorId="{062EAE6E-4EB0-6DE6-2CB9-A4E1E499E4FC}" created="2024-07-28T00:02:59.882">
    <pc:sldMkLst xmlns:pc="http://schemas.microsoft.com/office/powerpoint/2013/main/command">
      <pc:docMk/>
      <pc:sldMk cId="2903668996" sldId="378"/>
    </pc:sldMkLst>
    <p188:replyLst>
      <p188:reply id="{6173EDA6-EF17-4B84-A4F0-73269A201833}" authorId="{062EAE6E-4EB0-6DE6-2CB9-A4E1E499E4FC}" created="2024-07-28T15:33:17.816">
        <p188:txBody>
          <a:bodyPr/>
          <a:lstStyle/>
          <a:p>
            <a:r>
              <a:rPr lang="es-AR"/>
              <a:t>Se desarrolla primero el caso multivariado en el cual las estimaciones se calculan únicamente para la población completa. Dicho caso fue estudiado por Bethel, por lo que se presenta a continuación su algoritmo. Luego, se extiende al caso multidominio.
Bethel (1989) presenta una expresión para la adjudicación óptima de la muestra estableciendo restricciones de desigualdad en términos de multiplicadores de Lagrange.</a:t>
            </a:r>
          </a:p>
        </p188:txBody>
      </p188:reply>
    </p188:replyLst>
    <p188:txBody>
      <a:bodyPr/>
      <a:lstStyle/>
      <a:p>
        <a:r>
          <a:rPr lang="es-AR"/>
          <a:t>estableciendo restricciones de desigualdad en términos de multiplicadores de Lagrange</a:t>
        </a:r>
      </a:p>
    </p188:txBody>
  </p188:cm>
</p188:cmLst>
</file>

<file path=ppt/comments/modernComment_17D_D640A4F7.xml><?xml version="1.0" encoding="utf-8"?>
<p188:cmLst xmlns:a="http://schemas.openxmlformats.org/drawingml/2006/main" xmlns:r="http://schemas.openxmlformats.org/officeDocument/2006/relationships" xmlns:p188="http://schemas.microsoft.com/office/powerpoint/2018/8/main">
  <p188:cm id="{23B52512-C96A-47F5-8435-3BE192FF0A60}" authorId="{062EAE6E-4EB0-6DE6-2CB9-A4E1E499E4FC}" created="2024-07-26T14:42:05.138">
    <pc:sldMkLst xmlns:pc="http://schemas.microsoft.com/office/powerpoint/2013/main/command">
      <pc:docMk/>
      <pc:sldMk cId="3594560759" sldId="381"/>
    </pc:sldMkLst>
    <p188:txBody>
      <a:bodyPr/>
      <a:lstStyle/>
      <a:p>
        <a:r>
          <a:rPr lang="es-AR"/>
          <a:t> El paquete requiere que se especifiquen dos dataframes referidos a ciertas características de la población, a las variables de interés y a los niveles de precisión.</a:t>
        </a:r>
      </a:p>
    </p188:txBody>
  </p188:cm>
</p188:cmLst>
</file>

<file path=ppt/comments/modernComment_17F_B6B8359D.xml><?xml version="1.0" encoding="utf-8"?>
<p188:cmLst xmlns:a="http://schemas.openxmlformats.org/drawingml/2006/main" xmlns:r="http://schemas.openxmlformats.org/officeDocument/2006/relationships" xmlns:p188="http://schemas.microsoft.com/office/powerpoint/2018/8/main">
  <p188:cm id="{8C9C12F2-5B3C-4019-859F-56A3A18D75CB}" authorId="{062EAE6E-4EB0-6DE6-2CB9-A4E1E499E4FC}" created="2024-07-26T15:44:10.919">
    <ac:deMkLst xmlns:ac="http://schemas.microsoft.com/office/drawing/2013/main/command">
      <pc:docMk xmlns:pc="http://schemas.microsoft.com/office/powerpoint/2013/main/command"/>
      <pc:sldMk xmlns:pc="http://schemas.microsoft.com/office/powerpoint/2013/main/command" cId="3065525661" sldId="383"/>
      <ac:spMk id="4" creationId="{43110232-B2F8-807E-BFE3-4277499E9A63}"/>
    </ac:deMkLst>
    <p188:txBody>
      <a:bodyPr/>
      <a:lstStyle/>
      <a:p>
        <a:r>
          <a:rPr lang="es-AR"/>
          <a:t>El dataset STRATUM tiene una estructura particular y es muy importante que se respeten los nombres de las columnas (a excepción de las dos primeras), para que el código se ejecute exitosamente</a:t>
        </a:r>
      </a:p>
    </p188:txBody>
  </p188:cm>
</p188:cmLst>
</file>

<file path=ppt/comments/modernComment_180_AD540DC5.xml><?xml version="1.0" encoding="utf-8"?>
<p188:cmLst xmlns:a="http://schemas.openxmlformats.org/drawingml/2006/main" xmlns:r="http://schemas.openxmlformats.org/officeDocument/2006/relationships" xmlns:p188="http://schemas.microsoft.com/office/powerpoint/2018/8/main">
  <p188:cm id="{472EA2AE-846E-4B22-B405-A72D13AE4AD1}" authorId="{062EAE6E-4EB0-6DE6-2CB9-A4E1E499E4FC}" created="2024-07-26T19:04:03.327">
    <ac:deMkLst xmlns:ac="http://schemas.microsoft.com/office/drawing/2013/main/command">
      <pc:docMk xmlns:pc="http://schemas.microsoft.com/office/powerpoint/2013/main/command"/>
      <pc:sldMk xmlns:pc="http://schemas.microsoft.com/office/powerpoint/2013/main/command" cId="2907966917" sldId="384"/>
      <ac:spMk id="5" creationId="{4B1F9653-3AC5-1CF4-074B-E740C993AA6E}"/>
    </ac:deMkLst>
    <p188:replyLst>
      <p188:reply id="{A9C3A49D-C9AB-4718-8512-847918CBE9A1}" authorId="{062EAE6E-4EB0-6DE6-2CB9-A4E1E499E4FC}" created="2024-07-26T19:08:27.994">
        <p188:txBody>
          <a:bodyPr/>
          <a:lstStyle/>
          <a:p>
            <a:r>
              <a:rPr lang="es-AR"/>
              <a:t>no es confiable la estimación obtenida con una muestra pequeña.</a:t>
            </a:r>
          </a:p>
        </p188:txBody>
      </p188:reply>
      <p188:reply id="{60799C6D-62D2-4F84-93C4-46B1FDC5E0F5}" authorId="{062EAE6E-4EB0-6DE6-2CB9-A4E1E499E4FC}" created="2024-07-26T19:09:02.532">
        <p188:txBody>
          <a:bodyPr/>
          <a:lstStyle/>
          <a:p>
            <a:r>
              <a:rPr lang="es-AR"/>
              <a:t>Estas cantidades son definidas en función de lo observado en líneas generales para el resto de los estratos, pero están basadas en suposiciones y se espera tener información más precisa en años posteriores. En particular, se observa que en general para tamaños de muestra del 2022 mayores a 10, la proporción de satisfechos es mayor a 0.60; mientras que la de detractores siempre es menor a 0.38. En el caso de promotores, se opta por la mayor heterogeneidad (dada por una proporción de 0.5) ya que hay proporciones tanto altas como bajas</a:t>
            </a:r>
          </a:p>
        </p188:txBody>
      </p188:reply>
    </p188:replyLst>
    <p188:txBody>
      <a:bodyPr/>
      <a:lstStyle/>
      <a:p>
        <a:r>
          <a:rPr lang="es-AR"/>
          <a:t>no se pueden obtener estimaciones confiables de una muestra de una población muy chica.
</a:t>
        </a:r>
      </a:p>
    </p188:txBody>
  </p188:cm>
</p188:cmLst>
</file>

<file path=ppt/comments/modernComment_181_605EAFA5.xml><?xml version="1.0" encoding="utf-8"?>
<p188:cmLst xmlns:a="http://schemas.openxmlformats.org/drawingml/2006/main" xmlns:r="http://schemas.openxmlformats.org/officeDocument/2006/relationships" xmlns:p188="http://schemas.microsoft.com/office/powerpoint/2018/8/main">
  <p188:cm id="{F284E2A6-7CF4-4F05-A68C-0563DCEB592A}" authorId="{062EAE6E-4EB0-6DE6-2CB9-A4E1E499E4FC}" created="2024-07-27T19:37:39.990">
    <pc:sldMkLst xmlns:pc="http://schemas.microsoft.com/office/powerpoint/2013/main/command">
      <pc:docMk/>
      <pc:sldMk cId="1616818085" sldId="385"/>
    </pc:sldMkLst>
    <p188:replyLst>
      <p188:reply id="{9C2D14D4-530D-46A9-8F1F-27086E54F760}" authorId="{062EAE6E-4EB0-6DE6-2CB9-A4E1E499E4FC}" created="2024-07-27T19:42:51.846">
        <p188:txBody>
          <a:bodyPr/>
          <a:lstStyle/>
          <a:p>
            <a:r>
              <a:rPr lang="es-AR"/>
              <a:t>En cuanto a la credencial D, se considera una posible exclusión debido a un pedido hecho por parte de las gerencias de realizar un análisis particular de esta credencial.</a:t>
            </a:r>
          </a:p>
        </p188:txBody>
      </p188:reply>
    </p188:replyLst>
    <p188:txBody>
      <a:bodyPr/>
      <a:lstStyle/>
      <a:p>
        <a:r>
          <a:rPr lang="es-AR"/>
          <a:t>El planteo de cuatro escenarios se debe a que, en una primera instancia, cuando fue considerado únicamente el escenario 1, el tamaño muestral era muy grande, incluso disminuyendo la precisión. Por lo tanto, se buscan alternativas que puedan reducir dicho tamaño. Una de ellas es disminuir la cantidad de dominios de estimación, lo cual resulta en una posible reducción del tamaño de la muestra.</a:t>
        </a:r>
      </a:p>
    </p188:txBody>
  </p188:cm>
</p188:cmLst>
</file>

<file path=ppt/comments/modernComment_18A_E6F4B7B9.xml><?xml version="1.0" encoding="utf-8"?>
<p188:cmLst xmlns:a="http://schemas.openxmlformats.org/drawingml/2006/main" xmlns:r="http://schemas.openxmlformats.org/officeDocument/2006/relationships" xmlns:p188="http://schemas.microsoft.com/office/powerpoint/2018/8/main">
  <p188:cm id="{30CE9168-4ECC-481E-89DC-1A7304B0D63C}" authorId="{062EAE6E-4EB0-6DE6-2CB9-A4E1E499E4FC}" created="2024-07-27T19:52:07.483">
    <pc:sldMkLst xmlns:pc="http://schemas.microsoft.com/office/powerpoint/2013/main/command">
      <pc:docMk/>
      <pc:sldMk cId="3874797497" sldId="394"/>
    </pc:sldMkLst>
    <p188:txBody>
      <a:bodyPr/>
      <a:lstStyle/>
      <a:p>
        <a:r>
          <a:rPr lang="es-AR"/>
          <a:t>disminuye el tamaño de muestra al aumentar los coeficientes de variación máximo permitidos en los tipos de dominios</a:t>
        </a:r>
      </a:p>
    </p188:txBody>
  </p188:cm>
  <p188:cm id="{6213C709-EA6A-4F7A-84C4-F6C44822F885}" authorId="{062EAE6E-4EB0-6DE6-2CB9-A4E1E499E4FC}" created="2024-07-27T19:53:33.640">
    <pc:sldMkLst xmlns:pc="http://schemas.microsoft.com/office/powerpoint/2013/main/command">
      <pc:docMk/>
      <pc:sldMk cId="3874797497" sldId="394"/>
    </pc:sldMkLst>
    <p188:txBody>
      <a:bodyPr/>
      <a:lstStyle/>
      <a:p>
        <a:r>
          <a:rPr lang="es-AR"/>
          <a:t>El menor tamaño de muestra se alcanza en el escenario 4 (dos segmentos sin D) con un CV del 5% a nivel global, es decir, para la población de GF de Avalian, y un máximo del 12% para los dominios región, credencial, nivel de uso y segmento. Para garantizar estos niveles de precisión es necesario que el tamaño de muestra efectivo sea de 1.173 GF</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c1bf5f47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c1bf5f47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25137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15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67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65847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1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9928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985154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25259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5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ba8f6d1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ba8f6d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49484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4340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28154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51364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10315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02364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43217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552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672686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70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affae2f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affae2f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686638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457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170453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309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08924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165019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9985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953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34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08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baffae2f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baffae2f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285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71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97922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786855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34915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199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2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8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59095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35393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28627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3" name="Google Shape;43;p34"/>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5" name="Google Shape;45;p34"/>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37"/>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3887391" y="740569"/>
            <a:ext cx="4629150" cy="3655219"/>
          </a:xfrm>
          <a:prstGeom prst="rect">
            <a:avLst/>
          </a:prstGeom>
          <a:noFill/>
          <a:ln>
            <a:noFill/>
          </a:ln>
        </p:spPr>
      </p:sp>
      <p:sp>
        <p:nvSpPr>
          <p:cNvPr id="68" name="Google Shape;68;p38"/>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51" r:id="rId2"/>
    <p:sldLayoutId id="2147483662" r:id="rId3"/>
    <p:sldLayoutId id="2147483663" r:id="rId4"/>
    <p:sldLayoutId id="2147483664" r:id="rId5"/>
    <p:sldLayoutId id="2147483655"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A_C4AE3EC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2C_120E2A8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microsoft.com/office/2018/10/relationships/comments" Target="../comments/modernComment_153_7F4308A3.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162_2A85DD16.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microsoft.com/office/2018/10/relationships/comments" Target="../comments/modernComment_164_FE64D3BE.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8_90679E7F.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microsoft.com/office/2018/10/relationships/comments" Target="../comments/modernComment_168_6D7015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0.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77_8C149A3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37.png"/><Relationship Id="rId3" Type="http://schemas.microsoft.com/office/2018/10/relationships/comments" Target="../comments/modernComment_17A_AD127904.xml"/><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5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microsoft.com/office/2018/10/relationships/comments" Target="../comments/modernComment_119_36397F8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microsoft.com/office/2018/10/relationships/comments" Target="../comments/modernComment_172_4DB8ABB2.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microsoft.com/office/2018/10/relationships/comments" Target="../comments/modernComment_17D_D640A4F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microsoft.com/office/2018/10/relationships/comments" Target="../comments/modernComment_17F_B6B8359D.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microsoft.com/office/2018/10/relationships/comments" Target="../comments/modernComment_180_AD540DC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8/10/relationships/comments" Target="../comments/modernComment_169_343AC7B5.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microsoft.com/office/2018/10/relationships/comments" Target="../comments/modernComment_181_605EAFA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microsoft.com/office/2018/10/relationships/comments" Target="../comments/modernComment_18A_E6F4B7B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microsoft.com/office/2018/10/relationships/comments" Target="../comments/modernComment_16A_FD7BE83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p:nvPr/>
        </p:nvSpPr>
        <p:spPr>
          <a:xfrm>
            <a:off x="1214400" y="912375"/>
            <a:ext cx="67152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100" dirty="0">
                <a:solidFill>
                  <a:srgbClr val="00986B"/>
                </a:solidFill>
                <a:latin typeface="Raleway ExtraBold"/>
                <a:ea typeface="Raleway ExtraBold"/>
                <a:cs typeface="Raleway ExtraBold"/>
                <a:sym typeface="Raleway ExtraBold"/>
              </a:rPr>
              <a:t>Diseño muestral para Encuesta de Satisfacción de Asociados AVALIAN</a:t>
            </a:r>
            <a:endParaRPr sz="4100" dirty="0">
              <a:solidFill>
                <a:srgbClr val="00986B"/>
              </a:solidFill>
              <a:latin typeface="Raleway ExtraBold"/>
              <a:ea typeface="Raleway ExtraBold"/>
              <a:cs typeface="Raleway ExtraBold"/>
              <a:sym typeface="Raleway ExtraBold"/>
            </a:endParaRPr>
          </a:p>
        </p:txBody>
      </p:sp>
      <p:cxnSp>
        <p:nvCxnSpPr>
          <p:cNvPr id="73" name="Google Shape;73;p13"/>
          <p:cNvCxnSpPr/>
          <p:nvPr/>
        </p:nvCxnSpPr>
        <p:spPr>
          <a:xfrm flipH="1">
            <a:off x="1252550" y="3756400"/>
            <a:ext cx="3300" cy="715800"/>
          </a:xfrm>
          <a:prstGeom prst="straightConnector1">
            <a:avLst/>
          </a:prstGeom>
          <a:noFill/>
          <a:ln w="38100" cap="flat" cmpd="sng">
            <a:solidFill>
              <a:srgbClr val="92D050"/>
            </a:solidFill>
            <a:prstDash val="solid"/>
            <a:round/>
            <a:headEnd type="none" w="med" len="med"/>
            <a:tailEnd type="none" w="med" len="med"/>
          </a:ln>
        </p:spPr>
      </p:cxnSp>
      <p:sp>
        <p:nvSpPr>
          <p:cNvPr id="74" name="Google Shape;74;p13"/>
          <p:cNvSpPr txBox="1"/>
          <p:nvPr/>
        </p:nvSpPr>
        <p:spPr>
          <a:xfrm>
            <a:off x="1373350" y="3756400"/>
            <a:ext cx="1965600" cy="77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a:solidFill>
                  <a:schemeClr val="dk2"/>
                </a:solidFill>
                <a:latin typeface="Lato"/>
                <a:ea typeface="Lato"/>
                <a:cs typeface="Lato"/>
                <a:sym typeface="Lato"/>
              </a:rPr>
              <a:t>Alumna: Sofía Suares</a:t>
            </a:r>
            <a:endParaRPr sz="1500">
              <a:solidFill>
                <a:schemeClr val="dk2"/>
              </a:solidFill>
              <a:latin typeface="Lato"/>
              <a:ea typeface="Lato"/>
              <a:cs typeface="Lato"/>
              <a:sym typeface="Lato"/>
            </a:endParaRPr>
          </a:p>
          <a:p>
            <a:pPr marL="0" lvl="0" indent="0" algn="l" rtl="0">
              <a:spcBef>
                <a:spcPts val="1000"/>
              </a:spcBef>
              <a:spcAft>
                <a:spcPts val="0"/>
              </a:spcAft>
              <a:buNone/>
            </a:pPr>
            <a:r>
              <a:rPr lang="es" sz="1500">
                <a:solidFill>
                  <a:schemeClr val="dk2"/>
                </a:solidFill>
                <a:latin typeface="Lato"/>
                <a:ea typeface="Lato"/>
                <a:cs typeface="Lato"/>
                <a:sym typeface="Lato"/>
              </a:rPr>
              <a:t>Julio del 2024</a:t>
            </a:r>
            <a:endParaRPr sz="1100">
              <a:solidFill>
                <a:schemeClr val="dk2"/>
              </a:solidFill>
              <a:latin typeface="Lato"/>
              <a:ea typeface="Lato"/>
              <a:cs typeface="Lato"/>
              <a:sym typeface="Lato"/>
            </a:endParaRPr>
          </a:p>
        </p:txBody>
      </p:sp>
      <p:cxnSp>
        <p:nvCxnSpPr>
          <p:cNvPr id="75" name="Google Shape;75;p13"/>
          <p:cNvCxnSpPr/>
          <p:nvPr/>
        </p:nvCxnSpPr>
        <p:spPr>
          <a:xfrm rot="10800000" flipH="1">
            <a:off x="1214388" y="3006925"/>
            <a:ext cx="6715200" cy="25800"/>
          </a:xfrm>
          <a:prstGeom prst="straightConnector1">
            <a:avLst/>
          </a:prstGeom>
          <a:noFill/>
          <a:ln w="38100" cap="flat" cmpd="sng">
            <a:solidFill>
              <a:srgbClr val="00986B"/>
            </a:solidFill>
            <a:prstDash val="solid"/>
            <a:round/>
            <a:headEnd type="none" w="med" len="med"/>
            <a:tailEnd type="none" w="med" len="med"/>
          </a:ln>
        </p:spPr>
      </p:cxnSp>
      <p:sp>
        <p:nvSpPr>
          <p:cNvPr id="76" name="Google Shape;76;p13"/>
          <p:cNvSpPr txBox="1"/>
          <p:nvPr/>
        </p:nvSpPr>
        <p:spPr>
          <a:xfrm>
            <a:off x="1252550" y="3200300"/>
            <a:ext cx="426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a:solidFill>
                  <a:srgbClr val="92D050"/>
                </a:solidFill>
                <a:latin typeface="Lato"/>
                <a:ea typeface="Lato"/>
                <a:cs typeface="Lato"/>
                <a:sym typeface="Lato"/>
              </a:rPr>
              <a:t>TESINA - Licenciatura en Estadística </a:t>
            </a:r>
            <a:endParaRPr sz="1800">
              <a:solidFill>
                <a:srgbClr val="92D050"/>
              </a:solidFill>
              <a:latin typeface="Lato"/>
              <a:ea typeface="Lato"/>
              <a:cs typeface="Lato"/>
              <a:sym typeface="Lato"/>
            </a:endParaRPr>
          </a:p>
        </p:txBody>
      </p:sp>
      <p:pic>
        <p:nvPicPr>
          <p:cNvPr id="77" name="Google Shape;77;p13"/>
          <p:cNvPicPr preferRelativeResize="0"/>
          <p:nvPr/>
        </p:nvPicPr>
        <p:blipFill>
          <a:blip r:embed="rId3">
            <a:alphaModFix/>
          </a:blip>
          <a:stretch>
            <a:fillRect/>
          </a:stretch>
        </p:blipFill>
        <p:spPr>
          <a:xfrm>
            <a:off x="7929600" y="355800"/>
            <a:ext cx="856400" cy="237400"/>
          </a:xfrm>
          <a:prstGeom prst="rect">
            <a:avLst/>
          </a:prstGeom>
          <a:noFill/>
          <a:ln>
            <a:noFill/>
          </a:ln>
        </p:spPr>
      </p:pic>
      <p:pic>
        <p:nvPicPr>
          <p:cNvPr id="78" name="Google Shape;78;p13"/>
          <p:cNvPicPr preferRelativeResize="0"/>
          <p:nvPr/>
        </p:nvPicPr>
        <p:blipFill>
          <a:blip r:embed="rId4">
            <a:alphaModFix/>
          </a:blip>
          <a:stretch>
            <a:fillRect/>
          </a:stretch>
        </p:blipFill>
        <p:spPr>
          <a:xfrm>
            <a:off x="6774350" y="355800"/>
            <a:ext cx="1028750" cy="237396"/>
          </a:xfrm>
          <a:prstGeom prst="rect">
            <a:avLst/>
          </a:prstGeom>
          <a:noFill/>
          <a:ln>
            <a:noFill/>
          </a:ln>
        </p:spPr>
      </p:pic>
      <p:sp>
        <p:nvSpPr>
          <p:cNvPr id="79" name="Google Shape;79;p13"/>
          <p:cNvSpPr txBox="1"/>
          <p:nvPr/>
        </p:nvSpPr>
        <p:spPr>
          <a:xfrm>
            <a:off x="4399600" y="4122000"/>
            <a:ext cx="3403500" cy="7620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s" sz="1500">
                <a:solidFill>
                  <a:schemeClr val="dk2"/>
                </a:solidFill>
                <a:latin typeface="Lato"/>
                <a:ea typeface="Lato"/>
                <a:cs typeface="Lato"/>
                <a:sym typeface="Lato"/>
              </a:rPr>
              <a:t>Director: M. Sc. Gonzalo Pablo Marí</a:t>
            </a:r>
            <a:endParaRPr sz="1500">
              <a:solidFill>
                <a:schemeClr val="dk2"/>
              </a:solidFill>
              <a:latin typeface="Lato"/>
              <a:ea typeface="Lato"/>
              <a:cs typeface="Lato"/>
              <a:sym typeface="Lato"/>
            </a:endParaRPr>
          </a:p>
          <a:p>
            <a:pPr marL="0" marR="0" lvl="0" indent="0" algn="l" rtl="0">
              <a:lnSpc>
                <a:spcPct val="150000"/>
              </a:lnSpc>
              <a:spcBef>
                <a:spcPts val="0"/>
              </a:spcBef>
              <a:spcAft>
                <a:spcPts val="0"/>
              </a:spcAft>
              <a:buNone/>
            </a:pPr>
            <a:r>
              <a:rPr lang="es" sz="1500">
                <a:solidFill>
                  <a:schemeClr val="dk2"/>
                </a:solidFill>
                <a:latin typeface="Lato"/>
                <a:ea typeface="Lato"/>
                <a:cs typeface="Lato"/>
                <a:sym typeface="Lato"/>
              </a:rPr>
              <a:t>Codirectora: Mag. Virginia Laura Borra</a:t>
            </a:r>
            <a:endParaRPr sz="1500">
              <a:solidFill>
                <a:schemeClr val="dk2"/>
              </a:solidFill>
              <a:latin typeface="Lato"/>
              <a:ea typeface="Lato"/>
              <a:cs typeface="Lato"/>
              <a:sym typeface="Lato"/>
            </a:endParaRPr>
          </a:p>
        </p:txBody>
      </p:sp>
      <p:cxnSp>
        <p:nvCxnSpPr>
          <p:cNvPr id="80" name="Google Shape;80;p13"/>
          <p:cNvCxnSpPr/>
          <p:nvPr/>
        </p:nvCxnSpPr>
        <p:spPr>
          <a:xfrm flipH="1">
            <a:off x="7888150" y="4145100"/>
            <a:ext cx="3300" cy="715800"/>
          </a:xfrm>
          <a:prstGeom prst="straightConnector1">
            <a:avLst/>
          </a:prstGeom>
          <a:noFill/>
          <a:ln w="38100" cap="flat" cmpd="sng">
            <a:solidFill>
              <a:srgbClr val="92D05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6858885"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Análisis de antecedentes</a:t>
            </a:r>
            <a:endParaRPr sz="4000" dirty="0">
              <a:solidFill>
                <a:schemeClr val="lt1"/>
              </a:solidFill>
              <a:latin typeface="Raleway ExtraBold" pitchFamily="2" charset="0"/>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02735C39-C266-5395-4893-F7069008B1B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4" name="Google Shape;105;p16">
            <a:extLst>
              <a:ext uri="{FF2B5EF4-FFF2-40B4-BE49-F238E27FC236}">
                <a16:creationId xmlns:a16="http://schemas.microsoft.com/office/drawing/2014/main" id="{B5716710-49CC-7E92-9D89-7EFAFE6BD3B9}"/>
              </a:ext>
            </a:extLst>
          </p:cNvPr>
          <p:cNvSpPr txBox="1"/>
          <p:nvPr/>
        </p:nvSpPr>
        <p:spPr>
          <a:xfrm>
            <a:off x="620375" y="632429"/>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Análisis de antecedentes</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2DABD4E-3059-7DF7-9746-F5911CE2582E}"/>
              </a:ext>
            </a:extLst>
          </p:cNvPr>
          <p:cNvSpPr txBox="1"/>
          <p:nvPr/>
        </p:nvSpPr>
        <p:spPr>
          <a:xfrm>
            <a:off x="615501" y="1242804"/>
            <a:ext cx="7716969" cy="1231106"/>
          </a:xfrm>
          <a:prstGeom prst="rect">
            <a:avLst/>
          </a:prstGeom>
          <a:noFill/>
        </p:spPr>
        <p:txBody>
          <a:bodyPr wrap="square" rtlCol="0">
            <a:spAutoFit/>
          </a:bodyPr>
          <a:lstStyle/>
          <a:p>
            <a:pPr>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Se presenta para las encuestas de satisfacción realizadas en los años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2017</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2018</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2019</a:t>
            </a:r>
            <a:r>
              <a:rPr lang="es-ES" dirty="0">
                <a:latin typeface="Lato" panose="020F0502020204030203" pitchFamily="34" charset="0"/>
                <a:ea typeface="Lato" panose="020F0502020204030203" pitchFamily="34" charset="0"/>
                <a:cs typeface="Lato" panose="020F0502020204030203" pitchFamily="34" charset="0"/>
              </a:rPr>
              <a:t> y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2022</a:t>
            </a:r>
            <a:r>
              <a:rPr lang="es-AR" dirty="0">
                <a:latin typeface="Lato" panose="020F0502020204030203" pitchFamily="34" charset="0"/>
                <a:ea typeface="Lato" panose="020F0502020204030203" pitchFamily="34" charset="0"/>
                <a:cs typeface="Lato" panose="020F0502020204030203" pitchFamily="34" charset="0"/>
              </a:rPr>
              <a:t>, siendo la documentación disponible para el análisis</a:t>
            </a:r>
          </a:p>
          <a:p>
            <a:pPr>
              <a:buClr>
                <a:schemeClr val="bg1">
                  <a:lumMod val="50000"/>
                </a:schemeClr>
              </a:buClr>
            </a:pPr>
            <a:endParaRPr lang="es-AR" dirty="0">
              <a:latin typeface="Lato" panose="020F0502020204030203" pitchFamily="34" charset="0"/>
              <a:ea typeface="Lato" panose="020F0502020204030203" pitchFamily="34" charset="0"/>
              <a:cs typeface="Lato" panose="020F0502020204030203" pitchFamily="34" charset="0"/>
            </a:endParaRPr>
          </a:p>
          <a:p>
            <a:pPr>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Las encuestas de los años 2017 y 2019 se trabajaron con colaboradores y recursos internos de la empresa mientras que en los otros años se trabajó con distintas consultoras</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8" name="Rectangle 1">
            <a:extLst>
              <a:ext uri="{FF2B5EF4-FFF2-40B4-BE49-F238E27FC236}">
                <a16:creationId xmlns:a16="http://schemas.microsoft.com/office/drawing/2014/main" id="{BF4DAEDD-0142-DB10-F891-C1F07167A9B8}"/>
              </a:ext>
            </a:extLst>
          </p:cNvPr>
          <p:cNvSpPr>
            <a:spLocks noChangeArrowheads="1"/>
          </p:cNvSpPr>
          <p:nvPr/>
        </p:nvSpPr>
        <p:spPr bwMode="auto">
          <a:xfrm>
            <a:off x="615501" y="2560320"/>
            <a:ext cx="390654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AR" sz="1600" b="1" dirty="0">
                <a:solidFill>
                  <a:srgbClr val="92D050"/>
                </a:solidFill>
                <a:latin typeface="Lato" panose="020F0502020204030203" pitchFamily="34" charset="0"/>
                <a:ea typeface="Lato" panose="020F0502020204030203" pitchFamily="34" charset="0"/>
                <a:cs typeface="Lato" panose="020F0502020204030203" pitchFamily="34" charset="0"/>
              </a:rPr>
              <a:t>Aspectos a analizar:</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Objetivos</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Población objetivo</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Método de selección</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Forma de contacto</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Instrumentos de recolección de datos</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Tamaños de muestra</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Indicadores de satisfacción</a:t>
            </a:r>
            <a:endParaRPr lang="es-AR" dirty="0"/>
          </a:p>
        </p:txBody>
      </p:sp>
      <p:pic>
        <p:nvPicPr>
          <p:cNvPr id="3" name="Google Shape;213;p18">
            <a:extLst>
              <a:ext uri="{FF2B5EF4-FFF2-40B4-BE49-F238E27FC236}">
                <a16:creationId xmlns:a16="http://schemas.microsoft.com/office/drawing/2014/main" id="{599E1672-7707-E812-5F9E-D8DEAC50C76D}"/>
              </a:ext>
            </a:extLst>
          </p:cNvPr>
          <p:cNvPicPr preferRelativeResize="0"/>
          <p:nvPr/>
        </p:nvPicPr>
        <p:blipFill rotWithShape="1">
          <a:blip r:embed="rId2">
            <a:alphaModFix/>
          </a:blip>
          <a:srcRect/>
          <a:stretch/>
        </p:blipFill>
        <p:spPr>
          <a:xfrm>
            <a:off x="5541875" y="2798025"/>
            <a:ext cx="1496994" cy="1371247"/>
          </a:xfrm>
          <a:prstGeom prst="rect">
            <a:avLst/>
          </a:prstGeom>
          <a:noFill/>
          <a:ln>
            <a:noFill/>
          </a:ln>
        </p:spPr>
      </p:pic>
    </p:spTree>
    <p:extLst>
      <p:ext uri="{BB962C8B-B14F-4D97-AF65-F5344CB8AC3E}">
        <p14:creationId xmlns:p14="http://schemas.microsoft.com/office/powerpoint/2010/main" val="331532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02735C39-C266-5395-4893-F7069008B1B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4" name="Google Shape;105;p16">
            <a:extLst>
              <a:ext uri="{FF2B5EF4-FFF2-40B4-BE49-F238E27FC236}">
                <a16:creationId xmlns:a16="http://schemas.microsoft.com/office/drawing/2014/main" id="{B5716710-49CC-7E92-9D89-7EFAFE6BD3B9}"/>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principal</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2DABD4E-3059-7DF7-9746-F5911CE2582E}"/>
              </a:ext>
            </a:extLst>
          </p:cNvPr>
          <p:cNvSpPr txBox="1"/>
          <p:nvPr/>
        </p:nvSpPr>
        <p:spPr>
          <a:xfrm>
            <a:off x="407538" y="1068188"/>
            <a:ext cx="8216397" cy="523220"/>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Conocer el nivel de satisfacción general que tienen los asociados con el desempeño de </a:t>
            </a:r>
            <a:r>
              <a:rPr lang="es-ES" dirty="0" err="1">
                <a:latin typeface="Lato" panose="020F0502020204030203" pitchFamily="34" charset="0"/>
                <a:ea typeface="Lato" panose="020F0502020204030203" pitchFamily="34" charset="0"/>
                <a:cs typeface="Lato" panose="020F0502020204030203" pitchFamily="34" charset="0"/>
              </a:rPr>
              <a:t>Aca</a:t>
            </a:r>
            <a:r>
              <a:rPr lang="es-ES" dirty="0">
                <a:latin typeface="Lato" panose="020F0502020204030203" pitchFamily="34" charset="0"/>
                <a:ea typeface="Lato" panose="020F0502020204030203" pitchFamily="34" charset="0"/>
                <a:cs typeface="Lato" panose="020F0502020204030203" pitchFamily="34" charset="0"/>
              </a:rPr>
              <a:t> Salud/</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8" name="Rectangle 1">
            <a:extLst>
              <a:ext uri="{FF2B5EF4-FFF2-40B4-BE49-F238E27FC236}">
                <a16:creationId xmlns:a16="http://schemas.microsoft.com/office/drawing/2014/main" id="{BF4DAEDD-0142-DB10-F891-C1F07167A9B8}"/>
              </a:ext>
            </a:extLst>
          </p:cNvPr>
          <p:cNvSpPr>
            <a:spLocks noChangeArrowheads="1"/>
          </p:cNvSpPr>
          <p:nvPr/>
        </p:nvSpPr>
        <p:spPr bwMode="auto">
          <a:xfrm>
            <a:off x="1452880" y="293547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6" name="CuadroTexto 5">
            <a:extLst>
              <a:ext uri="{FF2B5EF4-FFF2-40B4-BE49-F238E27FC236}">
                <a16:creationId xmlns:a16="http://schemas.microsoft.com/office/drawing/2014/main" id="{AD6E3FC7-BC67-4CB2-09DA-8474D9892E08}"/>
              </a:ext>
            </a:extLst>
          </p:cNvPr>
          <p:cNvSpPr txBox="1"/>
          <p:nvPr/>
        </p:nvSpPr>
        <p:spPr>
          <a:xfrm>
            <a:off x="407538" y="1668883"/>
            <a:ext cx="5297804" cy="461665"/>
          </a:xfrm>
          <a:prstGeom prst="rect">
            <a:avLst/>
          </a:prstGeom>
          <a:noFill/>
        </p:spPr>
        <p:txBody>
          <a:bodyPr wrap="square">
            <a:spAutoFit/>
          </a:bodyPr>
          <a:lstStyle/>
          <a:p>
            <a:pPr marL="0" lvl="0" indent="0" algn="l" rtl="0">
              <a:spcBef>
                <a:spcPts val="0"/>
              </a:spcBef>
              <a:spcAft>
                <a:spcPts val="0"/>
              </a:spcAft>
              <a:buNone/>
            </a:pPr>
            <a:r>
              <a:rPr lang="es-AR" sz="2400" b="1" dirty="0">
                <a:solidFill>
                  <a:srgbClr val="00986B"/>
                </a:solidFill>
                <a:latin typeface="Raleway"/>
                <a:ea typeface="Raleway"/>
                <a:cs typeface="Raleway"/>
                <a:sym typeface="Raleway"/>
              </a:rPr>
              <a:t>Objetivos específicos</a:t>
            </a:r>
          </a:p>
        </p:txBody>
      </p:sp>
      <p:graphicFrame>
        <p:nvGraphicFramePr>
          <p:cNvPr id="9" name="Tabla 8">
            <a:extLst>
              <a:ext uri="{FF2B5EF4-FFF2-40B4-BE49-F238E27FC236}">
                <a16:creationId xmlns:a16="http://schemas.microsoft.com/office/drawing/2014/main" id="{FE0B7E3C-E0FB-4254-0095-88CEC7BCE960}"/>
              </a:ext>
            </a:extLst>
          </p:cNvPr>
          <p:cNvGraphicFramePr>
            <a:graphicFrameLocks noGrp="1"/>
          </p:cNvGraphicFramePr>
          <p:nvPr>
            <p:extLst>
              <p:ext uri="{D42A27DB-BD31-4B8C-83A1-F6EECF244321}">
                <p14:modId xmlns:p14="http://schemas.microsoft.com/office/powerpoint/2010/main" val="3681849912"/>
              </p:ext>
            </p:extLst>
          </p:nvPr>
        </p:nvGraphicFramePr>
        <p:xfrm>
          <a:off x="520064" y="2250251"/>
          <a:ext cx="8103871" cy="2146052"/>
        </p:xfrm>
        <a:graphic>
          <a:graphicData uri="http://schemas.openxmlformats.org/drawingml/2006/table">
            <a:tbl>
              <a:tblPr firstRow="1">
                <a:tableStyleId>{00A15C55-8517-42AA-B614-E9B94910E393}</a:tableStyleId>
              </a:tblPr>
              <a:tblGrid>
                <a:gridCol w="5534776">
                  <a:extLst>
                    <a:ext uri="{9D8B030D-6E8A-4147-A177-3AD203B41FA5}">
                      <a16:colId xmlns:a16="http://schemas.microsoft.com/office/drawing/2014/main" val="1147218329"/>
                    </a:ext>
                  </a:extLst>
                </a:gridCol>
                <a:gridCol w="637956">
                  <a:extLst>
                    <a:ext uri="{9D8B030D-6E8A-4147-A177-3AD203B41FA5}">
                      <a16:colId xmlns:a16="http://schemas.microsoft.com/office/drawing/2014/main" val="2776638470"/>
                    </a:ext>
                  </a:extLst>
                </a:gridCol>
                <a:gridCol w="637956">
                  <a:extLst>
                    <a:ext uri="{9D8B030D-6E8A-4147-A177-3AD203B41FA5}">
                      <a16:colId xmlns:a16="http://schemas.microsoft.com/office/drawing/2014/main" val="3043914759"/>
                    </a:ext>
                  </a:extLst>
                </a:gridCol>
                <a:gridCol w="662726">
                  <a:extLst>
                    <a:ext uri="{9D8B030D-6E8A-4147-A177-3AD203B41FA5}">
                      <a16:colId xmlns:a16="http://schemas.microsoft.com/office/drawing/2014/main" val="751812096"/>
                    </a:ext>
                  </a:extLst>
                </a:gridCol>
                <a:gridCol w="630457">
                  <a:extLst>
                    <a:ext uri="{9D8B030D-6E8A-4147-A177-3AD203B41FA5}">
                      <a16:colId xmlns:a16="http://schemas.microsoft.com/office/drawing/2014/main" val="2365401637"/>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Objetivo específico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Medir el nivel de satisfacción entre los asociados con respecto a los diferentes puntos que componen el servicio y la atención brindada por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Relevar las causas de los inconvenientes ocurridos entre los asociados y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Medir la imagen de ACA Salud percibida por los asociados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44933668"/>
                  </a:ext>
                </a:extLst>
              </a:tr>
              <a:tr h="2774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Identificar oportunidades de mejora</a:t>
                      </a:r>
                      <a:endParaRPr lang="es-AR"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58926175"/>
                  </a:ext>
                </a:extLst>
              </a:tr>
              <a:tr h="2774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Determinar el conocimiento y el uso del servicio de telemedicina E-</a:t>
                      </a:r>
                      <a:r>
                        <a:rPr lang="es-ES" sz="1200" b="0" i="0" u="none" strike="noStrike" dirty="0" err="1">
                          <a:solidFill>
                            <a:schemeClr val="bg2"/>
                          </a:solidFill>
                          <a:effectLst/>
                          <a:latin typeface="Lato" panose="020F0502020204030203" pitchFamily="34" charset="0"/>
                          <a:ea typeface="Lato" panose="020F0502020204030203" pitchFamily="34" charset="0"/>
                          <a:cs typeface="Lato" panose="020F0502020204030203" pitchFamily="34" charset="0"/>
                        </a:rPr>
                        <a:t>doc</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9546469"/>
                  </a:ext>
                </a:extLst>
              </a:tr>
              <a:tr h="1836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Medir las preferencias de canales de atención: presencial, telefónico y online</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61496209"/>
                  </a:ext>
                </a:extLst>
              </a:tr>
            </a:tbl>
          </a:graphicData>
        </a:graphic>
      </p:graphicFrame>
    </p:spTree>
    <p:extLst>
      <p:ext uri="{BB962C8B-B14F-4D97-AF65-F5344CB8AC3E}">
        <p14:creationId xmlns:p14="http://schemas.microsoft.com/office/powerpoint/2010/main" val="264505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1099922"/>
            <a:ext cx="7818120" cy="1323439"/>
          </a:xfrm>
          <a:prstGeom prst="rect">
            <a:avLst/>
          </a:prstGeom>
          <a:noFill/>
        </p:spPr>
        <p:txBody>
          <a:bodyPr wrap="square" rtlCol="0">
            <a:spAutoFit/>
          </a:bodyPr>
          <a:lstStyle/>
          <a:p>
            <a:pPr marL="285750" lvl="1"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las primeras tres encuestas analizadas, se restringe a los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titulares de los GF </a:t>
            </a:r>
            <a:r>
              <a:rPr lang="es-ES" dirty="0">
                <a:latin typeface="Lato" panose="020F0502020204030203" pitchFamily="34" charset="0"/>
                <a:ea typeface="Lato" panose="020F0502020204030203" pitchFamily="34" charset="0"/>
                <a:cs typeface="Lato" panose="020F0502020204030203" pitchFamily="34" charset="0"/>
              </a:rPr>
              <a:t>activos en determinada fecha, mientras que en la del año 2022, se incorporan los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familiares mayores de 18 años</a:t>
            </a:r>
            <a:endParaRPr lang="es-AR"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lvl="1"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Se aplican criterios de exclusión debido a </a:t>
            </a:r>
            <a:r>
              <a:rPr lang="es-ES" dirty="0">
                <a:latin typeface="Lato" panose="020F0502020204030203" pitchFamily="34" charset="0"/>
                <a:ea typeface="Lato" panose="020F0502020204030203" pitchFamily="34" charset="0"/>
                <a:cs typeface="Lato" panose="020F0502020204030203" pitchFamily="34" charset="0"/>
              </a:rPr>
              <a:t>cuestiones legales, limitaciones de contacto o características de los asociados que pueden afectar su satisfacción y provocar sesgo</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3509958692"/>
              </p:ext>
            </p:extLst>
          </p:nvPr>
        </p:nvGraphicFramePr>
        <p:xfrm>
          <a:off x="971550" y="2571750"/>
          <a:ext cx="7200900" cy="1859280"/>
        </p:xfrm>
        <a:graphic>
          <a:graphicData uri="http://schemas.openxmlformats.org/drawingml/2006/table">
            <a:tbl>
              <a:tblPr firstRow="1" bandRow="1">
                <a:tableStyleId>{00A15C55-8517-42AA-B614-E9B94910E393}</a:tableStyleId>
              </a:tblPr>
              <a:tblGrid>
                <a:gridCol w="1091597">
                  <a:extLst>
                    <a:ext uri="{9D8B030D-6E8A-4147-A177-3AD203B41FA5}">
                      <a16:colId xmlns:a16="http://schemas.microsoft.com/office/drawing/2014/main" val="1147218329"/>
                    </a:ext>
                  </a:extLst>
                </a:gridCol>
                <a:gridCol w="6109303">
                  <a:extLst>
                    <a:ext uri="{9D8B030D-6E8A-4147-A177-3AD203B41FA5}">
                      <a16:colId xmlns:a16="http://schemas.microsoft.com/office/drawing/2014/main" val="2776638470"/>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Criterios de exclusión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 afiliados sin número telefónico y afiliados con antigüedad menor a tres meses</a:t>
                      </a:r>
                      <a:endParaRPr lang="es-ES" sz="1200" dirty="0">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 y 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 afiliados sin número telefónico o email y afiliados que tienen credenciales de planes no comercializables</a:t>
                      </a:r>
                      <a:endParaRPr lang="es-ES" sz="1200" dirty="0">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Avalian</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afiliados sin número telefónico o email, afiliados que tienen credenciales de planes no comercializables y menores de 18 años</a:t>
                      </a:r>
                      <a:endParaRPr lang="es-ES" sz="1200" dirty="0">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bl>
          </a:graphicData>
        </a:graphic>
      </p:graphicFrame>
    </p:spTree>
    <p:extLst>
      <p:ext uri="{BB962C8B-B14F-4D97-AF65-F5344CB8AC3E}">
        <p14:creationId xmlns:p14="http://schemas.microsoft.com/office/powerpoint/2010/main" val="260434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Método de selección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1099922"/>
            <a:ext cx="7818120" cy="677108"/>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Diseños muestrales no probabilísticos, particularmente muestreos por cuotas</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Las variables elegidas </a:t>
            </a:r>
            <a:r>
              <a:rPr lang="es-ES" dirty="0">
                <a:latin typeface="Lato" panose="020F0502020204030203" pitchFamily="34" charset="0"/>
                <a:ea typeface="Lato" panose="020F0502020204030203" pitchFamily="34" charset="0"/>
                <a:cs typeface="Lato" panose="020F0502020204030203" pitchFamily="34" charset="0"/>
              </a:rPr>
              <a:t>para definir las cuotas varían en todas las ediciones:</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20061717"/>
              </p:ext>
            </p:extLst>
          </p:nvPr>
        </p:nvGraphicFramePr>
        <p:xfrm>
          <a:off x="971550" y="2012880"/>
          <a:ext cx="7200900" cy="1774066"/>
        </p:xfrm>
        <a:graphic>
          <a:graphicData uri="http://schemas.openxmlformats.org/drawingml/2006/table">
            <a:tbl>
              <a:tblPr firstRow="1" bandRow="1">
                <a:tableStyleId>{00A15C55-8517-42AA-B614-E9B94910E393}</a:tableStyleId>
              </a:tblPr>
              <a:tblGrid>
                <a:gridCol w="1091597">
                  <a:extLst>
                    <a:ext uri="{9D8B030D-6E8A-4147-A177-3AD203B41FA5}">
                      <a16:colId xmlns:a16="http://schemas.microsoft.com/office/drawing/2014/main" val="1147218329"/>
                    </a:ext>
                  </a:extLst>
                </a:gridCol>
                <a:gridCol w="6109303">
                  <a:extLst>
                    <a:ext uri="{9D8B030D-6E8A-4147-A177-3AD203B41FA5}">
                      <a16:colId xmlns:a16="http://schemas.microsoft.com/office/drawing/2014/main" val="2776638470"/>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Cuotas</a:t>
                      </a:r>
                    </a:p>
                  </a:txBody>
                  <a:tcPr>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Región, plan, edad y una variable construida que identifica asociados migrados a nuevos planes y asociados genuinos/nativos</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Sexo y edad</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Sexo, edad, credencial y región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Sexo, edad, credencial, región y segmento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4381767"/>
                  </a:ext>
                </a:extLst>
              </a:tr>
            </a:tbl>
          </a:graphicData>
        </a:graphic>
      </p:graphicFrame>
      <p:sp>
        <p:nvSpPr>
          <p:cNvPr id="7" name="CuadroTexto 6">
            <a:extLst>
              <a:ext uri="{FF2B5EF4-FFF2-40B4-BE49-F238E27FC236}">
                <a16:creationId xmlns:a16="http://schemas.microsoft.com/office/drawing/2014/main" id="{F0429E0A-DABB-8FBE-0768-C411BE632B01}"/>
              </a:ext>
            </a:extLst>
          </p:cNvPr>
          <p:cNvSpPr txBox="1"/>
          <p:nvPr/>
        </p:nvSpPr>
        <p:spPr>
          <a:xfrm>
            <a:off x="407538" y="4032287"/>
            <a:ext cx="526351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Las categorías en las que se agrupa la edad varían año a año </a:t>
            </a:r>
            <a:endParaRPr lang="es-AR" dirty="0"/>
          </a:p>
        </p:txBody>
      </p:sp>
    </p:spTree>
    <p:extLst>
      <p:ext uri="{BB962C8B-B14F-4D97-AF65-F5344CB8AC3E}">
        <p14:creationId xmlns:p14="http://schemas.microsoft.com/office/powerpoint/2010/main" val="6816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333102"/>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Forma de contacto</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887070"/>
            <a:ext cx="7818120" cy="2431435"/>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A excepción del año 2017 donde sólo se realizan encuestas telefónicas, en los demás años se utiliza una modalidad híbrida de encuestas telefónicas y online</a:t>
            </a:r>
          </a:p>
          <a:p>
            <a:pPr marL="285750" indent="-285750">
              <a:spcBef>
                <a:spcPts val="600"/>
              </a:spcBef>
              <a:spcAft>
                <a:spcPts val="600"/>
              </a:spcAft>
              <a:buClr>
                <a:schemeClr val="bg1">
                  <a:lumMod val="50000"/>
                </a:schemeClr>
              </a:buClr>
              <a:buFont typeface="Lato" panose="020F0502020204030203" pitchFamily="34" charset="0"/>
              <a:buChar char="•"/>
            </a:pP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Encuestas online:</a:t>
            </a:r>
            <a:r>
              <a:rPr lang="es-ES" dirty="0">
                <a:latin typeface="Lato" panose="020F0502020204030203" pitchFamily="34" charset="0"/>
                <a:ea typeface="Lato" panose="020F0502020204030203" pitchFamily="34" charset="0"/>
                <a:cs typeface="Lato" panose="020F0502020204030203" pitchFamily="34" charset="0"/>
              </a:rPr>
              <a:t> envío masivo y se recolectan respuestas de voluntarios hasta completar las cuotas</a:t>
            </a:r>
            <a:endParaRPr lang="es-AR"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Encuestas telefónicas:</a:t>
            </a:r>
            <a:r>
              <a:rPr lang="es-AR" dirty="0">
                <a:latin typeface="Lato" panose="020F0502020204030203" pitchFamily="34" charset="0"/>
                <a:ea typeface="Lato" panose="020F0502020204030203" pitchFamily="34" charset="0"/>
                <a:cs typeface="Lato" panose="020F0502020204030203" pitchFamily="34" charset="0"/>
              </a:rPr>
              <a:t> barrido de teléfonos hasta completar el número de encuestas deseadas</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Aproximadamente el 30% de la muestra se obtiene de manera telefónica</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Resultados que difieren considerablemente, tendiendo a respuestas positivas bajo la modalidad telefónica</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7" name="CuadroTexto 6">
            <a:extLst>
              <a:ext uri="{FF2B5EF4-FFF2-40B4-BE49-F238E27FC236}">
                <a16:creationId xmlns:a16="http://schemas.microsoft.com/office/drawing/2014/main" id="{F0429E0A-DABB-8FBE-0768-C411BE632B01}"/>
              </a:ext>
            </a:extLst>
          </p:cNvPr>
          <p:cNvSpPr txBox="1"/>
          <p:nvPr/>
        </p:nvSpPr>
        <p:spPr>
          <a:xfrm>
            <a:off x="407538" y="3914127"/>
            <a:ext cx="7818120" cy="600164"/>
          </a:xfrm>
          <a:prstGeom prst="rect">
            <a:avLst/>
          </a:prstGeom>
          <a:noFill/>
        </p:spPr>
        <p:txBody>
          <a:bodyPr wrap="square">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Cuestionarios con preguntas principalmente cerradas y algunas abiertas</a:t>
            </a:r>
          </a:p>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destacan formularios extensos</a:t>
            </a:r>
          </a:p>
        </p:txBody>
      </p:sp>
      <p:sp>
        <p:nvSpPr>
          <p:cNvPr id="5" name="Google Shape;105;p16">
            <a:extLst>
              <a:ext uri="{FF2B5EF4-FFF2-40B4-BE49-F238E27FC236}">
                <a16:creationId xmlns:a16="http://schemas.microsoft.com/office/drawing/2014/main" id="{0B95DDAF-7007-3886-0154-691EF568306A}"/>
              </a:ext>
            </a:extLst>
          </p:cNvPr>
          <p:cNvSpPr txBox="1"/>
          <p:nvPr/>
        </p:nvSpPr>
        <p:spPr>
          <a:xfrm>
            <a:off x="407538" y="3340532"/>
            <a:ext cx="6035172"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Instrumento de recolección de datos</a:t>
            </a:r>
            <a:endParaRPr sz="2400" b="1" dirty="0">
              <a:solidFill>
                <a:srgbClr val="00986B"/>
              </a:solidFill>
              <a:latin typeface="Raleway"/>
              <a:ea typeface="Raleway"/>
              <a:cs typeface="Raleway"/>
              <a:sym typeface="Raleway"/>
            </a:endParaRPr>
          </a:p>
        </p:txBody>
      </p:sp>
      <p:sp>
        <p:nvSpPr>
          <p:cNvPr id="11" name="Rectángulo 10">
            <a:extLst>
              <a:ext uri="{FF2B5EF4-FFF2-40B4-BE49-F238E27FC236}">
                <a16:creationId xmlns:a16="http://schemas.microsoft.com/office/drawing/2014/main" id="{7E143D1F-4275-01A8-F066-B26F8B8E7CB8}"/>
              </a:ext>
            </a:extLst>
          </p:cNvPr>
          <p:cNvSpPr/>
          <p:nvPr/>
        </p:nvSpPr>
        <p:spPr>
          <a:xfrm>
            <a:off x="6686550" y="3962511"/>
            <a:ext cx="1965960" cy="709465"/>
          </a:xfrm>
          <a:prstGeom prst="rect">
            <a:avLst/>
          </a:prstGeom>
          <a:solidFill>
            <a:schemeClr val="bg1"/>
          </a:solidFill>
          <a:ln cmpd="sng">
            <a:solidFill>
              <a:srgbClr val="92D050"/>
            </a:solidFill>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En el año 2022 algunos asociados tenían la posibilidad de responder hasta 83 preguntas</a:t>
            </a:r>
            <a:endPar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9815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662940" y="3988156"/>
            <a:ext cx="7818120" cy="523220"/>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el año 2017 la muestra representa el 0,7% del tamaño de la población. En los últimos tres años llega a representar un 3% aproximadamente de la población.</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1599499189"/>
              </p:ext>
            </p:extLst>
          </p:nvPr>
        </p:nvGraphicFramePr>
        <p:xfrm>
          <a:off x="1642190" y="794762"/>
          <a:ext cx="5859620" cy="3068320"/>
        </p:xfrm>
        <a:graphic>
          <a:graphicData uri="http://schemas.openxmlformats.org/drawingml/2006/table">
            <a:tbl>
              <a:tblPr firstRow="1" bandRow="1">
                <a:tableStyleId>{00A15C55-8517-42AA-B614-E9B94910E393}</a:tableStyleId>
              </a:tblPr>
              <a:tblGrid>
                <a:gridCol w="782326">
                  <a:extLst>
                    <a:ext uri="{9D8B030D-6E8A-4147-A177-3AD203B41FA5}">
                      <a16:colId xmlns:a16="http://schemas.microsoft.com/office/drawing/2014/main" val="1147218329"/>
                    </a:ext>
                  </a:extLst>
                </a:gridCol>
                <a:gridCol w="1781669">
                  <a:extLst>
                    <a:ext uri="{9D8B030D-6E8A-4147-A177-3AD203B41FA5}">
                      <a16:colId xmlns:a16="http://schemas.microsoft.com/office/drawing/2014/main" val="2776638470"/>
                    </a:ext>
                  </a:extLst>
                </a:gridCol>
                <a:gridCol w="1752301">
                  <a:extLst>
                    <a:ext uri="{9D8B030D-6E8A-4147-A177-3AD203B41FA5}">
                      <a16:colId xmlns:a16="http://schemas.microsoft.com/office/drawing/2014/main" val="1355316350"/>
                    </a:ext>
                  </a:extLst>
                </a:gridCol>
                <a:gridCol w="1543324">
                  <a:extLst>
                    <a:ext uri="{9D8B030D-6E8A-4147-A177-3AD203B41FA5}">
                      <a16:colId xmlns:a16="http://schemas.microsoft.com/office/drawing/2014/main" val="2188952046"/>
                    </a:ext>
                  </a:extLst>
                </a:gridCol>
              </a:tblGrid>
              <a:tr h="372304">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Tamaño de la población aproximados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Número de encuestas planificadas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Número de encuestas realizadas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222652">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60.000</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400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371</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485455">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63.000</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No hay información</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1.942</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600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1.342</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485455">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71.000</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 </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1.661</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450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1.211</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1.654</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443</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1.211</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r h="0">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94.600</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2.000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500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1.500</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2.109</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501</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1.608</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4381767"/>
                  </a:ext>
                </a:extLst>
              </a:tr>
            </a:tbl>
          </a:graphicData>
        </a:graphic>
      </p:graphicFrame>
      <p:sp>
        <p:nvSpPr>
          <p:cNvPr id="8" name="Rectangle 1">
            <a:extLst>
              <a:ext uri="{FF2B5EF4-FFF2-40B4-BE49-F238E27FC236}">
                <a16:creationId xmlns:a16="http://schemas.microsoft.com/office/drawing/2014/main" id="{FC0E5AF4-B759-A597-C189-672162E30BD9}"/>
              </a:ext>
            </a:extLst>
          </p:cNvPr>
          <p:cNvSpPr>
            <a:spLocks noChangeArrowheads="1"/>
          </p:cNvSpPr>
          <p:nvPr/>
        </p:nvSpPr>
        <p:spPr bwMode="auto">
          <a:xfrm>
            <a:off x="2689225" y="1681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2074111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4">
            <a:extLst>
              <a:ext uri="{FF2B5EF4-FFF2-40B4-BE49-F238E27FC236}">
                <a16:creationId xmlns:a16="http://schemas.microsoft.com/office/drawing/2014/main" id="{4F389B2E-2835-8DF1-A609-7569C339BF76}"/>
              </a:ext>
            </a:extLst>
          </p:cNvPr>
          <p:cNvSpPr/>
          <p:nvPr/>
        </p:nvSpPr>
        <p:spPr>
          <a:xfrm>
            <a:off x="4171472" y="1324026"/>
            <a:ext cx="4705032" cy="2291625"/>
          </a:xfrm>
          <a:prstGeom prst="rect">
            <a:avLst/>
          </a:prstGeom>
          <a:solidFill>
            <a:srgbClr val="F3F3F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7" y="4706423"/>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303985"/>
            <a:ext cx="446149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grpSp>
        <p:nvGrpSpPr>
          <p:cNvPr id="22" name="Grupo 21">
            <a:extLst>
              <a:ext uri="{FF2B5EF4-FFF2-40B4-BE49-F238E27FC236}">
                <a16:creationId xmlns:a16="http://schemas.microsoft.com/office/drawing/2014/main" id="{3EB9E35E-0E1D-783C-CB1D-0A69C9353D2F}"/>
              </a:ext>
            </a:extLst>
          </p:cNvPr>
          <p:cNvGrpSpPr/>
          <p:nvPr/>
        </p:nvGrpSpPr>
        <p:grpSpPr>
          <a:xfrm>
            <a:off x="189070" y="985472"/>
            <a:ext cx="8687435" cy="2630179"/>
            <a:chOff x="189070" y="802028"/>
            <a:chExt cx="8687435" cy="2630179"/>
          </a:xfrm>
        </p:grpSpPr>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3172859" y="999688"/>
              <a:ext cx="47050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7" name="CuadroTexto 6">
              <a:extLst>
                <a:ext uri="{FF2B5EF4-FFF2-40B4-BE49-F238E27FC236}">
                  <a16:creationId xmlns:a16="http://schemas.microsoft.com/office/drawing/2014/main" id="{60680875-370A-7CA9-044A-8419496FF48C}"/>
                </a:ext>
              </a:extLst>
            </p:cNvPr>
            <p:cNvSpPr txBox="1"/>
            <p:nvPr/>
          </p:nvSpPr>
          <p:spPr>
            <a:xfrm>
              <a:off x="189070" y="2142072"/>
              <a:ext cx="1651241" cy="584775"/>
            </a:xfrm>
            <a:prstGeom prst="rect">
              <a:avLst/>
            </a:prstGeom>
            <a:noFill/>
          </p:spPr>
          <p:txBody>
            <a:bodyPr wrap="square">
              <a:spAutoFit/>
            </a:bodyPr>
            <a:lstStyle/>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INDICADORES</a:t>
              </a:r>
            </a:p>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SATISFACCIÓN</a:t>
              </a:r>
              <a:endParaRPr lang="es-AR" sz="1600"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0" name="Rectángulo: esquinas redondeadas 9">
              <a:extLst>
                <a:ext uri="{FF2B5EF4-FFF2-40B4-BE49-F238E27FC236}">
                  <a16:creationId xmlns:a16="http://schemas.microsoft.com/office/drawing/2014/main" id="{897EF619-252F-56A2-8001-67C73410713F}"/>
                </a:ext>
              </a:extLst>
            </p:cNvPr>
            <p:cNvSpPr/>
            <p:nvPr/>
          </p:nvSpPr>
          <p:spPr>
            <a:xfrm>
              <a:off x="1979193" y="1230719"/>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Satisfacción general</a:t>
              </a:r>
            </a:p>
          </p:txBody>
        </p:sp>
        <p:sp>
          <p:nvSpPr>
            <p:cNvPr id="11" name="Rectángulo: esquinas redondeadas 10">
              <a:extLst>
                <a:ext uri="{FF2B5EF4-FFF2-40B4-BE49-F238E27FC236}">
                  <a16:creationId xmlns:a16="http://schemas.microsoft.com/office/drawing/2014/main" id="{31C94CFA-AC38-FB57-34F3-F3B1E0A70D8A}"/>
                </a:ext>
              </a:extLst>
            </p:cNvPr>
            <p:cNvSpPr/>
            <p:nvPr/>
          </p:nvSpPr>
          <p:spPr>
            <a:xfrm>
              <a:off x="1979192" y="1848592"/>
              <a:ext cx="2053399"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Recomendación</a:t>
              </a:r>
            </a:p>
          </p:txBody>
        </p:sp>
        <p:sp>
          <p:nvSpPr>
            <p:cNvPr id="12" name="Rectángulo: esquinas redondeadas 11">
              <a:extLst>
                <a:ext uri="{FF2B5EF4-FFF2-40B4-BE49-F238E27FC236}">
                  <a16:creationId xmlns:a16="http://schemas.microsoft.com/office/drawing/2014/main" id="{2589E178-D9B7-E06F-D50A-DF5361640931}"/>
                </a:ext>
              </a:extLst>
            </p:cNvPr>
            <p:cNvSpPr/>
            <p:nvPr/>
          </p:nvSpPr>
          <p:spPr>
            <a:xfrm>
              <a:off x="1979193" y="2492173"/>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Inconvenientes</a:t>
              </a:r>
            </a:p>
          </p:txBody>
        </p:sp>
        <p:sp>
          <p:nvSpPr>
            <p:cNvPr id="13" name="Rectángulo: esquinas redondeadas 12">
              <a:extLst>
                <a:ext uri="{FF2B5EF4-FFF2-40B4-BE49-F238E27FC236}">
                  <a16:creationId xmlns:a16="http://schemas.microsoft.com/office/drawing/2014/main" id="{AF3E630B-D34B-F379-D153-A6B49B859A81}"/>
                </a:ext>
              </a:extLst>
            </p:cNvPr>
            <p:cNvSpPr/>
            <p:nvPr/>
          </p:nvSpPr>
          <p:spPr>
            <a:xfrm>
              <a:off x="1979191" y="3085346"/>
              <a:ext cx="2053400"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Recompra</a:t>
              </a:r>
            </a:p>
          </p:txBody>
        </p:sp>
        <p:sp>
          <p:nvSpPr>
            <p:cNvPr id="14" name="CuadroTexto 13">
              <a:extLst>
                <a:ext uri="{FF2B5EF4-FFF2-40B4-BE49-F238E27FC236}">
                  <a16:creationId xmlns:a16="http://schemas.microsoft.com/office/drawing/2014/main" id="{CCF4490C-515B-0DB5-EF56-88CA918BADC1}"/>
                </a:ext>
              </a:extLst>
            </p:cNvPr>
            <p:cNvSpPr txBox="1"/>
            <p:nvPr/>
          </p:nvSpPr>
          <p:spPr>
            <a:xfrm>
              <a:off x="4171472" y="802028"/>
              <a:ext cx="4605992" cy="338554"/>
            </a:xfrm>
            <a:prstGeom prst="rect">
              <a:avLst/>
            </a:prstGeom>
            <a:noFill/>
          </p:spPr>
          <p:txBody>
            <a:bodyPr wrap="square">
              <a:spAutoFit/>
            </a:bodyPr>
            <a:lstStyle/>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FORMA DE INDAGAR EN EL CUESTIONARIO</a:t>
              </a:r>
            </a:p>
          </p:txBody>
        </p:sp>
        <p:sp>
          <p:nvSpPr>
            <p:cNvPr id="19" name="CuadroTexto 18">
              <a:extLst>
                <a:ext uri="{FF2B5EF4-FFF2-40B4-BE49-F238E27FC236}">
                  <a16:creationId xmlns:a16="http://schemas.microsoft.com/office/drawing/2014/main" id="{53F45FB1-4F6E-AD14-996F-4496E9D23E39}"/>
                </a:ext>
              </a:extLst>
            </p:cNvPr>
            <p:cNvSpPr txBox="1"/>
            <p:nvPr/>
          </p:nvSpPr>
          <p:spPr>
            <a:xfrm>
              <a:off x="4171473" y="1172057"/>
              <a:ext cx="4705032" cy="646331"/>
            </a:xfrm>
            <a:prstGeom prst="rect">
              <a:avLst/>
            </a:prstGeom>
            <a:noFill/>
            <a:ln>
              <a:noFill/>
            </a:ln>
          </p:spPr>
          <p:txBody>
            <a:bodyPr wrap="square">
              <a:spAutoFit/>
            </a:bodyPr>
            <a:lstStyle/>
            <a:p>
              <a:pPr marL="171450" indent="-171450">
                <a:buClr>
                  <a:schemeClr val="bg1">
                    <a:lumMod val="50000"/>
                  </a:schemeClr>
                </a:buClr>
                <a:buFont typeface="Lato" panose="020F0502020204030203" pitchFamily="34" charset="0"/>
                <a:buChar cha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Preguntas relacionadas a la satisfacción general y la satisfacción en determinados aspectos que componen el servicio y la atención brindada por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23" name="CuadroTexto 22">
              <a:extLst>
                <a:ext uri="{FF2B5EF4-FFF2-40B4-BE49-F238E27FC236}">
                  <a16:creationId xmlns:a16="http://schemas.microsoft.com/office/drawing/2014/main" id="{916EC153-A3A4-A3AC-ACF5-7A3C4499F426}"/>
                </a:ext>
              </a:extLst>
            </p:cNvPr>
            <p:cNvSpPr txBox="1"/>
            <p:nvPr/>
          </p:nvSpPr>
          <p:spPr>
            <a:xfrm>
              <a:off x="4171473" y="1917575"/>
              <a:ext cx="4461493" cy="276999"/>
            </a:xfrm>
            <a:prstGeom prst="rect">
              <a:avLst/>
            </a:prstGeom>
            <a:noFill/>
            <a:ln>
              <a:noFill/>
            </a:ln>
          </p:spPr>
          <p:txBody>
            <a:bodyPr wrap="square">
              <a:spAutoFit/>
            </a:bodyPr>
            <a:lstStyle>
              <a:defPPr marR="0" lvl="0" algn="l" rtl="0">
                <a:lnSpc>
                  <a:spcPct val="100000"/>
                </a:lnSpc>
                <a:spcBef>
                  <a:spcPts val="0"/>
                </a:spcBef>
                <a:spcAft>
                  <a:spcPts val="0"/>
                </a:spcAft>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ES" dirty="0"/>
                <a:t>Nivel de recomendación de la empresa a familiares/amigos</a:t>
              </a:r>
              <a:endParaRPr lang="es-AR" dirty="0"/>
            </a:p>
          </p:txBody>
        </p:sp>
        <p:sp>
          <p:nvSpPr>
            <p:cNvPr id="28" name="CuadroTexto 27">
              <a:extLst>
                <a:ext uri="{FF2B5EF4-FFF2-40B4-BE49-F238E27FC236}">
                  <a16:creationId xmlns:a16="http://schemas.microsoft.com/office/drawing/2014/main" id="{254680D9-7560-A460-E44F-FCEC3794BA63}"/>
                </a:ext>
              </a:extLst>
            </p:cNvPr>
            <p:cNvSpPr txBox="1"/>
            <p:nvPr/>
          </p:nvSpPr>
          <p:spPr>
            <a:xfrm>
              <a:off x="4171472" y="2549779"/>
              <a:ext cx="4461494" cy="276999"/>
            </a:xfrm>
            <a:prstGeom prst="rect">
              <a:avLst/>
            </a:prstGeom>
            <a:noFill/>
            <a:ln>
              <a:noFill/>
            </a:ln>
          </p:spPr>
          <p:txBody>
            <a:bodyPr wrap="square">
              <a:spAutoFit/>
            </a:bodyPr>
            <a:lstStyle>
              <a:defPPr marR="0" lvl="0" algn="l" rtl="0">
                <a:lnSpc>
                  <a:spcPct val="100000"/>
                </a:lnSpc>
                <a:spcBef>
                  <a:spcPts val="0"/>
                </a:spcBef>
                <a:spcAft>
                  <a:spcPts val="0"/>
                </a:spcAft>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ES" dirty="0"/>
                <a:t>Existencia de inconvenientes, sus causas y resolución</a:t>
              </a:r>
              <a:endParaRPr lang="es-AR" dirty="0"/>
            </a:p>
          </p:txBody>
        </p:sp>
        <p:sp>
          <p:nvSpPr>
            <p:cNvPr id="31" name="CuadroTexto 30">
              <a:extLst>
                <a:ext uri="{FF2B5EF4-FFF2-40B4-BE49-F238E27FC236}">
                  <a16:creationId xmlns:a16="http://schemas.microsoft.com/office/drawing/2014/main" id="{8069854E-5096-80D6-1566-C8C584D8C9FC}"/>
                </a:ext>
              </a:extLst>
            </p:cNvPr>
            <p:cNvSpPr txBox="1"/>
            <p:nvPr/>
          </p:nvSpPr>
          <p:spPr>
            <a:xfrm>
              <a:off x="4171472" y="3141305"/>
              <a:ext cx="4687568" cy="276999"/>
            </a:xfrm>
            <a:prstGeom prst="rect">
              <a:avLst/>
            </a:prstGeom>
            <a:noFill/>
            <a:ln>
              <a:noFill/>
            </a:ln>
          </p:spPr>
          <p:txBody>
            <a:bodyPr wrap="square">
              <a:spAutoFit/>
            </a:bodyPr>
            <a:lstStyle>
              <a:defPPr marR="0" lvl="0" algn="l" rtl="0">
                <a:lnSpc>
                  <a:spcPct val="100000"/>
                </a:lnSpc>
                <a:spcBef>
                  <a:spcPts val="0"/>
                </a:spcBef>
                <a:spcAft>
                  <a:spcPts val="0"/>
                </a:spcAft>
                <a:defRPr/>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AR" dirty="0"/>
                <a:t>Si volvería a elegir </a:t>
              </a:r>
              <a:r>
                <a:rPr lang="es-AR" dirty="0" err="1"/>
                <a:t>Avalian</a:t>
              </a:r>
              <a:r>
                <a:rPr lang="es-AR" dirty="0"/>
                <a:t> como empresa de medicina prepaga</a:t>
              </a:r>
            </a:p>
          </p:txBody>
        </p:sp>
      </p:grpSp>
      <p:sp>
        <p:nvSpPr>
          <p:cNvPr id="32" name="CuadroTexto 31">
            <a:extLst>
              <a:ext uri="{FF2B5EF4-FFF2-40B4-BE49-F238E27FC236}">
                <a16:creationId xmlns:a16="http://schemas.microsoft.com/office/drawing/2014/main" id="{8069854E-5096-80D6-1566-C8C584D8C9FC}"/>
              </a:ext>
            </a:extLst>
          </p:cNvPr>
          <p:cNvSpPr txBox="1"/>
          <p:nvPr/>
        </p:nvSpPr>
        <p:spPr>
          <a:xfrm>
            <a:off x="3005891" y="4006211"/>
            <a:ext cx="5870613" cy="830997"/>
          </a:xfrm>
          <a:prstGeom prst="rect">
            <a:avLst/>
          </a:prstGeom>
          <a:noFill/>
          <a:ln w="19050">
            <a:solidFill>
              <a:schemeClr val="bg1">
                <a:lumMod val="95000"/>
              </a:schemeClr>
            </a:solidFill>
          </a:ln>
        </p:spPr>
        <p:txBody>
          <a:bodyPr wrap="square">
            <a:spAutoFit/>
          </a:bodyPr>
          <a:lstStyle/>
          <a:p>
            <a:pPr marL="285750" indent="-285750">
              <a:buClr>
                <a:srgbClr val="92D050"/>
              </a:buClr>
              <a:buFont typeface="Lato" panose="020F0502020204030203" pitchFamily="34" charset="0"/>
              <a:buChar cha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Estimaciones para el total de los asociados y desagregación dada por algunas de las variables usadas como cuotas y el método de recolección (telefónico/online)</a:t>
            </a:r>
          </a:p>
          <a:p>
            <a:pPr marL="285750" indent="-285750">
              <a:buClr>
                <a:srgbClr val="92D050"/>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Variables </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clasificación consideradas para desagregar los resultados obtenidos a través de los indicadores diferentes según los años</a:t>
            </a:r>
          </a:p>
        </p:txBody>
      </p:sp>
    </p:spTree>
    <p:extLst>
      <p:ext uri="{BB962C8B-B14F-4D97-AF65-F5344CB8AC3E}">
        <p14:creationId xmlns:p14="http://schemas.microsoft.com/office/powerpoint/2010/main" val="178433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86;p14">
            <a:extLst>
              <a:ext uri="{FF2B5EF4-FFF2-40B4-BE49-F238E27FC236}">
                <a16:creationId xmlns:a16="http://schemas.microsoft.com/office/drawing/2014/main" id="{4F389B2E-2835-8DF1-A609-7569C339BF76}"/>
              </a:ext>
            </a:extLst>
          </p:cNvPr>
          <p:cNvSpPr/>
          <p:nvPr/>
        </p:nvSpPr>
        <p:spPr>
          <a:xfrm>
            <a:off x="4171472" y="1324026"/>
            <a:ext cx="4705032" cy="2291625"/>
          </a:xfrm>
          <a:prstGeom prst="rect">
            <a:avLst/>
          </a:prstGeom>
          <a:solidFill>
            <a:srgbClr val="F3F3F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7" y="4706423"/>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303985"/>
            <a:ext cx="446149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grpSp>
        <p:nvGrpSpPr>
          <p:cNvPr id="22" name="Grupo 21">
            <a:extLst>
              <a:ext uri="{FF2B5EF4-FFF2-40B4-BE49-F238E27FC236}">
                <a16:creationId xmlns:a16="http://schemas.microsoft.com/office/drawing/2014/main" id="{3EB9E35E-0E1D-783C-CB1D-0A69C9353D2F}"/>
              </a:ext>
            </a:extLst>
          </p:cNvPr>
          <p:cNvGrpSpPr/>
          <p:nvPr/>
        </p:nvGrpSpPr>
        <p:grpSpPr>
          <a:xfrm>
            <a:off x="189070" y="1183132"/>
            <a:ext cx="7688821" cy="2432519"/>
            <a:chOff x="189070" y="999688"/>
            <a:chExt cx="7688821" cy="2432519"/>
          </a:xfrm>
        </p:grpSpPr>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3172859" y="999688"/>
              <a:ext cx="47050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7" name="CuadroTexto 6">
              <a:extLst>
                <a:ext uri="{FF2B5EF4-FFF2-40B4-BE49-F238E27FC236}">
                  <a16:creationId xmlns:a16="http://schemas.microsoft.com/office/drawing/2014/main" id="{60680875-370A-7CA9-044A-8419496FF48C}"/>
                </a:ext>
              </a:extLst>
            </p:cNvPr>
            <p:cNvSpPr txBox="1"/>
            <p:nvPr/>
          </p:nvSpPr>
          <p:spPr>
            <a:xfrm>
              <a:off x="189070" y="2142072"/>
              <a:ext cx="1651241" cy="584775"/>
            </a:xfrm>
            <a:prstGeom prst="rect">
              <a:avLst/>
            </a:prstGeom>
            <a:noFill/>
          </p:spPr>
          <p:txBody>
            <a:bodyPr wrap="square">
              <a:spAutoFit/>
            </a:bodyPr>
            <a:lstStyle/>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INDICADORES</a:t>
              </a:r>
            </a:p>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SATISFACCIÓN</a:t>
              </a:r>
              <a:endParaRPr lang="es-AR" sz="1600"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0" name="Rectángulo: esquinas redondeadas 9">
              <a:extLst>
                <a:ext uri="{FF2B5EF4-FFF2-40B4-BE49-F238E27FC236}">
                  <a16:creationId xmlns:a16="http://schemas.microsoft.com/office/drawing/2014/main" id="{897EF619-252F-56A2-8001-67C73410713F}"/>
                </a:ext>
              </a:extLst>
            </p:cNvPr>
            <p:cNvSpPr/>
            <p:nvPr/>
          </p:nvSpPr>
          <p:spPr>
            <a:xfrm>
              <a:off x="1979193" y="1230719"/>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Satisfacción general</a:t>
              </a:r>
            </a:p>
          </p:txBody>
        </p:sp>
        <p:sp>
          <p:nvSpPr>
            <p:cNvPr id="11" name="Rectángulo: esquinas redondeadas 10">
              <a:extLst>
                <a:ext uri="{FF2B5EF4-FFF2-40B4-BE49-F238E27FC236}">
                  <a16:creationId xmlns:a16="http://schemas.microsoft.com/office/drawing/2014/main" id="{31C94CFA-AC38-FB57-34F3-F3B1E0A70D8A}"/>
                </a:ext>
              </a:extLst>
            </p:cNvPr>
            <p:cNvSpPr/>
            <p:nvPr/>
          </p:nvSpPr>
          <p:spPr>
            <a:xfrm>
              <a:off x="1979192" y="1848592"/>
              <a:ext cx="2053399"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Recomendación</a:t>
              </a:r>
            </a:p>
          </p:txBody>
        </p:sp>
        <p:sp>
          <p:nvSpPr>
            <p:cNvPr id="12" name="Rectángulo: esquinas redondeadas 11">
              <a:extLst>
                <a:ext uri="{FF2B5EF4-FFF2-40B4-BE49-F238E27FC236}">
                  <a16:creationId xmlns:a16="http://schemas.microsoft.com/office/drawing/2014/main" id="{2589E178-D9B7-E06F-D50A-DF5361640931}"/>
                </a:ext>
              </a:extLst>
            </p:cNvPr>
            <p:cNvSpPr/>
            <p:nvPr/>
          </p:nvSpPr>
          <p:spPr>
            <a:xfrm>
              <a:off x="1979193" y="2492173"/>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Inconvenientes</a:t>
              </a:r>
            </a:p>
          </p:txBody>
        </p:sp>
        <p:sp>
          <p:nvSpPr>
            <p:cNvPr id="13" name="Rectángulo: esquinas redondeadas 12">
              <a:extLst>
                <a:ext uri="{FF2B5EF4-FFF2-40B4-BE49-F238E27FC236}">
                  <a16:creationId xmlns:a16="http://schemas.microsoft.com/office/drawing/2014/main" id="{AF3E630B-D34B-F379-D153-A6B49B859A81}"/>
                </a:ext>
              </a:extLst>
            </p:cNvPr>
            <p:cNvSpPr/>
            <p:nvPr/>
          </p:nvSpPr>
          <p:spPr>
            <a:xfrm>
              <a:off x="1979191" y="3085346"/>
              <a:ext cx="2053400"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Recompra</a:t>
              </a:r>
            </a:p>
          </p:txBody>
        </p:sp>
      </p:grpSp>
      <p:sp>
        <p:nvSpPr>
          <p:cNvPr id="32" name="CuadroTexto 31">
            <a:extLst>
              <a:ext uri="{FF2B5EF4-FFF2-40B4-BE49-F238E27FC236}">
                <a16:creationId xmlns:a16="http://schemas.microsoft.com/office/drawing/2014/main" id="{8069854E-5096-80D6-1566-C8C584D8C9FC}"/>
              </a:ext>
            </a:extLst>
          </p:cNvPr>
          <p:cNvSpPr txBox="1"/>
          <p:nvPr/>
        </p:nvSpPr>
        <p:spPr>
          <a:xfrm>
            <a:off x="4477918" y="1640332"/>
            <a:ext cx="4092139" cy="1754326"/>
          </a:xfrm>
          <a:prstGeom prst="rect">
            <a:avLst/>
          </a:prstGeom>
          <a:noFill/>
          <a:ln>
            <a:solidFill>
              <a:schemeClr val="bg1">
                <a:lumMod val="95000"/>
              </a:schemeClr>
            </a:solidFill>
          </a:ln>
        </p:spPr>
        <p:txBody>
          <a:bodyPr wrap="square">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Estimaciones para el total de los asociados y desagregación dada por algunas de las variables usadas como cuotas y el método de recolección (telefónico/online)</a:t>
            </a:r>
          </a:p>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Variables </a:t>
            </a:r>
            <a:r>
              <a:rPr lang="es-E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clasificación consideradas para desagregar los resultados obtenidos a través de los indicadores diferentes según los años</a:t>
            </a:r>
          </a:p>
        </p:txBody>
      </p:sp>
    </p:spTree>
    <p:extLst>
      <p:ext uri="{BB962C8B-B14F-4D97-AF65-F5344CB8AC3E}">
        <p14:creationId xmlns:p14="http://schemas.microsoft.com/office/powerpoint/2010/main" val="29629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6"/>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1"/>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5" y="907161"/>
            <a:ext cx="5837699"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satisfacción general</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488835"/>
            <a:ext cx="5837699" cy="276999"/>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“¿Qué tan satisfecho te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encontrás</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con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orcentaje</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de asociados que expresan estar satisfechos o muy satisfechos con la empresa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276999"/>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Promedio</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9543"/>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cinco categorías con opciones que varían entre “Muy satisfecho” y “Muy insatisfecho”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 ordinal de diez categorías con valores de 1 a 10 en la que 10 es muy satisfecho y 1 para nada satisfecho</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357185"/>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8" name="CuadroTexto 7">
            <a:extLst>
              <a:ext uri="{FF2B5EF4-FFF2-40B4-BE49-F238E27FC236}">
                <a16:creationId xmlns:a16="http://schemas.microsoft.com/office/drawing/2014/main" id="{BF30567F-E185-2E0D-A6C0-F31C8398E5C6}"/>
              </a:ext>
            </a:extLst>
          </p:cNvPr>
          <p:cNvSpPr txBox="1"/>
          <p:nvPr/>
        </p:nvSpPr>
        <p:spPr>
          <a:xfrm>
            <a:off x="2987673" y="1849453"/>
            <a:ext cx="659155"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2017</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3" name="CuadroTexto 32">
            <a:extLst>
              <a:ext uri="{FF2B5EF4-FFF2-40B4-BE49-F238E27FC236}">
                <a16:creationId xmlns:a16="http://schemas.microsoft.com/office/drawing/2014/main" id="{E2D3BE58-A487-A93A-F015-11334BA7E59C}"/>
              </a:ext>
            </a:extLst>
          </p:cNvPr>
          <p:cNvSpPr txBox="1"/>
          <p:nvPr/>
        </p:nvSpPr>
        <p:spPr>
          <a:xfrm>
            <a:off x="5634638" y="1855504"/>
            <a:ext cx="1762021"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2018-2019-2022</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3001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p:nvPr/>
        </p:nvSpPr>
        <p:spPr>
          <a:xfrm>
            <a:off x="454807" y="2233211"/>
            <a:ext cx="3000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AR" sz="3200" dirty="0">
                <a:solidFill>
                  <a:srgbClr val="595959"/>
                </a:solidFill>
                <a:latin typeface="Raleway ExtraBold" pitchFamily="2" charset="0"/>
                <a:ea typeface="Poppins SemiBold"/>
                <a:cs typeface="Poppins SemiBold"/>
                <a:sym typeface="Poppins SemiBold"/>
              </a:rPr>
              <a:t>Contenidos</a:t>
            </a:r>
            <a:endParaRPr sz="3200" dirty="0">
              <a:latin typeface="Raleway ExtraBold" pitchFamily="2" charset="0"/>
            </a:endParaRPr>
          </a:p>
        </p:txBody>
      </p:sp>
      <p:sp>
        <p:nvSpPr>
          <p:cNvPr id="86" name="Google Shape;86;p14"/>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88" name="Google Shape;88;p14"/>
          <p:cNvPicPr preferRelativeResize="0"/>
          <p:nvPr/>
        </p:nvPicPr>
        <p:blipFill>
          <a:blip r:embed="rId3">
            <a:alphaModFix/>
          </a:blip>
          <a:stretch>
            <a:fillRect/>
          </a:stretch>
        </p:blipFill>
        <p:spPr>
          <a:xfrm>
            <a:off x="4572000" y="753138"/>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89" name="Google Shape;89;p14"/>
          <p:cNvPicPr preferRelativeResize="0"/>
          <p:nvPr/>
        </p:nvPicPr>
        <p:blipFill>
          <a:blip r:embed="rId3">
            <a:alphaModFix/>
          </a:blip>
          <a:stretch>
            <a:fillRect/>
          </a:stretch>
        </p:blipFill>
        <p:spPr>
          <a:xfrm>
            <a:off x="4572000" y="1305156"/>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0" name="Google Shape;90;p14"/>
          <p:cNvPicPr preferRelativeResize="0"/>
          <p:nvPr/>
        </p:nvPicPr>
        <p:blipFill>
          <a:blip r:embed="rId3">
            <a:alphaModFix/>
          </a:blip>
          <a:stretch>
            <a:fillRect/>
          </a:stretch>
        </p:blipFill>
        <p:spPr>
          <a:xfrm>
            <a:off x="4572000" y="1857174"/>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1" name="Google Shape;91;p14"/>
          <p:cNvPicPr preferRelativeResize="0"/>
          <p:nvPr/>
        </p:nvPicPr>
        <p:blipFill>
          <a:blip r:embed="rId3">
            <a:alphaModFix/>
          </a:blip>
          <a:stretch>
            <a:fillRect/>
          </a:stretch>
        </p:blipFill>
        <p:spPr>
          <a:xfrm>
            <a:off x="4572000" y="2409192"/>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2" name="Google Shape;92;p14"/>
          <p:cNvPicPr preferRelativeResize="0"/>
          <p:nvPr/>
        </p:nvPicPr>
        <p:blipFill>
          <a:blip r:embed="rId3">
            <a:alphaModFix/>
          </a:blip>
          <a:stretch>
            <a:fillRect/>
          </a:stretch>
        </p:blipFill>
        <p:spPr>
          <a:xfrm>
            <a:off x="4572000" y="2961209"/>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3" name="Google Shape;93;p14"/>
          <p:cNvPicPr preferRelativeResize="0"/>
          <p:nvPr/>
        </p:nvPicPr>
        <p:blipFill>
          <a:blip r:embed="rId3">
            <a:alphaModFix/>
          </a:blip>
          <a:stretch>
            <a:fillRect/>
          </a:stretch>
        </p:blipFill>
        <p:spPr>
          <a:xfrm>
            <a:off x="4572000" y="3513227"/>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4" name="Google Shape;94;p14"/>
          <p:cNvPicPr preferRelativeResize="0"/>
          <p:nvPr/>
        </p:nvPicPr>
        <p:blipFill>
          <a:blip r:embed="rId3">
            <a:alphaModFix/>
          </a:blip>
          <a:stretch>
            <a:fillRect/>
          </a:stretch>
        </p:blipFill>
        <p:spPr>
          <a:xfrm>
            <a:off x="4572000" y="4065245"/>
            <a:ext cx="2662225" cy="474329"/>
          </a:xfrm>
          <a:prstGeom prst="rect">
            <a:avLst/>
          </a:prstGeom>
          <a:solidFill>
            <a:srgbClr val="EFEFEF"/>
          </a:solidFill>
          <a:ln w="9525" cap="flat" cmpd="sng">
            <a:solidFill>
              <a:srgbClr val="EFEFEF"/>
            </a:solidFill>
            <a:prstDash val="solid"/>
            <a:round/>
            <a:headEnd type="none" w="sm" len="sm"/>
            <a:tailEnd type="none" w="sm" len="sm"/>
          </a:ln>
        </p:spPr>
      </p:pic>
      <p:sp>
        <p:nvSpPr>
          <p:cNvPr id="2" name="CuadroTexto 1">
            <a:extLst>
              <a:ext uri="{FF2B5EF4-FFF2-40B4-BE49-F238E27FC236}">
                <a16:creationId xmlns:a16="http://schemas.microsoft.com/office/drawing/2014/main" id="{0D802686-7E20-E298-4944-86E8E85EA4D9}"/>
              </a:ext>
            </a:extLst>
          </p:cNvPr>
          <p:cNvSpPr txBox="1"/>
          <p:nvPr/>
        </p:nvSpPr>
        <p:spPr>
          <a:xfrm>
            <a:off x="4937072" y="789261"/>
            <a:ext cx="2183130" cy="276999"/>
          </a:xfrm>
          <a:prstGeom prst="rect">
            <a:avLst/>
          </a:prstGeom>
          <a:noFill/>
        </p:spPr>
        <p:txBody>
          <a:bodyPr wrap="square" rtlCol="0">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Introducción</a:t>
            </a:r>
          </a:p>
        </p:txBody>
      </p:sp>
      <p:sp>
        <p:nvSpPr>
          <p:cNvPr id="4" name="CuadroTexto 3">
            <a:extLst>
              <a:ext uri="{FF2B5EF4-FFF2-40B4-BE49-F238E27FC236}">
                <a16:creationId xmlns:a16="http://schemas.microsoft.com/office/drawing/2014/main" id="{02D728D2-55D4-0E40-8EF9-DF93486F84F0}"/>
              </a:ext>
            </a:extLst>
          </p:cNvPr>
          <p:cNvSpPr txBox="1"/>
          <p:nvPr/>
        </p:nvSpPr>
        <p:spPr>
          <a:xfrm>
            <a:off x="4937072" y="1355544"/>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Objetivos de la tesina</a:t>
            </a:r>
          </a:p>
        </p:txBody>
      </p:sp>
      <p:sp>
        <p:nvSpPr>
          <p:cNvPr id="5" name="CuadroTexto 4">
            <a:extLst>
              <a:ext uri="{FF2B5EF4-FFF2-40B4-BE49-F238E27FC236}">
                <a16:creationId xmlns:a16="http://schemas.microsoft.com/office/drawing/2014/main" id="{E82D4D72-9D5B-01AA-E44E-430D7541ABCD}"/>
              </a:ext>
            </a:extLst>
          </p:cNvPr>
          <p:cNvSpPr txBox="1"/>
          <p:nvPr/>
        </p:nvSpPr>
        <p:spPr>
          <a:xfrm>
            <a:off x="4937072" y="1905306"/>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Análisis de antecedentes</a:t>
            </a:r>
          </a:p>
        </p:txBody>
      </p:sp>
      <p:sp>
        <p:nvSpPr>
          <p:cNvPr id="6" name="CuadroTexto 5">
            <a:extLst>
              <a:ext uri="{FF2B5EF4-FFF2-40B4-BE49-F238E27FC236}">
                <a16:creationId xmlns:a16="http://schemas.microsoft.com/office/drawing/2014/main" id="{ED31F911-9295-C8C6-4774-01EE83800993}"/>
              </a:ext>
            </a:extLst>
          </p:cNvPr>
          <p:cNvSpPr txBox="1"/>
          <p:nvPr/>
        </p:nvSpPr>
        <p:spPr>
          <a:xfrm>
            <a:off x="4937071" y="2462232"/>
            <a:ext cx="2297153"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Encuesta de Satisfacción 2023</a:t>
            </a:r>
          </a:p>
        </p:txBody>
      </p:sp>
      <p:sp>
        <p:nvSpPr>
          <p:cNvPr id="7" name="CuadroTexto 6">
            <a:extLst>
              <a:ext uri="{FF2B5EF4-FFF2-40B4-BE49-F238E27FC236}">
                <a16:creationId xmlns:a16="http://schemas.microsoft.com/office/drawing/2014/main" id="{EAA848DE-4461-6B7D-F4C4-F99BF04FEB79}"/>
              </a:ext>
            </a:extLst>
          </p:cNvPr>
          <p:cNvSpPr txBox="1"/>
          <p:nvPr/>
        </p:nvSpPr>
        <p:spPr>
          <a:xfrm>
            <a:off x="4937071" y="3562224"/>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Resultados</a:t>
            </a:r>
          </a:p>
        </p:txBody>
      </p:sp>
      <p:sp>
        <p:nvSpPr>
          <p:cNvPr id="8" name="CuadroTexto 7">
            <a:extLst>
              <a:ext uri="{FF2B5EF4-FFF2-40B4-BE49-F238E27FC236}">
                <a16:creationId xmlns:a16="http://schemas.microsoft.com/office/drawing/2014/main" id="{FE9CEE31-F827-8A9D-C42F-6192FA8C0C43}"/>
              </a:ext>
            </a:extLst>
          </p:cNvPr>
          <p:cNvSpPr txBox="1"/>
          <p:nvPr/>
        </p:nvSpPr>
        <p:spPr>
          <a:xfrm>
            <a:off x="4937071" y="4105887"/>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Conclusiones</a:t>
            </a:r>
          </a:p>
        </p:txBody>
      </p:sp>
      <p:sp>
        <p:nvSpPr>
          <p:cNvPr id="9" name="CuadroTexto 8">
            <a:extLst>
              <a:ext uri="{FF2B5EF4-FFF2-40B4-BE49-F238E27FC236}">
                <a16:creationId xmlns:a16="http://schemas.microsoft.com/office/drawing/2014/main" id="{3FB4D515-77BC-2653-D9F0-196BB2472C58}"/>
              </a:ext>
            </a:extLst>
          </p:cNvPr>
          <p:cNvSpPr txBox="1"/>
          <p:nvPr/>
        </p:nvSpPr>
        <p:spPr>
          <a:xfrm>
            <a:off x="4937071" y="3010206"/>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Diseño muestral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5"/>
            <a:ext cx="2714692" cy="1805421"/>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2"/>
            <a:ext cx="2714692" cy="1805422"/>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801520"/>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1" y="825998"/>
            <a:ext cx="5837699"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recomendación</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2" y="1329534"/>
            <a:ext cx="5837699" cy="461665"/>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“¿En qué medida recomendarías a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como prestador de Medicina Prepaga?”</a:t>
            </a:r>
          </a:p>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“¿Recomendarías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Aca</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Salud/</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a familiares o amigos?”</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461665"/>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orcentaje</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que respondió “Sí, seguro” o “Sí, probablemente”</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461665"/>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Diferencia entre el porcentaje de promotores y detractores</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9543"/>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Escalas ordinales con categorías que varían desde “Sí, seguro” a “Definitivamente no”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 ordinal que toma diez categorías donde 1 es “Seguramente NO lo recomendaría” y 10 es “Seguramente lo recomendaría”</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323563"/>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5" name="CuadroTexto 4">
            <a:extLst>
              <a:ext uri="{FF2B5EF4-FFF2-40B4-BE49-F238E27FC236}">
                <a16:creationId xmlns:a16="http://schemas.microsoft.com/office/drawing/2014/main" id="{BF30567F-E185-2E0D-A6C0-F31C8398E5C6}"/>
              </a:ext>
            </a:extLst>
          </p:cNvPr>
          <p:cNvSpPr txBox="1"/>
          <p:nvPr/>
        </p:nvSpPr>
        <p:spPr>
          <a:xfrm>
            <a:off x="2436240" y="1906094"/>
            <a:ext cx="1762021" cy="338554"/>
          </a:xfrm>
          <a:prstGeom prst="rect">
            <a:avLst/>
          </a:prstGeom>
          <a:noFill/>
        </p:spPr>
        <p:txBody>
          <a:bodyPr wrap="squar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2017-2018-2019</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E2D3BE58-A487-A93A-F015-11334BA7E59C}"/>
              </a:ext>
            </a:extLst>
          </p:cNvPr>
          <p:cNvSpPr txBox="1"/>
          <p:nvPr/>
        </p:nvSpPr>
        <p:spPr>
          <a:xfrm>
            <a:off x="5249226" y="1890761"/>
            <a:ext cx="2532846" cy="338554"/>
          </a:xfrm>
          <a:prstGeom prst="rect">
            <a:avLst/>
          </a:prstGeom>
          <a:noFill/>
        </p:spPr>
        <p:txBody>
          <a:bodyPr wrap="squar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2019 (adicional) - 2022</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B5EF6C71-EFF7-7C2E-BD24-2135C7DC7192}"/>
              </a:ext>
            </a:extLst>
          </p:cNvPr>
          <p:cNvSpPr txBox="1"/>
          <p:nvPr/>
        </p:nvSpPr>
        <p:spPr>
          <a:xfrm>
            <a:off x="6220556" y="3730594"/>
            <a:ext cx="2580975" cy="1015663"/>
          </a:xfrm>
          <a:prstGeom prst="rect">
            <a:avLst/>
          </a:prstGeom>
          <a:solidFill>
            <a:schemeClr val="bg1">
              <a:lumMod val="95000"/>
            </a:schemeClr>
          </a:solidFill>
          <a:ln>
            <a:solidFill>
              <a:schemeClr val="bg1">
                <a:lumMod val="95000"/>
              </a:schemeClr>
            </a:solidFill>
          </a:ln>
        </p:spPr>
        <p:txBody>
          <a:bodyPr wrap="square">
            <a:spAutoFit/>
          </a:bodyPr>
          <a:lstStyle/>
          <a:p>
            <a:pPr>
              <a:buClr>
                <a:schemeClr val="bg1">
                  <a:lumMod val="50000"/>
                </a:schemeClr>
              </a:buClr>
            </a:pPr>
            <a:r>
              <a:rPr lang="es-ES" sz="1200" b="1" dirty="0">
                <a:latin typeface="Lato" panose="020F0502020204030203" pitchFamily="34" charset="0"/>
                <a:ea typeface="Lato" panose="020F0502020204030203" pitchFamily="34" charset="0"/>
                <a:cs typeface="Lato" panose="020F0502020204030203" pitchFamily="34" charset="0"/>
              </a:rPr>
              <a:t>- Índice </a:t>
            </a:r>
            <a:r>
              <a:rPr lang="es-ES" sz="1200" b="1" i="1" dirty="0">
                <a:latin typeface="Lato" panose="020F0502020204030203" pitchFamily="34" charset="0"/>
                <a:ea typeface="Lato" panose="020F0502020204030203" pitchFamily="34" charset="0"/>
                <a:cs typeface="Lato" panose="020F0502020204030203" pitchFamily="34" charset="0"/>
              </a:rPr>
              <a:t>Net </a:t>
            </a:r>
            <a:r>
              <a:rPr lang="es-ES" sz="1200" b="1" i="1" dirty="0" err="1">
                <a:latin typeface="Lato" panose="020F0502020204030203" pitchFamily="34" charset="0"/>
                <a:ea typeface="Lato" panose="020F0502020204030203" pitchFamily="34" charset="0"/>
                <a:cs typeface="Lato" panose="020F0502020204030203" pitchFamily="34" charset="0"/>
              </a:rPr>
              <a:t>Promoter</a:t>
            </a:r>
            <a:r>
              <a:rPr lang="es-ES" sz="1200" b="1" i="1" dirty="0">
                <a:latin typeface="Lato" panose="020F0502020204030203" pitchFamily="34" charset="0"/>
                <a:ea typeface="Lato" panose="020F0502020204030203" pitchFamily="34" charset="0"/>
                <a:cs typeface="Lato" panose="020F0502020204030203" pitchFamily="34" charset="0"/>
              </a:rPr>
              <a:t> Score </a:t>
            </a:r>
            <a:r>
              <a:rPr lang="es-ES" sz="1200" b="1" dirty="0">
                <a:latin typeface="Lato" panose="020F0502020204030203" pitchFamily="34" charset="0"/>
                <a:ea typeface="Lato" panose="020F0502020204030203" pitchFamily="34" charset="0"/>
                <a:cs typeface="Lato" panose="020F0502020204030203" pitchFamily="34" charset="0"/>
              </a:rPr>
              <a:t>(NPS)</a:t>
            </a:r>
          </a:p>
          <a:p>
            <a:pPr>
              <a:buClr>
                <a:schemeClr val="bg1">
                  <a:lumMod val="50000"/>
                </a:schemeClr>
              </a:buClr>
            </a:pPr>
            <a:r>
              <a:rPr lang="es-ES" sz="1200" dirty="0">
                <a:latin typeface="Lato" panose="020F0502020204030203" pitchFamily="34" charset="0"/>
                <a:ea typeface="Lato" panose="020F0502020204030203" pitchFamily="34" charset="0"/>
                <a:cs typeface="Lato" panose="020F0502020204030203" pitchFamily="34" charset="0"/>
              </a:rPr>
              <a:t>Los encuestados son clasificados según sus respuestas en </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promotores (9 y 10)</a:t>
            </a: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sz="1200" dirty="0">
                <a:solidFill>
                  <a:srgbClr val="FFC000"/>
                </a:solidFill>
                <a:latin typeface="Lato" panose="020F0502020204030203" pitchFamily="34" charset="0"/>
                <a:ea typeface="Lato" panose="020F0502020204030203" pitchFamily="34" charset="0"/>
                <a:cs typeface="Lato" panose="020F0502020204030203" pitchFamily="34" charset="0"/>
              </a:rPr>
              <a:t>neutros (7 y 8) </a:t>
            </a:r>
            <a:r>
              <a:rPr lang="es-ES" sz="1200" dirty="0">
                <a:latin typeface="Lato" panose="020F0502020204030203" pitchFamily="34" charset="0"/>
                <a:ea typeface="Lato" panose="020F0502020204030203" pitchFamily="34" charset="0"/>
                <a:cs typeface="Lato" panose="020F0502020204030203" pitchFamily="34" charset="0"/>
              </a:rPr>
              <a:t>y </a:t>
            </a:r>
            <a:r>
              <a:rPr lang="es-ES" sz="1200" dirty="0">
                <a:solidFill>
                  <a:srgbClr val="FF0000"/>
                </a:solidFill>
                <a:latin typeface="Lato" panose="020F0502020204030203" pitchFamily="34" charset="0"/>
                <a:ea typeface="Lato" panose="020F0502020204030203" pitchFamily="34" charset="0"/>
                <a:cs typeface="Lato" panose="020F0502020204030203" pitchFamily="34" charset="0"/>
              </a:rPr>
              <a:t>detractores (1 a 6)</a:t>
            </a:r>
          </a:p>
        </p:txBody>
      </p:sp>
    </p:spTree>
    <p:extLst>
      <p:ext uri="{BB962C8B-B14F-4D97-AF65-F5344CB8AC3E}">
        <p14:creationId xmlns:p14="http://schemas.microsoft.com/office/powerpoint/2010/main" val="372236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6"/>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1"/>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5" y="907161"/>
            <a:ext cx="2714693"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Inconvenientes</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533492"/>
            <a:ext cx="2714692" cy="461665"/>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“¿Tuviste inconvenientes con algún servicio ofrecido por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Porcentaje de asociados que tuvieron inconvenientes con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461665"/>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Porcentaje de asociados que volverían a elegir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551644"/>
            <a:ext cx="2614170"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Respuestas posibles: “Sí”, “No”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468743"/>
            <a:ext cx="266443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Respuestas posibles: “Sí”, “No”</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53349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5" name="Rectángulo: esquinas redondeadas 4">
            <a:extLst>
              <a:ext uri="{FF2B5EF4-FFF2-40B4-BE49-F238E27FC236}">
                <a16:creationId xmlns:a16="http://schemas.microsoft.com/office/drawing/2014/main" id="{E2D34F02-F4EB-41C3-66F3-1490CC50419E}"/>
              </a:ext>
            </a:extLst>
          </p:cNvPr>
          <p:cNvSpPr/>
          <p:nvPr/>
        </p:nvSpPr>
        <p:spPr>
          <a:xfrm>
            <a:off x="5183432" y="897302"/>
            <a:ext cx="2714692"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Recompra</a:t>
            </a:r>
          </a:p>
        </p:txBody>
      </p:sp>
      <p:sp>
        <p:nvSpPr>
          <p:cNvPr id="7" name="CuadroTexto 6">
            <a:extLst>
              <a:ext uri="{FF2B5EF4-FFF2-40B4-BE49-F238E27FC236}">
                <a16:creationId xmlns:a16="http://schemas.microsoft.com/office/drawing/2014/main" id="{66176E60-E526-72E9-E77C-3BFC51B17B9F}"/>
              </a:ext>
            </a:extLst>
          </p:cNvPr>
          <p:cNvSpPr txBox="1"/>
          <p:nvPr/>
        </p:nvSpPr>
        <p:spPr>
          <a:xfrm>
            <a:off x="5183432" y="1478199"/>
            <a:ext cx="2714692" cy="646331"/>
          </a:xfrm>
          <a:prstGeom prst="rect">
            <a:avLst/>
          </a:prstGeom>
          <a:noFill/>
        </p:spPr>
        <p:txBody>
          <a:bodyPr wrap="square">
            <a:spAutoFit/>
          </a:bodyPr>
          <a:lstStyle/>
          <a:p>
            <a:pPr algn="ctr"/>
            <a:r>
              <a:rPr lang="es-ES" sz="1200" b="1" dirty="0">
                <a:solidFill>
                  <a:srgbClr val="00986B"/>
                </a:solidFill>
                <a:latin typeface="Lato" panose="020F0502020204030203" pitchFamily="34" charset="0"/>
                <a:ea typeface="Lato" panose="020F0502020204030203" pitchFamily="34" charset="0"/>
                <a:cs typeface="Lato" panose="020F0502020204030203" pitchFamily="34" charset="0"/>
              </a:rPr>
              <a:t> “¿Si tuviese que elegir nuevamente su cobertura médica optaría por </a:t>
            </a:r>
            <a:r>
              <a:rPr lang="es-ES" sz="1200" b="1" dirty="0" err="1">
                <a:solidFill>
                  <a:srgbClr val="00986B"/>
                </a:solidFill>
                <a:latin typeface="Lato" panose="020F0502020204030203" pitchFamily="34" charset="0"/>
                <a:ea typeface="Lato" panose="020F0502020204030203" pitchFamily="34" charset="0"/>
                <a:cs typeface="Lato" panose="020F0502020204030203" pitchFamily="34" charset="0"/>
              </a:rPr>
              <a:t>Avalian</a:t>
            </a:r>
            <a:r>
              <a:rPr lang="es-ES" sz="1200" b="1" dirty="0">
                <a:solidFill>
                  <a:srgbClr val="00986B"/>
                </a:solidFill>
                <a:latin typeface="Lato" panose="020F0502020204030203" pitchFamily="34" charset="0"/>
                <a:ea typeface="Lato" panose="020F0502020204030203" pitchFamily="34" charset="0"/>
                <a:cs typeface="Lato" panose="020F0502020204030203" pitchFamily="34" charset="0"/>
              </a:rPr>
              <a:t>?”</a:t>
            </a:r>
            <a:endParaRPr lang="es-AR" sz="1200" b="1" dirty="0">
              <a:solidFill>
                <a:srgbClr val="00986B"/>
              </a:solidFill>
              <a:latin typeface="Lato" panose="020F0502020204030203" pitchFamily="34" charset="0"/>
              <a:ea typeface="Lato" panose="020F0502020204030203" pitchFamily="34" charset="0"/>
              <a:cs typeface="Lato" panose="020F0502020204030203" pitchFamily="34" charset="0"/>
            </a:endParaRPr>
          </a:p>
        </p:txBody>
      </p:sp>
      <p:sp>
        <p:nvSpPr>
          <p:cNvPr id="12" name="CuadroTexto 11">
            <a:extLst>
              <a:ext uri="{FF2B5EF4-FFF2-40B4-BE49-F238E27FC236}">
                <a16:creationId xmlns:a16="http://schemas.microsoft.com/office/drawing/2014/main" id="{4F7ABDD3-B779-00DD-4612-F021A8A0BF43}"/>
              </a:ext>
            </a:extLst>
          </p:cNvPr>
          <p:cNvSpPr txBox="1"/>
          <p:nvPr/>
        </p:nvSpPr>
        <p:spPr>
          <a:xfrm>
            <a:off x="2995341" y="3774950"/>
            <a:ext cx="1930451" cy="769441"/>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PPr>
            <a:lvl1pPr>
              <a:buClr>
                <a:schemeClr val="bg1">
                  <a:lumMod val="50000"/>
                </a:schemeClr>
              </a:buClr>
              <a:defRPr sz="1200" b="1">
                <a:latin typeface="Lato" panose="020F0502020204030203" pitchFamily="34" charset="0"/>
                <a:ea typeface="Lato" panose="020F0502020204030203" pitchFamily="34" charset="0"/>
                <a:cs typeface="Lato" panose="020F0502020204030203" pitchFamily="34" charset="0"/>
              </a:defRPr>
            </a:lvl1pPr>
          </a:lstStyle>
          <a:p>
            <a:r>
              <a:rPr lang="es-ES" sz="1100" b="0" dirty="0">
                <a:solidFill>
                  <a:schemeClr val="bg1">
                    <a:lumMod val="50000"/>
                  </a:schemeClr>
                </a:solidFill>
              </a:rPr>
              <a:t>En algunas instancias se indaga sobre la causa del inconveniente (servicio y/o atención) y su resolución</a:t>
            </a:r>
            <a:endParaRPr lang="es-AR" sz="1100" b="0" dirty="0">
              <a:solidFill>
                <a:schemeClr val="bg1">
                  <a:lumMod val="50000"/>
                </a:schemeClr>
              </a:solidFill>
            </a:endParaRPr>
          </a:p>
        </p:txBody>
      </p:sp>
    </p:spTree>
    <p:extLst>
      <p:ext uri="{BB962C8B-B14F-4D97-AF65-F5344CB8AC3E}">
        <p14:creationId xmlns:p14="http://schemas.microsoft.com/office/powerpoint/2010/main" val="331138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7A6CF10A-57C2-AC45-B25A-2DC98A13CA0B}"/>
              </a:ext>
            </a:extLst>
          </p:cNvPr>
          <p:cNvSpPr txBox="1"/>
          <p:nvPr/>
        </p:nvSpPr>
        <p:spPr>
          <a:xfrm>
            <a:off x="335058" y="719037"/>
            <a:ext cx="2121093"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Otros indicadores</a:t>
            </a:r>
          </a:p>
        </p:txBody>
      </p:sp>
      <p:sp>
        <p:nvSpPr>
          <p:cNvPr id="17" name="CuadroTexto 16">
            <a:extLst>
              <a:ext uri="{FF2B5EF4-FFF2-40B4-BE49-F238E27FC236}">
                <a16:creationId xmlns:a16="http://schemas.microsoft.com/office/drawing/2014/main" id="{1961D19B-E541-A4F6-65DA-7D04CDE944C1}"/>
              </a:ext>
            </a:extLst>
          </p:cNvPr>
          <p:cNvSpPr txBox="1"/>
          <p:nvPr/>
        </p:nvSpPr>
        <p:spPr>
          <a:xfrm>
            <a:off x="1395604" y="1768450"/>
            <a:ext cx="5332285" cy="307777"/>
          </a:xfrm>
          <a:prstGeom prst="rect">
            <a:avLst/>
          </a:prstGeom>
          <a:noFill/>
        </p:spPr>
        <p:txBody>
          <a:bodyPr wrap="square">
            <a:spAutoFit/>
          </a:bodyPr>
          <a:lstStyle/>
          <a:p>
            <a:pPr algn="ctr"/>
            <a:r>
              <a:rPr lang="es-ES" b="1" dirty="0">
                <a:solidFill>
                  <a:srgbClr val="00986B"/>
                </a:solidFill>
                <a:latin typeface="Lato" panose="020F0502020204030203" pitchFamily="34" charset="0"/>
                <a:ea typeface="Lato" panose="020F0502020204030203" pitchFamily="34" charset="0"/>
                <a:cs typeface="Lato" panose="020F0502020204030203" pitchFamily="34" charset="0"/>
              </a:rPr>
              <a:t> “Qué opinión tiene sobre la imagen de </a:t>
            </a:r>
            <a:r>
              <a:rPr lang="es-ES" b="1" dirty="0" err="1">
                <a:solidFill>
                  <a:srgbClr val="00986B"/>
                </a:solidFill>
                <a:latin typeface="Lato" panose="020F0502020204030203" pitchFamily="34" charset="0"/>
                <a:ea typeface="Lato" panose="020F0502020204030203" pitchFamily="34" charset="0"/>
                <a:cs typeface="Lato" panose="020F0502020204030203" pitchFamily="34" charset="0"/>
              </a:rPr>
              <a:t>Aca</a:t>
            </a:r>
            <a:r>
              <a:rPr lang="es-ES" b="1" dirty="0">
                <a:solidFill>
                  <a:srgbClr val="00986B"/>
                </a:solidFill>
                <a:latin typeface="Lato" panose="020F0502020204030203" pitchFamily="34" charset="0"/>
                <a:ea typeface="Lato" panose="020F0502020204030203" pitchFamily="34" charset="0"/>
                <a:cs typeface="Lato" panose="020F0502020204030203" pitchFamily="34" charset="0"/>
              </a:rPr>
              <a:t> Salud en general?”</a:t>
            </a:r>
          </a:p>
        </p:txBody>
      </p:sp>
      <p:sp>
        <p:nvSpPr>
          <p:cNvPr id="32" name="CuadroTexto 31">
            <a:extLst>
              <a:ext uri="{FF2B5EF4-FFF2-40B4-BE49-F238E27FC236}">
                <a16:creationId xmlns:a16="http://schemas.microsoft.com/office/drawing/2014/main" id="{177C604B-D99A-1BB5-84F1-E652051C9D0D}"/>
              </a:ext>
            </a:extLst>
          </p:cNvPr>
          <p:cNvSpPr txBox="1"/>
          <p:nvPr/>
        </p:nvSpPr>
        <p:spPr>
          <a:xfrm>
            <a:off x="335058" y="1155778"/>
            <a:ext cx="7848822" cy="523220"/>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determinadas ediciones, según necesidades particulares del momento, se incorporan adicionalmente indicadores específicos que miden aspectos de interés</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1" name="CuadroTexto 10">
            <a:extLst>
              <a:ext uri="{FF2B5EF4-FFF2-40B4-BE49-F238E27FC236}">
                <a16:creationId xmlns:a16="http://schemas.microsoft.com/office/drawing/2014/main" id="{9B3CA11C-544B-EE38-B387-F2B47D47B61A}"/>
              </a:ext>
            </a:extLst>
          </p:cNvPr>
          <p:cNvSpPr txBox="1"/>
          <p:nvPr/>
        </p:nvSpPr>
        <p:spPr>
          <a:xfrm>
            <a:off x="1473678" y="2925109"/>
            <a:ext cx="6435882" cy="738664"/>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Índice</a:t>
            </a:r>
            <a:r>
              <a:rPr lang="en-U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Customer Loyalty Index (CLI)</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la lealtad de los clientes a largo plazo, incorporando los valores de satisfacción, recomendación y recompra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E19D978B-BE3E-0805-DE96-999C89BD3A78}"/>
              </a:ext>
            </a:extLst>
          </p:cNvPr>
          <p:cNvSpPr txBox="1"/>
          <p:nvPr/>
        </p:nvSpPr>
        <p:spPr>
          <a:xfrm>
            <a:off x="335058" y="1807931"/>
            <a:ext cx="4572000"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2017</a:t>
            </a:r>
            <a:endParaRPr lang="es-AR" dirty="0"/>
          </a:p>
        </p:txBody>
      </p:sp>
      <p:sp>
        <p:nvSpPr>
          <p:cNvPr id="10" name="CuadroTexto 9">
            <a:extLst>
              <a:ext uri="{FF2B5EF4-FFF2-40B4-BE49-F238E27FC236}">
                <a16:creationId xmlns:a16="http://schemas.microsoft.com/office/drawing/2014/main" id="{0F475A8A-F712-C40B-8747-B3B51256B977}"/>
              </a:ext>
            </a:extLst>
          </p:cNvPr>
          <p:cNvSpPr txBox="1"/>
          <p:nvPr/>
        </p:nvSpPr>
        <p:spPr>
          <a:xfrm>
            <a:off x="1395604" y="2047003"/>
            <a:ext cx="6788276" cy="738664"/>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I</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nterés </a:t>
            </a:r>
            <a:r>
              <a:rPr lang="es-ES" dirty="0">
                <a:latin typeface="Lato" panose="020F0502020204030203" pitchFamily="34" charset="0"/>
                <a:ea typeface="Lato" panose="020F0502020204030203" pitchFamily="34" charset="0"/>
                <a:cs typeface="Lato" panose="020F0502020204030203" pitchFamily="34" charset="0"/>
              </a:rPr>
              <a:t>en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analizar la imagen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Parámetro: porcentaje de asociados que manifiestan percibir una imagen “Buena” o “Muy buena”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25E57E6D-19E9-5604-4D21-9F23117FFF9B}"/>
              </a:ext>
            </a:extLst>
          </p:cNvPr>
          <p:cNvSpPr txBox="1"/>
          <p:nvPr/>
        </p:nvSpPr>
        <p:spPr>
          <a:xfrm>
            <a:off x="335058" y="2929480"/>
            <a:ext cx="705072"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2019</a:t>
            </a:r>
            <a:endParaRPr lang="es-AR" dirty="0"/>
          </a:p>
        </p:txBody>
      </p:sp>
      <p:sp>
        <p:nvSpPr>
          <p:cNvPr id="15" name="CuadroTexto 14">
            <a:extLst>
              <a:ext uri="{FF2B5EF4-FFF2-40B4-BE49-F238E27FC236}">
                <a16:creationId xmlns:a16="http://schemas.microsoft.com/office/drawing/2014/main" id="{4F2294F4-623F-8ED4-80BC-AE98325A1443}"/>
              </a:ext>
            </a:extLst>
          </p:cNvPr>
          <p:cNvSpPr txBox="1"/>
          <p:nvPr/>
        </p:nvSpPr>
        <p:spPr>
          <a:xfrm>
            <a:off x="335058" y="3827178"/>
            <a:ext cx="705072"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2022</a:t>
            </a:r>
            <a:endParaRPr lang="es-AR" dirty="0"/>
          </a:p>
        </p:txBody>
      </p:sp>
      <p:sp>
        <p:nvSpPr>
          <p:cNvPr id="18" name="CuadroTexto 17">
            <a:extLst>
              <a:ext uri="{FF2B5EF4-FFF2-40B4-BE49-F238E27FC236}">
                <a16:creationId xmlns:a16="http://schemas.microsoft.com/office/drawing/2014/main" id="{EB82B488-7DA7-2C9A-DD83-9837AD8F5248}"/>
              </a:ext>
            </a:extLst>
          </p:cNvPr>
          <p:cNvSpPr txBox="1"/>
          <p:nvPr/>
        </p:nvSpPr>
        <p:spPr>
          <a:xfrm>
            <a:off x="1473678" y="3757289"/>
            <a:ext cx="6710202" cy="738664"/>
          </a:xfrm>
          <a:prstGeom prst="rect">
            <a:avLst/>
          </a:prstGeom>
          <a:noFill/>
        </p:spPr>
        <p:txBody>
          <a:bodyPr wrap="square">
            <a:spAutoFit/>
          </a:bodyPr>
          <a:lstStyle/>
          <a:p>
            <a:pPr marL="285750" indent="-285750">
              <a:buFont typeface="Arial" panose="020B0604020202020204" pitchFamily="34" charset="0"/>
              <a:buChar char="•"/>
            </a:pPr>
            <a:r>
              <a:rPr lang="es-AR"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índice TRI*M</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la fortaleza de la relación con los asociados, dada por la preferencia de los mismos y el desempeño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99753670"/>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7A6CF10A-57C2-AC45-B25A-2DC98A13CA0B}"/>
              </a:ext>
            </a:extLst>
          </p:cNvPr>
          <p:cNvSpPr txBox="1"/>
          <p:nvPr/>
        </p:nvSpPr>
        <p:spPr>
          <a:xfrm>
            <a:off x="335058" y="667177"/>
            <a:ext cx="1266693"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Índice CLI</a:t>
            </a:r>
          </a:p>
        </p:txBody>
      </p:sp>
      <p:sp>
        <p:nvSpPr>
          <p:cNvPr id="32" name="CuadroTexto 31">
            <a:extLst>
              <a:ext uri="{FF2B5EF4-FFF2-40B4-BE49-F238E27FC236}">
                <a16:creationId xmlns:a16="http://schemas.microsoft.com/office/drawing/2014/main" id="{177C604B-D99A-1BB5-84F1-E652051C9D0D}"/>
              </a:ext>
            </a:extLst>
          </p:cNvPr>
          <p:cNvSpPr txBox="1"/>
          <p:nvPr/>
        </p:nvSpPr>
        <p:spPr>
          <a:xfrm>
            <a:off x="335058" y="1036509"/>
            <a:ext cx="8473884" cy="2031325"/>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Herramienta estandarizada que mide tres preguntas de </a:t>
            </a:r>
            <a:r>
              <a:rPr lang="es-ES" b="1" dirty="0">
                <a:latin typeface="Lato" panose="020F0502020204030203" pitchFamily="34" charset="0"/>
                <a:ea typeface="Lato" panose="020F0502020204030203" pitchFamily="34" charset="0"/>
                <a:cs typeface="Lato" panose="020F0502020204030203" pitchFamily="34" charset="0"/>
              </a:rPr>
              <a:t>recomendación, recompra </a:t>
            </a:r>
            <a:r>
              <a:rPr lang="es-ES" dirty="0">
                <a:latin typeface="Lato" panose="020F0502020204030203" pitchFamily="34" charset="0"/>
                <a:ea typeface="Lato" panose="020F0502020204030203" pitchFamily="34" charset="0"/>
                <a:cs typeface="Lato" panose="020F0502020204030203" pitchFamily="34" charset="0"/>
              </a:rPr>
              <a:t>y </a:t>
            </a:r>
            <a:r>
              <a:rPr lang="es-ES" b="1" dirty="0">
                <a:latin typeface="Lato" panose="020F0502020204030203" pitchFamily="34" charset="0"/>
                <a:ea typeface="Lato" panose="020F0502020204030203" pitchFamily="34" charset="0"/>
                <a:cs typeface="Lato" panose="020F0502020204030203" pitchFamily="34" charset="0"/>
              </a:rPr>
              <a:t>satisfacción</a:t>
            </a:r>
            <a:r>
              <a:rPr lang="es-ES" dirty="0">
                <a:latin typeface="Lato" panose="020F0502020204030203" pitchFamily="34" charset="0"/>
                <a:ea typeface="Lato" panose="020F0502020204030203" pitchFamily="34" charset="0"/>
                <a:cs typeface="Lato" panose="020F0502020204030203" pitchFamily="34" charset="0"/>
              </a:rPr>
              <a:t> en una escala de 6 puntos (1=100,...,6=0) para poder clasificar al asociado en tres categorías:</a:t>
            </a:r>
          </a:p>
          <a:p>
            <a:pPr lvl="1"/>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b="1"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 Leal</a:t>
            </a:r>
            <a:r>
              <a:rPr lang="es-ES" dirty="0">
                <a:latin typeface="Lato" panose="020F0502020204030203" pitchFamily="34" charset="0"/>
                <a:ea typeface="Lato" panose="020F0502020204030203" pitchFamily="34" charset="0"/>
                <a:cs typeface="Lato" panose="020F0502020204030203" pitchFamily="34" charset="0"/>
              </a:rPr>
              <a:t> (otorgan 80 a 100 puntos en las tres preguntas)</a:t>
            </a:r>
          </a:p>
          <a:p>
            <a:pPr lvl="1"/>
            <a:r>
              <a:rPr lang="es-ES" b="1" dirty="0">
                <a:latin typeface="Lato" panose="020F0502020204030203" pitchFamily="34" charset="0"/>
                <a:ea typeface="Lato" panose="020F0502020204030203" pitchFamily="34" charset="0"/>
                <a:cs typeface="Lato" panose="020F0502020204030203" pitchFamily="34" charset="0"/>
              </a:rPr>
              <a:t>                     - </a:t>
            </a:r>
            <a:r>
              <a:rPr lang="es-ES" b="1" dirty="0">
                <a:solidFill>
                  <a:srgbClr val="FFC000"/>
                </a:solidFill>
                <a:latin typeface="Lato" panose="020F0502020204030203" pitchFamily="34" charset="0"/>
                <a:ea typeface="Lato" panose="020F0502020204030203" pitchFamily="34" charset="0"/>
                <a:cs typeface="Lato" panose="020F0502020204030203" pitchFamily="34" charset="0"/>
              </a:rPr>
              <a:t>Satisfecho</a:t>
            </a:r>
            <a:r>
              <a:rPr lang="es-ES" dirty="0">
                <a:latin typeface="Lato" panose="020F0502020204030203" pitchFamily="34" charset="0"/>
                <a:ea typeface="Lato" panose="020F0502020204030203" pitchFamily="34" charset="0"/>
                <a:cs typeface="Lato" panose="020F0502020204030203" pitchFamily="34" charset="0"/>
              </a:rPr>
              <a:t> (puntuaron con 60 puntos al menos una de las tres preguntas) </a:t>
            </a:r>
          </a:p>
          <a:p>
            <a:pPr lvl="1"/>
            <a:r>
              <a:rPr lang="es-ES" b="1" dirty="0">
                <a:latin typeface="Lato" panose="020F0502020204030203" pitchFamily="34" charset="0"/>
                <a:ea typeface="Lato" panose="020F0502020204030203" pitchFamily="34" charset="0"/>
                <a:cs typeface="Lato" panose="020F0502020204030203" pitchFamily="34" charset="0"/>
              </a:rPr>
              <a:t>                     - </a:t>
            </a:r>
            <a:r>
              <a:rPr lang="es-ES" b="1" dirty="0">
                <a:solidFill>
                  <a:srgbClr val="FF0000"/>
                </a:solidFill>
                <a:latin typeface="Lato" panose="020F0502020204030203" pitchFamily="34" charset="0"/>
                <a:ea typeface="Lato" panose="020F0502020204030203" pitchFamily="34" charset="0"/>
                <a:cs typeface="Lato" panose="020F0502020204030203" pitchFamily="34" charset="0"/>
              </a:rPr>
              <a:t>En riesgo </a:t>
            </a:r>
            <a:r>
              <a:rPr lang="es-ES" dirty="0">
                <a:latin typeface="Lato" panose="020F0502020204030203" pitchFamily="34" charset="0"/>
                <a:ea typeface="Lato" panose="020F0502020204030203" pitchFamily="34" charset="0"/>
                <a:cs typeface="Lato" panose="020F0502020204030203" pitchFamily="34" charset="0"/>
              </a:rPr>
              <a:t>(puntuaron con 40 o menos alguna de las 3 preguntas)</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Índice CLI: promedio entre el CLI de recomendación, de recompra y de satisfacción. Varía entre 0 y 100</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valor de CLI entre 0 y 70 indica que se está por debajo del nivel esperado de lealtad, entre 70 y 80 significa que se alcanza el valor promedio esperado y mayor a 80 que supera la lealtad esperada</a:t>
            </a:r>
          </a:p>
        </p:txBody>
      </p:sp>
      <p:sp>
        <p:nvSpPr>
          <p:cNvPr id="5" name="CuadroTexto 4">
            <a:extLst>
              <a:ext uri="{FF2B5EF4-FFF2-40B4-BE49-F238E27FC236}">
                <a16:creationId xmlns:a16="http://schemas.microsoft.com/office/drawing/2014/main" id="{D90F7BFD-14D6-C9C6-36DD-796DA5C14590}"/>
              </a:ext>
            </a:extLst>
          </p:cNvPr>
          <p:cNvSpPr txBox="1"/>
          <p:nvPr/>
        </p:nvSpPr>
        <p:spPr>
          <a:xfrm>
            <a:off x="335058" y="3104012"/>
            <a:ext cx="1548822"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Índice TRI*M</a:t>
            </a:r>
          </a:p>
        </p:txBody>
      </p:sp>
      <p:sp>
        <p:nvSpPr>
          <p:cNvPr id="12" name="CuadroTexto 11">
            <a:extLst>
              <a:ext uri="{FF2B5EF4-FFF2-40B4-BE49-F238E27FC236}">
                <a16:creationId xmlns:a16="http://schemas.microsoft.com/office/drawing/2014/main" id="{2DC408E7-D2CF-B689-6CBE-59FFC6C3CDD3}"/>
              </a:ext>
            </a:extLst>
          </p:cNvPr>
          <p:cNvSpPr txBox="1"/>
          <p:nvPr/>
        </p:nvSpPr>
        <p:spPr>
          <a:xfrm>
            <a:off x="335058" y="3405360"/>
            <a:ext cx="8473884" cy="1169551"/>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Indicador que resume en un solo número dos dimensiones: Performance y Preferencia</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Performance: desempeño general de la compañía, considerando sólo el servicio brindado al cliente</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Preferencia: agrega la perspectiva del mercado ya que contextualiza la percepción de la empresa en comparación con otras compañías</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 documentación no se dispone de información específica sobre su cálculo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53345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4">
            <a:extLst>
              <a:ext uri="{FF2B5EF4-FFF2-40B4-BE49-F238E27FC236}">
                <a16:creationId xmlns:a16="http://schemas.microsoft.com/office/drawing/2014/main" id="{00F959E6-0CBA-44F3-D01D-7DDC0BA002F1}"/>
              </a:ext>
            </a:extLst>
          </p:cNvPr>
          <p:cNvSpPr/>
          <p:nvPr/>
        </p:nvSpPr>
        <p:spPr>
          <a:xfrm>
            <a:off x="0" y="1005840"/>
            <a:ext cx="9144000" cy="349758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57918" y="344783"/>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Recomendaciones basadas en antecedentes</a:t>
            </a:r>
            <a:endParaRPr sz="2400" b="1" dirty="0">
              <a:solidFill>
                <a:srgbClr val="00986B"/>
              </a:solidFill>
              <a:latin typeface="Raleway"/>
              <a:ea typeface="Raleway"/>
              <a:cs typeface="Raleway"/>
              <a:sym typeface="Raleway"/>
            </a:endParaRPr>
          </a:p>
        </p:txBody>
      </p:sp>
      <p:sp>
        <p:nvSpPr>
          <p:cNvPr id="7" name="CuadroTexto 6">
            <a:extLst>
              <a:ext uri="{FF2B5EF4-FFF2-40B4-BE49-F238E27FC236}">
                <a16:creationId xmlns:a16="http://schemas.microsoft.com/office/drawing/2014/main" id="{36EE2A59-86FC-720F-8DEB-B27DC3E32AEC}"/>
              </a:ext>
            </a:extLst>
          </p:cNvPr>
          <p:cNvSpPr txBox="1"/>
          <p:nvPr/>
        </p:nvSpPr>
        <p:spPr>
          <a:xfrm>
            <a:off x="357918" y="1172711"/>
            <a:ext cx="3722592" cy="3190617"/>
          </a:xfrm>
          <a:prstGeom prst="rect">
            <a:avLst/>
          </a:prstGeom>
          <a:noFill/>
        </p:spPr>
        <p:txBody>
          <a:bodyPr wrap="square">
            <a:spAutoFit/>
          </a:bodyPr>
          <a:lstStyle/>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Definición de p</a:t>
            </a:r>
            <a:r>
              <a:rPr lang="es-ES" sz="16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oblación: </a:t>
            </a:r>
          </a:p>
          <a:p>
            <a:pPr marL="285750" indent="-285750" algn="just" rtl="0">
              <a:spcBef>
                <a:spcPts val="200"/>
              </a:spcBef>
              <a:spcAft>
                <a:spcPts val="200"/>
              </a:spcAft>
              <a:buClr>
                <a:schemeClr val="bg1">
                  <a:lumMod val="50000"/>
                </a:schemeClr>
              </a:buClr>
              <a:buFontTx/>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Evaluar incorporación de los familiares mayores de 18 ya que asociados pertenecientes a un mismo grupo familiar podrían tener opiniones que se vean afectadas por la experiencia del resto de los integrantes del grupo familiar</a:t>
            </a:r>
            <a:r>
              <a:rPr lang="es-ES" dirty="0">
                <a:latin typeface="Lato" panose="020F0502020204030203" pitchFamily="34" charset="0"/>
                <a:ea typeface="Lato" panose="020F0502020204030203" pitchFamily="34" charset="0"/>
                <a:cs typeface="Lato" panose="020F0502020204030203" pitchFamily="34" charset="0"/>
              </a:rPr>
              <a:t> </a:t>
            </a:r>
          </a:p>
          <a:p>
            <a:pPr marL="285750" indent="-285750" algn="just" rtl="0">
              <a:spcBef>
                <a:spcPts val="200"/>
              </a:spcBef>
              <a:spcAft>
                <a:spcPts val="200"/>
              </a:spcAft>
              <a:buClr>
                <a:schemeClr val="bg1">
                  <a:lumMod val="50000"/>
                </a:schemeClr>
              </a:buClr>
              <a:buFontTx/>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plantean escenarios donde se indaga sobre la experiencia de los titulares, de todos los asociados o del grupo familiar.</a:t>
            </a:r>
          </a:p>
          <a:p>
            <a:pPr marL="285750" indent="-285750" algn="just" rtl="0">
              <a:spcBef>
                <a:spcPts val="200"/>
              </a:spcBef>
              <a:spcAft>
                <a:spcPts val="200"/>
              </a:spcAft>
              <a:buClr>
                <a:schemeClr val="bg1">
                  <a:lumMod val="50000"/>
                </a:schemeClr>
              </a:buClr>
              <a:buFont typeface="Lato" panose="020F0502020204030203" pitchFamily="34" charset="0"/>
              <a:buChar char="•"/>
            </a:pPr>
            <a:endParaRPr lang="es-ES"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Reducir los sesgos causados por el método de recolección de datos</a:t>
            </a:r>
          </a:p>
        </p:txBody>
      </p:sp>
      <p:sp>
        <p:nvSpPr>
          <p:cNvPr id="11" name="CuadroTexto 10">
            <a:extLst>
              <a:ext uri="{FF2B5EF4-FFF2-40B4-BE49-F238E27FC236}">
                <a16:creationId xmlns:a16="http://schemas.microsoft.com/office/drawing/2014/main" id="{1C5725B2-4659-4AD3-AFA0-D70279426CA1}"/>
              </a:ext>
            </a:extLst>
          </p:cNvPr>
          <p:cNvSpPr txBox="1"/>
          <p:nvPr/>
        </p:nvSpPr>
        <p:spPr>
          <a:xfrm>
            <a:off x="4438428" y="1147062"/>
            <a:ext cx="4137661" cy="3241913"/>
          </a:xfrm>
          <a:prstGeom prst="rect">
            <a:avLst/>
          </a:prstGeom>
          <a:noFill/>
        </p:spPr>
        <p:txBody>
          <a:bodyPr wrap="square">
            <a:spAutoFit/>
          </a:bodyPr>
          <a:lstStyle/>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Instrumento de recolección de datos simple y ágil: </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Preguntas comprensibles y con escalas sencillas que no generen ambigüedad</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Trabajar sobre la extensión del formulario para evitar fatiga y, por lo tanto, su abandono</a:t>
            </a:r>
          </a:p>
          <a:p>
            <a:pPr marL="285750" indent="-285750" algn="just" rtl="0">
              <a:spcBef>
                <a:spcPts val="200"/>
              </a:spcBef>
              <a:spcAft>
                <a:spcPts val="200"/>
              </a:spcAft>
              <a:buClr>
                <a:schemeClr val="bg1">
                  <a:lumMod val="50000"/>
                </a:schemeClr>
              </a:buClr>
              <a:buFont typeface="Lato" panose="020F0502020204030203"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Método de selección:</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Muestreo probabilístico que garantice la representatividad de la muestra, permitiendo extrapolar los resultados obtenidos a toda la población, evaluar la precisión de los resultados y eliminar sesgos de selección</a:t>
            </a:r>
          </a:p>
        </p:txBody>
      </p:sp>
    </p:spTree>
    <p:extLst>
      <p:ext uri="{BB962C8B-B14F-4D97-AF65-F5344CB8AC3E}">
        <p14:creationId xmlns:p14="http://schemas.microsoft.com/office/powerpoint/2010/main" val="302918276"/>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Encuesta de Satisfacción 2023</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99744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443056" cy="1454214"/>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Objetivos de la Encuesta de Satisfacción 2023</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35350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6;p14">
            <a:extLst>
              <a:ext uri="{FF2B5EF4-FFF2-40B4-BE49-F238E27FC236}">
                <a16:creationId xmlns:a16="http://schemas.microsoft.com/office/drawing/2014/main" id="{BE924A89-9EDC-AC79-564B-4F7961BA2EA0}"/>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8" y="478748"/>
            <a:ext cx="711730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general</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43653D67-3E00-5944-C1D7-63264A579A0A}"/>
              </a:ext>
            </a:extLst>
          </p:cNvPr>
          <p:cNvSpPr txBox="1"/>
          <p:nvPr/>
        </p:nvSpPr>
        <p:spPr>
          <a:xfrm>
            <a:off x="335058" y="1071022"/>
            <a:ext cx="3562571" cy="738664"/>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Conocer </a:t>
            </a:r>
            <a:r>
              <a:rPr lang="es-ES" dirty="0">
                <a:latin typeface="Lato" panose="020F0502020204030203" pitchFamily="34" charset="0"/>
                <a:ea typeface="Lato" panose="020F0502020204030203" pitchFamily="34" charset="0"/>
                <a:cs typeface="Lato" panose="020F0502020204030203" pitchFamily="34" charset="0"/>
              </a:rPr>
              <a:t>el nivel de satisfacción general que tienen los asociados con el desempeño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5" name="Google Shape;105;p16">
            <a:extLst>
              <a:ext uri="{FF2B5EF4-FFF2-40B4-BE49-F238E27FC236}">
                <a16:creationId xmlns:a16="http://schemas.microsoft.com/office/drawing/2014/main" id="{7A53AD8A-6001-B135-9FDB-512544713069}"/>
              </a:ext>
            </a:extLst>
          </p:cNvPr>
          <p:cNvSpPr txBox="1"/>
          <p:nvPr/>
        </p:nvSpPr>
        <p:spPr>
          <a:xfrm>
            <a:off x="4457700" y="478748"/>
            <a:ext cx="72316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Objetivos específicos</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CED29B93-1758-4E44-0917-3EA232CC05F4}"/>
              </a:ext>
            </a:extLst>
          </p:cNvPr>
          <p:cNvSpPr txBox="1"/>
          <p:nvPr/>
        </p:nvSpPr>
        <p:spPr>
          <a:xfrm>
            <a:off x="4457700" y="1071022"/>
            <a:ext cx="4351242" cy="1908215"/>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el nivel de satisfacción entre los asociados con respecto a los diferentes puntos que componen el servicio y la atención brindada por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Relevar las causas de los inconvenientes ocurridos entre los asociados y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Identificar oportunidades de mejora</a:t>
            </a:r>
          </a:p>
        </p:txBody>
      </p:sp>
    </p:spTree>
    <p:extLst>
      <p:ext uri="{BB962C8B-B14F-4D97-AF65-F5344CB8AC3E}">
        <p14:creationId xmlns:p14="http://schemas.microsoft.com/office/powerpoint/2010/main" val="31707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443056"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Población objetivo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133935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6" name="CuadroTexto 5">
            <a:extLst>
              <a:ext uri="{FF2B5EF4-FFF2-40B4-BE49-F238E27FC236}">
                <a16:creationId xmlns:a16="http://schemas.microsoft.com/office/drawing/2014/main" id="{CED29B93-1758-4E44-0917-3EA232CC05F4}"/>
              </a:ext>
            </a:extLst>
          </p:cNvPr>
          <p:cNvSpPr txBox="1"/>
          <p:nvPr/>
        </p:nvSpPr>
        <p:spPr>
          <a:xfrm>
            <a:off x="370729" y="1181720"/>
            <a:ext cx="8377141" cy="307777"/>
          </a:xfrm>
          <a:prstGeom prst="rect">
            <a:avLst/>
          </a:prstGeom>
          <a:noFill/>
        </p:spPr>
        <p:txBody>
          <a:bodyPr wrap="square" rtlCol="0">
            <a:spAutoFit/>
          </a:bodyPr>
          <a:lstStyle/>
          <a:p>
            <a:pPr>
              <a:spcBef>
                <a:spcPts val="600"/>
              </a:spcBef>
              <a:spcAft>
                <a:spcPts val="600"/>
              </a:spcAft>
            </a:pPr>
            <a:r>
              <a:rPr lang="es-ES" b="1" dirty="0">
                <a:latin typeface="Lato" panose="020F0502020204030203" pitchFamily="34" charset="0"/>
                <a:ea typeface="Lato" panose="020F0502020204030203" pitchFamily="34" charset="0"/>
                <a:cs typeface="Lato" panose="020F0502020204030203" pitchFamily="34" charset="0"/>
              </a:rPr>
              <a:t>Conjunto de grupos familiares (GF) asociados a </a:t>
            </a:r>
            <a:r>
              <a:rPr lang="es-ES" b="1" dirty="0" err="1">
                <a:latin typeface="Lato" panose="020F0502020204030203" pitchFamily="34" charset="0"/>
                <a:ea typeface="Lato" panose="020F0502020204030203" pitchFamily="34" charset="0"/>
                <a:cs typeface="Lato" panose="020F0502020204030203" pitchFamily="34" charset="0"/>
              </a:rPr>
              <a:t>Avalian</a:t>
            </a:r>
            <a:r>
              <a:rPr lang="es-ES" b="1" dirty="0">
                <a:latin typeface="Lato" panose="020F0502020204030203" pitchFamily="34" charset="0"/>
                <a:ea typeface="Lato" panose="020F0502020204030203" pitchFamily="34" charset="0"/>
                <a:cs typeface="Lato" panose="020F0502020204030203" pitchFamily="34" charset="0"/>
              </a:rPr>
              <a:t> que se encuentren activos al 25/10/2023</a:t>
            </a:r>
          </a:p>
        </p:txBody>
      </p:sp>
      <p:sp>
        <p:nvSpPr>
          <p:cNvPr id="10" name="CuadroTexto 9">
            <a:extLst>
              <a:ext uri="{FF2B5EF4-FFF2-40B4-BE49-F238E27FC236}">
                <a16:creationId xmlns:a16="http://schemas.microsoft.com/office/drawing/2014/main" id="{C84AA812-0D28-7139-4F50-59C3A7A078FE}"/>
              </a:ext>
            </a:extLst>
          </p:cNvPr>
          <p:cNvSpPr txBox="1"/>
          <p:nvPr/>
        </p:nvSpPr>
        <p:spPr>
          <a:xfrm>
            <a:off x="4316617" y="339068"/>
            <a:ext cx="4431253" cy="600164"/>
          </a:xfrm>
          <a:prstGeom prst="rect">
            <a:avLst/>
          </a:prstGeom>
          <a:solidFill>
            <a:schemeClr val="bg1"/>
          </a:solidFill>
          <a:ln w="19050">
            <a:solidFill>
              <a:schemeClr val="bg1">
                <a:lumMod val="95000"/>
              </a:schemeClr>
            </a:solidFill>
          </a:ln>
        </p:spPr>
        <p:txBody>
          <a:bodyPr wrap="square">
            <a:spAutoFit/>
          </a:bodyPr>
          <a:lstStyle/>
          <a:p>
            <a:r>
              <a:rPr lang="es-ES" sz="1100" dirty="0">
                <a:latin typeface="Lato" panose="020F0502020204030203" pitchFamily="34" charset="0"/>
                <a:ea typeface="Lato" panose="020F0502020204030203" pitchFamily="34" charset="0"/>
                <a:cs typeface="Lato" panose="020F0502020204030203" pitchFamily="34" charset="0"/>
              </a:rPr>
              <a:t>Entendiendo que el grado de satisfacción de cada asociado respecto al desempeño de la empresa es concordante entre los integrantes de un mismo GF, se propone trabajar con la experiencia de los grupos</a:t>
            </a:r>
            <a:endParaRPr lang="es-AR" sz="1100" dirty="0">
              <a:latin typeface="Lato" panose="020F0502020204030203" pitchFamily="34" charset="0"/>
              <a:ea typeface="Lato" panose="020F0502020204030203" pitchFamily="34" charset="0"/>
              <a:cs typeface="Lato" panose="020F0502020204030203" pitchFamily="34" charset="0"/>
            </a:endParaRPr>
          </a:p>
        </p:txBody>
      </p:sp>
      <p:sp>
        <p:nvSpPr>
          <p:cNvPr id="11" name="CuadroTexto 10">
            <a:extLst>
              <a:ext uri="{FF2B5EF4-FFF2-40B4-BE49-F238E27FC236}">
                <a16:creationId xmlns:a16="http://schemas.microsoft.com/office/drawing/2014/main" id="{9985E7CD-CC08-A0E4-03A2-BADD3AD354A7}"/>
              </a:ext>
            </a:extLst>
          </p:cNvPr>
          <p:cNvSpPr txBox="1"/>
          <p:nvPr/>
        </p:nvSpPr>
        <p:spPr>
          <a:xfrm>
            <a:off x="370729" y="1639174"/>
            <a:ext cx="8402541" cy="2646878"/>
          </a:xfrm>
          <a:prstGeom prst="rect">
            <a:avLst/>
          </a:prstGeom>
          <a:solidFill>
            <a:schemeClr val="bg1">
              <a:lumMod val="95000"/>
            </a:schemeClr>
          </a:solidFill>
        </p:spPr>
        <p:txBody>
          <a:bodyPr wrap="square">
            <a:spAutoFit/>
          </a:bodyPr>
          <a:lstStyle/>
          <a:p>
            <a:pPr algn="just" rtl="0">
              <a:spcBef>
                <a:spcPts val="600"/>
              </a:spcBef>
              <a:spcAft>
                <a:spcPts val="600"/>
              </a:spcAft>
            </a:pPr>
            <a:r>
              <a:rPr lang="es-ES" dirty="0">
                <a:latin typeface="Lato" panose="020F0502020204030203" pitchFamily="34" charset="0"/>
                <a:ea typeface="Lato" panose="020F0502020204030203" pitchFamily="34" charset="0"/>
                <a:cs typeface="Lato" panose="020F0502020204030203" pitchFamily="34" charset="0"/>
              </a:rPr>
              <a:t>S</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 excluyen aquellos GF donde el titular:</a:t>
            </a:r>
            <a:endParaRPr lang="es-ES"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 colaborador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Avalian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o cuenta con beneficio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ex-empleado</a:t>
            </a: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 menor de 18 años</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posee credenciales de planes no comercializables</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pertenece a una empresa particular</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encuentra en el Registro Único de Postulantes (RUP)</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no supera 6 meses de antigüedad</a:t>
            </a:r>
          </a:p>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excluyen también aquellos GF que hayan incurrido en casos de falseamientos o que en el último año controlado acumulan una cuota menor a un valor mínimo de referencia</a:t>
            </a:r>
            <a:endParaRPr lang="es-ES" b="0" dirty="0">
              <a:effectLst/>
              <a:latin typeface="Lato" panose="020F0502020204030203" pitchFamily="34" charset="0"/>
              <a:ea typeface="Lato" panose="020F0502020204030203" pitchFamily="34" charset="0"/>
              <a:cs typeface="Lato" panose="020F0502020204030203" pitchFamily="34" charset="0"/>
            </a:endParaRPr>
          </a:p>
        </p:txBody>
      </p:sp>
      <p:sp>
        <p:nvSpPr>
          <p:cNvPr id="3" name="Google Shape;105;p16">
            <a:extLst>
              <a:ext uri="{FF2B5EF4-FFF2-40B4-BE49-F238E27FC236}">
                <a16:creationId xmlns:a16="http://schemas.microsoft.com/office/drawing/2014/main" id="{0A522D94-9BCB-6D9C-86DC-8450586F9C62}"/>
              </a:ext>
            </a:extLst>
          </p:cNvPr>
          <p:cNvSpPr txBox="1"/>
          <p:nvPr/>
        </p:nvSpPr>
        <p:spPr>
          <a:xfrm>
            <a:off x="335059" y="292452"/>
            <a:ext cx="711730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10D8D62-DE9B-04B5-7BBA-61A3319AC86A}"/>
              </a:ext>
            </a:extLst>
          </p:cNvPr>
          <p:cNvSpPr txBox="1"/>
          <p:nvPr/>
        </p:nvSpPr>
        <p:spPr>
          <a:xfrm>
            <a:off x="6532243" y="4077056"/>
            <a:ext cx="2434590" cy="769920"/>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sz="1100">
                <a:solidFill>
                  <a:schemeClr val="bg2"/>
                </a:solidFill>
                <a:latin typeface="Lato" panose="020F0502020204030203" pitchFamily="34" charset="0"/>
                <a:ea typeface="Lato" panose="020F0502020204030203" pitchFamily="34" charset="0"/>
                <a:cs typeface="Lato" panose="020F0502020204030203" pitchFamily="34"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dirty="0"/>
              <a:t>El integrante que responderá el formulario contando la experiencia del GF es el titular del grupo, o en caso de corresponder, el cónyuge</a:t>
            </a:r>
            <a:endParaRPr lang="es-AR" dirty="0"/>
          </a:p>
        </p:txBody>
      </p:sp>
    </p:spTree>
    <p:extLst>
      <p:ext uri="{BB962C8B-B14F-4D97-AF65-F5344CB8AC3E}">
        <p14:creationId xmlns:p14="http://schemas.microsoft.com/office/powerpoint/2010/main" val="2135099555"/>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99"/>
        <p:cNvGrpSpPr/>
        <p:nvPr/>
      </p:nvGrpSpPr>
      <p:grpSpPr>
        <a:xfrm>
          <a:off x="0" y="0"/>
          <a:ext cx="0" cy="0"/>
          <a:chOff x="0" y="0"/>
          <a:chExt cx="0" cy="0"/>
        </a:xfrm>
      </p:grpSpPr>
      <p:sp>
        <p:nvSpPr>
          <p:cNvPr id="100" name="Google Shape;100;p15"/>
          <p:cNvSpPr txBox="1"/>
          <p:nvPr/>
        </p:nvSpPr>
        <p:spPr>
          <a:xfrm>
            <a:off x="879225" y="2977675"/>
            <a:ext cx="3845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Introducción</a:t>
            </a:r>
            <a:endParaRPr sz="4000" dirty="0">
              <a:solidFill>
                <a:schemeClr val="lt1"/>
              </a:solidFill>
              <a:latin typeface="Raleway ExtraBold" pitchFamily="2" charset="0"/>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4" name="CuadroTexto 3">
            <a:extLst>
              <a:ext uri="{FF2B5EF4-FFF2-40B4-BE49-F238E27FC236}">
                <a16:creationId xmlns:a16="http://schemas.microsoft.com/office/drawing/2014/main" id="{F55CEF35-3513-5D07-3A8F-A9165BD3F29B}"/>
              </a:ext>
            </a:extLst>
          </p:cNvPr>
          <p:cNvSpPr txBox="1"/>
          <p:nvPr/>
        </p:nvSpPr>
        <p:spPr>
          <a:xfrm>
            <a:off x="335059" y="971312"/>
            <a:ext cx="8377141" cy="3108543"/>
          </a:xfrm>
          <a:prstGeom prst="rect">
            <a:avLst/>
          </a:prstGeom>
          <a:noFill/>
        </p:spPr>
        <p:txBody>
          <a:bodyPr wrap="square">
            <a:spAutoFit/>
          </a:bodyPr>
          <a:lstStyle/>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incluye a los asociados sin datos de contacto ya que sus opiniones tienen similar validez que la de asociados con datos de contacto. </a:t>
            </a:r>
            <a:r>
              <a:rPr lang="es-ES" dirty="0">
                <a:latin typeface="Lato" panose="020F0502020204030203" pitchFamily="34" charset="0"/>
                <a:ea typeface="Lato" panose="020F0502020204030203" pitchFamily="34" charset="0"/>
                <a:cs typeface="Lato" panose="020F0502020204030203" pitchFamily="34" charset="0"/>
              </a:rPr>
              <a:t>Compromiso de obtener la información faltante asumida por colaboradores del sector de Planeamiento Económico Financiero y Operacional en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a partir del proyecto de Calidad de datos.</a:t>
            </a:r>
          </a:p>
          <a:p>
            <a:pPr marL="285750" indent="-285750">
              <a:buFont typeface="Arial" panose="020B0604020202020204" pitchFamily="34" charset="0"/>
              <a:buChar char="•"/>
            </a:pP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La exclusión de asociados que pertenecen a la empresa particular o se encuentran en el RUP se debe a que, dadas las condiciones particulares del grupo, la opinión de los mismos puede verse afectada tanto de manera positiva como negativa</a:t>
            </a:r>
          </a:p>
          <a:p>
            <a:pPr marL="285750" indent="-285750">
              <a:buFont typeface="Arial" panose="020B0604020202020204"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En el caso de los GF que no superan los 6 meses de antigüedad, se considera que no cuentan con el recorrido suficiente para medir satisfacción. Opinión vinculada al proceso de contratación y no al servicio y la atención recibida</a:t>
            </a:r>
          </a:p>
          <a:p>
            <a:pPr marL="285750" indent="-285750">
              <a:buFont typeface="Arial" panose="020B0604020202020204" pitchFamily="34" charset="0"/>
              <a:buChar char="•"/>
            </a:pP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p:txBody>
      </p:sp>
      <p:sp>
        <p:nvSpPr>
          <p:cNvPr id="5" name="Google Shape;105;p16">
            <a:extLst>
              <a:ext uri="{FF2B5EF4-FFF2-40B4-BE49-F238E27FC236}">
                <a16:creationId xmlns:a16="http://schemas.microsoft.com/office/drawing/2014/main" id="{69BAFDC6-9C52-A1C2-B87B-FC4CBEFFE030}"/>
              </a:ext>
            </a:extLst>
          </p:cNvPr>
          <p:cNvSpPr txBox="1"/>
          <p:nvPr/>
        </p:nvSpPr>
        <p:spPr>
          <a:xfrm>
            <a:off x="335059" y="41734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Justificación nuevos criterios de exclusión</a:t>
            </a:r>
          </a:p>
        </p:txBody>
      </p:sp>
      <p:sp>
        <p:nvSpPr>
          <p:cNvPr id="8" name="CuadroTexto 7">
            <a:extLst>
              <a:ext uri="{FF2B5EF4-FFF2-40B4-BE49-F238E27FC236}">
                <a16:creationId xmlns:a16="http://schemas.microsoft.com/office/drawing/2014/main" id="{20387821-57A1-F36D-48C0-33D00F5AEF8D}"/>
              </a:ext>
            </a:extLst>
          </p:cNvPr>
          <p:cNvSpPr txBox="1"/>
          <p:nvPr/>
        </p:nvSpPr>
        <p:spPr>
          <a:xfrm>
            <a:off x="335058" y="3710523"/>
            <a:ext cx="8377141" cy="738664"/>
          </a:xfrm>
          <a:prstGeom prst="rect">
            <a:avLst/>
          </a:prstGeom>
          <a:noFill/>
        </p:spPr>
        <p:txBody>
          <a:bodyPr wrap="square">
            <a:spAutoFit/>
          </a:bodyPr>
          <a:lstStyle/>
          <a:p>
            <a:pPr algn="just" rtl="0">
              <a:spcBef>
                <a:spcPts val="0"/>
              </a:spcBef>
              <a:spcAft>
                <a:spcPts val="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El integrante que responderá el formulario contando la experiencia del GF es el titular del grupo, o en caso de corresponder, el cónyuge. Informantes mejor calificados dentro del grupo (responsabilidad en el pago de cuotas y en la decisión de mantener el servicio)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8513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3409875" cy="992700"/>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Materiales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57053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805792"/>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30108"/>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Base de datos</a:t>
            </a:r>
          </a:p>
        </p:txBody>
      </p:sp>
      <p:sp>
        <p:nvSpPr>
          <p:cNvPr id="7" name="CuadroTexto 6">
            <a:extLst>
              <a:ext uri="{FF2B5EF4-FFF2-40B4-BE49-F238E27FC236}">
                <a16:creationId xmlns:a16="http://schemas.microsoft.com/office/drawing/2014/main" id="{36EE2A59-86FC-720F-8DEB-B27DC3E32AEC}"/>
              </a:ext>
            </a:extLst>
          </p:cNvPr>
          <p:cNvSpPr txBox="1"/>
          <p:nvPr/>
        </p:nvSpPr>
        <p:spPr>
          <a:xfrm>
            <a:off x="5256559" y="340304"/>
            <a:ext cx="3175000" cy="307777"/>
          </a:xfrm>
          <a:prstGeom prst="rect">
            <a:avLst/>
          </a:prstGeom>
          <a:noFill/>
          <a:ln>
            <a:solidFill>
              <a:schemeClr val="tx2">
                <a:lumMod val="40000"/>
                <a:lumOff val="60000"/>
              </a:schemeClr>
            </a:solidFill>
          </a:ln>
        </p:spPr>
        <p:txBody>
          <a:bodyPr wrap="square">
            <a:spAutoFit/>
          </a:bodyPr>
          <a:lstStyle/>
          <a:p>
            <a:pPr algn="just" rtl="0">
              <a:spcBef>
                <a:spcPts val="0"/>
              </a:spcBef>
              <a:spcAft>
                <a:spcPts val="0"/>
              </a:spcAft>
            </a:pPr>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Unidad elemental: </a:t>
            </a:r>
            <a:r>
              <a:rPr lang="es-AR" dirty="0">
                <a:solidFill>
                  <a:schemeClr val="bg2"/>
                </a:solidFill>
                <a:latin typeface="Lato" panose="020F0502020204030203" pitchFamily="34" charset="0"/>
                <a:ea typeface="Lato" panose="020F0502020204030203" pitchFamily="34" charset="0"/>
                <a:cs typeface="Lato" panose="020F0502020204030203" pitchFamily="34" charset="0"/>
              </a:rPr>
              <a:t>Grupo familiar (GF)</a:t>
            </a:r>
          </a:p>
        </p:txBody>
      </p:sp>
      <p:sp>
        <p:nvSpPr>
          <p:cNvPr id="8" name="CuadroTexto 7">
            <a:extLst>
              <a:ext uri="{FF2B5EF4-FFF2-40B4-BE49-F238E27FC236}">
                <a16:creationId xmlns:a16="http://schemas.microsoft.com/office/drawing/2014/main" id="{414143A5-CE3C-7B64-3FAF-D99920193DC6}"/>
              </a:ext>
            </a:extLst>
          </p:cNvPr>
          <p:cNvSpPr txBox="1"/>
          <p:nvPr/>
        </p:nvSpPr>
        <p:spPr>
          <a:xfrm>
            <a:off x="370729" y="892472"/>
            <a:ext cx="8148541" cy="523220"/>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Contiene información referida a los GF asociados a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que se encuentran activos al 25/10/2023, aplicándose los criterios de exclusión ya mencionados. Para cada GF, se cuenta con: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5" name="CuadroTexto 4">
            <a:extLst>
              <a:ext uri="{FF2B5EF4-FFF2-40B4-BE49-F238E27FC236}">
                <a16:creationId xmlns:a16="http://schemas.microsoft.com/office/drawing/2014/main" id="{F658774C-3B9D-E8BE-EF47-6B6FED14DB77}"/>
              </a:ext>
            </a:extLst>
          </p:cNvPr>
          <p:cNvSpPr txBox="1"/>
          <p:nvPr/>
        </p:nvSpPr>
        <p:spPr>
          <a:xfrm>
            <a:off x="370729" y="1524089"/>
            <a:ext cx="8402541" cy="3011081"/>
          </a:xfrm>
          <a:prstGeom prst="rect">
            <a:avLst/>
          </a:prstGeom>
          <a:solidFill>
            <a:schemeClr val="bg1">
              <a:lumMod val="95000"/>
            </a:schemeClr>
          </a:solidFill>
        </p:spPr>
        <p:txBody>
          <a:bodyPr wrap="square">
            <a:spAutoFit/>
          </a:bodyPr>
          <a:lstStyle/>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Región a la cual pertenece: A, B, C, L, N, P</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Segmento al cual pertenece: A, B, C, D, 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Credencial que posee: A, B, C, D</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Nivel de uso del grupo: Bajo – Medio - Alto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Cantidad de integrantes en el GF</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si en el GF hay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cantidad de datos de contacto válidos del titular: de email, de celular, de teléfono fijo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cantidad de datos de contacto válidos del cónyuge: de email, de celular, de teléfono fijo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Email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Email del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Celular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Celular del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Teléfono fijo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Teléfono fijo del cónyuge</a:t>
            </a:r>
          </a:p>
        </p:txBody>
      </p:sp>
      <p:sp>
        <p:nvSpPr>
          <p:cNvPr id="6" name="Rectángulo 5">
            <a:extLst>
              <a:ext uri="{FF2B5EF4-FFF2-40B4-BE49-F238E27FC236}">
                <a16:creationId xmlns:a16="http://schemas.microsoft.com/office/drawing/2014/main" id="{46B3E51B-B49B-86DE-F02F-70BF5C7E996C}"/>
              </a:ext>
            </a:extLst>
          </p:cNvPr>
          <p:cNvSpPr/>
          <p:nvPr/>
        </p:nvSpPr>
        <p:spPr>
          <a:xfrm>
            <a:off x="7029450" y="3829050"/>
            <a:ext cx="1920240" cy="1084342"/>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bg2"/>
                </a:solidFill>
                <a:latin typeface="Lato" panose="020F0502020204030203" pitchFamily="34" charset="0"/>
                <a:ea typeface="Lato" panose="020F0502020204030203" pitchFamily="34" charset="0"/>
                <a:cs typeface="Lato" panose="020F0502020204030203" pitchFamily="34" charset="0"/>
              </a:rPr>
              <a:t>A lo largo de la tesina se trabaja con cuatro bases de datos que difieren en la categorización utilizada de segmento y la exclusión de la credencial D</a:t>
            </a:r>
          </a:p>
        </p:txBody>
      </p:sp>
    </p:spTree>
    <p:extLst>
      <p:ext uri="{BB962C8B-B14F-4D97-AF65-F5344CB8AC3E}">
        <p14:creationId xmlns:p14="http://schemas.microsoft.com/office/powerpoint/2010/main" val="669049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1454214"/>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Análisis descriptivo de la población objetivo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70594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28157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E4E88336-C977-86DB-058F-2673453D38F2}"/>
              </a:ext>
            </a:extLst>
          </p:cNvPr>
          <p:cNvSpPr txBox="1"/>
          <p:nvPr/>
        </p:nvSpPr>
        <p:spPr>
          <a:xfrm>
            <a:off x="3016168" y="985091"/>
            <a:ext cx="224039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Criterios de exclusión</a:t>
            </a:r>
            <a:endParaRPr lang="es-AR" sz="1200" dirty="0">
              <a:latin typeface="Lato" panose="020F0502020204030203" pitchFamily="34" charset="0"/>
              <a:ea typeface="Lato" panose="020F0502020204030203" pitchFamily="34" charset="0"/>
              <a:cs typeface="Lato" panose="020F0502020204030203" pitchFamily="34" charset="0"/>
            </a:endParaRPr>
          </a:p>
        </p:txBody>
      </p:sp>
      <p:cxnSp>
        <p:nvCxnSpPr>
          <p:cNvPr id="9" name="Conector recto de flecha 8">
            <a:extLst>
              <a:ext uri="{FF2B5EF4-FFF2-40B4-BE49-F238E27FC236}">
                <a16:creationId xmlns:a16="http://schemas.microsoft.com/office/drawing/2014/main" id="{DDA1318D-B156-9B14-A878-9A9033A8F63D}"/>
              </a:ext>
            </a:extLst>
          </p:cNvPr>
          <p:cNvCxnSpPr>
            <a:cxnSpLocks/>
          </p:cNvCxnSpPr>
          <p:nvPr/>
        </p:nvCxnSpPr>
        <p:spPr>
          <a:xfrm>
            <a:off x="2892838" y="1295539"/>
            <a:ext cx="2001741"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707BBA5F-456A-0268-E0E4-D8972AA0FD95}"/>
              </a:ext>
            </a:extLst>
          </p:cNvPr>
          <p:cNvSpPr txBox="1"/>
          <p:nvPr/>
        </p:nvSpPr>
        <p:spPr>
          <a:xfrm>
            <a:off x="897729" y="915865"/>
            <a:ext cx="1802096"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124.333 GF</a:t>
            </a:r>
          </a:p>
        </p:txBody>
      </p:sp>
      <p:sp>
        <p:nvSpPr>
          <p:cNvPr id="13" name="CuadroTexto 12">
            <a:extLst>
              <a:ext uri="{FF2B5EF4-FFF2-40B4-BE49-F238E27FC236}">
                <a16:creationId xmlns:a16="http://schemas.microsoft.com/office/drawing/2014/main" id="{7FD88AF6-F74F-6A1D-945F-9354AADEDDAF}"/>
              </a:ext>
            </a:extLst>
          </p:cNvPr>
          <p:cNvSpPr txBox="1"/>
          <p:nvPr/>
        </p:nvSpPr>
        <p:spPr>
          <a:xfrm>
            <a:off x="897729" y="1321626"/>
            <a:ext cx="224039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activos al 25/10/2023</a:t>
            </a:r>
            <a:endParaRPr lang="es-AR" sz="1200"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BD1191CC-4D1B-0F6F-5843-65A69885B645}"/>
              </a:ext>
            </a:extLst>
          </p:cNvPr>
          <p:cNvSpPr txBox="1"/>
          <p:nvPr/>
        </p:nvSpPr>
        <p:spPr>
          <a:xfrm>
            <a:off x="4896195" y="1262090"/>
            <a:ext cx="2130867" cy="492443"/>
          </a:xfrm>
          <a:prstGeom prst="rect">
            <a:avLst/>
          </a:prstGeom>
          <a:noFill/>
        </p:spPr>
        <p:txBody>
          <a:bodyPr wrap="square">
            <a:spAutoFit/>
          </a:bodyPr>
          <a:lstStyle/>
          <a:p>
            <a:pPr algn="ctr"/>
            <a:r>
              <a:rPr lang="es-ES" b="0"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71.5% </a:t>
            </a:r>
          </a:p>
          <a:p>
            <a:pPr algn="ct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respecto a la totalidad de GF</a:t>
            </a:r>
          </a:p>
        </p:txBody>
      </p:sp>
      <p:sp>
        <p:nvSpPr>
          <p:cNvPr id="15" name="CuadroTexto 14">
            <a:extLst>
              <a:ext uri="{FF2B5EF4-FFF2-40B4-BE49-F238E27FC236}">
                <a16:creationId xmlns:a16="http://schemas.microsoft.com/office/drawing/2014/main" id="{044F0174-1738-9EC6-C001-6379ED04CA14}"/>
              </a:ext>
            </a:extLst>
          </p:cNvPr>
          <p:cNvSpPr txBox="1"/>
          <p:nvPr/>
        </p:nvSpPr>
        <p:spPr>
          <a:xfrm>
            <a:off x="5149548" y="915866"/>
            <a:ext cx="1624163"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88.839 GF</a:t>
            </a:r>
          </a:p>
        </p:txBody>
      </p:sp>
      <p:sp>
        <p:nvSpPr>
          <p:cNvPr id="16" name="Google Shape;105;p16">
            <a:extLst>
              <a:ext uri="{FF2B5EF4-FFF2-40B4-BE49-F238E27FC236}">
                <a16:creationId xmlns:a16="http://schemas.microsoft.com/office/drawing/2014/main" id="{BDB04E56-2F68-2565-5A49-091C9EC4B417}"/>
              </a:ext>
            </a:extLst>
          </p:cNvPr>
          <p:cNvSpPr txBox="1"/>
          <p:nvPr/>
        </p:nvSpPr>
        <p:spPr>
          <a:xfrm>
            <a:off x="335057" y="177505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Datos de contacto</a:t>
            </a:r>
            <a:endParaRPr sz="2400" b="1" dirty="0">
              <a:solidFill>
                <a:srgbClr val="00986B"/>
              </a:solidFill>
              <a:latin typeface="Raleway"/>
              <a:ea typeface="Raleway"/>
              <a:cs typeface="Raleway"/>
              <a:sym typeface="Raleway"/>
            </a:endParaRPr>
          </a:p>
        </p:txBody>
      </p:sp>
      <p:sp>
        <p:nvSpPr>
          <p:cNvPr id="17" name="CuadroTexto 16">
            <a:extLst>
              <a:ext uri="{FF2B5EF4-FFF2-40B4-BE49-F238E27FC236}">
                <a16:creationId xmlns:a16="http://schemas.microsoft.com/office/drawing/2014/main" id="{548E1500-0A63-BF2D-5FCF-DFF43F426049}"/>
              </a:ext>
            </a:extLst>
          </p:cNvPr>
          <p:cNvSpPr txBox="1"/>
          <p:nvPr/>
        </p:nvSpPr>
        <p:spPr>
          <a:xfrm>
            <a:off x="335057" y="2262385"/>
            <a:ext cx="1083951" cy="369332"/>
          </a:xfrm>
          <a:prstGeom prst="rect">
            <a:avLst/>
          </a:prstGeom>
          <a:noFill/>
        </p:spPr>
        <p:txBody>
          <a:bodyPr wrap="none" rtlCol="0">
            <a:spAutoFit/>
          </a:bodyPr>
          <a:lstStyle/>
          <a:p>
            <a:r>
              <a:rPr lang="es-AR"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Titulares</a:t>
            </a:r>
          </a:p>
        </p:txBody>
      </p:sp>
      <p:graphicFrame>
        <p:nvGraphicFramePr>
          <p:cNvPr id="20" name="Tabla 19">
            <a:extLst>
              <a:ext uri="{FF2B5EF4-FFF2-40B4-BE49-F238E27FC236}">
                <a16:creationId xmlns:a16="http://schemas.microsoft.com/office/drawing/2014/main" id="{2CD0AA0B-8045-5322-AB96-9FB2F2FF53F0}"/>
              </a:ext>
            </a:extLst>
          </p:cNvPr>
          <p:cNvGraphicFramePr>
            <a:graphicFrameLocks noGrp="1"/>
          </p:cNvGraphicFramePr>
          <p:nvPr>
            <p:extLst>
              <p:ext uri="{D42A27DB-BD31-4B8C-83A1-F6EECF244321}">
                <p14:modId xmlns:p14="http://schemas.microsoft.com/office/powerpoint/2010/main" val="3000599363"/>
              </p:ext>
            </p:extLst>
          </p:nvPr>
        </p:nvGraphicFramePr>
        <p:xfrm>
          <a:off x="1411056" y="2750455"/>
          <a:ext cx="6321887" cy="1046480"/>
        </p:xfrm>
        <a:graphic>
          <a:graphicData uri="http://schemas.openxmlformats.org/drawingml/2006/table">
            <a:tbl>
              <a:tblPr firstRow="1" bandRow="1">
                <a:tableStyleId>{00A15C55-8517-42AA-B614-E9B94910E393}</a:tableStyleId>
              </a:tblPr>
              <a:tblGrid>
                <a:gridCol w="1696943">
                  <a:extLst>
                    <a:ext uri="{9D8B030D-6E8A-4147-A177-3AD203B41FA5}">
                      <a16:colId xmlns:a16="http://schemas.microsoft.com/office/drawing/2014/main" val="588390055"/>
                    </a:ext>
                  </a:extLst>
                </a:gridCol>
                <a:gridCol w="889000">
                  <a:extLst>
                    <a:ext uri="{9D8B030D-6E8A-4147-A177-3AD203B41FA5}">
                      <a16:colId xmlns:a16="http://schemas.microsoft.com/office/drawing/2014/main" val="1099186641"/>
                    </a:ext>
                  </a:extLst>
                </a:gridCol>
                <a:gridCol w="1435100">
                  <a:extLst>
                    <a:ext uri="{9D8B030D-6E8A-4147-A177-3AD203B41FA5}">
                      <a16:colId xmlns:a16="http://schemas.microsoft.com/office/drawing/2014/main" val="3426016790"/>
                    </a:ext>
                  </a:extLst>
                </a:gridCol>
                <a:gridCol w="1168400">
                  <a:extLst>
                    <a:ext uri="{9D8B030D-6E8A-4147-A177-3AD203B41FA5}">
                      <a16:colId xmlns:a16="http://schemas.microsoft.com/office/drawing/2014/main" val="427140042"/>
                    </a:ext>
                  </a:extLst>
                </a:gridCol>
                <a:gridCol w="1132444">
                  <a:extLst>
                    <a:ext uri="{9D8B030D-6E8A-4147-A177-3AD203B41FA5}">
                      <a16:colId xmlns:a16="http://schemas.microsoft.com/office/drawing/2014/main" val="3175603019"/>
                    </a:ext>
                  </a:extLst>
                </a:gridCol>
              </a:tblGrid>
              <a:tr h="261085">
                <a:tc>
                  <a:txBody>
                    <a:bodyPr/>
                    <a:lstStyle/>
                    <a:p>
                      <a:r>
                        <a:rPr lang="es-AR" dirty="0">
                          <a:latin typeface="Lato" panose="020F0502020204030203" pitchFamily="34" charset="0"/>
                          <a:ea typeface="Lato" panose="020F0502020204030203" pitchFamily="34" charset="0"/>
                          <a:cs typeface="Lato" panose="020F0502020204030203" pitchFamily="34" charset="0"/>
                        </a:rPr>
                        <a:t>Total titulares</a:t>
                      </a:r>
                    </a:p>
                    <a:p>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AR"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teléfono (celular y/o fijo)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 y/o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Sin mail y sin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3984670"/>
                  </a:ext>
                </a:extLst>
              </a:tr>
              <a:tr h="222652">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88.839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84.520</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(95.1%)</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85.727</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(96.5%)</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87.736</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(98.8%)</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1.103</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(1.2%)</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3322423"/>
                  </a:ext>
                </a:extLst>
              </a:tr>
            </a:tbl>
          </a:graphicData>
        </a:graphic>
      </p:graphicFrame>
      <p:sp>
        <p:nvSpPr>
          <p:cNvPr id="22" name="CuadroTexto 21">
            <a:extLst>
              <a:ext uri="{FF2B5EF4-FFF2-40B4-BE49-F238E27FC236}">
                <a16:creationId xmlns:a16="http://schemas.microsoft.com/office/drawing/2014/main" id="{323B3554-FA05-C392-543D-61D4CC840347}"/>
              </a:ext>
            </a:extLst>
          </p:cNvPr>
          <p:cNvSpPr txBox="1"/>
          <p:nvPr/>
        </p:nvSpPr>
        <p:spPr>
          <a:xfrm>
            <a:off x="335056" y="3990513"/>
            <a:ext cx="8339043" cy="523220"/>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88.839 titulares, se tienen 87.736 GF (98.8%) con titulares que tienen al menos un dato de contacto válido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7547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GF con cónyuge</a:t>
            </a:r>
            <a:endParaRPr sz="2400" b="1" dirty="0">
              <a:solidFill>
                <a:srgbClr val="00986B"/>
              </a:solidFill>
              <a:latin typeface="Raleway"/>
              <a:ea typeface="Raleway"/>
              <a:cs typeface="Raleway"/>
              <a:sym typeface="Raleway"/>
            </a:endParaRPr>
          </a:p>
        </p:txBody>
      </p:sp>
      <p:sp>
        <p:nvSpPr>
          <p:cNvPr id="12" name="CuadroTexto 11">
            <a:extLst>
              <a:ext uri="{FF2B5EF4-FFF2-40B4-BE49-F238E27FC236}">
                <a16:creationId xmlns:a16="http://schemas.microsoft.com/office/drawing/2014/main" id="{707BBA5F-456A-0268-E0E4-D8972AA0FD95}"/>
              </a:ext>
            </a:extLst>
          </p:cNvPr>
          <p:cNvSpPr txBox="1"/>
          <p:nvPr/>
        </p:nvSpPr>
        <p:spPr>
          <a:xfrm>
            <a:off x="3272628" y="824093"/>
            <a:ext cx="1624163"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23.817 GF</a:t>
            </a:r>
          </a:p>
        </p:txBody>
      </p:sp>
      <p:sp>
        <p:nvSpPr>
          <p:cNvPr id="16" name="Google Shape;105;p16">
            <a:extLst>
              <a:ext uri="{FF2B5EF4-FFF2-40B4-BE49-F238E27FC236}">
                <a16:creationId xmlns:a16="http://schemas.microsoft.com/office/drawing/2014/main" id="{BDB04E56-2F68-2565-5A49-091C9EC4B417}"/>
              </a:ext>
            </a:extLst>
          </p:cNvPr>
          <p:cNvSpPr txBox="1"/>
          <p:nvPr/>
        </p:nvSpPr>
        <p:spPr>
          <a:xfrm>
            <a:off x="335057" y="177505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Datos de contacto</a:t>
            </a:r>
            <a:endParaRPr sz="2400" b="1" dirty="0">
              <a:solidFill>
                <a:srgbClr val="00986B"/>
              </a:solidFill>
              <a:latin typeface="Raleway"/>
              <a:ea typeface="Raleway"/>
              <a:cs typeface="Raleway"/>
              <a:sym typeface="Raleway"/>
            </a:endParaRPr>
          </a:p>
        </p:txBody>
      </p:sp>
      <p:sp>
        <p:nvSpPr>
          <p:cNvPr id="17" name="CuadroTexto 16">
            <a:extLst>
              <a:ext uri="{FF2B5EF4-FFF2-40B4-BE49-F238E27FC236}">
                <a16:creationId xmlns:a16="http://schemas.microsoft.com/office/drawing/2014/main" id="{548E1500-0A63-BF2D-5FCF-DFF43F426049}"/>
              </a:ext>
            </a:extLst>
          </p:cNvPr>
          <p:cNvSpPr txBox="1"/>
          <p:nvPr/>
        </p:nvSpPr>
        <p:spPr>
          <a:xfrm>
            <a:off x="335057" y="2262385"/>
            <a:ext cx="1186543" cy="369332"/>
          </a:xfrm>
          <a:prstGeom prst="rect">
            <a:avLst/>
          </a:prstGeom>
          <a:noFill/>
        </p:spPr>
        <p:txBody>
          <a:bodyPr wrap="none" rtlCol="0">
            <a:spAutoFit/>
          </a:bodyPr>
          <a:lstStyle/>
          <a:p>
            <a:r>
              <a:rPr lang="es-AR"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Cónyuges</a:t>
            </a:r>
          </a:p>
        </p:txBody>
      </p:sp>
      <p:graphicFrame>
        <p:nvGraphicFramePr>
          <p:cNvPr id="20" name="Tabla 19">
            <a:extLst>
              <a:ext uri="{FF2B5EF4-FFF2-40B4-BE49-F238E27FC236}">
                <a16:creationId xmlns:a16="http://schemas.microsoft.com/office/drawing/2014/main" id="{2CD0AA0B-8045-5322-AB96-9FB2F2FF53F0}"/>
              </a:ext>
            </a:extLst>
          </p:cNvPr>
          <p:cNvGraphicFramePr>
            <a:graphicFrameLocks noGrp="1"/>
          </p:cNvGraphicFramePr>
          <p:nvPr>
            <p:extLst>
              <p:ext uri="{D42A27DB-BD31-4B8C-83A1-F6EECF244321}">
                <p14:modId xmlns:p14="http://schemas.microsoft.com/office/powerpoint/2010/main" val="2879640724"/>
              </p:ext>
            </p:extLst>
          </p:nvPr>
        </p:nvGraphicFramePr>
        <p:xfrm>
          <a:off x="1343633" y="2814479"/>
          <a:ext cx="6321887" cy="1046480"/>
        </p:xfrm>
        <a:graphic>
          <a:graphicData uri="http://schemas.openxmlformats.org/drawingml/2006/table">
            <a:tbl>
              <a:tblPr firstRow="1" bandRow="1">
                <a:tableStyleId>{00A15C55-8517-42AA-B614-E9B94910E393}</a:tableStyleId>
              </a:tblPr>
              <a:tblGrid>
                <a:gridCol w="1696943">
                  <a:extLst>
                    <a:ext uri="{9D8B030D-6E8A-4147-A177-3AD203B41FA5}">
                      <a16:colId xmlns:a16="http://schemas.microsoft.com/office/drawing/2014/main" val="588390055"/>
                    </a:ext>
                  </a:extLst>
                </a:gridCol>
                <a:gridCol w="889000">
                  <a:extLst>
                    <a:ext uri="{9D8B030D-6E8A-4147-A177-3AD203B41FA5}">
                      <a16:colId xmlns:a16="http://schemas.microsoft.com/office/drawing/2014/main" val="1099186641"/>
                    </a:ext>
                  </a:extLst>
                </a:gridCol>
                <a:gridCol w="1435100">
                  <a:extLst>
                    <a:ext uri="{9D8B030D-6E8A-4147-A177-3AD203B41FA5}">
                      <a16:colId xmlns:a16="http://schemas.microsoft.com/office/drawing/2014/main" val="3426016790"/>
                    </a:ext>
                  </a:extLst>
                </a:gridCol>
                <a:gridCol w="1168400">
                  <a:extLst>
                    <a:ext uri="{9D8B030D-6E8A-4147-A177-3AD203B41FA5}">
                      <a16:colId xmlns:a16="http://schemas.microsoft.com/office/drawing/2014/main" val="427140042"/>
                    </a:ext>
                  </a:extLst>
                </a:gridCol>
                <a:gridCol w="1132444">
                  <a:extLst>
                    <a:ext uri="{9D8B030D-6E8A-4147-A177-3AD203B41FA5}">
                      <a16:colId xmlns:a16="http://schemas.microsoft.com/office/drawing/2014/main" val="3175603019"/>
                    </a:ext>
                  </a:extLst>
                </a:gridCol>
              </a:tblGrid>
              <a:tr h="261085">
                <a:tc>
                  <a:txBody>
                    <a:bodyPr/>
                    <a:lstStyle/>
                    <a:p>
                      <a:r>
                        <a:rPr lang="es-AR" dirty="0">
                          <a:latin typeface="Lato" panose="020F0502020204030203" pitchFamily="34" charset="0"/>
                          <a:ea typeface="Lato" panose="020F0502020204030203" pitchFamily="34" charset="0"/>
                          <a:cs typeface="Lato" panose="020F0502020204030203" pitchFamily="34" charset="0"/>
                        </a:rPr>
                        <a:t>Total GF con cónyuge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AR"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teléfono (celular y/o fijo)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 y/o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Sin mail y sin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3984670"/>
                  </a:ext>
                </a:extLst>
              </a:tr>
              <a:tr h="0">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23.817</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9.029</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(37.9%)</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5.604</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(23.5%)</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9.761</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(41.0%)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14.056</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(59.0%)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3322423"/>
                  </a:ext>
                </a:extLst>
              </a:tr>
            </a:tbl>
          </a:graphicData>
        </a:graphic>
      </p:graphicFrame>
      <p:sp>
        <p:nvSpPr>
          <p:cNvPr id="22" name="CuadroTexto 21">
            <a:extLst>
              <a:ext uri="{FF2B5EF4-FFF2-40B4-BE49-F238E27FC236}">
                <a16:creationId xmlns:a16="http://schemas.microsoft.com/office/drawing/2014/main" id="{323B3554-FA05-C392-543D-61D4CC840347}"/>
              </a:ext>
            </a:extLst>
          </p:cNvPr>
          <p:cNvSpPr txBox="1"/>
          <p:nvPr/>
        </p:nvSpPr>
        <p:spPr>
          <a:xfrm>
            <a:off x="335056" y="4128822"/>
            <a:ext cx="8339043"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H</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ay un 59.0% de GF con cónyuge que no tienen información de contacto de éste.</a:t>
            </a:r>
          </a:p>
        </p:txBody>
      </p:sp>
      <p:sp>
        <p:nvSpPr>
          <p:cNvPr id="8" name="CuadroTexto 7">
            <a:extLst>
              <a:ext uri="{FF2B5EF4-FFF2-40B4-BE49-F238E27FC236}">
                <a16:creationId xmlns:a16="http://schemas.microsoft.com/office/drawing/2014/main" id="{83A7A27A-52EE-D94C-FAD1-C580824F1AE2}"/>
              </a:ext>
            </a:extLst>
          </p:cNvPr>
          <p:cNvSpPr txBox="1"/>
          <p:nvPr/>
        </p:nvSpPr>
        <p:spPr>
          <a:xfrm>
            <a:off x="2673316" y="1190884"/>
            <a:ext cx="2822785" cy="492443"/>
          </a:xfrm>
          <a:prstGeom prst="rect">
            <a:avLst/>
          </a:prstGeom>
          <a:noFill/>
        </p:spPr>
        <p:txBody>
          <a:bodyPr wrap="square">
            <a:spAutoFit/>
          </a:bodyPr>
          <a:lstStyle/>
          <a:p>
            <a:pPr algn="ctr"/>
            <a:r>
              <a:rPr lang="es-ES" b="0"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26.8%</a:t>
            </a:r>
          </a:p>
          <a:p>
            <a:pPr algn="ct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del total de GF de la población objetivo</a:t>
            </a:r>
          </a:p>
        </p:txBody>
      </p:sp>
    </p:spTree>
    <p:extLst>
      <p:ext uri="{BB962C8B-B14F-4D97-AF65-F5344CB8AC3E}">
        <p14:creationId xmlns:p14="http://schemas.microsoft.com/office/powerpoint/2010/main" val="171794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Cantidad de integrantes en el GF</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332288" y="1491223"/>
            <a:ext cx="4451920" cy="1985159"/>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54.5%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GF son de un único asociado, es decir, están compuestos únicamente por titulares</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18.9%</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de GF tienen dos integrantes</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Hay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12.4%</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y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10.1%</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de GF con 3 y 4 asociados respectivamente</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H</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ay un porcentaje muy pequeño de GF con 5 integrantes o más</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430887"/>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1. </a:t>
            </a:r>
            <a:r>
              <a:rPr lang="es-ES" sz="1100" dirty="0">
                <a:latin typeface="Lato" panose="020F0502020204030203" pitchFamily="34" charset="0"/>
                <a:ea typeface="Lato" panose="020F0502020204030203" pitchFamily="34" charset="0"/>
                <a:cs typeface="Lato" panose="020F0502020204030203" pitchFamily="34" charset="0"/>
              </a:rPr>
              <a:t>Distribución de GF según el número de integrantes en el GF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24" name="Imagen 23">
            <a:extLst>
              <a:ext uri="{FF2B5EF4-FFF2-40B4-BE49-F238E27FC236}">
                <a16:creationId xmlns:a16="http://schemas.microsoft.com/office/drawing/2014/main" id="{5631FDAE-FE70-D133-0DDD-06471E229ECF}"/>
              </a:ext>
            </a:extLst>
          </p:cNvPr>
          <p:cNvPicPr>
            <a:picLocks noChangeAspect="1"/>
          </p:cNvPicPr>
          <p:nvPr/>
        </p:nvPicPr>
        <p:blipFill>
          <a:blip r:embed="rId3"/>
          <a:stretch>
            <a:fillRect/>
          </a:stretch>
        </p:blipFill>
        <p:spPr>
          <a:xfrm>
            <a:off x="304136" y="1033322"/>
            <a:ext cx="3810664" cy="3077844"/>
          </a:xfrm>
          <a:prstGeom prst="rect">
            <a:avLst/>
          </a:prstGeom>
        </p:spPr>
      </p:pic>
    </p:spTree>
    <p:extLst>
      <p:ext uri="{BB962C8B-B14F-4D97-AF65-F5344CB8AC3E}">
        <p14:creationId xmlns:p14="http://schemas.microsoft.com/office/powerpoint/2010/main" val="1855476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Credencial</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338088" y="2030576"/>
            <a:ext cx="4451920" cy="1082348"/>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Una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gran parte de la población tiene la credencial B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(66.0%)</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24.4%</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tiene la credencial C, u</a:t>
            </a:r>
            <a:r>
              <a:rPr lang="es-ES" dirty="0">
                <a:latin typeface="Lato" panose="020F0502020204030203" pitchFamily="34" charset="0"/>
                <a:ea typeface="Lato" panose="020F0502020204030203" pitchFamily="34" charset="0"/>
                <a:cs typeface="Lato" panose="020F0502020204030203" pitchFamily="34" charset="0"/>
              </a:rPr>
              <a:t>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7.7%</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la credencial A 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1.9%</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la credencial D</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1. </a:t>
            </a:r>
            <a:r>
              <a:rPr lang="es-ES" sz="1100" dirty="0">
                <a:latin typeface="Lato" panose="020F0502020204030203" pitchFamily="34" charset="0"/>
                <a:ea typeface="Lato" panose="020F0502020204030203" pitchFamily="34" charset="0"/>
                <a:cs typeface="Lato" panose="020F0502020204030203" pitchFamily="34" charset="0"/>
              </a:rPr>
              <a:t>Distribución de GF según credencial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11" name="Imagen 10">
            <a:extLst>
              <a:ext uri="{FF2B5EF4-FFF2-40B4-BE49-F238E27FC236}">
                <a16:creationId xmlns:a16="http://schemas.microsoft.com/office/drawing/2014/main" id="{41C4882D-5CCE-C7FA-B02D-742118759127}"/>
              </a:ext>
            </a:extLst>
          </p:cNvPr>
          <p:cNvPicPr>
            <a:picLocks noChangeAspect="1"/>
          </p:cNvPicPr>
          <p:nvPr/>
        </p:nvPicPr>
        <p:blipFill>
          <a:blip r:embed="rId3"/>
          <a:stretch>
            <a:fillRect/>
          </a:stretch>
        </p:blipFill>
        <p:spPr>
          <a:xfrm>
            <a:off x="353992" y="975622"/>
            <a:ext cx="3697873" cy="2993517"/>
          </a:xfrm>
          <a:prstGeom prst="rect">
            <a:avLst/>
          </a:prstGeom>
        </p:spPr>
      </p:pic>
    </p:spTree>
    <p:extLst>
      <p:ext uri="{BB962C8B-B14F-4D97-AF65-F5344CB8AC3E}">
        <p14:creationId xmlns:p14="http://schemas.microsoft.com/office/powerpoint/2010/main" val="3779822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347789"/>
            <a:ext cx="186245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Segmento</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335057" y="3597945"/>
            <a:ext cx="4057121" cy="954107"/>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La mayor parte de la población se concentra en el segmento C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(50.7%)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y en el A</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(30.0%)</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 mientras que el segmento B, E y D tienen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13.1%, 4.2% y 2.0%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de GF respectivamente</a:t>
            </a:r>
            <a:endParaRPr lang="es-AR"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15" name="CuadroTexto 14">
            <a:extLst>
              <a:ext uri="{FF2B5EF4-FFF2-40B4-BE49-F238E27FC236}">
                <a16:creationId xmlns:a16="http://schemas.microsoft.com/office/drawing/2014/main" id="{57AB1E7A-6283-0CB0-7823-8CC88D26C97A}"/>
              </a:ext>
            </a:extLst>
          </p:cNvPr>
          <p:cNvSpPr txBox="1"/>
          <p:nvPr/>
        </p:nvSpPr>
        <p:spPr>
          <a:xfrm>
            <a:off x="1178765" y="3105593"/>
            <a:ext cx="3016885" cy="430887"/>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2. </a:t>
            </a:r>
            <a:r>
              <a:rPr lang="es-ES" sz="1100" dirty="0">
                <a:latin typeface="Lato" panose="020F0502020204030203" pitchFamily="34" charset="0"/>
                <a:ea typeface="Lato" panose="020F0502020204030203" pitchFamily="34" charset="0"/>
                <a:cs typeface="Lato" panose="020F0502020204030203" pitchFamily="34" charset="0"/>
              </a:rPr>
              <a:t>Distribución de GF según segmento (5 categorías)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5" name="Imagen 4">
            <a:extLst>
              <a:ext uri="{FF2B5EF4-FFF2-40B4-BE49-F238E27FC236}">
                <a16:creationId xmlns:a16="http://schemas.microsoft.com/office/drawing/2014/main" id="{7390E42C-121F-329D-AFEC-F9B05CF7C99B}"/>
              </a:ext>
            </a:extLst>
          </p:cNvPr>
          <p:cNvPicPr>
            <a:picLocks noChangeAspect="1"/>
          </p:cNvPicPr>
          <p:nvPr/>
        </p:nvPicPr>
        <p:blipFill rotWithShape="1">
          <a:blip r:embed="rId3"/>
          <a:srcRect l="7650" t="8660" r="13166" b="8473"/>
          <a:stretch/>
        </p:blipFill>
        <p:spPr>
          <a:xfrm>
            <a:off x="1237207" y="840141"/>
            <a:ext cx="2900002" cy="2265452"/>
          </a:xfrm>
          <a:prstGeom prst="rect">
            <a:avLst/>
          </a:prstGeom>
        </p:spPr>
      </p:pic>
      <p:pic>
        <p:nvPicPr>
          <p:cNvPr id="7" name="Imagen 6">
            <a:extLst>
              <a:ext uri="{FF2B5EF4-FFF2-40B4-BE49-F238E27FC236}">
                <a16:creationId xmlns:a16="http://schemas.microsoft.com/office/drawing/2014/main" id="{D2173C95-C155-8421-AC8E-0F6CFC9AE415}"/>
              </a:ext>
            </a:extLst>
          </p:cNvPr>
          <p:cNvPicPr>
            <a:picLocks noChangeAspect="1"/>
          </p:cNvPicPr>
          <p:nvPr/>
        </p:nvPicPr>
        <p:blipFill>
          <a:blip r:embed="rId4"/>
          <a:stretch>
            <a:fillRect/>
          </a:stretch>
        </p:blipFill>
        <p:spPr>
          <a:xfrm>
            <a:off x="5097800" y="661627"/>
            <a:ext cx="3447177" cy="2600205"/>
          </a:xfrm>
          <a:prstGeom prst="rect">
            <a:avLst/>
          </a:prstGeom>
        </p:spPr>
      </p:pic>
      <p:sp>
        <p:nvSpPr>
          <p:cNvPr id="10" name="CuadroTexto 9">
            <a:extLst>
              <a:ext uri="{FF2B5EF4-FFF2-40B4-BE49-F238E27FC236}">
                <a16:creationId xmlns:a16="http://schemas.microsoft.com/office/drawing/2014/main" id="{4E81B272-C721-7DF9-4434-54781C3FF8AF}"/>
              </a:ext>
            </a:extLst>
          </p:cNvPr>
          <p:cNvSpPr txBox="1"/>
          <p:nvPr/>
        </p:nvSpPr>
        <p:spPr>
          <a:xfrm>
            <a:off x="4849041" y="3691610"/>
            <a:ext cx="3695936" cy="738664"/>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El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80.7%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GF pertenecen al segmento G, mientras que 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19.3%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restante al F</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0DA339F2-1763-E917-B6BE-DD1FC603CEE1}"/>
              </a:ext>
            </a:extLst>
          </p:cNvPr>
          <p:cNvSpPr txBox="1"/>
          <p:nvPr/>
        </p:nvSpPr>
        <p:spPr>
          <a:xfrm>
            <a:off x="5188209" y="3105592"/>
            <a:ext cx="3016885" cy="430887"/>
          </a:xfrm>
          <a:prstGeom prst="rect">
            <a:avLst/>
          </a:prstGeom>
          <a:noFill/>
        </p:spPr>
        <p:txBody>
          <a:bodyPr wrap="square">
            <a:spAutoFit/>
          </a:bodyPr>
          <a:lstStyle/>
          <a:p>
            <a:r>
              <a:rPr lang="es-ES" sz="11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Figura 3.</a:t>
            </a:r>
            <a:r>
              <a:rPr lang="es-E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Distribución de GF según segmento (2 categorías)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C14604DB-634E-507B-E422-72AA69A22F0E}"/>
              </a:ext>
            </a:extLst>
          </p:cNvPr>
          <p:cNvSpPr txBox="1"/>
          <p:nvPr/>
        </p:nvSpPr>
        <p:spPr>
          <a:xfrm>
            <a:off x="4244549" y="794289"/>
            <a:ext cx="1208985" cy="307777"/>
          </a:xfrm>
          <a:prstGeom prst="rect">
            <a:avLst/>
          </a:prstGeom>
          <a:noFill/>
        </p:spPr>
        <p:txBody>
          <a:bodyPr wrap="none" rtlCol="0">
            <a:spAutoFit/>
          </a:bodyPr>
          <a:lstStyle/>
          <a:p>
            <a:r>
              <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 segmentos</a:t>
            </a:r>
          </a:p>
        </p:txBody>
      </p:sp>
      <p:sp>
        <p:nvSpPr>
          <p:cNvPr id="16" name="CuadroTexto 15">
            <a:extLst>
              <a:ext uri="{FF2B5EF4-FFF2-40B4-BE49-F238E27FC236}">
                <a16:creationId xmlns:a16="http://schemas.microsoft.com/office/drawing/2014/main" id="{B93CA5ED-A9DA-F909-045E-59DB4C2EBE98}"/>
              </a:ext>
            </a:extLst>
          </p:cNvPr>
          <p:cNvSpPr txBox="1"/>
          <p:nvPr/>
        </p:nvSpPr>
        <p:spPr>
          <a:xfrm>
            <a:off x="335057" y="794290"/>
            <a:ext cx="1208985" cy="307777"/>
          </a:xfrm>
          <a:prstGeom prst="rect">
            <a:avLst/>
          </a:prstGeom>
          <a:noFill/>
        </p:spPr>
        <p:txBody>
          <a:bodyPr wrap="square" rtlCol="0">
            <a:spAutoFit/>
          </a:bodyPr>
          <a:lstStyle/>
          <a:p>
            <a:r>
              <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 segmentos</a:t>
            </a:r>
          </a:p>
        </p:txBody>
      </p:sp>
      <p:sp>
        <p:nvSpPr>
          <p:cNvPr id="4" name="Rectángulo 3">
            <a:extLst>
              <a:ext uri="{FF2B5EF4-FFF2-40B4-BE49-F238E27FC236}">
                <a16:creationId xmlns:a16="http://schemas.microsoft.com/office/drawing/2014/main" id="{EE08EA90-D032-CBC9-714A-AB71204D0571}"/>
              </a:ext>
            </a:extLst>
          </p:cNvPr>
          <p:cNvSpPr/>
          <p:nvPr/>
        </p:nvSpPr>
        <p:spPr>
          <a:xfrm>
            <a:off x="6696651" y="380439"/>
            <a:ext cx="1998138" cy="430887"/>
          </a:xfrm>
          <a:prstGeom prst="rect">
            <a:avLst/>
          </a:prstGeom>
          <a:solidFill>
            <a:schemeClr val="bg1"/>
          </a:solidFill>
          <a:ln w="19050">
            <a:solidFill>
              <a:schemeClr val="bg1">
                <a:lumMod val="95000"/>
              </a:schemeClr>
            </a:solidFill>
          </a:ln>
        </p:spPr>
        <p:txBody>
          <a:bodyPr wrap="square">
            <a:spAutoFit/>
          </a:bodyPr>
          <a:lstStyle/>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 surge de agrupar A y C</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 surge de agrupar B, D y E</a:t>
            </a:r>
          </a:p>
        </p:txBody>
      </p:sp>
    </p:spTree>
    <p:extLst>
      <p:ext uri="{BB962C8B-B14F-4D97-AF65-F5344CB8AC3E}">
        <p14:creationId xmlns:p14="http://schemas.microsoft.com/office/powerpoint/2010/main" val="280582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Región</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951758" y="1986974"/>
            <a:ext cx="3533449" cy="1169551"/>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29.1%</a:t>
            </a:r>
            <a:r>
              <a:rPr lang="es-ES" dirty="0">
                <a:latin typeface="Lato" panose="020F0502020204030203" pitchFamily="34" charset="0"/>
                <a:ea typeface="Lato" panose="020F0502020204030203" pitchFamily="34" charset="0"/>
                <a:cs typeface="Lato" panose="020F0502020204030203" pitchFamily="34" charset="0"/>
              </a:rPr>
              <a:t> de los GF son de la región N, mientras que el resto se distribuye aproximadamente de manera similar entre el resto de las regiones (valores entre 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13%</a:t>
            </a:r>
            <a:r>
              <a:rPr lang="es-ES" dirty="0">
                <a:latin typeface="Lato" panose="020F0502020204030203" pitchFamily="34" charset="0"/>
                <a:ea typeface="Lato" panose="020F0502020204030203" pitchFamily="34" charset="0"/>
                <a:cs typeface="Lato" panose="020F0502020204030203" pitchFamily="34" charset="0"/>
              </a:rPr>
              <a:t> y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15%</a:t>
            </a:r>
            <a:r>
              <a:rPr lang="es-ES" dirty="0">
                <a:latin typeface="Lato" panose="020F0502020204030203" pitchFamily="34" charset="0"/>
                <a:ea typeface="Lato" panose="020F0502020204030203" pitchFamily="34" charset="0"/>
                <a:cs typeface="Lato" panose="020F0502020204030203" pitchFamily="34" charset="0"/>
              </a:rPr>
              <a:t> aproximadamente)</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4. </a:t>
            </a:r>
            <a:r>
              <a:rPr lang="es-ES" sz="1100" dirty="0">
                <a:latin typeface="Lato" panose="020F0502020204030203" pitchFamily="34" charset="0"/>
                <a:ea typeface="Lato" panose="020F0502020204030203" pitchFamily="34" charset="0"/>
                <a:cs typeface="Lato" panose="020F0502020204030203" pitchFamily="34" charset="0"/>
              </a:rPr>
              <a:t>Distribución de GF según región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5" name="Imagen 4">
            <a:extLst>
              <a:ext uri="{FF2B5EF4-FFF2-40B4-BE49-F238E27FC236}">
                <a16:creationId xmlns:a16="http://schemas.microsoft.com/office/drawing/2014/main" id="{2B0C2F89-06E9-A5E1-8565-448C8E4983AB}"/>
              </a:ext>
            </a:extLst>
          </p:cNvPr>
          <p:cNvPicPr>
            <a:picLocks noChangeAspect="1"/>
          </p:cNvPicPr>
          <p:nvPr/>
        </p:nvPicPr>
        <p:blipFill>
          <a:blip r:embed="rId3"/>
          <a:stretch>
            <a:fillRect/>
          </a:stretch>
        </p:blipFill>
        <p:spPr>
          <a:xfrm>
            <a:off x="335056" y="960818"/>
            <a:ext cx="4486901" cy="3067478"/>
          </a:xfrm>
          <a:prstGeom prst="rect">
            <a:avLst/>
          </a:prstGeom>
        </p:spPr>
      </p:pic>
    </p:spTree>
    <p:extLst>
      <p:ext uri="{BB962C8B-B14F-4D97-AF65-F5344CB8AC3E}">
        <p14:creationId xmlns:p14="http://schemas.microsoft.com/office/powerpoint/2010/main" val="380121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726850" y="689876"/>
            <a:ext cx="38451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¿Qué es Avalian?</a:t>
            </a:r>
            <a:endParaRPr sz="2400" b="1" dirty="0">
              <a:solidFill>
                <a:srgbClr val="00986B"/>
              </a:solidFill>
              <a:latin typeface="Raleway"/>
              <a:ea typeface="Raleway"/>
              <a:cs typeface="Raleway"/>
              <a:sym typeface="Raleway"/>
            </a:endParaRPr>
          </a:p>
        </p:txBody>
      </p:sp>
      <p:sp>
        <p:nvSpPr>
          <p:cNvPr id="107" name="Google Shape;107;p16"/>
          <p:cNvSpPr txBox="1"/>
          <p:nvPr/>
        </p:nvSpPr>
        <p:spPr>
          <a:xfrm>
            <a:off x="654625" y="1426575"/>
            <a:ext cx="4921500" cy="255451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Empresa de medicina prepaga que brinda cobertura médica hace más de 45 años</a:t>
            </a:r>
            <a:endParaRPr dirty="0">
              <a:solidFill>
                <a:schemeClr val="dk2"/>
              </a:solidFill>
              <a:latin typeface="Lato"/>
              <a:ea typeface="Lato"/>
              <a:cs typeface="Lato"/>
              <a:sym typeface="Lato"/>
            </a:endParaRPr>
          </a:p>
          <a:p>
            <a:pPr marL="0" lvl="0" indent="0" algn="l" rtl="0">
              <a:spcBef>
                <a:spcPts val="0"/>
              </a:spcBef>
              <a:spcAft>
                <a:spcPts val="0"/>
              </a:spcAft>
              <a:buNone/>
            </a:pPr>
            <a:endParaRPr dirty="0">
              <a:solidFill>
                <a:schemeClr val="dk2"/>
              </a:solidFill>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Bajo el nombre Aca Salud, nació en el año 1975. En el año 2020, luego de un gran proceso de transformación, se transformó en Avalian</a:t>
            </a:r>
          </a:p>
          <a:p>
            <a:pPr marL="457200" lvl="0" indent="-317500" algn="l" rtl="0">
              <a:spcBef>
                <a:spcPts val="0"/>
              </a:spcBef>
              <a:spcAft>
                <a:spcPts val="0"/>
              </a:spcAft>
              <a:buClr>
                <a:schemeClr val="dk2"/>
              </a:buClr>
              <a:buSzPts val="1400"/>
              <a:buFont typeface="Lato"/>
              <a:buChar char="●"/>
            </a:pPr>
            <a:endParaRPr lang="es" dirty="0">
              <a:solidFill>
                <a:schemeClr val="dk2"/>
              </a:solidFill>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Anualmente realiza una </a:t>
            </a:r>
            <a:r>
              <a:rPr lang="es" sz="1400" b="1" dirty="0">
                <a:solidFill>
                  <a:srgbClr val="92D050"/>
                </a:solidFill>
                <a:latin typeface="Raleway"/>
                <a:ea typeface="Raleway"/>
                <a:cs typeface="Raleway"/>
                <a:sym typeface="Raleway"/>
              </a:rPr>
              <a:t>Encuesta de Satisfacción de Asociados</a:t>
            </a:r>
            <a:r>
              <a:rPr lang="es" dirty="0">
                <a:solidFill>
                  <a:schemeClr val="dk2"/>
                </a:solidFill>
                <a:latin typeface="Lato"/>
                <a:ea typeface="Lato"/>
                <a:cs typeface="Lato"/>
                <a:sym typeface="Lato"/>
              </a:rPr>
              <a:t> con el objetivo de </a:t>
            </a:r>
            <a:r>
              <a:rPr lang="es-ES" b="1" dirty="0">
                <a:solidFill>
                  <a:schemeClr val="dk2"/>
                </a:solidFill>
                <a:latin typeface="Lato"/>
                <a:ea typeface="Lato"/>
                <a:cs typeface="Lato"/>
                <a:sym typeface="Lato"/>
              </a:rPr>
              <a:t>conocer el nivel de satisfacción general de sus asociados con el desempeño de la empresa</a:t>
            </a:r>
            <a:endParaRPr lang="es" b="1" dirty="0">
              <a:solidFill>
                <a:schemeClr val="dk2"/>
              </a:solidFill>
              <a:latin typeface="Lato"/>
              <a:ea typeface="Lato"/>
              <a:cs typeface="Lato"/>
              <a:sym typeface="Lato"/>
            </a:endParaRPr>
          </a:p>
        </p:txBody>
      </p:sp>
      <p:pic>
        <p:nvPicPr>
          <p:cNvPr id="108" name="Google Shape;108;p16"/>
          <p:cNvPicPr preferRelativeResize="0"/>
          <p:nvPr/>
        </p:nvPicPr>
        <p:blipFill rotWithShape="1">
          <a:blip r:embed="rId4">
            <a:alphaModFix/>
          </a:blip>
          <a:srcRect l="23" r="23"/>
          <a:stretch/>
        </p:blipFill>
        <p:spPr>
          <a:xfrm>
            <a:off x="6289461" y="1528237"/>
            <a:ext cx="2087025" cy="2087025"/>
          </a:xfrm>
          <a:prstGeom prst="rect">
            <a:avLst/>
          </a:prstGeom>
          <a:noFill/>
          <a:ln>
            <a:noFill/>
          </a:ln>
        </p:spPr>
      </p:pic>
      <p:sp>
        <p:nvSpPr>
          <p:cNvPr id="8" name="Google Shape;177;p13">
            <a:extLst>
              <a:ext uri="{FF2B5EF4-FFF2-40B4-BE49-F238E27FC236}">
                <a16:creationId xmlns:a16="http://schemas.microsoft.com/office/drawing/2014/main" id="{A9749254-8696-121E-71AE-9B9AA37290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Tree>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Nivel de uso</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951758" y="1986974"/>
            <a:ext cx="3533449" cy="954107"/>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57.6%</a:t>
            </a:r>
            <a:r>
              <a:rPr lang="es-ES" dirty="0">
                <a:latin typeface="Lato" panose="020F0502020204030203" pitchFamily="34" charset="0"/>
                <a:ea typeface="Lato" panose="020F0502020204030203" pitchFamily="34" charset="0"/>
                <a:cs typeface="Lato" panose="020F0502020204030203" pitchFamily="34" charset="0"/>
              </a:rPr>
              <a:t> de los GF presentan un nivel de uso bajo, mientras que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30.8%</a:t>
            </a:r>
            <a:r>
              <a:rPr lang="es-ES" dirty="0">
                <a:latin typeface="Lato" panose="020F0502020204030203" pitchFamily="34" charset="0"/>
                <a:ea typeface="Lato" panose="020F0502020204030203" pitchFamily="34" charset="0"/>
                <a:cs typeface="Lato" panose="020F0502020204030203" pitchFamily="34" charset="0"/>
              </a:rPr>
              <a:t> 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11.6%</a:t>
            </a:r>
            <a:r>
              <a:rPr lang="es-ES" dirty="0">
                <a:latin typeface="Lato" panose="020F0502020204030203" pitchFamily="34" charset="0"/>
                <a:ea typeface="Lato" panose="020F0502020204030203" pitchFamily="34" charset="0"/>
                <a:cs typeface="Lato" panose="020F0502020204030203" pitchFamily="34" charset="0"/>
              </a:rPr>
              <a:t>, medio y alto respectivamente</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35056" y="3996748"/>
            <a:ext cx="4338544"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5. </a:t>
            </a:r>
            <a:r>
              <a:rPr lang="es-ES" sz="1100" dirty="0">
                <a:latin typeface="Lato" panose="020F0502020204030203" pitchFamily="34" charset="0"/>
                <a:ea typeface="Lato" panose="020F0502020204030203" pitchFamily="34" charset="0"/>
                <a:cs typeface="Lato" panose="020F0502020204030203" pitchFamily="34" charset="0"/>
              </a:rPr>
              <a:t>Distribución de GF según el nivel de uso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6" name="Imagen 5">
            <a:extLst>
              <a:ext uri="{FF2B5EF4-FFF2-40B4-BE49-F238E27FC236}">
                <a16:creationId xmlns:a16="http://schemas.microsoft.com/office/drawing/2014/main" id="{E7A84422-B292-3457-C4FC-98897DA6E056}"/>
              </a:ext>
            </a:extLst>
          </p:cNvPr>
          <p:cNvPicPr>
            <a:picLocks noChangeAspect="1"/>
          </p:cNvPicPr>
          <p:nvPr/>
        </p:nvPicPr>
        <p:blipFill>
          <a:blip r:embed="rId3"/>
          <a:stretch>
            <a:fillRect/>
          </a:stretch>
        </p:blipFill>
        <p:spPr>
          <a:xfrm>
            <a:off x="335056" y="1118985"/>
            <a:ext cx="4077269" cy="2905530"/>
          </a:xfrm>
          <a:prstGeom prst="rect">
            <a:avLst/>
          </a:prstGeom>
        </p:spPr>
      </p:pic>
    </p:spTree>
    <p:extLst>
      <p:ext uri="{BB962C8B-B14F-4D97-AF65-F5344CB8AC3E}">
        <p14:creationId xmlns:p14="http://schemas.microsoft.com/office/powerpoint/2010/main" val="2005761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Parámetros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199375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1485678"/>
            <a:ext cx="2714692" cy="2607068"/>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1490813"/>
            <a:ext cx="2714692" cy="2607068"/>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6" y="897274"/>
            <a:ext cx="2664431"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satisfacción general</a:t>
            </a:r>
          </a:p>
        </p:txBody>
      </p:sp>
      <p:sp>
        <p:nvSpPr>
          <p:cNvPr id="5" name="Rectángulo: esquinas redondeadas 4">
            <a:extLst>
              <a:ext uri="{FF2B5EF4-FFF2-40B4-BE49-F238E27FC236}">
                <a16:creationId xmlns:a16="http://schemas.microsoft.com/office/drawing/2014/main" id="{C0D7A0CA-6ABD-E28B-6546-DBEA0F4F1FEC}"/>
              </a:ext>
            </a:extLst>
          </p:cNvPr>
          <p:cNvSpPr/>
          <p:nvPr/>
        </p:nvSpPr>
        <p:spPr>
          <a:xfrm>
            <a:off x="5183436" y="887674"/>
            <a:ext cx="2664429" cy="461665"/>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recomendación: NPS</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545205"/>
            <a:ext cx="2714692" cy="646331"/>
          </a:xfrm>
          <a:prstGeom prst="rect">
            <a:avLst/>
          </a:prstGeom>
          <a:noFill/>
        </p:spPr>
        <p:txBody>
          <a:bodyPr wrap="square">
            <a:spAutoFit/>
          </a:bodyPr>
          <a:lstStyle/>
          <a:p>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“Considerando la experiencia del grupo familiar, ¿Qué tan satisfecho te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encontrás</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con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de GF que mencionan estar satisfechos o muy satisfechos con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830997"/>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de GF promotores de la empresa</a:t>
            </a:r>
          </a:p>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de GF detractores de la empresa</a:t>
            </a:r>
          </a:p>
        </p:txBody>
      </p:sp>
      <p:sp>
        <p:nvSpPr>
          <p:cNvPr id="24" name="CuadroTexto 23">
            <a:extLst>
              <a:ext uri="{FF2B5EF4-FFF2-40B4-BE49-F238E27FC236}">
                <a16:creationId xmlns:a16="http://schemas.microsoft.com/office/drawing/2014/main" id="{F153064F-E077-C323-6120-134A4E9A325B}"/>
              </a:ext>
            </a:extLst>
          </p:cNvPr>
          <p:cNvSpPr txBox="1"/>
          <p:nvPr/>
        </p:nvSpPr>
        <p:spPr>
          <a:xfrm>
            <a:off x="5183434" y="1639246"/>
            <a:ext cx="2664431" cy="461665"/>
          </a:xfrm>
          <a:prstGeom prst="rect">
            <a:avLst/>
          </a:prstGeom>
          <a:noFill/>
        </p:spPr>
        <p:txBody>
          <a:bodyPr wrap="square">
            <a:spAutoFit/>
          </a:bodyPr>
          <a:lstStyle/>
          <a:p>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“¿En qué medida recomendarías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a algún familiar o amigo?” </a:t>
            </a:r>
            <a:endParaRPr lang="es-AR" sz="1200" b="1" dirty="0">
              <a:solidFill>
                <a:srgbClr val="00986B"/>
              </a:solidFill>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6C31A7C9-8593-EC23-1DAA-7F196D3BE016}"/>
              </a:ext>
            </a:extLst>
          </p:cNvPr>
          <p:cNvSpPr txBox="1"/>
          <p:nvPr/>
        </p:nvSpPr>
        <p:spPr>
          <a:xfrm>
            <a:off x="3367512" y="4325007"/>
            <a:ext cx="2714693" cy="610825"/>
          </a:xfrm>
          <a:prstGeom prst="rect">
            <a:avLst/>
          </a:prstGeom>
          <a:solidFill>
            <a:schemeClr val="bg1"/>
          </a:solidFill>
          <a:ln w="19050">
            <a:solidFill>
              <a:schemeClr val="bg1">
                <a:lumMod val="95000"/>
              </a:schemeClr>
            </a:solidFill>
          </a:ln>
        </p:spPr>
        <p:txBody>
          <a:bodyPr wrap="square" anchor="ctr">
            <a:spAutoFit/>
          </a:bodyPr>
          <a:lstStyle/>
          <a:p>
            <a:pPr algn="ctr">
              <a:spcBef>
                <a:spcPts val="600"/>
              </a:spcBef>
              <a:spcAft>
                <a:spcPts val="600"/>
              </a:spcAft>
            </a:pPr>
            <a:r>
              <a:rPr lang="es-MX" sz="1100" dirty="0">
                <a:latin typeface="Lato" panose="020F0502020204030203" pitchFamily="34" charset="0"/>
                <a:ea typeface="Lato" panose="020F0502020204030203" pitchFamily="34" charset="0"/>
                <a:cs typeface="Lato" panose="020F0502020204030203" pitchFamily="34" charset="0"/>
              </a:rPr>
              <a:t>Se indagará sobre</a:t>
            </a:r>
            <a:r>
              <a:rPr lang="es-MX" sz="1100" b="1" dirty="0">
                <a:latin typeface="Lato" panose="020F0502020204030203" pitchFamily="34" charset="0"/>
                <a:ea typeface="Lato" panose="020F0502020204030203" pitchFamily="34" charset="0"/>
                <a:cs typeface="Lato" panose="020F0502020204030203" pitchFamily="34" charset="0"/>
              </a:rPr>
              <a:t> inconvenientes </a:t>
            </a:r>
            <a:r>
              <a:rPr lang="es-MX" sz="1100" dirty="0">
                <a:latin typeface="Lato" panose="020F0502020204030203" pitchFamily="34" charset="0"/>
                <a:ea typeface="Lato" panose="020F0502020204030203" pitchFamily="34" charset="0"/>
                <a:cs typeface="Lato" panose="020F0502020204030203" pitchFamily="34" charset="0"/>
              </a:rPr>
              <a:t>y </a:t>
            </a:r>
            <a:r>
              <a:rPr lang="es-MX" sz="1100" b="1" dirty="0">
                <a:latin typeface="Lato" panose="020F0502020204030203" pitchFamily="34" charset="0"/>
                <a:ea typeface="Lato" panose="020F0502020204030203" pitchFamily="34" charset="0"/>
                <a:cs typeface="Lato" panose="020F0502020204030203" pitchFamily="34" charset="0"/>
              </a:rPr>
              <a:t>recompra</a:t>
            </a:r>
            <a:r>
              <a:rPr lang="es-MX" sz="1100" dirty="0">
                <a:latin typeface="Lato" panose="020F0502020204030203" pitchFamily="34" charset="0"/>
                <a:ea typeface="Lato" panose="020F0502020204030203" pitchFamily="34" charset="0"/>
                <a:cs typeface="Lato" panose="020F0502020204030203" pitchFamily="34" charset="0"/>
              </a:rPr>
              <a:t>, sin trabajar con medidas de precisión </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6082"/>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cinco categorías que van desde “Muy satisfecho” a “Muy insatisfecho”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1 a 10 donde 1 es “Seguramente NO lo recomendaría” y 10 es “Seguramente lo recomendaría”</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636868"/>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7" name="CuadroTexto 6">
            <a:extLst>
              <a:ext uri="{FF2B5EF4-FFF2-40B4-BE49-F238E27FC236}">
                <a16:creationId xmlns:a16="http://schemas.microsoft.com/office/drawing/2014/main" id="{E6A71D54-2F0C-9621-F792-C26EC06E2BB7}"/>
              </a:ext>
            </a:extLst>
          </p:cNvPr>
          <p:cNvSpPr txBox="1"/>
          <p:nvPr/>
        </p:nvSpPr>
        <p:spPr>
          <a:xfrm>
            <a:off x="6515649" y="3889989"/>
            <a:ext cx="2580975" cy="1015663"/>
          </a:xfrm>
          <a:prstGeom prst="rect">
            <a:avLst/>
          </a:prstGeom>
          <a:solidFill>
            <a:schemeClr val="bg1">
              <a:lumMod val="95000"/>
            </a:schemeClr>
          </a:solidFill>
          <a:ln>
            <a:solidFill>
              <a:schemeClr val="bg1">
                <a:lumMod val="95000"/>
              </a:schemeClr>
            </a:solidFill>
          </a:ln>
        </p:spPr>
        <p:txBody>
          <a:bodyPr wrap="square">
            <a:spAutoFit/>
          </a:bodyPr>
          <a:lstStyle/>
          <a:p>
            <a:pPr>
              <a:buClr>
                <a:schemeClr val="bg1">
                  <a:lumMod val="50000"/>
                </a:schemeClr>
              </a:buClr>
            </a:pPr>
            <a:r>
              <a:rPr lang="es-ES" sz="1200" b="1" dirty="0">
                <a:latin typeface="Lato" panose="020F0502020204030203" pitchFamily="34" charset="0"/>
                <a:ea typeface="Lato" panose="020F0502020204030203" pitchFamily="34" charset="0"/>
                <a:cs typeface="Lato" panose="020F0502020204030203" pitchFamily="34" charset="0"/>
              </a:rPr>
              <a:t>- Índice </a:t>
            </a:r>
            <a:r>
              <a:rPr lang="es-ES" sz="1200" b="1" i="1" dirty="0">
                <a:latin typeface="Lato" panose="020F0502020204030203" pitchFamily="34" charset="0"/>
                <a:ea typeface="Lato" panose="020F0502020204030203" pitchFamily="34" charset="0"/>
                <a:cs typeface="Lato" panose="020F0502020204030203" pitchFamily="34" charset="0"/>
              </a:rPr>
              <a:t>Net </a:t>
            </a:r>
            <a:r>
              <a:rPr lang="es-ES" sz="1200" b="1" i="1" dirty="0" err="1">
                <a:latin typeface="Lato" panose="020F0502020204030203" pitchFamily="34" charset="0"/>
                <a:ea typeface="Lato" panose="020F0502020204030203" pitchFamily="34" charset="0"/>
                <a:cs typeface="Lato" panose="020F0502020204030203" pitchFamily="34" charset="0"/>
              </a:rPr>
              <a:t>Promoter</a:t>
            </a:r>
            <a:r>
              <a:rPr lang="es-ES" sz="1200" b="1" i="1" dirty="0">
                <a:latin typeface="Lato" panose="020F0502020204030203" pitchFamily="34" charset="0"/>
                <a:ea typeface="Lato" panose="020F0502020204030203" pitchFamily="34" charset="0"/>
                <a:cs typeface="Lato" panose="020F0502020204030203" pitchFamily="34" charset="0"/>
              </a:rPr>
              <a:t> Score </a:t>
            </a:r>
            <a:r>
              <a:rPr lang="es-ES" sz="1200" b="1" dirty="0">
                <a:latin typeface="Lato" panose="020F0502020204030203" pitchFamily="34" charset="0"/>
                <a:ea typeface="Lato" panose="020F0502020204030203" pitchFamily="34" charset="0"/>
                <a:cs typeface="Lato" panose="020F0502020204030203" pitchFamily="34" charset="0"/>
              </a:rPr>
              <a:t>(NPS)</a:t>
            </a:r>
          </a:p>
          <a:p>
            <a:pPr>
              <a:buClr>
                <a:schemeClr val="bg1">
                  <a:lumMod val="50000"/>
                </a:schemeClr>
              </a:buClr>
            </a:pPr>
            <a:r>
              <a:rPr lang="es-ES" sz="1200" dirty="0">
                <a:latin typeface="Lato" panose="020F0502020204030203" pitchFamily="34" charset="0"/>
                <a:ea typeface="Lato" panose="020F0502020204030203" pitchFamily="34" charset="0"/>
                <a:cs typeface="Lato" panose="020F0502020204030203" pitchFamily="34" charset="0"/>
              </a:rPr>
              <a:t>Los encuestados son clasificados según sus respuestas en </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promotores (9 y 10)</a:t>
            </a: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sz="1200" dirty="0">
                <a:solidFill>
                  <a:srgbClr val="FFC000"/>
                </a:solidFill>
                <a:latin typeface="Lato" panose="020F0502020204030203" pitchFamily="34" charset="0"/>
                <a:ea typeface="Lato" panose="020F0502020204030203" pitchFamily="34" charset="0"/>
                <a:cs typeface="Lato" panose="020F0502020204030203" pitchFamily="34" charset="0"/>
              </a:rPr>
              <a:t>neutros (7 y 8) </a:t>
            </a:r>
            <a:r>
              <a:rPr lang="es-ES" sz="1200" dirty="0">
                <a:latin typeface="Lato" panose="020F0502020204030203" pitchFamily="34" charset="0"/>
                <a:ea typeface="Lato" panose="020F0502020204030203" pitchFamily="34" charset="0"/>
                <a:cs typeface="Lato" panose="020F0502020204030203" pitchFamily="34" charset="0"/>
              </a:rPr>
              <a:t>y </a:t>
            </a:r>
            <a:r>
              <a:rPr lang="es-ES" sz="1200" dirty="0">
                <a:solidFill>
                  <a:srgbClr val="FF0000"/>
                </a:solidFill>
                <a:latin typeface="Lato" panose="020F0502020204030203" pitchFamily="34" charset="0"/>
                <a:ea typeface="Lato" panose="020F0502020204030203" pitchFamily="34" charset="0"/>
                <a:cs typeface="Lato" panose="020F0502020204030203" pitchFamily="34" charset="0"/>
              </a:rPr>
              <a:t>detractores (1 a 6)</a:t>
            </a:r>
          </a:p>
        </p:txBody>
      </p:sp>
    </p:spTree>
    <p:extLst>
      <p:ext uri="{BB962C8B-B14F-4D97-AF65-F5344CB8AC3E}">
        <p14:creationId xmlns:p14="http://schemas.microsoft.com/office/powerpoint/2010/main" val="2474089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Dominios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762038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492102"/>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Dominios de estimación</a:t>
            </a:r>
            <a:endParaRPr sz="2400" b="1" dirty="0">
              <a:solidFill>
                <a:srgbClr val="00986B"/>
              </a:solidFill>
              <a:latin typeface="Raleway"/>
              <a:ea typeface="Raleway"/>
              <a:cs typeface="Raleway"/>
              <a:sym typeface="Raleway"/>
            </a:endParaRPr>
          </a:p>
        </p:txBody>
      </p:sp>
      <p:sp>
        <p:nvSpPr>
          <p:cNvPr id="9" name="Rectángulo: esquinas redondeadas 8">
            <a:extLst>
              <a:ext uri="{FF2B5EF4-FFF2-40B4-BE49-F238E27FC236}">
                <a16:creationId xmlns:a16="http://schemas.microsoft.com/office/drawing/2014/main" id="{5A6B4A9B-3E9E-C3D0-FB8F-AC8BD0F4A58C}"/>
              </a:ext>
            </a:extLst>
          </p:cNvPr>
          <p:cNvSpPr/>
          <p:nvPr/>
        </p:nvSpPr>
        <p:spPr>
          <a:xfrm>
            <a:off x="5101369" y="492102"/>
            <a:ext cx="3391121" cy="553968"/>
          </a:xfrm>
          <a:prstGeom prst="round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Subpoblaciones o niveles de la población sobre los cuales se quieren realizar estimaciones con un cierto nivel de precisión</a:t>
            </a:r>
            <a:endParaRPr lang="es-AR" sz="1200" dirty="0"/>
          </a:p>
        </p:txBody>
      </p:sp>
      <p:sp>
        <p:nvSpPr>
          <p:cNvPr id="11" name="CuadroTexto 10">
            <a:extLst>
              <a:ext uri="{FF2B5EF4-FFF2-40B4-BE49-F238E27FC236}">
                <a16:creationId xmlns:a16="http://schemas.microsoft.com/office/drawing/2014/main" id="{8C203F98-A4EC-1152-93F6-F2060D3F75F8}"/>
              </a:ext>
            </a:extLst>
          </p:cNvPr>
          <p:cNvSpPr txBox="1"/>
          <p:nvPr/>
        </p:nvSpPr>
        <p:spPr>
          <a:xfrm>
            <a:off x="335059" y="1228322"/>
            <a:ext cx="8031701" cy="2154436"/>
          </a:xfrm>
          <a:prstGeom prst="rect">
            <a:avLst/>
          </a:prstGeom>
          <a:noFill/>
        </p:spPr>
        <p:txBody>
          <a:bodyPr wrap="square">
            <a:spAutoFit/>
          </a:bodyPr>
          <a:lstStyle/>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Cuatro </a:t>
            </a:r>
            <a:r>
              <a:rPr lang="es-ES" sz="1400" b="1"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tipos de dominios de estimación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Región</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Credencial</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Segmento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y </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Nivel de uso</a:t>
            </a:r>
          </a:p>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En una primera instancia, se proponen los siguientes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dominios de estimación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a:r>
            <a:endParaRPr lang="es-ES"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Región: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L, N, P</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D</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D, E</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Nivel de uso: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Bajo, Medio, Alto</a:t>
            </a:r>
          </a:p>
        </p:txBody>
      </p:sp>
      <p:sp>
        <p:nvSpPr>
          <p:cNvPr id="13" name="CuadroTexto 12">
            <a:extLst>
              <a:ext uri="{FF2B5EF4-FFF2-40B4-BE49-F238E27FC236}">
                <a16:creationId xmlns:a16="http://schemas.microsoft.com/office/drawing/2014/main" id="{062B382E-4B5F-285D-7AC0-CCF900A0AA85}"/>
              </a:ext>
            </a:extLst>
          </p:cNvPr>
          <p:cNvSpPr txBox="1"/>
          <p:nvPr/>
        </p:nvSpPr>
        <p:spPr>
          <a:xfrm>
            <a:off x="1779159" y="3684000"/>
            <a:ext cx="5143500" cy="600164"/>
          </a:xfrm>
          <a:prstGeom prst="rect">
            <a:avLst/>
          </a:prstGeom>
          <a:solidFill>
            <a:schemeClr val="bg1">
              <a:lumMod val="95000"/>
            </a:schemeClr>
          </a:solidFill>
        </p:spPr>
        <p:txBody>
          <a:bodyPr wrap="square" anchor="ctr">
            <a:spAutoFit/>
          </a:bodyPr>
          <a:lstStyle>
            <a:defPPr marR="0" lvl="0" algn="l" rtl="0">
              <a:lnSpc>
                <a:spcPct val="100000"/>
              </a:lnSpc>
              <a:spcBef>
                <a:spcPts val="0"/>
              </a:spcBef>
              <a:spcAft>
                <a:spcPts val="0"/>
              </a:spcAft>
            </a:defPPr>
            <a:lvl1pPr algn="ctr">
              <a:spcBef>
                <a:spcPts val="600"/>
              </a:spcBef>
              <a:spcAft>
                <a:spcPts val="600"/>
              </a:spcAft>
              <a:defRPr sz="1100">
                <a:latin typeface="Lato" panose="020F0502020204030203" pitchFamily="34" charset="0"/>
                <a:ea typeface="Lato" panose="020F0502020204030203" pitchFamily="34" charset="0"/>
                <a:cs typeface="Lato" panose="020F0502020204030203" pitchFamily="34" charset="0"/>
              </a:defRPr>
            </a:lvl1pPr>
          </a:lstStyle>
          <a:p>
            <a:r>
              <a:rPr lang="es-ES" dirty="0"/>
              <a:t>A lo largo de la tesina se proponen distintos escenarios en cuanto a la reducción de categorías dentro del tipo de dominio credencial y el segmento, pero siempre trabajando con los cuatro tipos de dominios definidos con anterioridad</a:t>
            </a:r>
            <a:endParaRPr lang="es-AR" dirty="0"/>
          </a:p>
        </p:txBody>
      </p:sp>
    </p:spTree>
    <p:extLst>
      <p:ext uri="{BB962C8B-B14F-4D97-AF65-F5344CB8AC3E}">
        <p14:creationId xmlns:p14="http://schemas.microsoft.com/office/powerpoint/2010/main" val="713415958"/>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Cuestionario y forma de contacto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894758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Cuestionario</a:t>
            </a:r>
            <a:endParaRPr sz="2400" b="1" dirty="0">
              <a:solidFill>
                <a:srgbClr val="00986B"/>
              </a:solidFill>
              <a:latin typeface="Raleway"/>
              <a:ea typeface="Raleway"/>
              <a:cs typeface="Raleway"/>
              <a:sym typeface="Raleway"/>
            </a:endParaRPr>
          </a:p>
        </p:txBody>
      </p:sp>
      <p:sp>
        <p:nvSpPr>
          <p:cNvPr id="11" name="CuadroTexto 10">
            <a:extLst>
              <a:ext uri="{FF2B5EF4-FFF2-40B4-BE49-F238E27FC236}">
                <a16:creationId xmlns:a16="http://schemas.microsoft.com/office/drawing/2014/main" id="{8C203F98-A4EC-1152-93F6-F2060D3F75F8}"/>
              </a:ext>
            </a:extLst>
          </p:cNvPr>
          <p:cNvSpPr txBox="1"/>
          <p:nvPr/>
        </p:nvSpPr>
        <p:spPr>
          <a:xfrm>
            <a:off x="335056" y="1042510"/>
            <a:ext cx="8031701" cy="1046440"/>
          </a:xfrm>
          <a:prstGeom prst="rect">
            <a:avLst/>
          </a:prstGeom>
          <a:noFill/>
        </p:spPr>
        <p:txBody>
          <a:bodyPr wrap="square">
            <a:spAutoFit/>
          </a:bodyPr>
          <a:lstStyle/>
          <a:p>
            <a:pPr algn="just" rtl="0">
              <a:spcBef>
                <a:spcPts val="600"/>
              </a:spcBef>
              <a:spcAft>
                <a:spcPts val="600"/>
              </a:spcAft>
            </a:pPr>
            <a:r>
              <a:rPr lang="es-ES" sz="140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Se realizan modificaciones sobre el que fue utilizado en el año 2022:</a:t>
            </a:r>
          </a:p>
          <a:p>
            <a:pPr marL="285750" indent="-285750" algn="just" rtl="0">
              <a:spcBef>
                <a:spcPts val="600"/>
              </a:spcBef>
              <a:spcAft>
                <a:spcPts val="600"/>
              </a:spcAft>
              <a:buFont typeface="Arial" panose="020B0604020202020204"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S</a:t>
            </a:r>
            <a:r>
              <a:rPr lang="es-ES" sz="140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e redujo la extensión estableciendo un mínimo de doce preguntas y un máximo de catorce</a:t>
            </a:r>
          </a:p>
          <a:p>
            <a:pPr marL="285750" indent="-285750" algn="just" rtl="0">
              <a:spcBef>
                <a:spcPts val="600"/>
              </a:spcBef>
              <a:spcAft>
                <a:spcPts val="600"/>
              </a:spcAft>
              <a:buFont typeface="Arial" panose="020B0604020202020204"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Se simplifica la formulación de las preguntas y las escalas utilizadas</a:t>
            </a:r>
          </a:p>
        </p:txBody>
      </p:sp>
      <p:sp>
        <p:nvSpPr>
          <p:cNvPr id="4" name="Google Shape;105;p16">
            <a:extLst>
              <a:ext uri="{FF2B5EF4-FFF2-40B4-BE49-F238E27FC236}">
                <a16:creationId xmlns:a16="http://schemas.microsoft.com/office/drawing/2014/main" id="{AF1A387F-BF1E-1047-F3E9-32A1F326AD13}"/>
              </a:ext>
            </a:extLst>
          </p:cNvPr>
          <p:cNvSpPr txBox="1"/>
          <p:nvPr/>
        </p:nvSpPr>
        <p:spPr>
          <a:xfrm>
            <a:off x="335056" y="219266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Forma de contacto</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339F9CBC-B8F8-D7DA-4870-E9C1CD126794}"/>
              </a:ext>
            </a:extLst>
          </p:cNvPr>
          <p:cNvSpPr txBox="1"/>
          <p:nvPr/>
        </p:nvSpPr>
        <p:spPr>
          <a:xfrm>
            <a:off x="335056" y="2746634"/>
            <a:ext cx="8260304" cy="1538883"/>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Los medios de contacto elegidos son: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email, SMS, WhatsApp, llamados telefónicos e intervención de las agencias</a:t>
            </a:r>
            <a:endParaRPr lang="es-ES"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 busca obtener la respuesta del GF por cualquier medio de contacto</a:t>
            </a:r>
            <a:r>
              <a:rPr lang="es-ES" dirty="0">
                <a:latin typeface="Lato" panose="020F0502020204030203" pitchFamily="34" charset="0"/>
                <a:ea typeface="Lato" panose="020F0502020204030203" pitchFamily="34" charset="0"/>
                <a:cs typeface="Lato" panose="020F0502020204030203" pitchFamily="34" charset="0"/>
              </a:rPr>
              <a:t>, siguiendo un orden preestablecido y definido en conjunto con el área de Comunicación al Asociado dentro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en una estrategia de comunicación que contribuya a aumentar las tasas de respuesta</a:t>
            </a:r>
          </a:p>
        </p:txBody>
      </p:sp>
    </p:spTree>
    <p:extLst>
      <p:ext uri="{BB962C8B-B14F-4D97-AF65-F5344CB8AC3E}">
        <p14:creationId xmlns:p14="http://schemas.microsoft.com/office/powerpoint/2010/main" val="4268020670"/>
      </p:ext>
    </p:extLst>
  </p:cSld>
  <p:clrMapOvr>
    <a:masterClrMapping/>
  </p:clrMapOvr>
  <p:extLst>
    <p:ext uri="{6950BFC3-D8DA-4A85-94F7-54DA5524770B}">
      <p188:commentRel xmlns:p188="http://schemas.microsoft.com/office/powerpoint/2018/8/main" r:id="rId3"/>
    </p:ext>
  </p:extLs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C873463A-9146-5462-0257-8BFE652823F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8" name="CuadroTexto 7">
            <a:extLst>
              <a:ext uri="{FF2B5EF4-FFF2-40B4-BE49-F238E27FC236}">
                <a16:creationId xmlns:a16="http://schemas.microsoft.com/office/drawing/2014/main" id="{196540B8-A25B-110B-EE05-2B8E7CE57CD2}"/>
              </a:ext>
            </a:extLst>
          </p:cNvPr>
          <p:cNvSpPr txBox="1"/>
          <p:nvPr/>
        </p:nvSpPr>
        <p:spPr>
          <a:xfrm>
            <a:off x="335059" y="238194"/>
            <a:ext cx="8203151"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Para aquellos titulares que no tengan cónyuge, el seguimiento de la encuesta es el siguiente:</a:t>
            </a:r>
            <a:endParaRPr lang="es-AR" dirty="0">
              <a:latin typeface="Lato" panose="020F0502020204030203" pitchFamily="34" charset="0"/>
              <a:ea typeface="Lato" panose="020F0502020204030203" pitchFamily="34" charset="0"/>
              <a:cs typeface="Lato" panose="020F0502020204030203" pitchFamily="34" charset="0"/>
            </a:endParaRPr>
          </a:p>
        </p:txBody>
      </p:sp>
      <p:pic>
        <p:nvPicPr>
          <p:cNvPr id="6" name="Imagen 5">
            <a:extLst>
              <a:ext uri="{FF2B5EF4-FFF2-40B4-BE49-F238E27FC236}">
                <a16:creationId xmlns:a16="http://schemas.microsoft.com/office/drawing/2014/main" id="{96ADAFED-A458-E500-B05F-7105F70A5A20}"/>
              </a:ext>
            </a:extLst>
          </p:cNvPr>
          <p:cNvPicPr>
            <a:picLocks noChangeAspect="1"/>
          </p:cNvPicPr>
          <p:nvPr/>
        </p:nvPicPr>
        <p:blipFill>
          <a:blip r:embed="rId2"/>
          <a:stretch>
            <a:fillRect/>
          </a:stretch>
        </p:blipFill>
        <p:spPr>
          <a:xfrm>
            <a:off x="1399732" y="650896"/>
            <a:ext cx="6344535" cy="3829584"/>
          </a:xfrm>
          <a:prstGeom prst="rect">
            <a:avLst/>
          </a:prstGeom>
        </p:spPr>
      </p:pic>
    </p:spTree>
    <p:extLst>
      <p:ext uri="{BB962C8B-B14F-4D97-AF65-F5344CB8AC3E}">
        <p14:creationId xmlns:p14="http://schemas.microsoft.com/office/powerpoint/2010/main" val="2322859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C873463A-9146-5462-0257-8BFE652823F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8" name="CuadroTexto 7">
            <a:extLst>
              <a:ext uri="{FF2B5EF4-FFF2-40B4-BE49-F238E27FC236}">
                <a16:creationId xmlns:a16="http://schemas.microsoft.com/office/drawing/2014/main" id="{196540B8-A25B-110B-EE05-2B8E7CE57CD2}"/>
              </a:ext>
            </a:extLst>
          </p:cNvPr>
          <p:cNvSpPr txBox="1"/>
          <p:nvPr/>
        </p:nvSpPr>
        <p:spPr>
          <a:xfrm>
            <a:off x="335059" y="284401"/>
            <a:ext cx="8203151"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Para los que sí tienen cónyuge es el siguiente:</a:t>
            </a:r>
            <a:endParaRPr lang="es-AR" dirty="0">
              <a:latin typeface="Lato" panose="020F0502020204030203" pitchFamily="34" charset="0"/>
              <a:ea typeface="Lato" panose="020F0502020204030203" pitchFamily="34" charset="0"/>
              <a:cs typeface="Lato" panose="020F0502020204030203" pitchFamily="34" charset="0"/>
            </a:endParaRPr>
          </a:p>
        </p:txBody>
      </p:sp>
      <p:pic>
        <p:nvPicPr>
          <p:cNvPr id="4" name="Imagen 3">
            <a:extLst>
              <a:ext uri="{FF2B5EF4-FFF2-40B4-BE49-F238E27FC236}">
                <a16:creationId xmlns:a16="http://schemas.microsoft.com/office/drawing/2014/main" id="{EF8F20E7-E192-2D70-AACD-3723D90084B4}"/>
              </a:ext>
            </a:extLst>
          </p:cNvPr>
          <p:cNvPicPr>
            <a:picLocks noChangeAspect="1"/>
          </p:cNvPicPr>
          <p:nvPr/>
        </p:nvPicPr>
        <p:blipFill rotWithShape="1">
          <a:blip r:embed="rId2"/>
          <a:srcRect t="1443"/>
          <a:stretch/>
        </p:blipFill>
        <p:spPr>
          <a:xfrm>
            <a:off x="1352100" y="800100"/>
            <a:ext cx="6439799" cy="3595942"/>
          </a:xfrm>
          <a:prstGeom prst="rect">
            <a:avLst/>
          </a:prstGeom>
        </p:spPr>
      </p:pic>
    </p:spTree>
    <p:extLst>
      <p:ext uri="{BB962C8B-B14F-4D97-AF65-F5344CB8AC3E}">
        <p14:creationId xmlns:p14="http://schemas.microsoft.com/office/powerpoint/2010/main" val="1833545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Diseño muestral</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277043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726850" y="689876"/>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Encuesta de Satisfacción de Asociados</a:t>
            </a:r>
            <a:endParaRPr sz="2400" b="1" dirty="0">
              <a:solidFill>
                <a:srgbClr val="00986B"/>
              </a:solidFill>
              <a:latin typeface="Raleway"/>
              <a:ea typeface="Raleway"/>
              <a:cs typeface="Raleway"/>
              <a:sym typeface="Raleway"/>
            </a:endParaRPr>
          </a:p>
        </p:txBody>
      </p:sp>
      <p:sp>
        <p:nvSpPr>
          <p:cNvPr id="9" name="Google Shape;131;p18">
            <a:extLst>
              <a:ext uri="{FF2B5EF4-FFF2-40B4-BE49-F238E27FC236}">
                <a16:creationId xmlns:a16="http://schemas.microsoft.com/office/drawing/2014/main" id="{BECAE5AB-BA68-5F06-BC03-737E14B923AE}"/>
              </a:ext>
            </a:extLst>
          </p:cNvPr>
          <p:cNvSpPr txBox="1"/>
          <p:nvPr/>
        </p:nvSpPr>
        <p:spPr>
          <a:xfrm>
            <a:off x="726850" y="1332507"/>
            <a:ext cx="6733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dirty="0">
                <a:solidFill>
                  <a:schemeClr val="lt2"/>
                </a:solidFill>
                <a:latin typeface="Raleway"/>
                <a:ea typeface="Raleway"/>
                <a:cs typeface="Raleway"/>
                <a:sym typeface="Raleway"/>
              </a:rPr>
              <a:t>¿Por qué es importante esta encuesta?</a:t>
            </a:r>
            <a:endParaRPr sz="1600" b="1" dirty="0">
              <a:solidFill>
                <a:schemeClr val="lt2"/>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726849" y="1912622"/>
            <a:ext cx="7515450" cy="1261884"/>
          </a:xfrm>
          <a:prstGeom prst="rect">
            <a:avLst/>
          </a:prstGeom>
          <a:noFill/>
        </p:spPr>
        <p:txBody>
          <a:bodyPr wrap="square">
            <a:spAutoFit/>
          </a:bodyPr>
          <a:lstStyle/>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Base en la toma de decisiones</a:t>
            </a:r>
          </a:p>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Identificar áreas de mejora</a:t>
            </a:r>
          </a:p>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Desarrollar estrategias que fortalezcan la relación de confianza y fidelidad con sus asociados</a:t>
            </a:r>
            <a:endParaRPr lang="es-AR" dirty="0">
              <a:solidFill>
                <a:schemeClr val="dk2"/>
              </a:solidFill>
              <a:latin typeface="Lato"/>
              <a:ea typeface="Lato"/>
              <a:cs typeface="Lato"/>
              <a:sym typeface="Lato"/>
            </a:endParaRPr>
          </a:p>
        </p:txBody>
      </p:sp>
      <p:sp>
        <p:nvSpPr>
          <p:cNvPr id="15" name="Google Shape;137;p19">
            <a:extLst>
              <a:ext uri="{FF2B5EF4-FFF2-40B4-BE49-F238E27FC236}">
                <a16:creationId xmlns:a16="http://schemas.microsoft.com/office/drawing/2014/main" id="{60524789-B89D-68F7-475F-0F84E5ED721B}"/>
              </a:ext>
            </a:extLst>
          </p:cNvPr>
          <p:cNvSpPr/>
          <p:nvPr/>
        </p:nvSpPr>
        <p:spPr>
          <a:xfrm>
            <a:off x="1906793" y="3398445"/>
            <a:ext cx="5155562" cy="889677"/>
          </a:xfrm>
          <a:prstGeom prst="roundRect">
            <a:avLst>
              <a:gd name="adj" fmla="val 16667"/>
            </a:avLst>
          </a:prstGeom>
          <a:solidFill>
            <a:srgbClr val="92D05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800" b="1" dirty="0">
                <a:solidFill>
                  <a:srgbClr val="FFFCFA"/>
                </a:solidFill>
                <a:latin typeface="Raleway"/>
                <a:ea typeface="Raleway"/>
                <a:cs typeface="Raleway"/>
                <a:sym typeface="Raleway"/>
              </a:rPr>
              <a:t>La confianza en los resultados es crucial para asegurar la validez de las conclusiones</a:t>
            </a:r>
          </a:p>
        </p:txBody>
      </p:sp>
    </p:spTree>
    <p:extLst>
      <p:ext uri="{BB962C8B-B14F-4D97-AF65-F5344CB8AC3E}">
        <p14:creationId xmlns:p14="http://schemas.microsoft.com/office/powerpoint/2010/main" val="2422709887"/>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Diseño muestral</a:t>
            </a:r>
          </a:p>
        </p:txBody>
      </p:sp>
      <p:sp>
        <p:nvSpPr>
          <p:cNvPr id="12" name="Google Shape;177;p13">
            <a:extLst>
              <a:ext uri="{FF2B5EF4-FFF2-40B4-BE49-F238E27FC236}">
                <a16:creationId xmlns:a16="http://schemas.microsoft.com/office/drawing/2014/main" id="{B9773983-84F1-92D1-6259-6BEB39629464}"/>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9" name="CuadroTexto 18">
            <a:extLst>
              <a:ext uri="{FF2B5EF4-FFF2-40B4-BE49-F238E27FC236}">
                <a16:creationId xmlns:a16="http://schemas.microsoft.com/office/drawing/2014/main" id="{DEE0A182-AE8F-4E23-A9A1-8D05A108F9B6}"/>
              </a:ext>
            </a:extLst>
          </p:cNvPr>
          <p:cNvSpPr txBox="1"/>
          <p:nvPr/>
        </p:nvSpPr>
        <p:spPr>
          <a:xfrm>
            <a:off x="577218" y="3442766"/>
            <a:ext cx="5983602" cy="983443"/>
          </a:xfrm>
          <a:prstGeom prst="rect">
            <a:avLst/>
          </a:prstGeom>
          <a:noFill/>
          <a:ln w="19050">
            <a:solidFill>
              <a:schemeClr val="bg1">
                <a:lumMod val="95000"/>
              </a:schemeClr>
            </a:solidFill>
          </a:ln>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La metodología que se utiliza para determinar el tamaño de la muestra y su adjudicación a través de los estratos busca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maximizar la calidad de los resultados dentro de las restricciones presupuestarias, contemplando múltiples variables y múltiples dominios</a:t>
            </a:r>
          </a:p>
        </p:txBody>
      </p:sp>
      <p:sp>
        <p:nvSpPr>
          <p:cNvPr id="20" name="CuadroTexto 19">
            <a:extLst>
              <a:ext uri="{FF2B5EF4-FFF2-40B4-BE49-F238E27FC236}">
                <a16:creationId xmlns:a16="http://schemas.microsoft.com/office/drawing/2014/main" id="{46913E85-8A64-3365-C636-9586D1CF84D6}"/>
              </a:ext>
            </a:extLst>
          </p:cNvPr>
          <p:cNvSpPr txBox="1"/>
          <p:nvPr/>
        </p:nvSpPr>
        <p:spPr>
          <a:xfrm>
            <a:off x="6753501" y="3672878"/>
            <a:ext cx="1903910" cy="523220"/>
          </a:xfrm>
          <a:prstGeom prst="rect">
            <a:avLst/>
          </a:prstGeom>
          <a:solidFill>
            <a:schemeClr val="bg1">
              <a:lumMod val="95000"/>
            </a:schemeClr>
          </a:solidFill>
          <a:ln w="19050">
            <a:noFill/>
          </a:ln>
        </p:spPr>
        <p:txBody>
          <a:bodyPr wrap="square" rtlCol="0">
            <a:spAutoFit/>
          </a:bodyPr>
          <a:lstStyle/>
          <a:p>
            <a:r>
              <a:rPr lang="es-AR"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 adjudicación de la muestra es ÓPTIMA</a:t>
            </a:r>
          </a:p>
        </p:txBody>
      </p:sp>
      <p:grpSp>
        <p:nvGrpSpPr>
          <p:cNvPr id="30" name="Grupo 29">
            <a:extLst>
              <a:ext uri="{FF2B5EF4-FFF2-40B4-BE49-F238E27FC236}">
                <a16:creationId xmlns:a16="http://schemas.microsoft.com/office/drawing/2014/main" id="{E2692087-BCAC-BCCE-1F97-38FCE28EEC43}"/>
              </a:ext>
            </a:extLst>
          </p:cNvPr>
          <p:cNvGrpSpPr/>
          <p:nvPr/>
        </p:nvGrpSpPr>
        <p:grpSpPr>
          <a:xfrm>
            <a:off x="1543667" y="1215732"/>
            <a:ext cx="6400182" cy="1950097"/>
            <a:chOff x="1543667" y="1058017"/>
            <a:chExt cx="6400182" cy="1950097"/>
          </a:xfrm>
        </p:grpSpPr>
        <p:sp>
          <p:nvSpPr>
            <p:cNvPr id="27" name="Rectángulo: esquinas redondeadas 26">
              <a:extLst>
                <a:ext uri="{FF2B5EF4-FFF2-40B4-BE49-F238E27FC236}">
                  <a16:creationId xmlns:a16="http://schemas.microsoft.com/office/drawing/2014/main" id="{BE147642-4F7F-A430-C4DA-8C96961B3181}"/>
                </a:ext>
              </a:extLst>
            </p:cNvPr>
            <p:cNvSpPr/>
            <p:nvPr/>
          </p:nvSpPr>
          <p:spPr>
            <a:xfrm>
              <a:off x="3138349" y="2135503"/>
              <a:ext cx="4805499" cy="872611"/>
            </a:xfrm>
            <a:prstGeom prst="round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9" name="Grupo 28">
              <a:extLst>
                <a:ext uri="{FF2B5EF4-FFF2-40B4-BE49-F238E27FC236}">
                  <a16:creationId xmlns:a16="http://schemas.microsoft.com/office/drawing/2014/main" id="{1A2B0D89-5FCE-1591-B921-3816A185A10F}"/>
                </a:ext>
              </a:extLst>
            </p:cNvPr>
            <p:cNvGrpSpPr/>
            <p:nvPr/>
          </p:nvGrpSpPr>
          <p:grpSpPr>
            <a:xfrm>
              <a:off x="3138349" y="1058017"/>
              <a:ext cx="4805500" cy="918052"/>
              <a:chOff x="3138349" y="1103457"/>
              <a:chExt cx="4805500" cy="872612"/>
            </a:xfrm>
          </p:grpSpPr>
          <p:sp>
            <p:nvSpPr>
              <p:cNvPr id="25" name="Rectángulo: esquinas redondeadas 24">
                <a:extLst>
                  <a:ext uri="{FF2B5EF4-FFF2-40B4-BE49-F238E27FC236}">
                    <a16:creationId xmlns:a16="http://schemas.microsoft.com/office/drawing/2014/main" id="{01C6E3B9-6B6A-E4BF-D0F5-C0FE86EB040F}"/>
                  </a:ext>
                </a:extLst>
              </p:cNvPr>
              <p:cNvSpPr/>
              <p:nvPr/>
            </p:nvSpPr>
            <p:spPr>
              <a:xfrm>
                <a:off x="3138349" y="1103457"/>
                <a:ext cx="4805500" cy="872612"/>
              </a:xfrm>
              <a:prstGeom prst="round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D5071920-6F0A-0B1D-8723-266A9C17AD6A}"/>
                  </a:ext>
                </a:extLst>
              </p:cNvPr>
              <p:cNvSpPr txBox="1"/>
              <p:nvPr/>
            </p:nvSpPr>
            <p:spPr>
              <a:xfrm>
                <a:off x="3229787" y="1103457"/>
                <a:ext cx="4714061" cy="830997"/>
              </a:xfrm>
              <a:prstGeom prst="rect">
                <a:avLst/>
              </a:prstGeom>
              <a:noFill/>
            </p:spPr>
            <p:txBody>
              <a:bodyPr wrap="square">
                <a:spAutoFit/>
              </a:bodyPr>
              <a:lstStyle/>
              <a:p>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Muestreo estratificado simple al azar de GF, con adjudicación de la muestra siguiendo un enfoque multivariado y multidominio</a:t>
                </a:r>
              </a:p>
            </p:txBody>
          </p:sp>
        </p:grpSp>
        <p:sp>
          <p:nvSpPr>
            <p:cNvPr id="11" name="CuadroTexto 10">
              <a:extLst>
                <a:ext uri="{FF2B5EF4-FFF2-40B4-BE49-F238E27FC236}">
                  <a16:creationId xmlns:a16="http://schemas.microsoft.com/office/drawing/2014/main" id="{F98AB603-5F5F-1EA9-CD4E-609E61B71885}"/>
                </a:ext>
              </a:extLst>
            </p:cNvPr>
            <p:cNvSpPr txBox="1"/>
            <p:nvPr/>
          </p:nvSpPr>
          <p:spPr>
            <a:xfrm>
              <a:off x="3246934" y="2402473"/>
              <a:ext cx="2650132" cy="338554"/>
            </a:xfrm>
            <a:prstGeom prst="rect">
              <a:avLst/>
            </a:prstGeom>
            <a:noFill/>
          </p:spPr>
          <p:txBody>
            <a:bodyPr wrap="square">
              <a:spAutoFit/>
            </a:bodyPr>
            <a:lstStyle>
              <a:defPPr marR="0" lvl="0" algn="l" rtl="0">
                <a:lnSpc>
                  <a:spcPct val="100000"/>
                </a:lnSpc>
                <a:spcBef>
                  <a:spcPts val="0"/>
                </a:spcBef>
                <a:spcAft>
                  <a:spcPts val="0"/>
                </a:spcAft>
              </a:defPPr>
              <a:lvl1pPr>
                <a:defRPr sz="1600" b="1">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r>
                <a:rPr lang="es-ES" dirty="0"/>
                <a:t>Simple expansión</a:t>
              </a:r>
            </a:p>
          </p:txBody>
        </p:sp>
        <p:sp>
          <p:nvSpPr>
            <p:cNvPr id="26" name="Rectángulo: esquinas redondeadas 25">
              <a:extLst>
                <a:ext uri="{FF2B5EF4-FFF2-40B4-BE49-F238E27FC236}">
                  <a16:creationId xmlns:a16="http://schemas.microsoft.com/office/drawing/2014/main" id="{4268B74C-BECC-A79A-C791-48B79CA068F0}"/>
                </a:ext>
              </a:extLst>
            </p:cNvPr>
            <p:cNvSpPr/>
            <p:nvPr/>
          </p:nvSpPr>
          <p:spPr>
            <a:xfrm>
              <a:off x="1543667" y="1070866"/>
              <a:ext cx="1355629" cy="872612"/>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bg1"/>
                  </a:solidFill>
                  <a:latin typeface="Lato" panose="020F0502020204030203" pitchFamily="34" charset="0"/>
                  <a:ea typeface="Lato" panose="020F0502020204030203" pitchFamily="34" charset="0"/>
                  <a:cs typeface="Lato" panose="020F0502020204030203" pitchFamily="34" charset="0"/>
                </a:rPr>
                <a:t>Método de selección </a:t>
              </a:r>
            </a:p>
          </p:txBody>
        </p:sp>
        <p:sp>
          <p:nvSpPr>
            <p:cNvPr id="28" name="Rectángulo: esquinas redondeadas 27">
              <a:extLst>
                <a:ext uri="{FF2B5EF4-FFF2-40B4-BE49-F238E27FC236}">
                  <a16:creationId xmlns:a16="http://schemas.microsoft.com/office/drawing/2014/main" id="{CDCD7973-FD5E-2517-DE40-CFF35DB5B6BE}"/>
                </a:ext>
              </a:extLst>
            </p:cNvPr>
            <p:cNvSpPr/>
            <p:nvPr/>
          </p:nvSpPr>
          <p:spPr>
            <a:xfrm>
              <a:off x="1543667" y="2135503"/>
              <a:ext cx="1355629" cy="87261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bg1"/>
                  </a:solidFill>
                  <a:latin typeface="Lato" panose="020F0502020204030203" pitchFamily="34" charset="0"/>
                  <a:ea typeface="Lato" panose="020F0502020204030203" pitchFamily="34" charset="0"/>
                  <a:cs typeface="Lato" panose="020F0502020204030203" pitchFamily="34" charset="0"/>
                </a:rPr>
                <a:t>Método de estimación</a:t>
              </a:r>
            </a:p>
          </p:txBody>
        </p:sp>
      </p:grpSp>
    </p:spTree>
    <p:extLst>
      <p:ext uri="{BB962C8B-B14F-4D97-AF65-F5344CB8AC3E}">
        <p14:creationId xmlns:p14="http://schemas.microsoft.com/office/powerpoint/2010/main" val="114753881"/>
      </p:ext>
    </p:extLst>
  </p:cSld>
  <p:clrMapOvr>
    <a:masterClrMapping/>
  </p:clrMapOvr>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EDD2D73-64B5-8B8F-E86C-2323E6D5E6E9}"/>
              </a:ext>
            </a:extLst>
          </p:cNvPr>
          <p:cNvSpPr>
            <a:spLocks/>
          </p:cNvSpPr>
          <p:nvPr/>
        </p:nvSpPr>
        <p:spPr>
          <a:xfrm>
            <a:off x="2902500" y="336906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938794"/>
            <a:ext cx="8119292" cy="1031051"/>
          </a:xfrm>
          <a:prstGeom prst="rect">
            <a:avLst/>
          </a:prstGeom>
          <a:noFill/>
        </p:spPr>
        <p:txBody>
          <a:bodyPr wrap="square">
            <a:spAutoFit/>
          </a:bodyPr>
          <a:lstStyle/>
          <a:p>
            <a:pPr marL="285750" indent="-285750">
              <a:spcBef>
                <a:spcPts val="300"/>
              </a:spcBef>
              <a:spcAft>
                <a:spcPts val="3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divide a la población en estratos formados de acuerdo a variables conocidas a priori para todas las unidades de la población</a:t>
            </a:r>
          </a:p>
          <a:p>
            <a:pPr marL="285750" indent="-285750">
              <a:spcBef>
                <a:spcPts val="300"/>
              </a:spcBef>
              <a:spcAft>
                <a:spcPts val="3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el caso de variables cualitativas, una de las maneras de construir los estratos es como combinación de las categorías de los tipos de dominios de estimación</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423694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Definición de los estratos</a:t>
            </a:r>
          </a:p>
        </p:txBody>
      </p:sp>
      <p:sp>
        <p:nvSpPr>
          <p:cNvPr id="2" name="Google Shape;177;p13">
            <a:extLst>
              <a:ext uri="{FF2B5EF4-FFF2-40B4-BE49-F238E27FC236}">
                <a16:creationId xmlns:a16="http://schemas.microsoft.com/office/drawing/2014/main" id="{4C248AC9-D221-CC1A-501A-6D9EE9D869F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graphicFrame>
        <p:nvGraphicFramePr>
          <p:cNvPr id="9" name="Tabla 8">
            <a:extLst>
              <a:ext uri="{FF2B5EF4-FFF2-40B4-BE49-F238E27FC236}">
                <a16:creationId xmlns:a16="http://schemas.microsoft.com/office/drawing/2014/main" id="{2C3C2A9F-4550-1D1F-35F1-E2DFF05E3156}"/>
              </a:ext>
            </a:extLst>
          </p:cNvPr>
          <p:cNvGraphicFramePr>
            <a:graphicFrameLocks noGrp="1"/>
          </p:cNvGraphicFramePr>
          <p:nvPr>
            <p:extLst>
              <p:ext uri="{D42A27DB-BD31-4B8C-83A1-F6EECF244321}">
                <p14:modId xmlns:p14="http://schemas.microsoft.com/office/powerpoint/2010/main" val="1960347354"/>
              </p:ext>
            </p:extLst>
          </p:nvPr>
        </p:nvGraphicFramePr>
        <p:xfrm>
          <a:off x="481585" y="2008529"/>
          <a:ext cx="5494244" cy="1112520"/>
        </p:xfrm>
        <a:graphic>
          <a:graphicData uri="http://schemas.openxmlformats.org/drawingml/2006/table">
            <a:tbl>
              <a:tblPr firstRow="1">
                <a:tableStyleId>{D27102A9-8310-4765-A935-A1911B00CA55}</a:tableStyleId>
              </a:tblPr>
              <a:tblGrid>
                <a:gridCol w="938530">
                  <a:extLst>
                    <a:ext uri="{9D8B030D-6E8A-4147-A177-3AD203B41FA5}">
                      <a16:colId xmlns:a16="http://schemas.microsoft.com/office/drawing/2014/main" val="1121797235"/>
                    </a:ext>
                  </a:extLst>
                </a:gridCol>
                <a:gridCol w="1054418">
                  <a:extLst>
                    <a:ext uri="{9D8B030D-6E8A-4147-A177-3AD203B41FA5}">
                      <a16:colId xmlns:a16="http://schemas.microsoft.com/office/drawing/2014/main" val="776115343"/>
                    </a:ext>
                  </a:extLst>
                </a:gridCol>
                <a:gridCol w="1066706">
                  <a:extLst>
                    <a:ext uri="{9D8B030D-6E8A-4147-A177-3AD203B41FA5}">
                      <a16:colId xmlns:a16="http://schemas.microsoft.com/office/drawing/2014/main" val="3900211607"/>
                    </a:ext>
                  </a:extLst>
                </a:gridCol>
                <a:gridCol w="994410">
                  <a:extLst>
                    <a:ext uri="{9D8B030D-6E8A-4147-A177-3AD203B41FA5}">
                      <a16:colId xmlns:a16="http://schemas.microsoft.com/office/drawing/2014/main" val="2407336097"/>
                    </a:ext>
                  </a:extLst>
                </a:gridCol>
                <a:gridCol w="1440180">
                  <a:extLst>
                    <a:ext uri="{9D8B030D-6E8A-4147-A177-3AD203B41FA5}">
                      <a16:colId xmlns:a16="http://schemas.microsoft.com/office/drawing/2014/main" val="122854105"/>
                    </a:ext>
                  </a:extLst>
                </a:gridCol>
              </a:tblGrid>
              <a:tr h="370840">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Credencial</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Nivel de uso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Región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Segmento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Estrato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9821138"/>
                  </a:ext>
                </a:extLst>
              </a:tr>
              <a:tr h="370840">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Bajo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b="1"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C-Bajo-B-A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6218259"/>
                  </a:ext>
                </a:extLst>
              </a:tr>
              <a:tr h="370840">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Medio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b="1"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A-Medio-N-D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926381"/>
                  </a:ext>
                </a:extLst>
              </a:tr>
            </a:tbl>
          </a:graphicData>
        </a:graphic>
      </p:graphicFrame>
      <p:sp>
        <p:nvSpPr>
          <p:cNvPr id="12" name="CuadroTexto 11">
            <a:extLst>
              <a:ext uri="{FF2B5EF4-FFF2-40B4-BE49-F238E27FC236}">
                <a16:creationId xmlns:a16="http://schemas.microsoft.com/office/drawing/2014/main" id="{7A9ADC5C-A4BA-171C-6DE4-E3CEAA94C02F}"/>
              </a:ext>
            </a:extLst>
          </p:cNvPr>
          <p:cNvSpPr txBox="1"/>
          <p:nvPr/>
        </p:nvSpPr>
        <p:spPr>
          <a:xfrm>
            <a:off x="6472968" y="2005215"/>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39EB88-2A4D-4EB7-9F20-D3FE8D64A34A}"/>
                  </a:ext>
                </a:extLst>
              </p:cNvPr>
              <p:cNvSpPr txBox="1">
                <a:spLocks/>
              </p:cNvSpPr>
              <p:nvPr/>
            </p:nvSpPr>
            <p:spPr>
              <a:xfrm>
                <a:off x="3021420" y="3442317"/>
                <a:ext cx="22406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4∗3∗6∗5=360 </m:t>
                      </m:r>
                      <m:r>
                        <a:rPr lang="es-AR" b="0" i="1" smtClean="0">
                          <a:latin typeface="Cambria Math" panose="02040503050406030204" pitchFamily="18" charset="0"/>
                        </a:rPr>
                        <m:t>𝑒𝑠𝑡𝑟𝑎𝑡𝑜𝑠</m:t>
                      </m:r>
                    </m:oMath>
                  </m:oMathPara>
                </a14:m>
                <a:endParaRPr lang="es-AR" dirty="0"/>
              </a:p>
            </p:txBody>
          </p:sp>
        </mc:Choice>
        <mc:Fallback xmlns="">
          <p:sp>
            <p:nvSpPr>
              <p:cNvPr id="13" name="CuadroTexto 12">
                <a:extLst>
                  <a:ext uri="{FF2B5EF4-FFF2-40B4-BE49-F238E27FC236}">
                    <a16:creationId xmlns:a16="http://schemas.microsoft.com/office/drawing/2014/main" id="{F039EB88-2A4D-4EB7-9F20-D3FE8D64A34A}"/>
                  </a:ext>
                </a:extLst>
              </p:cNvPr>
              <p:cNvSpPr txBox="1">
                <a:spLocks noRot="1" noChangeAspect="1" noMove="1" noResize="1" noEditPoints="1" noAdjustHandles="1" noChangeArrowheads="1" noChangeShapeType="1" noTextEdit="1"/>
              </p:cNvSpPr>
              <p:nvPr/>
            </p:nvSpPr>
            <p:spPr>
              <a:xfrm>
                <a:off x="3021420" y="3442317"/>
                <a:ext cx="2240678" cy="215444"/>
              </a:xfrm>
              <a:prstGeom prst="rect">
                <a:avLst/>
              </a:prstGeom>
              <a:blipFill>
                <a:blip r:embed="rId2"/>
                <a:stretch>
                  <a:fillRect l="-272" b="-8571"/>
                </a:stretch>
              </a:blipFill>
            </p:spPr>
            <p:txBody>
              <a:bodyPr/>
              <a:lstStyle/>
              <a:p>
                <a:r>
                  <a:rPr lang="es-AR">
                    <a:noFill/>
                  </a:rPr>
                  <a:t> </a:t>
                </a:r>
              </a:p>
            </p:txBody>
          </p:sp>
        </mc:Fallback>
      </mc:AlternateContent>
      <p:sp>
        <p:nvSpPr>
          <p:cNvPr id="15" name="CuadroTexto 14">
            <a:extLst>
              <a:ext uri="{FF2B5EF4-FFF2-40B4-BE49-F238E27FC236}">
                <a16:creationId xmlns:a16="http://schemas.microsoft.com/office/drawing/2014/main" id="{2EFCEBEE-BAE9-4371-6134-BAC4BC0400BC}"/>
              </a:ext>
            </a:extLst>
          </p:cNvPr>
          <p:cNvSpPr txBox="1"/>
          <p:nvPr/>
        </p:nvSpPr>
        <p:spPr>
          <a:xfrm>
            <a:off x="379518" y="3810514"/>
            <a:ext cx="5045963" cy="553998"/>
          </a:xfrm>
          <a:prstGeom prst="rect">
            <a:avLst/>
          </a:prstGeom>
          <a:noFill/>
        </p:spPr>
        <p:txBody>
          <a:bodyPr wrap="square">
            <a:spAutoFit/>
          </a:bodyPr>
          <a:lstStyle/>
          <a:p>
            <a:r>
              <a:rPr lang="es-ES" dirty="0">
                <a:solidFill>
                  <a:schemeClr val="tx2"/>
                </a:solidFill>
                <a:latin typeface="Lato" panose="020F0502020204030203" pitchFamily="34" charset="0"/>
                <a:ea typeface="Lato" panose="020F0502020204030203" pitchFamily="34" charset="0"/>
                <a:cs typeface="Lato" panose="020F0502020204030203" pitchFamily="34" charset="0"/>
              </a:rPr>
              <a:t>-&gt; Hay</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estratos que no contienen ningún GF,</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por lo que en total se trabaja con</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92D050"/>
                </a:solidFill>
                <a:latin typeface="Lato" panose="020F0502020204030203" pitchFamily="34" charset="0"/>
                <a:ea typeface="Lato" panose="020F0502020204030203" pitchFamily="34" charset="0"/>
                <a:cs typeface="Lato" panose="020F0502020204030203" pitchFamily="34" charset="0"/>
              </a:rPr>
              <a:t>294</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estratos</a:t>
            </a:r>
          </a:p>
        </p:txBody>
      </p:sp>
      <p:sp>
        <p:nvSpPr>
          <p:cNvPr id="19" name="CuadroTexto 18">
            <a:extLst>
              <a:ext uri="{FF2B5EF4-FFF2-40B4-BE49-F238E27FC236}">
                <a16:creationId xmlns:a16="http://schemas.microsoft.com/office/drawing/2014/main" id="{1EF2DF80-B2E0-E931-99B4-126AC17ABFCE}"/>
              </a:ext>
            </a:extLst>
          </p:cNvPr>
          <p:cNvSpPr txBox="1"/>
          <p:nvPr/>
        </p:nvSpPr>
        <p:spPr>
          <a:xfrm>
            <a:off x="5975829" y="3533515"/>
            <a:ext cx="2912322" cy="1107996"/>
          </a:xfrm>
          <a:prstGeom prst="rect">
            <a:avLst/>
          </a:prstGeom>
          <a:noFill/>
          <a:ln w="19050">
            <a:solidFill>
              <a:schemeClr val="tx2">
                <a:lumMod val="20000"/>
                <a:lumOff val="80000"/>
              </a:schemeClr>
            </a:solidFill>
          </a:ln>
        </p:spPr>
        <p:txBody>
          <a:bodyPr wrap="square">
            <a:spAutoFit/>
          </a:bodyPr>
          <a:lstStyle/>
          <a:p>
            <a:r>
              <a:rPr lang="es-ES" sz="1100" dirty="0">
                <a:solidFill>
                  <a:schemeClr val="tx2"/>
                </a:solidFill>
                <a:latin typeface="Lato" panose="020F0502020204030203" pitchFamily="34" charset="0"/>
                <a:ea typeface="Lato" panose="020F0502020204030203" pitchFamily="34" charset="0"/>
                <a:cs typeface="Lato" panose="020F0502020204030203" pitchFamily="34" charset="0"/>
              </a:rPr>
              <a:t>A medida que se tengan más dominios de estimación o más tipos de dominios, habrá un mayor número de estratos y por lo tanto puede generar un mayor tamaño de muestra para poder asegurar al menos dos unidades por estrato</a:t>
            </a:r>
          </a:p>
        </p:txBody>
      </p:sp>
      <p:sp>
        <p:nvSpPr>
          <p:cNvPr id="21" name="CuadroTexto 20">
            <a:extLst>
              <a:ext uri="{FF2B5EF4-FFF2-40B4-BE49-F238E27FC236}">
                <a16:creationId xmlns:a16="http://schemas.microsoft.com/office/drawing/2014/main" id="{E5CAA1BE-58B1-B853-99AB-F590C5167C96}"/>
              </a:ext>
            </a:extLst>
          </p:cNvPr>
          <p:cNvSpPr txBox="1">
            <a:spLocks/>
          </p:cNvSpPr>
          <p:nvPr/>
        </p:nvSpPr>
        <p:spPr>
          <a:xfrm>
            <a:off x="335056" y="3396744"/>
            <a:ext cx="2472152" cy="307777"/>
          </a:xfrm>
          <a:prstGeom prst="rect">
            <a:avLst/>
          </a:prstGeom>
          <a:noFill/>
        </p:spPr>
        <p:txBody>
          <a:bodyPr wrap="none" rtlCol="0">
            <a:spAutoFit/>
          </a:bodyPr>
          <a:lstStyle/>
          <a:p>
            <a:r>
              <a:rPr lang="es-AR" dirty="0">
                <a:solidFill>
                  <a:schemeClr val="tx2"/>
                </a:solidFill>
                <a:latin typeface="Lato" panose="020F0502020204030203" pitchFamily="34" charset="0"/>
                <a:ea typeface="Lato" panose="020F0502020204030203" pitchFamily="34" charset="0"/>
                <a:cs typeface="Lato" panose="020F0502020204030203" pitchFamily="34" charset="0"/>
              </a:rPr>
              <a:t>Máxima cantidad de estratos</a:t>
            </a:r>
          </a:p>
        </p:txBody>
      </p:sp>
    </p:spTree>
    <p:extLst>
      <p:ext uri="{BB962C8B-B14F-4D97-AF65-F5344CB8AC3E}">
        <p14:creationId xmlns:p14="http://schemas.microsoft.com/office/powerpoint/2010/main" val="2090022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EDD2D73-64B5-8B8F-E86C-2323E6D5E6E9}"/>
              </a:ext>
            </a:extLst>
          </p:cNvPr>
          <p:cNvSpPr>
            <a:spLocks/>
          </p:cNvSpPr>
          <p:nvPr/>
        </p:nvSpPr>
        <p:spPr>
          <a:xfrm>
            <a:off x="2188891" y="2283797"/>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441019" y="192558"/>
            <a:ext cx="7963124" cy="92329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Comparación cantidad estratos según categorías de tipos de dominios</a:t>
            </a:r>
          </a:p>
        </p:txBody>
      </p:sp>
      <p:sp>
        <p:nvSpPr>
          <p:cNvPr id="2" name="Google Shape;177;p13">
            <a:extLst>
              <a:ext uri="{FF2B5EF4-FFF2-40B4-BE49-F238E27FC236}">
                <a16:creationId xmlns:a16="http://schemas.microsoft.com/office/drawing/2014/main" id="{4C248AC9-D221-CC1A-501A-6D9EE9D869F8}"/>
              </a:ext>
            </a:extLst>
          </p:cNvPr>
          <p:cNvSpPr txBox="1"/>
          <p:nvPr/>
        </p:nvSpPr>
        <p:spPr>
          <a:xfrm>
            <a:off x="209329" y="4736470"/>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2" name="CuadroTexto 11">
            <a:extLst>
              <a:ext uri="{FF2B5EF4-FFF2-40B4-BE49-F238E27FC236}">
                <a16:creationId xmlns:a16="http://schemas.microsoft.com/office/drawing/2014/main" id="{7A9ADC5C-A4BA-171C-6DE4-E3CEAA94C02F}"/>
              </a:ext>
            </a:extLst>
          </p:cNvPr>
          <p:cNvSpPr txBox="1"/>
          <p:nvPr/>
        </p:nvSpPr>
        <p:spPr>
          <a:xfrm>
            <a:off x="2528511" y="1040480"/>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039EB88-2A4D-4EB7-9F20-D3FE8D64A34A}"/>
                  </a:ext>
                </a:extLst>
              </p:cNvPr>
              <p:cNvSpPr txBox="1">
                <a:spLocks/>
              </p:cNvSpPr>
              <p:nvPr/>
            </p:nvSpPr>
            <p:spPr>
              <a:xfrm>
                <a:off x="2307811" y="2361992"/>
                <a:ext cx="22406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4∗3∗6∗5=360 </m:t>
                      </m:r>
                      <m:r>
                        <a:rPr lang="es-AR" b="0" i="1" smtClean="0">
                          <a:latin typeface="Cambria Math" panose="02040503050406030204" pitchFamily="18" charset="0"/>
                        </a:rPr>
                        <m:t>𝑒𝑠𝑡𝑟𝑎𝑡𝑜𝑠</m:t>
                      </m:r>
                    </m:oMath>
                  </m:oMathPara>
                </a14:m>
                <a:endParaRPr lang="es-AR" dirty="0"/>
              </a:p>
            </p:txBody>
          </p:sp>
        </mc:Choice>
        <mc:Fallback>
          <p:sp>
            <p:nvSpPr>
              <p:cNvPr id="13" name="CuadroTexto 12">
                <a:extLst>
                  <a:ext uri="{FF2B5EF4-FFF2-40B4-BE49-F238E27FC236}">
                    <a16:creationId xmlns:a16="http://schemas.microsoft.com/office/drawing/2014/main" id="{F039EB88-2A4D-4EB7-9F20-D3FE8D64A34A}"/>
                  </a:ext>
                </a:extLst>
              </p:cNvPr>
              <p:cNvSpPr txBox="1">
                <a:spLocks noRot="1" noChangeAspect="1" noMove="1" noResize="1" noEditPoints="1" noAdjustHandles="1" noChangeArrowheads="1" noChangeShapeType="1" noTextEdit="1"/>
              </p:cNvSpPr>
              <p:nvPr/>
            </p:nvSpPr>
            <p:spPr>
              <a:xfrm>
                <a:off x="2307811" y="2361992"/>
                <a:ext cx="2240678" cy="215444"/>
              </a:xfrm>
              <a:prstGeom prst="rect">
                <a:avLst/>
              </a:prstGeom>
              <a:blipFill>
                <a:blip r:embed="rId2"/>
                <a:stretch>
                  <a:fillRect l="-272" b="-8333"/>
                </a:stretch>
              </a:blipFill>
            </p:spPr>
            <p:txBody>
              <a:bodyPr/>
              <a:lstStyle/>
              <a:p>
                <a:r>
                  <a:rPr lang="es-AR">
                    <a:noFill/>
                  </a:rPr>
                  <a:t> </a:t>
                </a:r>
              </a:p>
            </p:txBody>
          </p:sp>
        </mc:Fallback>
      </mc:AlternateContent>
      <p:sp>
        <p:nvSpPr>
          <p:cNvPr id="5" name="Rectángulo 4">
            <a:extLst>
              <a:ext uri="{FF2B5EF4-FFF2-40B4-BE49-F238E27FC236}">
                <a16:creationId xmlns:a16="http://schemas.microsoft.com/office/drawing/2014/main" id="{3007AB80-93E8-0CFA-3974-AAEE892BB0A3}"/>
              </a:ext>
            </a:extLst>
          </p:cNvPr>
          <p:cNvSpPr>
            <a:spLocks/>
          </p:cNvSpPr>
          <p:nvPr/>
        </p:nvSpPr>
        <p:spPr>
          <a:xfrm>
            <a:off x="4818563" y="2283797"/>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BD88BD61-71EB-3F24-B160-B4182BCCD74A}"/>
              </a:ext>
            </a:extLst>
          </p:cNvPr>
          <p:cNvSpPr txBox="1"/>
          <p:nvPr/>
        </p:nvSpPr>
        <p:spPr>
          <a:xfrm>
            <a:off x="5158183" y="1040480"/>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dirty="0">
                <a:solidFill>
                  <a:srgbClr val="92D050"/>
                </a:solidFill>
                <a:latin typeface="Lato" panose="020F0502020204030203" pitchFamily="34" charset="0"/>
                <a:ea typeface="Lato" panose="020F0502020204030203" pitchFamily="34" charset="0"/>
                <a:cs typeface="Lato" panose="020F0502020204030203" pitchFamily="34" charset="0"/>
              </a:rPr>
              <a:t>2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1EA4B1AF-EE36-02F8-A104-196B114E4719}"/>
                  </a:ext>
                </a:extLst>
              </p:cNvPr>
              <p:cNvSpPr txBox="1">
                <a:spLocks/>
              </p:cNvSpPr>
              <p:nvPr/>
            </p:nvSpPr>
            <p:spPr>
              <a:xfrm>
                <a:off x="4937483" y="2361992"/>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4∗3∗6∗5=144</m:t>
                      </m:r>
                      <m:r>
                        <a:rPr lang="es-AR" b="0" i="1" smtClean="0">
                          <a:latin typeface="Cambria Math" panose="02040503050406030204" pitchFamily="18" charset="0"/>
                        </a:rPr>
                        <m:t> </m:t>
                      </m:r>
                      <m:r>
                        <a:rPr lang="es-AR" b="0" i="1" smtClean="0">
                          <a:latin typeface="Cambria Math" panose="02040503050406030204" pitchFamily="18" charset="0"/>
                        </a:rPr>
                        <m:t>𝑒𝑠𝑡𝑟𝑎𝑡𝑜𝑠</m:t>
                      </m:r>
                    </m:oMath>
                  </m:oMathPara>
                </a14:m>
                <a:endParaRPr lang="es-AR" dirty="0"/>
              </a:p>
            </p:txBody>
          </p:sp>
        </mc:Choice>
        <mc:Fallback>
          <p:sp>
            <p:nvSpPr>
              <p:cNvPr id="7" name="CuadroTexto 6">
                <a:extLst>
                  <a:ext uri="{FF2B5EF4-FFF2-40B4-BE49-F238E27FC236}">
                    <a16:creationId xmlns:a16="http://schemas.microsoft.com/office/drawing/2014/main" id="{1EA4B1AF-EE36-02F8-A104-196B114E4719}"/>
                  </a:ext>
                </a:extLst>
              </p:cNvPr>
              <p:cNvSpPr txBox="1">
                <a:spLocks noRot="1" noChangeAspect="1" noMove="1" noResize="1" noEditPoints="1" noAdjustHandles="1" noChangeArrowheads="1" noChangeShapeType="1" noTextEdit="1"/>
              </p:cNvSpPr>
              <p:nvPr/>
            </p:nvSpPr>
            <p:spPr>
              <a:xfrm>
                <a:off x="4937483" y="2361992"/>
                <a:ext cx="2200602" cy="215444"/>
              </a:xfrm>
              <a:prstGeom prst="rect">
                <a:avLst/>
              </a:prstGeom>
              <a:blipFill>
                <a:blip r:embed="rId3"/>
                <a:stretch>
                  <a:fillRect l="-1108" r="-554" b="-8333"/>
                </a:stretch>
              </a:blipFill>
            </p:spPr>
            <p:txBody>
              <a:bodyPr/>
              <a:lstStyle/>
              <a:p>
                <a:r>
                  <a:rPr lang="es-AR">
                    <a:noFill/>
                  </a:rPr>
                  <a:t> </a:t>
                </a:r>
              </a:p>
            </p:txBody>
          </p:sp>
        </mc:Fallback>
      </mc:AlternateContent>
      <p:sp>
        <p:nvSpPr>
          <p:cNvPr id="8" name="Rectángulo 7">
            <a:extLst>
              <a:ext uri="{FF2B5EF4-FFF2-40B4-BE49-F238E27FC236}">
                <a16:creationId xmlns:a16="http://schemas.microsoft.com/office/drawing/2014/main" id="{E996E68E-8A6A-0191-5037-79DD3D3B8C2E}"/>
              </a:ext>
            </a:extLst>
          </p:cNvPr>
          <p:cNvSpPr>
            <a:spLocks/>
          </p:cNvSpPr>
          <p:nvPr/>
        </p:nvSpPr>
        <p:spPr>
          <a:xfrm>
            <a:off x="2188891" y="413900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BC1987DB-987C-5796-8768-BD36FD91EB37}"/>
              </a:ext>
            </a:extLst>
          </p:cNvPr>
          <p:cNvSpPr txBox="1"/>
          <p:nvPr/>
        </p:nvSpPr>
        <p:spPr>
          <a:xfrm>
            <a:off x="2345910" y="2882769"/>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E424B45E-F7A0-029E-513B-21C96123B452}"/>
                  </a:ext>
                </a:extLst>
              </p:cNvPr>
              <p:cNvSpPr txBox="1">
                <a:spLocks/>
              </p:cNvSpPr>
              <p:nvPr/>
            </p:nvSpPr>
            <p:spPr>
              <a:xfrm>
                <a:off x="2307811" y="4217203"/>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4∗3∗6∗5=270</m:t>
                      </m:r>
                      <m:r>
                        <a:rPr lang="es-AR" b="0" i="1" smtClean="0">
                          <a:latin typeface="Cambria Math" panose="02040503050406030204" pitchFamily="18" charset="0"/>
                        </a:rPr>
                        <m:t> </m:t>
                      </m:r>
                      <m:r>
                        <a:rPr lang="es-AR" b="0" i="1" smtClean="0">
                          <a:latin typeface="Cambria Math" panose="02040503050406030204" pitchFamily="18" charset="0"/>
                        </a:rPr>
                        <m:t>𝑒𝑠𝑡𝑟𝑎𝑡𝑜𝑠</m:t>
                      </m:r>
                    </m:oMath>
                  </m:oMathPara>
                </a14:m>
                <a:endParaRPr lang="es-AR" dirty="0"/>
              </a:p>
            </p:txBody>
          </p:sp>
        </mc:Choice>
        <mc:Fallback>
          <p:sp>
            <p:nvSpPr>
              <p:cNvPr id="11" name="CuadroTexto 10">
                <a:extLst>
                  <a:ext uri="{FF2B5EF4-FFF2-40B4-BE49-F238E27FC236}">
                    <a16:creationId xmlns:a16="http://schemas.microsoft.com/office/drawing/2014/main" id="{E424B45E-F7A0-029E-513B-21C96123B452}"/>
                  </a:ext>
                </a:extLst>
              </p:cNvPr>
              <p:cNvSpPr txBox="1">
                <a:spLocks noRot="1" noChangeAspect="1" noMove="1" noResize="1" noEditPoints="1" noAdjustHandles="1" noChangeArrowheads="1" noChangeShapeType="1" noTextEdit="1"/>
              </p:cNvSpPr>
              <p:nvPr/>
            </p:nvSpPr>
            <p:spPr>
              <a:xfrm>
                <a:off x="2307811" y="4217203"/>
                <a:ext cx="2200602" cy="215444"/>
              </a:xfrm>
              <a:prstGeom prst="rect">
                <a:avLst/>
              </a:prstGeom>
              <a:blipFill>
                <a:blip r:embed="rId4"/>
                <a:stretch>
                  <a:fillRect l="-1108" r="-554" b="-8571"/>
                </a:stretch>
              </a:blipFill>
            </p:spPr>
            <p:txBody>
              <a:bodyPr/>
              <a:lstStyle/>
              <a:p>
                <a:r>
                  <a:rPr lang="es-AR">
                    <a:noFill/>
                  </a:rPr>
                  <a:t> </a:t>
                </a:r>
              </a:p>
            </p:txBody>
          </p:sp>
        </mc:Fallback>
      </mc:AlternateContent>
      <p:sp>
        <p:nvSpPr>
          <p:cNvPr id="14" name="Rectángulo 13">
            <a:extLst>
              <a:ext uri="{FF2B5EF4-FFF2-40B4-BE49-F238E27FC236}">
                <a16:creationId xmlns:a16="http://schemas.microsoft.com/office/drawing/2014/main" id="{65A5EC00-82F2-238B-1721-E2862461086F}"/>
              </a:ext>
            </a:extLst>
          </p:cNvPr>
          <p:cNvSpPr>
            <a:spLocks/>
          </p:cNvSpPr>
          <p:nvPr/>
        </p:nvSpPr>
        <p:spPr>
          <a:xfrm>
            <a:off x="4915332" y="413900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CuadroTexto 15">
            <a:extLst>
              <a:ext uri="{FF2B5EF4-FFF2-40B4-BE49-F238E27FC236}">
                <a16:creationId xmlns:a16="http://schemas.microsoft.com/office/drawing/2014/main" id="{FEAF742E-E1E8-ED15-3C32-54D897DB2B92}"/>
              </a:ext>
            </a:extLst>
          </p:cNvPr>
          <p:cNvSpPr txBox="1"/>
          <p:nvPr/>
        </p:nvSpPr>
        <p:spPr>
          <a:xfrm>
            <a:off x="5220411" y="2901866"/>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2</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03079ED2-84BD-1D99-2B75-1FC183BFFA1F}"/>
                  </a:ext>
                </a:extLst>
              </p:cNvPr>
              <p:cNvSpPr txBox="1">
                <a:spLocks/>
              </p:cNvSpPr>
              <p:nvPr/>
            </p:nvSpPr>
            <p:spPr>
              <a:xfrm>
                <a:off x="5034252" y="4183628"/>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4∗3∗6∗5=108</m:t>
                      </m:r>
                      <m:r>
                        <a:rPr lang="es-AR" b="0" i="1" smtClean="0">
                          <a:latin typeface="Cambria Math" panose="02040503050406030204" pitchFamily="18" charset="0"/>
                        </a:rPr>
                        <m:t> </m:t>
                      </m:r>
                      <m:r>
                        <a:rPr lang="es-AR" b="0" i="1" smtClean="0">
                          <a:latin typeface="Cambria Math" panose="02040503050406030204" pitchFamily="18" charset="0"/>
                        </a:rPr>
                        <m:t>𝑒𝑠𝑡𝑟𝑎𝑡𝑜𝑠</m:t>
                      </m:r>
                    </m:oMath>
                  </m:oMathPara>
                </a14:m>
                <a:endParaRPr lang="es-AR" dirty="0"/>
              </a:p>
            </p:txBody>
          </p:sp>
        </mc:Choice>
        <mc:Fallback>
          <p:sp>
            <p:nvSpPr>
              <p:cNvPr id="17" name="CuadroTexto 16">
                <a:extLst>
                  <a:ext uri="{FF2B5EF4-FFF2-40B4-BE49-F238E27FC236}">
                    <a16:creationId xmlns:a16="http://schemas.microsoft.com/office/drawing/2014/main" id="{03079ED2-84BD-1D99-2B75-1FC183BFFA1F}"/>
                  </a:ext>
                </a:extLst>
              </p:cNvPr>
              <p:cNvSpPr txBox="1">
                <a:spLocks noRot="1" noChangeAspect="1" noMove="1" noResize="1" noEditPoints="1" noAdjustHandles="1" noChangeArrowheads="1" noChangeShapeType="1" noTextEdit="1"/>
              </p:cNvSpPr>
              <p:nvPr/>
            </p:nvSpPr>
            <p:spPr>
              <a:xfrm>
                <a:off x="5034252" y="4183628"/>
                <a:ext cx="2200602" cy="215444"/>
              </a:xfrm>
              <a:prstGeom prst="rect">
                <a:avLst/>
              </a:prstGeom>
              <a:blipFill>
                <a:blip r:embed="rId5"/>
                <a:stretch>
                  <a:fillRect l="-1108" r="-554" b="-8333"/>
                </a:stretch>
              </a:blipFill>
            </p:spPr>
            <p:txBody>
              <a:bodyPr/>
              <a:lstStyle/>
              <a:p>
                <a:r>
                  <a:rPr lang="es-AR">
                    <a:noFill/>
                  </a:rPr>
                  <a:t> </a:t>
                </a:r>
              </a:p>
            </p:txBody>
          </p:sp>
        </mc:Fallback>
      </mc:AlternateContent>
    </p:spTree>
    <p:extLst>
      <p:ext uri="{BB962C8B-B14F-4D97-AF65-F5344CB8AC3E}">
        <p14:creationId xmlns:p14="http://schemas.microsoft.com/office/powerpoint/2010/main" val="1053853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884663"/>
            <a:ext cx="8214584" cy="738664"/>
          </a:xfrm>
          <a:prstGeom prst="rect">
            <a:avLst/>
          </a:prstGeom>
          <a:noFill/>
        </p:spPr>
        <p:txBody>
          <a:bodyPr wrap="square">
            <a:spAutoFit/>
          </a:bodyPr>
          <a:lstStyle/>
          <a:p>
            <a:pPr>
              <a:spcBef>
                <a:spcPts val="300"/>
              </a:spcBef>
              <a:spcAft>
                <a:spcPts val="300"/>
              </a:spcAft>
            </a:pPr>
            <a:r>
              <a:rPr lang="es-ES" dirty="0">
                <a:latin typeface="Lato" panose="020F0502020204030203" pitchFamily="34" charset="0"/>
                <a:ea typeface="Lato" panose="020F0502020204030203" pitchFamily="34" charset="0"/>
                <a:cs typeface="Lato" panose="020F0502020204030203" pitchFamily="34" charset="0"/>
              </a:rPr>
              <a:t>Para el cálculo del tamaño de la muestra se establecen restricciones respecto al error máximo deseado de las estimaciones de interés, para cada uno de los dominios. Se determina la asignación en cada estrato bajo el concepto de adjudicación óptima</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72893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Determinación del tamaño de muestra y su adjudicación</a:t>
            </a:r>
          </a:p>
        </p:txBody>
      </p:sp>
      <p:sp>
        <p:nvSpPr>
          <p:cNvPr id="2" name="Google Shape;177;p13">
            <a:extLst>
              <a:ext uri="{FF2B5EF4-FFF2-40B4-BE49-F238E27FC236}">
                <a16:creationId xmlns:a16="http://schemas.microsoft.com/office/drawing/2014/main" id="{4D3DEE07-C5D4-BDF8-36B6-EF2C9AE19263}"/>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5" name="CuadroTexto 4">
            <a:extLst>
              <a:ext uri="{FF2B5EF4-FFF2-40B4-BE49-F238E27FC236}">
                <a16:creationId xmlns:a16="http://schemas.microsoft.com/office/drawing/2014/main" id="{97645D83-E91F-8A32-28BD-495EFD8BDA0A}"/>
              </a:ext>
            </a:extLst>
          </p:cNvPr>
          <p:cNvSpPr txBox="1"/>
          <p:nvPr/>
        </p:nvSpPr>
        <p:spPr>
          <a:xfrm>
            <a:off x="335056" y="1720773"/>
            <a:ext cx="8214584" cy="276999"/>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Ejemplo para el caso de una variable y dos tipos de dominios</a:t>
            </a:r>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3A8E5A26-7A1D-426F-62AB-DF0F7A9AC70C}"/>
                  </a:ext>
                </a:extLst>
              </p:cNvPr>
              <p:cNvGraphicFramePr>
                <a:graphicFrameLocks noGrp="1"/>
              </p:cNvGraphicFramePr>
              <p:nvPr>
                <p:extLst>
                  <p:ext uri="{D42A27DB-BD31-4B8C-83A1-F6EECF244321}">
                    <p14:modId xmlns:p14="http://schemas.microsoft.com/office/powerpoint/2010/main" val="1076137534"/>
                  </p:ext>
                </p:extLst>
              </p:nvPr>
            </p:nvGraphicFramePr>
            <p:xfrm>
              <a:off x="196564" y="2095219"/>
              <a:ext cx="8750871" cy="2415729"/>
            </p:xfrm>
            <a:graphic>
              <a:graphicData uri="http://schemas.openxmlformats.org/drawingml/2006/table">
                <a:tbl>
                  <a:tblPr firstRow="1" bandRow="1">
                    <a:tableStyleId>{17292A2E-F333-43FB-9621-5CBBE7FDCDCB}</a:tableStyleId>
                  </a:tblPr>
                  <a:tblGrid>
                    <a:gridCol w="1707049">
                      <a:extLst>
                        <a:ext uri="{9D8B030D-6E8A-4147-A177-3AD203B41FA5}">
                          <a16:colId xmlns:a16="http://schemas.microsoft.com/office/drawing/2014/main" val="1317114463"/>
                        </a:ext>
                      </a:extLst>
                    </a:gridCol>
                    <a:gridCol w="765229">
                      <a:extLst>
                        <a:ext uri="{9D8B030D-6E8A-4147-A177-3AD203B41FA5}">
                          <a16:colId xmlns:a16="http://schemas.microsoft.com/office/drawing/2014/main" val="3508159004"/>
                        </a:ext>
                      </a:extLst>
                    </a:gridCol>
                    <a:gridCol w="595506">
                      <a:extLst>
                        <a:ext uri="{9D8B030D-6E8A-4147-A177-3AD203B41FA5}">
                          <a16:colId xmlns:a16="http://schemas.microsoft.com/office/drawing/2014/main" val="2125277786"/>
                        </a:ext>
                      </a:extLst>
                    </a:gridCol>
                    <a:gridCol w="595506">
                      <a:extLst>
                        <a:ext uri="{9D8B030D-6E8A-4147-A177-3AD203B41FA5}">
                          <a16:colId xmlns:a16="http://schemas.microsoft.com/office/drawing/2014/main" val="719834582"/>
                        </a:ext>
                      </a:extLst>
                    </a:gridCol>
                    <a:gridCol w="595506">
                      <a:extLst>
                        <a:ext uri="{9D8B030D-6E8A-4147-A177-3AD203B41FA5}">
                          <a16:colId xmlns:a16="http://schemas.microsoft.com/office/drawing/2014/main" val="623187641"/>
                        </a:ext>
                      </a:extLst>
                    </a:gridCol>
                    <a:gridCol w="595506">
                      <a:extLst>
                        <a:ext uri="{9D8B030D-6E8A-4147-A177-3AD203B41FA5}">
                          <a16:colId xmlns:a16="http://schemas.microsoft.com/office/drawing/2014/main" val="1053005226"/>
                        </a:ext>
                      </a:extLst>
                    </a:gridCol>
                    <a:gridCol w="931735">
                      <a:extLst>
                        <a:ext uri="{9D8B030D-6E8A-4147-A177-3AD203B41FA5}">
                          <a16:colId xmlns:a16="http://schemas.microsoft.com/office/drawing/2014/main" val="3124533449"/>
                        </a:ext>
                      </a:extLst>
                    </a:gridCol>
                    <a:gridCol w="1828503">
                      <a:extLst>
                        <a:ext uri="{9D8B030D-6E8A-4147-A177-3AD203B41FA5}">
                          <a16:colId xmlns:a16="http://schemas.microsoft.com/office/drawing/2014/main" val="3948636132"/>
                        </a:ext>
                      </a:extLst>
                    </a:gridCol>
                    <a:gridCol w="1136331">
                      <a:extLst>
                        <a:ext uri="{9D8B030D-6E8A-4147-A177-3AD203B41FA5}">
                          <a16:colId xmlns:a16="http://schemas.microsoft.com/office/drawing/2014/main" val="2335711110"/>
                        </a:ext>
                      </a:extLst>
                    </a:gridCol>
                  </a:tblGrid>
                  <a:tr h="195933">
                    <a:tc>
                      <a:txBody>
                        <a:bodyPr/>
                        <a:lstStyle/>
                        <a:p>
                          <a:r>
                            <a:rPr lang="es-AR" dirty="0">
                              <a:latin typeface="Lato" panose="020F0502020204030203" pitchFamily="34" charset="0"/>
                              <a:ea typeface="Lato" panose="020F0502020204030203" pitchFamily="34" charset="0"/>
                              <a:cs typeface="Lato" panose="020F0502020204030203" pitchFamily="34" charset="0"/>
                            </a:rPr>
                            <a:t>Credencial\Región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Precisión deseada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6292541"/>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s-AR" b="0"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1</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2</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3</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4</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5</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6</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b="0" dirty="0">
                              <a:solidFill>
                                <a:schemeClr val="bg1"/>
                              </a:solidFill>
                              <a:latin typeface="Lato" panose="020F0502020204030203" pitchFamily="34" charset="0"/>
                              <a:ea typeface="Lato" panose="020F0502020204030203" pitchFamily="34" charset="0"/>
                              <a:cs typeface="Lato" panose="020F0502020204030203" pitchFamily="34" charset="0"/>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i="1" smtClean="0">
                                        <a:solidFill>
                                          <a:schemeClr val="bg1"/>
                                        </a:solidFill>
                                        <a:latin typeface="Cambria Math" panose="02040503050406030204" pitchFamily="18" charset="0"/>
                                      </a:rPr>
                                    </m:ctrlPr>
                                  </m:sSubPr>
                                  <m:e>
                                    <m:r>
                                      <a:rPr lang="es-AR" b="0" i="1" smtClean="0">
                                        <a:solidFill>
                                          <a:schemeClr val="bg1"/>
                                        </a:solidFill>
                                        <a:latin typeface="Cambria Math" panose="02040503050406030204" pitchFamily="18" charset="0"/>
                                      </a:rPr>
                                      <m:t>𝑛</m:t>
                                    </m:r>
                                  </m:e>
                                  <m:sub>
                                    <m:r>
                                      <a:rPr lang="es-AR" b="0" i="1" smtClean="0">
                                        <a:solidFill>
                                          <a:schemeClr val="bg1"/>
                                        </a:solidFill>
                                        <a:latin typeface="Cambria Math" panose="02040503050406030204" pitchFamily="18" charset="0"/>
                                      </a:rPr>
                                      <m:t>𝑐𝑟𝑒𝑑𝑒𝑛𝑐𝑖𝑎𝑙𝐴</m:t>
                                    </m:r>
                                  </m:sub>
                                </m:sSub>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334793386"/>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7</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61297492"/>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75857936"/>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r>
                                  <a:rPr lang="es-AR" b="0" i="1" smtClean="0">
                                    <a:solidFill>
                                      <a:schemeClr val="bg1">
                                        <a:lumMod val="50000"/>
                                      </a:schemeClr>
                                    </a:solidFill>
                                    <a:latin typeface="Cambria Math" panose="02040503050406030204" pitchFamily="18" charset="0"/>
                                  </a:rPr>
                                  <m:t>…</m:t>
                                </m:r>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𝐻</m:t>
                                    </m:r>
                                  </m:sub>
                                </m:sSub>
                                <m:r>
                                  <a:rPr lang="es-AR" b="0" i="1" smtClean="0">
                                    <a:solidFill>
                                      <a:schemeClr val="bg1">
                                        <a:lumMod val="50000"/>
                                      </a:schemeClr>
                                    </a:solidFill>
                                    <a:latin typeface="Cambria Math" panose="02040503050406030204" pitchFamily="18" charset="0"/>
                                  </a:rPr>
                                  <m:t>=</m:t>
                                </m:r>
                                <m:sSub>
                                  <m:sSubPr>
                                    <m:ctrlPr>
                                      <a:rPr lang="es-AR" b="0"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24</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2774911"/>
                      </a:ext>
                    </a:extLst>
                  </a:tr>
                  <a:tr h="455224">
                    <a:tc>
                      <a:txBody>
                        <a:bodyPr/>
                        <a:lstStyle/>
                        <a:p>
                          <a:pPr algn="l"/>
                          <a:r>
                            <a:rPr lang="es-AR" b="1" dirty="0">
                              <a:solidFill>
                                <a:schemeClr val="bg1"/>
                              </a:solidFill>
                              <a:latin typeface="Lato" panose="020F0502020204030203" pitchFamily="34" charset="0"/>
                              <a:ea typeface="Lato" panose="020F0502020204030203" pitchFamily="34" charset="0"/>
                              <a:cs typeface="Lato" panose="020F0502020204030203" pitchFamily="34" charset="0"/>
                            </a:rPr>
                            <a:t>Precisión deseada</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Población completa:</a:t>
                          </a:r>
                        </a:p>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5%</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411900069"/>
                      </a:ext>
                    </a:extLst>
                  </a:tr>
                  <a:tr h="373569">
                    <a:tc>
                      <a:txBody>
                        <a:bodyPr/>
                        <a:lstStyle/>
                        <a:p>
                          <a:pP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solidFill>
                                        <a:latin typeface="Cambria Math" panose="02040503050406030204" pitchFamily="18" charset="0"/>
                                      </a:rPr>
                                    </m:ctrlPr>
                                  </m:sSubPr>
                                  <m:e>
                                    <m:r>
                                      <a:rPr lang="es-AR" b="0" i="1" smtClean="0">
                                        <a:solidFill>
                                          <a:schemeClr val="bg1"/>
                                        </a:solidFill>
                                        <a:latin typeface="Cambria Math" panose="02040503050406030204" pitchFamily="18" charset="0"/>
                                      </a:rPr>
                                      <m:t>𝑛</m:t>
                                    </m:r>
                                  </m:e>
                                  <m:sub>
                                    <m:r>
                                      <a:rPr lang="es-AR" b="0" i="1" smtClean="0">
                                        <a:solidFill>
                                          <a:schemeClr val="bg1"/>
                                        </a:solidFill>
                                        <a:latin typeface="Cambria Math" panose="02040503050406030204" pitchFamily="18" charset="0"/>
                                      </a:rPr>
                                      <m:t>𝑟𝑒</m:t>
                                    </m:r>
                                    <m:r>
                                      <a:rPr lang="es-AR" b="0" i="1" smtClean="0">
                                        <a:solidFill>
                                          <a:schemeClr val="bg1"/>
                                        </a:solidFill>
                                        <a:latin typeface="Cambria Math" panose="02040503050406030204" pitchFamily="18" charset="0"/>
                                      </a:rPr>
                                      <m:t>𝑔𝑖</m:t>
                                    </m:r>
                                    <m:r>
                                      <a:rPr lang="es-AR" b="0" i="1" smtClean="0">
                                        <a:solidFill>
                                          <a:schemeClr val="bg1"/>
                                        </a:solidFill>
                                        <a:latin typeface="Cambria Math" panose="02040503050406030204" pitchFamily="18" charset="0"/>
                                      </a:rPr>
                                      <m:t>ó</m:t>
                                    </m:r>
                                    <m:r>
                                      <a:rPr lang="es-AR" b="0" i="1" smtClean="0">
                                        <a:solidFill>
                                          <a:schemeClr val="bg1"/>
                                        </a:solidFill>
                                        <a:latin typeface="Cambria Math" panose="02040503050406030204" pitchFamily="18" charset="0"/>
                                      </a:rPr>
                                      <m:t>𝑛𝐴</m:t>
                                    </m:r>
                                  </m:sub>
                                </m:sSub>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s-AR" b="0" i="1" smtClean="0">
                                    <a:solidFill>
                                      <a:schemeClr val="bg1"/>
                                    </a:solidFill>
                                    <a:latin typeface="Cambria Math" panose="02040503050406030204" pitchFamily="18" charset="0"/>
                                  </a:rPr>
                                  <m:t>𝑛</m:t>
                                </m:r>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87766808"/>
                      </a:ext>
                    </a:extLst>
                  </a:tr>
                </a:tbl>
              </a:graphicData>
            </a:graphic>
          </p:graphicFrame>
        </mc:Choice>
        <mc:Fallback>
          <p:graphicFrame>
            <p:nvGraphicFramePr>
              <p:cNvPr id="6" name="Tabla 5">
                <a:extLst>
                  <a:ext uri="{FF2B5EF4-FFF2-40B4-BE49-F238E27FC236}">
                    <a16:creationId xmlns:a16="http://schemas.microsoft.com/office/drawing/2014/main" id="{3A8E5A26-7A1D-426F-62AB-DF0F7A9AC70C}"/>
                  </a:ext>
                </a:extLst>
              </p:cNvPr>
              <p:cNvGraphicFramePr>
                <a:graphicFrameLocks noGrp="1"/>
              </p:cNvGraphicFramePr>
              <p:nvPr>
                <p:extLst>
                  <p:ext uri="{D42A27DB-BD31-4B8C-83A1-F6EECF244321}">
                    <p14:modId xmlns:p14="http://schemas.microsoft.com/office/powerpoint/2010/main" val="1076137534"/>
                  </p:ext>
                </p:extLst>
              </p:nvPr>
            </p:nvGraphicFramePr>
            <p:xfrm>
              <a:off x="196564" y="2095219"/>
              <a:ext cx="8750871" cy="2415729"/>
            </p:xfrm>
            <a:graphic>
              <a:graphicData uri="http://schemas.openxmlformats.org/drawingml/2006/table">
                <a:tbl>
                  <a:tblPr firstRow="1" bandRow="1">
                    <a:tableStyleId>{17292A2E-F333-43FB-9621-5CBBE7FDCDCB}</a:tableStyleId>
                  </a:tblPr>
                  <a:tblGrid>
                    <a:gridCol w="1707049">
                      <a:extLst>
                        <a:ext uri="{9D8B030D-6E8A-4147-A177-3AD203B41FA5}">
                          <a16:colId xmlns:a16="http://schemas.microsoft.com/office/drawing/2014/main" val="1317114463"/>
                        </a:ext>
                      </a:extLst>
                    </a:gridCol>
                    <a:gridCol w="765229">
                      <a:extLst>
                        <a:ext uri="{9D8B030D-6E8A-4147-A177-3AD203B41FA5}">
                          <a16:colId xmlns:a16="http://schemas.microsoft.com/office/drawing/2014/main" val="3508159004"/>
                        </a:ext>
                      </a:extLst>
                    </a:gridCol>
                    <a:gridCol w="595506">
                      <a:extLst>
                        <a:ext uri="{9D8B030D-6E8A-4147-A177-3AD203B41FA5}">
                          <a16:colId xmlns:a16="http://schemas.microsoft.com/office/drawing/2014/main" val="2125277786"/>
                        </a:ext>
                      </a:extLst>
                    </a:gridCol>
                    <a:gridCol w="595506">
                      <a:extLst>
                        <a:ext uri="{9D8B030D-6E8A-4147-A177-3AD203B41FA5}">
                          <a16:colId xmlns:a16="http://schemas.microsoft.com/office/drawing/2014/main" val="719834582"/>
                        </a:ext>
                      </a:extLst>
                    </a:gridCol>
                    <a:gridCol w="595506">
                      <a:extLst>
                        <a:ext uri="{9D8B030D-6E8A-4147-A177-3AD203B41FA5}">
                          <a16:colId xmlns:a16="http://schemas.microsoft.com/office/drawing/2014/main" val="623187641"/>
                        </a:ext>
                      </a:extLst>
                    </a:gridCol>
                    <a:gridCol w="595506">
                      <a:extLst>
                        <a:ext uri="{9D8B030D-6E8A-4147-A177-3AD203B41FA5}">
                          <a16:colId xmlns:a16="http://schemas.microsoft.com/office/drawing/2014/main" val="1053005226"/>
                        </a:ext>
                      </a:extLst>
                    </a:gridCol>
                    <a:gridCol w="931735">
                      <a:extLst>
                        <a:ext uri="{9D8B030D-6E8A-4147-A177-3AD203B41FA5}">
                          <a16:colId xmlns:a16="http://schemas.microsoft.com/office/drawing/2014/main" val="3124533449"/>
                        </a:ext>
                      </a:extLst>
                    </a:gridCol>
                    <a:gridCol w="1828503">
                      <a:extLst>
                        <a:ext uri="{9D8B030D-6E8A-4147-A177-3AD203B41FA5}">
                          <a16:colId xmlns:a16="http://schemas.microsoft.com/office/drawing/2014/main" val="3948636132"/>
                        </a:ext>
                      </a:extLst>
                    </a:gridCol>
                    <a:gridCol w="1136331">
                      <a:extLst>
                        <a:ext uri="{9D8B030D-6E8A-4147-A177-3AD203B41FA5}">
                          <a16:colId xmlns:a16="http://schemas.microsoft.com/office/drawing/2014/main" val="2335711110"/>
                        </a:ext>
                      </a:extLst>
                    </a:gridCol>
                  </a:tblGrid>
                  <a:tr h="304800">
                    <a:tc>
                      <a:txBody>
                        <a:bodyPr/>
                        <a:lstStyle/>
                        <a:p>
                          <a:r>
                            <a:rPr lang="es-AR" dirty="0">
                              <a:latin typeface="Lato" panose="020F0502020204030203" pitchFamily="34" charset="0"/>
                              <a:ea typeface="Lato" panose="020F0502020204030203" pitchFamily="34" charset="0"/>
                              <a:cs typeface="Lato" panose="020F0502020204030203" pitchFamily="34" charset="0"/>
                            </a:rPr>
                            <a:t>Credencial\Región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Precisión deseada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6292541"/>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102000" r="-819048"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419588" t="-102000" r="-963918"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14286" t="-102000" r="-8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14286" t="-102000" r="-7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714286" t="-102000" r="-6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25000" t="-102000" r="-321711" b="-600000"/>
                          </a:stretch>
                        </a:blipFill>
                      </a:tcPr>
                    </a:tc>
                    <a:tc>
                      <a:txBody>
                        <a:bodyPr/>
                        <a:lstStyle/>
                        <a:p>
                          <a:pPr algn="ctr"/>
                          <a:r>
                            <a:rPr lang="es-AR" b="0" dirty="0">
                              <a:solidFill>
                                <a:schemeClr val="bg1"/>
                              </a:solidFill>
                              <a:latin typeface="Lato" panose="020F0502020204030203" pitchFamily="34" charset="0"/>
                              <a:ea typeface="Lato" panose="020F0502020204030203" pitchFamily="34" charset="0"/>
                              <a:cs typeface="Lato" panose="020F0502020204030203" pitchFamily="34" charset="0"/>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72581" t="-102000" r="-1075" b="-600000"/>
                          </a:stretch>
                        </a:blipFill>
                      </a:tcPr>
                    </a:tc>
                    <a:extLst>
                      <a:ext uri="{0D108BD9-81ED-4DB2-BD59-A6C34878D82A}">
                        <a16:rowId xmlns:a16="http://schemas.microsoft.com/office/drawing/2014/main" val="2334793386"/>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202000" r="-819048" b="-500000"/>
                          </a:stretch>
                        </a:blip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61297492"/>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75857936"/>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402000" r="-819048" b="-300000"/>
                          </a:stretch>
                        </a:blip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25000" t="-402000" r="-321711" b="-300000"/>
                          </a:stretch>
                        </a:blip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2774911"/>
                      </a:ext>
                    </a:extLst>
                  </a:tr>
                  <a:tr h="518160">
                    <a:tc>
                      <a:txBody>
                        <a:bodyPr/>
                        <a:lstStyle/>
                        <a:p>
                          <a:pPr algn="l"/>
                          <a:r>
                            <a:rPr lang="es-AR" b="1" dirty="0">
                              <a:solidFill>
                                <a:schemeClr val="bg1"/>
                              </a:solidFill>
                              <a:latin typeface="Lato" panose="020F0502020204030203" pitchFamily="34" charset="0"/>
                              <a:ea typeface="Lato" panose="020F0502020204030203" pitchFamily="34" charset="0"/>
                              <a:cs typeface="Lato" panose="020F0502020204030203" pitchFamily="34" charset="0"/>
                            </a:rPr>
                            <a:t>Precisión deseada</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Población completa:</a:t>
                          </a:r>
                        </a:p>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5%</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411900069"/>
                      </a:ext>
                    </a:extLst>
                  </a:tr>
                  <a:tr h="373569">
                    <a:tc>
                      <a:txBody>
                        <a:bodyPr/>
                        <a:lstStyle/>
                        <a:p>
                          <a:pP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552459" r="-819048" b="-4918"/>
                          </a:stretch>
                        </a:blip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72581" t="-552459" r="-1075" b="-4918"/>
                          </a:stretch>
                        </a:blipFill>
                      </a:tcPr>
                    </a:tc>
                    <a:extLst>
                      <a:ext uri="{0D108BD9-81ED-4DB2-BD59-A6C34878D82A}">
                        <a16:rowId xmlns:a16="http://schemas.microsoft.com/office/drawing/2014/main" val="1387766808"/>
                      </a:ext>
                    </a:extLst>
                  </a:tr>
                </a:tbl>
              </a:graphicData>
            </a:graphic>
          </p:graphicFrame>
        </mc:Fallback>
      </mc:AlternateContent>
    </p:spTree>
    <p:extLst>
      <p:ext uri="{BB962C8B-B14F-4D97-AF65-F5344CB8AC3E}">
        <p14:creationId xmlns:p14="http://schemas.microsoft.com/office/powerpoint/2010/main" val="918363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iagrama de flujo: conector 70">
            <a:extLst>
              <a:ext uri="{FF2B5EF4-FFF2-40B4-BE49-F238E27FC236}">
                <a16:creationId xmlns:a16="http://schemas.microsoft.com/office/drawing/2014/main" id="{85C84F9B-55C3-0FCD-F2A3-15F5F182BABC}"/>
              </a:ext>
            </a:extLst>
          </p:cNvPr>
          <p:cNvSpPr/>
          <p:nvPr/>
        </p:nvSpPr>
        <p:spPr>
          <a:xfrm>
            <a:off x="5456669" y="2759984"/>
            <a:ext cx="211632" cy="267947"/>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Diagrama de flujo: conector 69">
            <a:extLst>
              <a:ext uri="{FF2B5EF4-FFF2-40B4-BE49-F238E27FC236}">
                <a16:creationId xmlns:a16="http://schemas.microsoft.com/office/drawing/2014/main" id="{FCA2BDEC-3814-6F83-47F9-58A6FB8A99D2}"/>
              </a:ext>
            </a:extLst>
          </p:cNvPr>
          <p:cNvSpPr/>
          <p:nvPr/>
        </p:nvSpPr>
        <p:spPr>
          <a:xfrm>
            <a:off x="4573807" y="2740900"/>
            <a:ext cx="280987" cy="287032"/>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Diagrama de flujo: conector 68">
            <a:extLst>
              <a:ext uri="{FF2B5EF4-FFF2-40B4-BE49-F238E27FC236}">
                <a16:creationId xmlns:a16="http://schemas.microsoft.com/office/drawing/2014/main" id="{6027F79F-18AA-33C8-842C-9B38AE7F88BE}"/>
              </a:ext>
            </a:extLst>
          </p:cNvPr>
          <p:cNvSpPr/>
          <p:nvPr/>
        </p:nvSpPr>
        <p:spPr>
          <a:xfrm>
            <a:off x="4384941" y="2913015"/>
            <a:ext cx="160637" cy="145002"/>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Diagrama de flujo: conector 67">
            <a:extLst>
              <a:ext uri="{FF2B5EF4-FFF2-40B4-BE49-F238E27FC236}">
                <a16:creationId xmlns:a16="http://schemas.microsoft.com/office/drawing/2014/main" id="{B5E9CD1D-7202-BA7E-6166-4B0C1A146CDC}"/>
              </a:ext>
            </a:extLst>
          </p:cNvPr>
          <p:cNvSpPr/>
          <p:nvPr/>
        </p:nvSpPr>
        <p:spPr>
          <a:xfrm>
            <a:off x="3480178" y="2744359"/>
            <a:ext cx="305660" cy="257723"/>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Diagrama de flujo: conector 66">
            <a:extLst>
              <a:ext uri="{FF2B5EF4-FFF2-40B4-BE49-F238E27FC236}">
                <a16:creationId xmlns:a16="http://schemas.microsoft.com/office/drawing/2014/main" id="{3B586289-690B-9204-D961-F0A6E1F1F819}"/>
              </a:ext>
            </a:extLst>
          </p:cNvPr>
          <p:cNvSpPr/>
          <p:nvPr/>
        </p:nvSpPr>
        <p:spPr>
          <a:xfrm>
            <a:off x="3109040" y="2766751"/>
            <a:ext cx="206945" cy="235331"/>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Diagrama de flujo: conector 65">
            <a:extLst>
              <a:ext uri="{FF2B5EF4-FFF2-40B4-BE49-F238E27FC236}">
                <a16:creationId xmlns:a16="http://schemas.microsoft.com/office/drawing/2014/main" id="{288C28AC-8BE8-0031-875A-8A50E9844098}"/>
              </a:ext>
            </a:extLst>
          </p:cNvPr>
          <p:cNvSpPr/>
          <p:nvPr/>
        </p:nvSpPr>
        <p:spPr>
          <a:xfrm>
            <a:off x="2406350" y="2766752"/>
            <a:ext cx="232837" cy="235331"/>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1028642"/>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Bajo el muestreo estratificado, la variancia del estimador del total de una variable de interés j se expresa:</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2A2349D-2366-DBC5-BEB3-9B54B1074AC7}"/>
                  </a:ext>
                </a:extLst>
              </p:cNvPr>
              <p:cNvSpPr txBox="1"/>
              <p:nvPr/>
            </p:nvSpPr>
            <p:spPr>
              <a:xfrm>
                <a:off x="2100006" y="2680449"/>
                <a:ext cx="4212686" cy="375039"/>
              </a:xfrm>
              <a:prstGeom prst="rect">
                <a:avLst/>
              </a:prstGeom>
              <a:noFill/>
              <a:ln w="19050">
                <a:solidFill>
                  <a:schemeClr val="tx2">
                    <a:lumMod val="20000"/>
                    <a:lumOff val="80000"/>
                  </a:schemeClr>
                </a:solidFill>
              </a:ln>
            </p:spPr>
            <p:txBody>
              <a:bodyPr wrap="square" lIns="0" tIns="0" rIns="0" bIns="0" rtlCol="0">
                <a:spAutoFit/>
              </a:bodyPr>
              <a:lstStyle/>
              <a:p>
                <a14:m>
                  <m:oMath xmlns:m="http://schemas.openxmlformats.org/officeDocument/2006/math">
                    <m:r>
                      <a:rPr lang="es-AR" b="0" i="1" smtClean="0">
                        <a:latin typeface="Cambria Math" panose="02040503050406030204" pitchFamily="18" charset="0"/>
                      </a:rPr>
                      <m:t>𝑣𝑎𝑟</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acc>
                          <m:accPr>
                            <m:chr m:val="̂"/>
                            <m:ctrlPr>
                              <a:rPr lang="es-AR" b="0" i="1" smtClean="0">
                                <a:latin typeface="Cambria Math" panose="02040503050406030204" pitchFamily="18" charset="0"/>
                              </a:rPr>
                            </m:ctrlPr>
                          </m:accPr>
                          <m:e>
                            <m:r>
                              <a:rPr lang="es-AR" i="1">
                                <a:latin typeface="Cambria Math" panose="02040503050406030204" pitchFamily="18" charset="0"/>
                              </a:rPr>
                              <m:t>𝑌</m:t>
                            </m:r>
                          </m:e>
                        </m:acc>
                      </m:e>
                      <m:sub>
                        <m:r>
                          <a:rPr lang="es-AR" b="0" i="1" smtClean="0">
                            <a:latin typeface="Cambria Math" panose="02040503050406030204" pitchFamily="18" charset="0"/>
                          </a:rPr>
                          <m:t>𝑗</m:t>
                        </m:r>
                      </m:sub>
                    </m:sSub>
                  </m:oMath>
                </a14:m>
                <a:r>
                  <a:rPr lang="es-AR" dirty="0"/>
                  <a:t>)=</a:t>
                </a:r>
                <a14:m>
                  <m:oMath xmlns:m="http://schemas.openxmlformats.org/officeDocument/2006/math">
                    <m:sSubSup>
                      <m:sSubSupPr>
                        <m:ctrlPr>
                          <a:rPr lang="es-AR" i="1" dirty="0" smtClean="0">
                            <a:latin typeface="Cambria Math" panose="02040503050406030204" pitchFamily="18" charset="0"/>
                          </a:rPr>
                        </m:ctrlPr>
                      </m:sSubSupPr>
                      <m:e>
                        <m:r>
                          <a:rPr lang="es-AR" b="0" i="1" dirty="0" smtClean="0">
                            <a:latin typeface="Cambria Math" panose="02040503050406030204" pitchFamily="18" charset="0"/>
                          </a:rPr>
                          <m:t>𝑉</m:t>
                        </m:r>
                      </m:e>
                      <m:sub>
                        <m:r>
                          <a:rPr lang="es-AR" b="0" i="1" dirty="0" smtClean="0">
                            <a:latin typeface="Cambria Math" panose="02040503050406030204" pitchFamily="18" charset="0"/>
                          </a:rPr>
                          <m:t>𝑗</m:t>
                        </m:r>
                      </m:sub>
                      <m:sup>
                        <m:r>
                          <a:rPr lang="es-AR" b="0" i="1" dirty="0" smtClean="0">
                            <a:latin typeface="Cambria Math" panose="02040503050406030204" pitchFamily="18" charset="0"/>
                          </a:rPr>
                          <m:t>′</m:t>
                        </m:r>
                      </m:sup>
                    </m:sSubSup>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𝑉</m:t>
                        </m:r>
                      </m:e>
                      <m:sub>
                        <m:r>
                          <a:rPr lang="es-AR" b="0" i="1" dirty="0" smtClean="0">
                            <a:latin typeface="Cambria Math" panose="02040503050406030204" pitchFamily="18" charset="0"/>
                          </a:rPr>
                          <m:t>𝑗</m:t>
                        </m:r>
                      </m:sub>
                    </m:sSub>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𝑉</m:t>
                        </m:r>
                      </m:e>
                      <m:sub>
                        <m:r>
                          <a:rPr lang="es-AR" b="0" i="1" dirty="0" smtClean="0">
                            <a:latin typeface="Cambria Math" panose="02040503050406030204" pitchFamily="18" charset="0"/>
                          </a:rPr>
                          <m:t>0</m:t>
                        </m:r>
                        <m:r>
                          <a:rPr lang="es-AR" b="0" i="1" dirty="0" smtClean="0">
                            <a:latin typeface="Cambria Math" panose="02040503050406030204" pitchFamily="18" charset="0"/>
                          </a:rPr>
                          <m:t>𝑗</m:t>
                        </m:r>
                      </m:sub>
                    </m:sSub>
                    <m:r>
                      <a:rPr lang="es-AR" b="0" i="1" dirty="0" smtClean="0">
                        <a:latin typeface="Cambria Math" panose="02040503050406030204" pitchFamily="18" charset="0"/>
                      </a:rPr>
                      <m:t>=</m:t>
                    </m:r>
                    <m:nary>
                      <m:naryPr>
                        <m:chr m:val="∑"/>
                        <m:ctrlPr>
                          <a:rPr lang="es-AR" b="0" i="1" dirty="0" smtClean="0">
                            <a:latin typeface="Cambria Math" panose="02040503050406030204" pitchFamily="18" charset="0"/>
                          </a:rPr>
                        </m:ctrlPr>
                      </m:naryPr>
                      <m:sub>
                        <m:r>
                          <m:rPr>
                            <m:brk m:alnAt="23"/>
                          </m:rPr>
                          <a:rPr lang="es-AR" b="0" i="1" dirty="0" smtClean="0">
                            <a:latin typeface="Cambria Math" panose="02040503050406030204" pitchFamily="18" charset="0"/>
                          </a:rPr>
                          <m:t>h</m:t>
                        </m:r>
                        <m:r>
                          <a:rPr lang="es-AR" b="0" i="1" dirty="0" smtClean="0">
                            <a:latin typeface="Cambria Math" panose="02040503050406030204" pitchFamily="18" charset="0"/>
                          </a:rPr>
                          <m:t>=1</m:t>
                        </m:r>
                      </m:sub>
                      <m:sup>
                        <m:r>
                          <a:rPr lang="es-AR" b="0" i="1" dirty="0" smtClean="0">
                            <a:latin typeface="Cambria Math" panose="02040503050406030204" pitchFamily="18" charset="0"/>
                          </a:rPr>
                          <m:t>𝐻</m:t>
                        </m:r>
                      </m:sup>
                      <m:e>
                        <m:f>
                          <m:fPr>
                            <m:ctrlPr>
                              <a:rPr lang="es-AR" b="0" i="1" dirty="0" smtClean="0">
                                <a:latin typeface="Cambria Math" panose="02040503050406030204" pitchFamily="18" charset="0"/>
                              </a:rPr>
                            </m:ctrlPr>
                          </m:fPr>
                          <m:num>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num>
                          <m:den>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𝑛</m:t>
                                </m:r>
                              </m:e>
                              <m:sub>
                                <m:r>
                                  <a:rPr lang="es-AR" b="0" i="1" dirty="0" smtClean="0">
                                    <a:latin typeface="Cambria Math" panose="02040503050406030204" pitchFamily="18" charset="0"/>
                                  </a:rPr>
                                  <m:t>h</m:t>
                                </m:r>
                              </m:sub>
                            </m:sSub>
                          </m:den>
                        </m:f>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𝑠</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r>
                          <a:rPr lang="es-AR" b="0" i="1" dirty="0" smtClean="0">
                            <a:latin typeface="Cambria Math" panose="02040503050406030204" pitchFamily="18" charset="0"/>
                          </a:rPr>
                          <m:t>−</m:t>
                        </m:r>
                      </m:e>
                    </m:nary>
                  </m:oMath>
                </a14:m>
                <a:r>
                  <a:rPr lang="es-AR" dirty="0"/>
                  <a:t> </a:t>
                </a:r>
                <a14:m>
                  <m:oMath xmlns:m="http://schemas.openxmlformats.org/officeDocument/2006/math">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sSub>
                          <m:sSubPr>
                            <m:ctrlPr>
                              <a:rPr lang="es-AR" i="1" dirty="0" smtClean="0">
                                <a:latin typeface="Cambria Math" panose="02040503050406030204" pitchFamily="18" charset="0"/>
                              </a:rPr>
                            </m:ctrlPr>
                          </m:sSub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Sub>
                        <m:sSubSup>
                          <m:sSubSupPr>
                            <m:ctrlPr>
                              <a:rPr lang="es-AR" i="1" dirty="0">
                                <a:latin typeface="Cambria Math" panose="02040503050406030204" pitchFamily="18" charset="0"/>
                              </a:rPr>
                            </m:ctrlPr>
                          </m:sSubSupPr>
                          <m:e>
                            <m:r>
                              <a:rPr lang="es-AR" i="1" dirty="0">
                                <a:latin typeface="Cambria Math" panose="02040503050406030204" pitchFamily="18" charset="0"/>
                              </a:rPr>
                              <m:t>𝑠</m:t>
                            </m:r>
                          </m:e>
                          <m:sub>
                            <m:r>
                              <a:rPr lang="es-AR" i="1" dirty="0">
                                <a:latin typeface="Cambria Math" panose="02040503050406030204" pitchFamily="18" charset="0"/>
                              </a:rPr>
                              <m:t>𝑗</m:t>
                            </m:r>
                            <m:r>
                              <a:rPr lang="es-AR" i="1" dirty="0">
                                <a:latin typeface="Cambria Math" panose="02040503050406030204" pitchFamily="18" charset="0"/>
                              </a:rPr>
                              <m:t>,</m:t>
                            </m:r>
                            <m:r>
                              <a:rPr lang="es-AR" i="1" dirty="0">
                                <a:latin typeface="Cambria Math" panose="02040503050406030204" pitchFamily="18" charset="0"/>
                              </a:rPr>
                              <m:t>h</m:t>
                            </m:r>
                          </m:sub>
                          <m:sup>
                            <m:r>
                              <a:rPr lang="es-AR" i="1" dirty="0">
                                <a:latin typeface="Cambria Math" panose="02040503050406030204" pitchFamily="18" charset="0"/>
                              </a:rPr>
                              <m:t>2</m:t>
                            </m:r>
                          </m:sup>
                        </m:sSubSup>
                      </m:e>
                    </m:nary>
                  </m:oMath>
                </a14:m>
                <a:endParaRPr lang="es-AR" dirty="0"/>
              </a:p>
            </p:txBody>
          </p:sp>
        </mc:Choice>
        <mc:Fallback xmlns="">
          <p:sp>
            <p:nvSpPr>
              <p:cNvPr id="7" name="CuadroTexto 6">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100006" y="2680449"/>
                <a:ext cx="4212686" cy="375039"/>
              </a:xfrm>
              <a:prstGeom prst="rect">
                <a:avLst/>
              </a:prstGeom>
              <a:blipFill>
                <a:blip r:embed="rId2"/>
                <a:stretch>
                  <a:fillRect l="-863" t="-68750" b="-117188"/>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1A67A23E-55F7-DBFE-5F24-793E43C623DB}"/>
                  </a:ext>
                </a:extLst>
              </p:cNvPr>
              <p:cNvSpPr/>
              <p:nvPr/>
            </p:nvSpPr>
            <p:spPr>
              <a:xfrm>
                <a:off x="1122644" y="3486802"/>
                <a:ext cx="1874520" cy="465794"/>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Total estimado para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 de interés</a:t>
                </a: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rPr>
                        <m:t>𝑗</m:t>
                      </m:r>
                      <m:r>
                        <a:rPr lang="es-AR" sz="1000" b="0" i="1" smtClean="0">
                          <a:solidFill>
                            <a:schemeClr val="tx2"/>
                          </a:solidFill>
                          <a:latin typeface="Cambria Math" panose="02040503050406030204" pitchFamily="18" charset="0"/>
                        </a:rPr>
                        <m:t>=1,…,</m:t>
                      </m:r>
                      <m:r>
                        <a:rPr lang="es-AR" sz="1000" b="0" i="1" smtClean="0">
                          <a:solidFill>
                            <a:schemeClr val="tx2"/>
                          </a:solidFill>
                          <a:latin typeface="Cambria Math" panose="02040503050406030204" pitchFamily="18" charset="0"/>
                        </a:rPr>
                        <m:t>𝐽</m:t>
                      </m:r>
                    </m:oMath>
                  </m:oMathPara>
                </a14:m>
                <a:endParaRPr lang="es-AR" sz="1000" dirty="0">
                  <a:solidFill>
                    <a:schemeClr val="tx2"/>
                  </a:solidFill>
                </a:endParaRPr>
              </a:p>
            </p:txBody>
          </p:sp>
        </mc:Choice>
        <mc:Fallback xmlns="">
          <p:sp>
            <p:nvSpPr>
              <p:cNvPr id="8" name="Rectángulo 7">
                <a:extLst>
                  <a:ext uri="{FF2B5EF4-FFF2-40B4-BE49-F238E27FC236}">
                    <a16:creationId xmlns:a16="http://schemas.microsoft.com/office/drawing/2014/main" id="{1A67A23E-55F7-DBFE-5F24-793E43C623DB}"/>
                  </a:ext>
                </a:extLst>
              </p:cNvPr>
              <p:cNvSpPr>
                <a:spLocks noRot="1" noChangeAspect="1" noMove="1" noResize="1" noEditPoints="1" noAdjustHandles="1" noChangeArrowheads="1" noChangeShapeType="1" noTextEdit="1"/>
              </p:cNvSpPr>
              <p:nvPr/>
            </p:nvSpPr>
            <p:spPr>
              <a:xfrm>
                <a:off x="1122644" y="3486802"/>
                <a:ext cx="1874520" cy="465794"/>
              </a:xfrm>
              <a:prstGeom prst="rect">
                <a:avLst/>
              </a:prstGeom>
              <a:blipFill>
                <a:blip r:embed="rId3"/>
                <a:stretch>
                  <a:fillRect t="-5000" b="-7500"/>
                </a:stretch>
              </a:blipFill>
              <a:ln>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1CD778AA-2BE3-CBF6-62BE-38D63294527A}"/>
                  </a:ext>
                </a:extLst>
              </p:cNvPr>
              <p:cNvSpPr/>
              <p:nvPr/>
            </p:nvSpPr>
            <p:spPr>
              <a:xfrm>
                <a:off x="4862293" y="3162106"/>
                <a:ext cx="1981312" cy="404865"/>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muestral de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 en el estrato </a:t>
                </a:r>
                <a14:m>
                  <m:oMath xmlns:m="http://schemas.openxmlformats.org/officeDocument/2006/math">
                    <m:r>
                      <a:rPr lang="es-AR" sz="1000" b="0" i="1" smtClean="0">
                        <a:solidFill>
                          <a:schemeClr val="tx2"/>
                        </a:solidFill>
                        <a:latin typeface="Cambria Math" panose="02040503050406030204" pitchFamily="18" charset="0"/>
                      </a:rPr>
                      <m:t>h</m:t>
                    </m:r>
                  </m:oMath>
                </a14:m>
                <a:endParaRPr lang="es-AR" sz="1000" dirty="0">
                  <a:solidFill>
                    <a:schemeClr val="tx2"/>
                  </a:solidFill>
                </a:endParaRPr>
              </a:p>
            </p:txBody>
          </p:sp>
        </mc:Choice>
        <mc:Fallback xmlns="">
          <p:sp>
            <p:nvSpPr>
              <p:cNvPr id="23" name="Rectángulo 22">
                <a:extLst>
                  <a:ext uri="{FF2B5EF4-FFF2-40B4-BE49-F238E27FC236}">
                    <a16:creationId xmlns:a16="http://schemas.microsoft.com/office/drawing/2014/main" id="{1CD778AA-2BE3-CBF6-62BE-38D63294527A}"/>
                  </a:ext>
                </a:extLst>
              </p:cNvPr>
              <p:cNvSpPr>
                <a:spLocks noRot="1" noChangeAspect="1" noMove="1" noResize="1" noEditPoints="1" noAdjustHandles="1" noChangeArrowheads="1" noChangeShapeType="1" noTextEdit="1"/>
              </p:cNvSpPr>
              <p:nvPr/>
            </p:nvSpPr>
            <p:spPr>
              <a:xfrm>
                <a:off x="4862293" y="3162106"/>
                <a:ext cx="1981312" cy="404865"/>
              </a:xfrm>
              <a:prstGeom prst="rect">
                <a:avLst/>
              </a:prstGeom>
              <a:blipFill>
                <a:blip r:embed="rId4"/>
                <a:stretch>
                  <a:fillRect b="-2857"/>
                </a:stretch>
              </a:blipFill>
              <a:ln>
                <a:solidFill>
                  <a:schemeClr val="tx2">
                    <a:lumMod val="20000"/>
                    <a:lumOff val="80000"/>
                  </a:schemeClr>
                </a:solidFill>
              </a:ln>
            </p:spPr>
            <p:txBody>
              <a:bodyPr/>
              <a:lstStyle/>
              <a:p>
                <a:r>
                  <a:rPr lang="es-AR">
                    <a:noFill/>
                  </a:rPr>
                  <a:t> </a:t>
                </a:r>
              </a:p>
            </p:txBody>
          </p:sp>
        </mc:Fallback>
      </mc:AlternateContent>
      <p:cxnSp>
        <p:nvCxnSpPr>
          <p:cNvPr id="25" name="Conector: angular 24">
            <a:extLst>
              <a:ext uri="{FF2B5EF4-FFF2-40B4-BE49-F238E27FC236}">
                <a16:creationId xmlns:a16="http://schemas.microsoft.com/office/drawing/2014/main" id="{DEB56763-837F-BCEF-176B-FEB61CCF4D4A}"/>
              </a:ext>
            </a:extLst>
          </p:cNvPr>
          <p:cNvCxnSpPr>
            <a:cxnSpLocks/>
            <a:endCxn id="23" idx="1"/>
          </p:cNvCxnSpPr>
          <p:nvPr/>
        </p:nvCxnSpPr>
        <p:spPr>
          <a:xfrm rot="16200000" flipH="1">
            <a:off x="4613671" y="3115916"/>
            <a:ext cx="336607" cy="160638"/>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E83BB3F2-15AB-27D1-B7C2-92ECF49F831F}"/>
              </a:ext>
            </a:extLst>
          </p:cNvPr>
          <p:cNvCxnSpPr>
            <a:cxnSpLocks/>
          </p:cNvCxnSpPr>
          <p:nvPr/>
        </p:nvCxnSpPr>
        <p:spPr>
          <a:xfrm rot="5400000">
            <a:off x="2047039" y="3031363"/>
            <a:ext cx="493089" cy="417788"/>
          </a:xfrm>
          <a:prstGeom prst="bentConnector3">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D074FCEC-1731-49F2-87EE-BC2D76F350B6}"/>
              </a:ext>
            </a:extLst>
          </p:cNvPr>
          <p:cNvSpPr/>
          <p:nvPr/>
        </p:nvSpPr>
        <p:spPr>
          <a:xfrm>
            <a:off x="2084690" y="1703746"/>
            <a:ext cx="1311888"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Parte de la variancia influenciada por la adjudicación</a:t>
            </a:r>
          </a:p>
        </p:txBody>
      </p:sp>
      <p:cxnSp>
        <p:nvCxnSpPr>
          <p:cNvPr id="34" name="Conector: angular 33">
            <a:extLst>
              <a:ext uri="{FF2B5EF4-FFF2-40B4-BE49-F238E27FC236}">
                <a16:creationId xmlns:a16="http://schemas.microsoft.com/office/drawing/2014/main" id="{604F4900-F2E5-3311-5854-F134A4596171}"/>
              </a:ext>
            </a:extLst>
          </p:cNvPr>
          <p:cNvCxnSpPr>
            <a:cxnSpLocks/>
            <a:endCxn id="32" idx="2"/>
          </p:cNvCxnSpPr>
          <p:nvPr/>
        </p:nvCxnSpPr>
        <p:spPr>
          <a:xfrm rot="16200000" flipV="1">
            <a:off x="2706681" y="2260920"/>
            <a:ext cx="539785" cy="471878"/>
          </a:xfrm>
          <a:prstGeom prst="bentConnector3">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BC634E65-A3E8-E14D-B9B9-6118D81F1D7A}"/>
              </a:ext>
            </a:extLst>
          </p:cNvPr>
          <p:cNvSpPr/>
          <p:nvPr/>
        </p:nvSpPr>
        <p:spPr>
          <a:xfrm>
            <a:off x="3550405" y="1701425"/>
            <a:ext cx="1311888"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Parte de la variancia no influenciada por la adjudicación</a:t>
            </a:r>
          </a:p>
        </p:txBody>
      </p:sp>
      <p:cxnSp>
        <p:nvCxnSpPr>
          <p:cNvPr id="39" name="Conector: angular 38">
            <a:extLst>
              <a:ext uri="{FF2B5EF4-FFF2-40B4-BE49-F238E27FC236}">
                <a16:creationId xmlns:a16="http://schemas.microsoft.com/office/drawing/2014/main" id="{F22B3216-8F13-C08E-2A30-612D5CF638D3}"/>
              </a:ext>
            </a:extLst>
          </p:cNvPr>
          <p:cNvCxnSpPr>
            <a:cxnSpLocks/>
          </p:cNvCxnSpPr>
          <p:nvPr/>
        </p:nvCxnSpPr>
        <p:spPr>
          <a:xfrm rot="5400000" flipH="1" flipV="1">
            <a:off x="3490640" y="2288150"/>
            <a:ext cx="544794" cy="417788"/>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ángulo 52">
                <a:extLst>
                  <a:ext uri="{FF2B5EF4-FFF2-40B4-BE49-F238E27FC236}">
                    <a16:creationId xmlns:a16="http://schemas.microsoft.com/office/drawing/2014/main" id="{3CA8843C-8183-18E5-3266-2DB51831638F}"/>
                  </a:ext>
                </a:extLst>
              </p:cNvPr>
              <p:cNvSpPr/>
              <p:nvPr/>
            </p:nvSpPr>
            <p:spPr>
              <a:xfrm>
                <a:off x="3599914" y="3769338"/>
                <a:ext cx="904964" cy="465794"/>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 muestral del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3" name="Rectángulo 52">
                <a:extLst>
                  <a:ext uri="{FF2B5EF4-FFF2-40B4-BE49-F238E27FC236}">
                    <a16:creationId xmlns:a16="http://schemas.microsoft.com/office/drawing/2014/main" id="{3CA8843C-8183-18E5-3266-2DB51831638F}"/>
                  </a:ext>
                </a:extLst>
              </p:cNvPr>
              <p:cNvSpPr>
                <a:spLocks noRot="1" noChangeAspect="1" noMove="1" noResize="1" noEditPoints="1" noAdjustHandles="1" noChangeArrowheads="1" noChangeShapeType="1" noTextEdit="1"/>
              </p:cNvSpPr>
              <p:nvPr/>
            </p:nvSpPr>
            <p:spPr>
              <a:xfrm>
                <a:off x="3599914" y="3769338"/>
                <a:ext cx="904964" cy="465794"/>
              </a:xfrm>
              <a:prstGeom prst="rect">
                <a:avLst/>
              </a:prstGeom>
              <a:blipFill>
                <a:blip r:embed="rId5"/>
                <a:stretch>
                  <a:fillRect t="-4938" b="-11111"/>
                </a:stretch>
              </a:blipFill>
              <a:ln>
                <a:solidFill>
                  <a:schemeClr val="tx2">
                    <a:lumMod val="20000"/>
                    <a:lumOff val="80000"/>
                  </a:schemeClr>
                </a:solidFill>
              </a:ln>
            </p:spPr>
            <p:txBody>
              <a:bodyPr/>
              <a:lstStyle/>
              <a:p>
                <a:r>
                  <a:rPr lang="es-AR">
                    <a:noFill/>
                  </a:rPr>
                  <a:t> </a:t>
                </a:r>
              </a:p>
            </p:txBody>
          </p:sp>
        </mc:Fallback>
      </mc:AlternateContent>
      <p:cxnSp>
        <p:nvCxnSpPr>
          <p:cNvPr id="54" name="Conector: angular 53">
            <a:extLst>
              <a:ext uri="{FF2B5EF4-FFF2-40B4-BE49-F238E27FC236}">
                <a16:creationId xmlns:a16="http://schemas.microsoft.com/office/drawing/2014/main" id="{D01FA180-00FA-287B-2960-948CEC26F514}"/>
              </a:ext>
            </a:extLst>
          </p:cNvPr>
          <p:cNvCxnSpPr>
            <a:cxnSpLocks/>
          </p:cNvCxnSpPr>
          <p:nvPr/>
        </p:nvCxnSpPr>
        <p:spPr>
          <a:xfrm rot="5400000">
            <a:off x="3885242" y="3209704"/>
            <a:ext cx="713023" cy="401187"/>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E15BADEF-B5FF-58CD-1571-72C4D004ADCD}"/>
                  </a:ext>
                </a:extLst>
              </p:cNvPr>
              <p:cNvSpPr/>
              <p:nvPr/>
            </p:nvSpPr>
            <p:spPr>
              <a:xfrm>
                <a:off x="5413686" y="1758117"/>
                <a:ext cx="1012513" cy="53015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 del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=1,…,</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𝐻</m:t>
                      </m:r>
                    </m:oMath>
                  </m:oMathPara>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7" name="Rectángulo 56">
                <a:extLst>
                  <a:ext uri="{FF2B5EF4-FFF2-40B4-BE49-F238E27FC236}">
                    <a16:creationId xmlns:a16="http://schemas.microsoft.com/office/drawing/2014/main" id="{E15BADEF-B5FF-58CD-1571-72C4D004ADCD}"/>
                  </a:ext>
                </a:extLst>
              </p:cNvPr>
              <p:cNvSpPr>
                <a:spLocks noRot="1" noChangeAspect="1" noMove="1" noResize="1" noEditPoints="1" noAdjustHandles="1" noChangeArrowheads="1" noChangeShapeType="1" noTextEdit="1"/>
              </p:cNvSpPr>
              <p:nvPr/>
            </p:nvSpPr>
            <p:spPr>
              <a:xfrm>
                <a:off x="5413686" y="1758117"/>
                <a:ext cx="1012513" cy="530152"/>
              </a:xfrm>
              <a:prstGeom prst="rect">
                <a:avLst/>
              </a:prstGeom>
              <a:blipFill>
                <a:blip r:embed="rId6"/>
                <a:stretch>
                  <a:fillRect/>
                </a:stretch>
              </a:blipFill>
              <a:ln>
                <a:solidFill>
                  <a:schemeClr val="tx2">
                    <a:lumMod val="20000"/>
                    <a:lumOff val="80000"/>
                  </a:schemeClr>
                </a:solidFill>
              </a:ln>
            </p:spPr>
            <p:txBody>
              <a:bodyPr/>
              <a:lstStyle/>
              <a:p>
                <a:r>
                  <a:rPr lang="es-AR">
                    <a:noFill/>
                  </a:rPr>
                  <a:t> </a:t>
                </a:r>
              </a:p>
            </p:txBody>
          </p:sp>
        </mc:Fallback>
      </mc:AlternateContent>
      <p:cxnSp>
        <p:nvCxnSpPr>
          <p:cNvPr id="58" name="Conector: angular 57">
            <a:extLst>
              <a:ext uri="{FF2B5EF4-FFF2-40B4-BE49-F238E27FC236}">
                <a16:creationId xmlns:a16="http://schemas.microsoft.com/office/drawing/2014/main" id="{DF9439D9-EAD7-B12B-E9AD-991D67916929}"/>
              </a:ext>
            </a:extLst>
          </p:cNvPr>
          <p:cNvCxnSpPr>
            <a:cxnSpLocks/>
            <a:endCxn id="57" idx="2"/>
          </p:cNvCxnSpPr>
          <p:nvPr/>
        </p:nvCxnSpPr>
        <p:spPr>
          <a:xfrm rot="5400000" flipH="1" flipV="1">
            <a:off x="5502032" y="2348840"/>
            <a:ext cx="478482" cy="3573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5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grama de flujo: conector 46">
            <a:extLst>
              <a:ext uri="{FF2B5EF4-FFF2-40B4-BE49-F238E27FC236}">
                <a16:creationId xmlns:a16="http://schemas.microsoft.com/office/drawing/2014/main" id="{CD46B5AA-A229-4F9C-215D-561DA030B88F}"/>
              </a:ext>
            </a:extLst>
          </p:cNvPr>
          <p:cNvSpPr/>
          <p:nvPr/>
        </p:nvSpPr>
        <p:spPr>
          <a:xfrm>
            <a:off x="5684562" y="1583436"/>
            <a:ext cx="228600" cy="203061"/>
          </a:xfrm>
          <a:prstGeom prst="flowChartConnector">
            <a:avLst/>
          </a:prstGeom>
          <a:solidFill>
            <a:schemeClr val="bg1"/>
          </a:solid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Diagrama de flujo: conector 45">
            <a:extLst>
              <a:ext uri="{FF2B5EF4-FFF2-40B4-BE49-F238E27FC236}">
                <a16:creationId xmlns:a16="http://schemas.microsoft.com/office/drawing/2014/main" id="{F79DE04A-AC75-A74B-F81A-3186BD27948F}"/>
              </a:ext>
            </a:extLst>
          </p:cNvPr>
          <p:cNvSpPr/>
          <p:nvPr/>
        </p:nvSpPr>
        <p:spPr>
          <a:xfrm>
            <a:off x="4844451" y="3571604"/>
            <a:ext cx="228600" cy="261570"/>
          </a:xfrm>
          <a:prstGeom prst="flowChartConnector">
            <a:avLst/>
          </a:prstGeom>
          <a:solidFill>
            <a:schemeClr val="bg1"/>
          </a:solid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16A77E0-6E1F-7A65-D16C-1ED6DB6A6E7F}"/>
              </a:ext>
            </a:extLst>
          </p:cNvPr>
          <p:cNvSpPr/>
          <p:nvPr/>
        </p:nvSpPr>
        <p:spPr>
          <a:xfrm>
            <a:off x="5776680" y="3815268"/>
            <a:ext cx="2656790" cy="780150"/>
          </a:xfrm>
          <a:prstGeom prst="rect">
            <a:avLst/>
          </a:prstGeom>
          <a:solidFill>
            <a:schemeClr val="bg1">
              <a:lumMod val="95000"/>
            </a:schemeClr>
          </a:solidFill>
          <a:ln w="19050">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Diagrama de flujo: conector 70">
            <a:extLst>
              <a:ext uri="{FF2B5EF4-FFF2-40B4-BE49-F238E27FC236}">
                <a16:creationId xmlns:a16="http://schemas.microsoft.com/office/drawing/2014/main" id="{85C84F9B-55C3-0FCD-F2A3-15F5F182BABC}"/>
              </a:ext>
            </a:extLst>
          </p:cNvPr>
          <p:cNvSpPr/>
          <p:nvPr/>
        </p:nvSpPr>
        <p:spPr>
          <a:xfrm>
            <a:off x="5465406" y="1550584"/>
            <a:ext cx="247045" cy="230096"/>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Diagrama de flujo: conector 67">
            <a:extLst>
              <a:ext uri="{FF2B5EF4-FFF2-40B4-BE49-F238E27FC236}">
                <a16:creationId xmlns:a16="http://schemas.microsoft.com/office/drawing/2014/main" id="{B5E9CD1D-7202-BA7E-6166-4B0C1A146CDC}"/>
              </a:ext>
            </a:extLst>
          </p:cNvPr>
          <p:cNvSpPr/>
          <p:nvPr/>
        </p:nvSpPr>
        <p:spPr>
          <a:xfrm>
            <a:off x="4248859" y="1543191"/>
            <a:ext cx="192667" cy="230096"/>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Diagrama de flujo: conector 65">
            <a:extLst>
              <a:ext uri="{FF2B5EF4-FFF2-40B4-BE49-F238E27FC236}">
                <a16:creationId xmlns:a16="http://schemas.microsoft.com/office/drawing/2014/main" id="{288C28AC-8BE8-0031-875A-8A50E9844098}"/>
              </a:ext>
            </a:extLst>
          </p:cNvPr>
          <p:cNvSpPr/>
          <p:nvPr/>
        </p:nvSpPr>
        <p:spPr>
          <a:xfrm>
            <a:off x="3875293" y="1529632"/>
            <a:ext cx="192667" cy="243655"/>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948116"/>
            <a:ext cx="3220018"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Se define una función de costos:</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2A2349D-2366-DBC5-BEB3-9B54B1074AC7}"/>
                  </a:ext>
                </a:extLst>
              </p:cNvPr>
              <p:cNvSpPr txBox="1"/>
              <p:nvPr/>
            </p:nvSpPr>
            <p:spPr>
              <a:xfrm>
                <a:off x="2827762" y="1420880"/>
                <a:ext cx="3714751" cy="440955"/>
              </a:xfrm>
              <a:prstGeom prst="rect">
                <a:avLst/>
              </a:prstGeom>
              <a:noFill/>
              <a:ln w="19050">
                <a:solidFill>
                  <a:schemeClr val="tx2">
                    <a:lumMod val="20000"/>
                    <a:lumOff val="8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𝐶</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0</m:t>
                          </m:r>
                        </m:sub>
                      </m:sSub>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0</m:t>
                          </m:r>
                        </m:sub>
                      </m:sSub>
                      <m:r>
                        <a:rPr lang="es-AR" b="0" i="1" smtClean="0">
                          <a:latin typeface="Cambria Math" panose="02040503050406030204" pitchFamily="18" charset="0"/>
                        </a:rPr>
                        <m:t>+</m:t>
                      </m:r>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e>
                      </m:nary>
                    </m:oMath>
                  </m:oMathPara>
                </a14:m>
                <a:endParaRPr lang="es-AR" dirty="0"/>
              </a:p>
            </p:txBody>
          </p:sp>
        </mc:Choice>
        <mc:Fallback xmlns="">
          <p:sp>
            <p:nvSpPr>
              <p:cNvPr id="7" name="CuadroTexto 6">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827762" y="1420880"/>
                <a:ext cx="3714751" cy="440955"/>
              </a:xfrm>
              <a:prstGeom prst="rect">
                <a:avLst/>
              </a:prstGeom>
              <a:blipFill>
                <a:blip r:embed="rId2"/>
                <a:stretch>
                  <a:fillRect t="-165333" r="-327" b="-249333"/>
                </a:stretch>
              </a:blipFill>
              <a:ln w="19050">
                <a:solidFill>
                  <a:schemeClr val="tx2">
                    <a:lumMod val="20000"/>
                    <a:lumOff val="80000"/>
                  </a:schemeClr>
                </a:solidFill>
              </a:ln>
            </p:spPr>
            <p:txBody>
              <a:bodyPr/>
              <a:lstStyle/>
              <a:p>
                <a:r>
                  <a:rPr lang="es-AR">
                    <a:noFill/>
                  </a:rPr>
                  <a:t> </a:t>
                </a:r>
              </a:p>
            </p:txBody>
          </p:sp>
        </mc:Fallback>
      </mc:AlternateContent>
      <p:sp>
        <p:nvSpPr>
          <p:cNvPr id="38" name="Rectángulo 37">
            <a:extLst>
              <a:ext uri="{FF2B5EF4-FFF2-40B4-BE49-F238E27FC236}">
                <a16:creationId xmlns:a16="http://schemas.microsoft.com/office/drawing/2014/main" id="{BC634E65-A3E8-E14D-B9B9-6118D81F1D7A}"/>
              </a:ext>
            </a:extLst>
          </p:cNvPr>
          <p:cNvSpPr/>
          <p:nvPr/>
        </p:nvSpPr>
        <p:spPr>
          <a:xfrm>
            <a:off x="3257588" y="2222793"/>
            <a:ext cx="1905733"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fijo de la encuesta que no depende del tamaño de la muestra ni de la adjudicación</a:t>
            </a:r>
          </a:p>
        </p:txBody>
      </p:sp>
      <p:cxnSp>
        <p:nvCxnSpPr>
          <p:cNvPr id="39" name="Conector: angular 38">
            <a:extLst>
              <a:ext uri="{FF2B5EF4-FFF2-40B4-BE49-F238E27FC236}">
                <a16:creationId xmlns:a16="http://schemas.microsoft.com/office/drawing/2014/main" id="{F22B3216-8F13-C08E-2A30-612D5CF638D3}"/>
              </a:ext>
            </a:extLst>
          </p:cNvPr>
          <p:cNvCxnSpPr>
            <a:cxnSpLocks/>
          </p:cNvCxnSpPr>
          <p:nvPr/>
        </p:nvCxnSpPr>
        <p:spPr>
          <a:xfrm rot="16200000" flipH="1">
            <a:off x="3844233" y="1909232"/>
            <a:ext cx="441049" cy="18626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3CA8843C-8183-18E5-3266-2DB51831638F}"/>
              </a:ext>
            </a:extLst>
          </p:cNvPr>
          <p:cNvSpPr/>
          <p:nvPr/>
        </p:nvSpPr>
        <p:spPr>
          <a:xfrm>
            <a:off x="4737715" y="1039472"/>
            <a:ext cx="851213" cy="32081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variable</a:t>
            </a:r>
          </a:p>
        </p:txBody>
      </p:sp>
      <p:cxnSp>
        <p:nvCxnSpPr>
          <p:cNvPr id="54" name="Conector: angular 53">
            <a:extLst>
              <a:ext uri="{FF2B5EF4-FFF2-40B4-BE49-F238E27FC236}">
                <a16:creationId xmlns:a16="http://schemas.microsoft.com/office/drawing/2014/main" id="{D01FA180-00FA-287B-2960-948CEC26F514}"/>
              </a:ext>
            </a:extLst>
          </p:cNvPr>
          <p:cNvCxnSpPr>
            <a:cxnSpLocks/>
          </p:cNvCxnSpPr>
          <p:nvPr/>
        </p:nvCxnSpPr>
        <p:spPr>
          <a:xfrm flipV="1">
            <a:off x="4347204" y="1202320"/>
            <a:ext cx="382399" cy="348264"/>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E15BADEF-B5FF-58CD-1571-72C4D004ADCD}"/>
                  </a:ext>
                </a:extLst>
              </p:cNvPr>
              <p:cNvSpPr/>
              <p:nvPr/>
            </p:nvSpPr>
            <p:spPr>
              <a:xfrm>
                <a:off x="5673111" y="2113589"/>
                <a:ext cx="1573297" cy="53015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por unidad muestral en 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b="0" dirty="0">
                  <a:solidFill>
                    <a:schemeClr val="tx2"/>
                  </a:solidFill>
                  <a:latin typeface="Lato" panose="020F0502020204030203" pitchFamily="34" charset="0"/>
                  <a:ea typeface="Lato" panose="020F0502020204030203" pitchFamily="34" charset="0"/>
                  <a:cs typeface="Lato" panose="020F0502020204030203" pitchFamily="34" charset="0"/>
                </a:endParaRP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=1,…,</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𝐻</m:t>
                      </m:r>
                    </m:oMath>
                  </m:oMathPara>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7" name="Rectángulo 56">
                <a:extLst>
                  <a:ext uri="{FF2B5EF4-FFF2-40B4-BE49-F238E27FC236}">
                    <a16:creationId xmlns:a16="http://schemas.microsoft.com/office/drawing/2014/main" id="{E15BADEF-B5FF-58CD-1571-72C4D004ADCD}"/>
                  </a:ext>
                </a:extLst>
              </p:cNvPr>
              <p:cNvSpPr>
                <a:spLocks noRot="1" noChangeAspect="1" noMove="1" noResize="1" noEditPoints="1" noAdjustHandles="1" noChangeArrowheads="1" noChangeShapeType="1" noTextEdit="1"/>
              </p:cNvSpPr>
              <p:nvPr/>
            </p:nvSpPr>
            <p:spPr>
              <a:xfrm>
                <a:off x="5673111" y="2113589"/>
                <a:ext cx="1573297" cy="530152"/>
              </a:xfrm>
              <a:prstGeom prst="rect">
                <a:avLst/>
              </a:prstGeom>
              <a:blipFill>
                <a:blip r:embed="rId3"/>
                <a:stretch>
                  <a:fillRect/>
                </a:stretch>
              </a:blipFill>
              <a:ln>
                <a:solidFill>
                  <a:schemeClr val="tx2">
                    <a:lumMod val="20000"/>
                    <a:lumOff val="80000"/>
                  </a:schemeClr>
                </a:solidFill>
              </a:ln>
            </p:spPr>
            <p:txBody>
              <a:bodyPr/>
              <a:lstStyle/>
              <a:p>
                <a:r>
                  <a:rPr lang="es-AR">
                    <a:noFill/>
                  </a:rPr>
                  <a:t> </a:t>
                </a:r>
              </a:p>
            </p:txBody>
          </p:sp>
        </mc:Fallback>
      </mc:AlternateContent>
      <p:cxnSp>
        <p:nvCxnSpPr>
          <p:cNvPr id="58" name="Conector: angular 57">
            <a:extLst>
              <a:ext uri="{FF2B5EF4-FFF2-40B4-BE49-F238E27FC236}">
                <a16:creationId xmlns:a16="http://schemas.microsoft.com/office/drawing/2014/main" id="{DF9439D9-EAD7-B12B-E9AD-991D67916929}"/>
              </a:ext>
            </a:extLst>
          </p:cNvPr>
          <p:cNvCxnSpPr>
            <a:cxnSpLocks/>
            <a:endCxn id="57" idx="0"/>
          </p:cNvCxnSpPr>
          <p:nvPr/>
        </p:nvCxnSpPr>
        <p:spPr>
          <a:xfrm>
            <a:off x="5588928" y="1780680"/>
            <a:ext cx="870832" cy="332909"/>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FC6FB258-9638-26F0-947F-61ADD20972F6}"/>
              </a:ext>
            </a:extLst>
          </p:cNvPr>
          <p:cNvSpPr txBox="1"/>
          <p:nvPr/>
        </p:nvSpPr>
        <p:spPr>
          <a:xfrm>
            <a:off x="335056" y="2931089"/>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Bajo esta metodología y por simplicidad en la resolución, la función C es reformulada:</a:t>
            </a:r>
          </a:p>
        </p:txBody>
      </p:sp>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02A2349D-2366-DBC5-BEB3-9B54B1074AC7}"/>
                  </a:ext>
                </a:extLst>
              </p:cNvPr>
              <p:cNvSpPr txBox="1"/>
              <p:nvPr/>
            </p:nvSpPr>
            <p:spPr>
              <a:xfrm>
                <a:off x="2827762" y="3355589"/>
                <a:ext cx="2797829" cy="459678"/>
              </a:xfrm>
              <a:prstGeom prst="rect">
                <a:avLst/>
              </a:prstGeom>
              <a:noFill/>
              <a:ln w="19050">
                <a:solidFill>
                  <a:schemeClr val="tx2">
                    <a:lumMod val="20000"/>
                    <a:lumOff val="8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𝐶</m:t>
                      </m:r>
                      <m:r>
                        <a:rPr lang="es-AR" b="0" i="1" smtClean="0">
                          <a:latin typeface="Cambria Math" panose="02040503050406030204" pitchFamily="18" charset="0"/>
                        </a:rPr>
                        <m:t>=</m:t>
                      </m:r>
                      <m:r>
                        <a:rPr lang="es-AR" b="0" i="1" smtClean="0">
                          <a:latin typeface="Cambria Math" panose="02040503050406030204" pitchFamily="18" charset="0"/>
                        </a:rPr>
                        <m:t>𝑓</m:t>
                      </m:r>
                      <m:d>
                        <m:dPr>
                          <m:ctrlPr>
                            <a:rPr lang="es-AR" b="0" i="1" smtClean="0">
                              <a:latin typeface="Cambria Math" panose="02040503050406030204" pitchFamily="18" charset="0"/>
                            </a:rPr>
                          </m:ctrlPr>
                        </m:dPr>
                        <m:e>
                          <m:r>
                            <a:rPr lang="es-AR" b="1" i="1" smtClean="0">
                              <a:latin typeface="Cambria Math" panose="02040503050406030204" pitchFamily="18" charset="0"/>
                            </a:rPr>
                            <m:t>𝑿</m:t>
                          </m:r>
                        </m:e>
                      </m:d>
                      <m:r>
                        <a:rPr lang="es-AR" b="0" i="1" smtClean="0">
                          <a:latin typeface="Cambria Math" panose="02040503050406030204" pitchFamily="18" charset="0"/>
                        </a:rPr>
                        <m:t>=</m:t>
                      </m:r>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f>
                            <m:fPr>
                              <m:ctrlPr>
                                <a:rPr lang="es-AR" b="0" i="1" smtClean="0">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𝐶</m:t>
                                  </m:r>
                                </m:e>
                                <m:sub>
                                  <m:r>
                                    <a:rPr lang="es-AR" i="1">
                                      <a:latin typeface="Cambria Math" panose="02040503050406030204" pitchFamily="18" charset="0"/>
                                    </a:rPr>
                                    <m:t>h</m:t>
                                  </m:r>
                                </m:sub>
                              </m:sSub>
                            </m:num>
                            <m:den>
                              <m:sSub>
                                <m:sSubPr>
                                  <m:ctrlPr>
                                    <a:rPr lang="es-AR" i="1">
                                      <a:latin typeface="Cambria Math" panose="02040503050406030204" pitchFamily="18" charset="0"/>
                                    </a:rPr>
                                  </m:ctrlPr>
                                </m:sSubPr>
                                <m:e>
                                  <m:r>
                                    <a:rPr lang="es-AR" i="1">
                                      <a:latin typeface="Cambria Math" panose="02040503050406030204" pitchFamily="18" charset="0"/>
                                    </a:rPr>
                                    <m:t>𝑋</m:t>
                                  </m:r>
                                </m:e>
                                <m:sub>
                                  <m:r>
                                    <a:rPr lang="es-AR" i="1">
                                      <a:latin typeface="Cambria Math" panose="02040503050406030204" pitchFamily="18" charset="0"/>
                                    </a:rPr>
                                    <m:t>h</m:t>
                                  </m:r>
                                </m:sub>
                              </m:sSub>
                            </m:den>
                          </m:f>
                        </m:e>
                      </m:nary>
                    </m:oMath>
                  </m:oMathPara>
                </a14:m>
                <a:endParaRPr lang="es-AR" dirty="0"/>
              </a:p>
            </p:txBody>
          </p:sp>
        </mc:Choice>
        <mc:Fallback xmlns="">
          <p:sp>
            <p:nvSpPr>
              <p:cNvPr id="40" name="CuadroTexto 39">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827762" y="3355589"/>
                <a:ext cx="2797829" cy="459678"/>
              </a:xfrm>
              <a:prstGeom prst="rect">
                <a:avLst/>
              </a:prstGeom>
              <a:blipFill>
                <a:blip r:embed="rId4"/>
                <a:stretch>
                  <a:fillRect t="-156962" r="-9091" b="-231646"/>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0E23BAF7-12B7-C16E-B768-E0EF7A33F21F}"/>
                  </a:ext>
                </a:extLst>
              </p:cNvPr>
              <p:cNvSpPr txBox="1"/>
              <p:nvPr/>
            </p:nvSpPr>
            <p:spPr>
              <a:xfrm>
                <a:off x="5776680" y="3815267"/>
                <a:ext cx="2347993" cy="780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h</m:t>
                          </m:r>
                        </m:sub>
                      </m:sSub>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
                                    <a:rPr lang="es-AR" b="0" i="1" smtClean="0">
                                      <a:latin typeface="Cambria Math" panose="02040503050406030204" pitchFamily="18" charset="0"/>
                                    </a:rPr>
                                    <m:t>1</m:t>
                                  </m:r>
                                </m:num>
                                <m:den>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den>
                              </m:f>
                              <m:r>
                                <a:rPr lang="es-AR" b="0" i="1" smtClean="0">
                                  <a:latin typeface="Cambria Math" panose="02040503050406030204" pitchFamily="18" charset="0"/>
                                </a:rPr>
                                <m:t>               </m:t>
                              </m:r>
                              <m:r>
                                <a:rPr lang="es-AR" b="0" i="1" smtClean="0">
                                  <a:latin typeface="Cambria Math" panose="02040503050406030204" pitchFamily="18" charset="0"/>
                                </a:rPr>
                                <m:t>𝑠𝑖</m:t>
                              </m:r>
                              <m:r>
                                <a:rPr lang="es-AR" b="0" i="1" smtClean="0">
                                  <a:latin typeface="Cambria Math" panose="02040503050406030204" pitchFamily="18" charset="0"/>
                                </a:rPr>
                                <m:t>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r>
                                <a:rPr lang="es-AR" b="0" i="1" smtClean="0">
                                  <a:latin typeface="Cambria Math" panose="02040503050406030204" pitchFamily="18" charset="0"/>
                                  <a:ea typeface="Cambria Math" panose="02040503050406030204" pitchFamily="18" charset="0"/>
                                </a:rPr>
                                <m:t>≥1</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𝑒𝑛</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e>
                          </m:eqArr>
                        </m:e>
                      </m:d>
                      <m:r>
                        <a:rPr lang="es-AR" b="0" i="1" smtClean="0">
                          <a:latin typeface="Cambria Math" panose="02040503050406030204" pitchFamily="18" charset="0"/>
                        </a:rPr>
                        <m:t> </m:t>
                      </m:r>
                    </m:oMath>
                  </m:oMathPara>
                </a14:m>
                <a:endParaRPr lang="es-AR" dirty="0"/>
              </a:p>
            </p:txBody>
          </p:sp>
        </mc:Choice>
        <mc:Fallback xmlns="">
          <p:sp>
            <p:nvSpPr>
              <p:cNvPr id="41" name="CuadroTexto 40">
                <a:extLst>
                  <a:ext uri="{FF2B5EF4-FFF2-40B4-BE49-F238E27FC236}">
                    <a16:creationId xmlns:a16="http://schemas.microsoft.com/office/drawing/2014/main" id="{0E23BAF7-12B7-C16E-B768-E0EF7A33F21F}"/>
                  </a:ext>
                </a:extLst>
              </p:cNvPr>
              <p:cNvSpPr txBox="1">
                <a:spLocks noRot="1" noChangeAspect="1" noMove="1" noResize="1" noEditPoints="1" noAdjustHandles="1" noChangeArrowheads="1" noChangeShapeType="1" noTextEdit="1"/>
              </p:cNvSpPr>
              <p:nvPr/>
            </p:nvSpPr>
            <p:spPr>
              <a:xfrm>
                <a:off x="5776680" y="3815267"/>
                <a:ext cx="2347993" cy="780150"/>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B3E27A17-B4AF-D5D6-DFBB-0E8E0FB0F1D8}"/>
                  </a:ext>
                </a:extLst>
              </p:cNvPr>
              <p:cNvSpPr txBox="1"/>
              <p:nvPr/>
            </p:nvSpPr>
            <p:spPr>
              <a:xfrm>
                <a:off x="5776680" y="3432286"/>
                <a:ext cx="148730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rPr>
                        <m:t>𝑿</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𝐻</m:t>
                          </m:r>
                        </m:sub>
                      </m:sSub>
                      <m:r>
                        <a:rPr lang="es-AR" b="0" i="1" smtClean="0">
                          <a:latin typeface="Cambria Math" panose="02040503050406030204" pitchFamily="18" charset="0"/>
                        </a:rPr>
                        <m:t>)′</m:t>
                      </m:r>
                    </m:oMath>
                  </m:oMathPara>
                </a14:m>
                <a:endParaRPr lang="es-AR" dirty="0"/>
              </a:p>
            </p:txBody>
          </p:sp>
        </mc:Choice>
        <mc:Fallback xmlns="">
          <p:sp>
            <p:nvSpPr>
              <p:cNvPr id="44" name="CuadroTexto 43">
                <a:extLst>
                  <a:ext uri="{FF2B5EF4-FFF2-40B4-BE49-F238E27FC236}">
                    <a16:creationId xmlns:a16="http://schemas.microsoft.com/office/drawing/2014/main" id="{B3E27A17-B4AF-D5D6-DFBB-0E8E0FB0F1D8}"/>
                  </a:ext>
                </a:extLst>
              </p:cNvPr>
              <p:cNvSpPr txBox="1">
                <a:spLocks noRot="1" noChangeAspect="1" noMove="1" noResize="1" noEditPoints="1" noAdjustHandles="1" noChangeArrowheads="1" noChangeShapeType="1" noTextEdit="1"/>
              </p:cNvSpPr>
              <p:nvPr/>
            </p:nvSpPr>
            <p:spPr>
              <a:xfrm>
                <a:off x="5776680" y="3432286"/>
                <a:ext cx="1487302" cy="307777"/>
              </a:xfrm>
              <a:prstGeom prst="rect">
                <a:avLst/>
              </a:prstGeom>
              <a:blipFill>
                <a:blip r:embed="rId6"/>
                <a:stretch>
                  <a:fillRect b="-7843"/>
                </a:stretch>
              </a:blipFill>
            </p:spPr>
            <p:txBody>
              <a:bodyPr/>
              <a:lstStyle/>
              <a:p>
                <a:r>
                  <a:rPr lang="es-AR">
                    <a:noFill/>
                  </a:rPr>
                  <a:t> </a:t>
                </a:r>
              </a:p>
            </p:txBody>
          </p:sp>
        </mc:Fallback>
      </mc:AlternateContent>
    </p:spTree>
    <p:extLst>
      <p:ext uri="{BB962C8B-B14F-4D97-AF65-F5344CB8AC3E}">
        <p14:creationId xmlns:p14="http://schemas.microsoft.com/office/powerpoint/2010/main" val="2648922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F59CA655-A378-008F-61B5-291A95EDA9C2}"/>
              </a:ext>
            </a:extLst>
          </p:cNvPr>
          <p:cNvSpPr/>
          <p:nvPr/>
        </p:nvSpPr>
        <p:spPr>
          <a:xfrm>
            <a:off x="2229223" y="3347282"/>
            <a:ext cx="4431543" cy="834390"/>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Diagrama de flujo: conector 44">
            <a:extLst>
              <a:ext uri="{FF2B5EF4-FFF2-40B4-BE49-F238E27FC236}">
                <a16:creationId xmlns:a16="http://schemas.microsoft.com/office/drawing/2014/main" id="{E3F5B66A-04C5-2CF1-0984-D3982F712EC1}"/>
              </a:ext>
            </a:extLst>
          </p:cNvPr>
          <p:cNvSpPr/>
          <p:nvPr/>
        </p:nvSpPr>
        <p:spPr>
          <a:xfrm>
            <a:off x="3705225" y="3776154"/>
            <a:ext cx="333375" cy="279788"/>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545D23BA-2D88-1839-E7D0-5F81793DB1B5}"/>
              </a:ext>
            </a:extLst>
          </p:cNvPr>
          <p:cNvSpPr/>
          <p:nvPr/>
        </p:nvSpPr>
        <p:spPr>
          <a:xfrm>
            <a:off x="2229223" y="1426267"/>
            <a:ext cx="4431543" cy="834390"/>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Diagrama de flujo: conector 11">
            <a:extLst>
              <a:ext uri="{FF2B5EF4-FFF2-40B4-BE49-F238E27FC236}">
                <a16:creationId xmlns:a16="http://schemas.microsoft.com/office/drawing/2014/main" id="{5DE99CAE-CA1A-57BC-080F-2A6A0BEFD6FA}"/>
              </a:ext>
            </a:extLst>
          </p:cNvPr>
          <p:cNvSpPr/>
          <p:nvPr/>
        </p:nvSpPr>
        <p:spPr>
          <a:xfrm>
            <a:off x="4752723" y="1843462"/>
            <a:ext cx="279434" cy="253365"/>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El problema de adjudicación consiste en:</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CBD2D2B-3C3F-9319-A80A-8201B0112CC6}"/>
                  </a:ext>
                </a:extLst>
              </p:cNvPr>
              <p:cNvSpPr txBox="1"/>
              <p:nvPr/>
            </p:nvSpPr>
            <p:spPr>
              <a:xfrm>
                <a:off x="2432433" y="1575350"/>
                <a:ext cx="4228333"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i="1">
                                <a:latin typeface="Cambria Math" panose="02040503050406030204" pitchFamily="18" charset="0"/>
                              </a:rPr>
                              <m:t> </m:t>
                            </m:r>
                            <m:r>
                              <a:rPr lang="es-AR" i="1">
                                <a:latin typeface="Cambria Math" panose="02040503050406030204" pitchFamily="18" charset="0"/>
                              </a:rPr>
                              <m:t>𝑙𝑎</m:t>
                            </m:r>
                            <m:r>
                              <a:rPr lang="es-AR" i="1">
                                <a:latin typeface="Cambria Math" panose="02040503050406030204" pitchFamily="18" charset="0"/>
                              </a:rPr>
                              <m:t> </m:t>
                            </m:r>
                            <m:r>
                              <a:rPr lang="es-AR" i="1">
                                <a:latin typeface="Cambria Math" panose="02040503050406030204" pitchFamily="18" charset="0"/>
                              </a:rPr>
                              <m:t>𝑓𝑢𝑛𝑐𝑖</m:t>
                            </m:r>
                            <m:r>
                              <a:rPr lang="es-AR" i="1">
                                <a:latin typeface="Cambria Math" panose="02040503050406030204" pitchFamily="18" charset="0"/>
                              </a:rPr>
                              <m:t>ó</m:t>
                            </m:r>
                            <m:r>
                              <a:rPr lang="es-AR" i="1">
                                <a:latin typeface="Cambria Math" panose="02040503050406030204" pitchFamily="18" charset="0"/>
                              </a:rPr>
                              <m:t>𝑛</m:t>
                            </m:r>
                            <m:r>
                              <a:rPr lang="es-AR" i="1">
                                <a:latin typeface="Cambria Math" panose="02040503050406030204" pitchFamily="18" charset="0"/>
                              </a:rPr>
                              <m:t> </m:t>
                            </m:r>
                            <m:r>
                              <a:rPr lang="es-AR" i="1">
                                <a:latin typeface="Cambria Math" panose="02040503050406030204" pitchFamily="18" charset="0"/>
                              </a:rPr>
                              <m:t>𝑑𝑒</m:t>
                            </m:r>
                            <m:r>
                              <a:rPr lang="es-AR" i="1">
                                <a:latin typeface="Cambria Math" panose="02040503050406030204" pitchFamily="18" charset="0"/>
                              </a:rPr>
                              <m:t> </m:t>
                            </m:r>
                            <m:r>
                              <a:rPr lang="es-AR" i="1">
                                <a:latin typeface="Cambria Math" panose="02040503050406030204" pitchFamily="18" charset="0"/>
                              </a:rPr>
                              <m:t>𝑐𝑜𝑠𝑡𝑜𝑠</m:t>
                            </m:r>
                            <m:r>
                              <a:rPr lang="es-AR" b="0" i="1" smtClean="0">
                                <a:latin typeface="Cambria Math" panose="02040503050406030204" pitchFamily="18" charset="0"/>
                              </a:rPr>
                              <m:t> </m:t>
                            </m:r>
                            <m:r>
                              <a:rPr lang="es-AR" b="0" i="1" smtClean="0">
                                <a:latin typeface="Cambria Math" panose="02040503050406030204" pitchFamily="18" charset="0"/>
                              </a:rPr>
                              <m:t>𝐶</m:t>
                            </m:r>
                            <m:r>
                              <m:rPr>
                                <m:nor/>
                              </m:rPr>
                              <a:rPr lang="es-AR" dirty="0"/>
                              <m:t> </m:t>
                            </m:r>
                          </m:e>
                          <m:e>
                            <m:r>
                              <a:rPr lang="es-AR" b="0" i="1" smtClean="0">
                                <a:latin typeface="Cambria Math" panose="02040503050406030204" pitchFamily="18" charset="0"/>
                              </a:rPr>
                              <m:t>𝑏𝑎𝑗𝑜</m:t>
                            </m:r>
                            <m:r>
                              <a:rPr lang="es-AR" b="0" i="1" smtClean="0">
                                <a:latin typeface="Cambria Math" panose="02040503050406030204" pitchFamily="18" charset="0"/>
                              </a:rPr>
                              <m:t> </m:t>
                            </m:r>
                            <m:r>
                              <a:rPr lang="es-AR" b="0" i="1" smtClean="0">
                                <a:latin typeface="Cambria Math" panose="02040503050406030204" pitchFamily="18" charset="0"/>
                              </a:rPr>
                              <m:t>𝑟𝑒𝑠𝑡𝑟𝑖𝑐𝑐𝑖𝑜𝑛𝑒𝑠</m:t>
                            </m:r>
                            <m:r>
                              <a:rPr lang="es-AR" b="0" i="1" smtClean="0">
                                <a:latin typeface="Cambria Math" panose="02040503050406030204" pitchFamily="18" charset="0"/>
                              </a:rPr>
                              <m:t> </m:t>
                            </m:r>
                            <m:sSubSup>
                              <m:sSubSupPr>
                                <m:ctrlPr>
                                  <a:rPr lang="es-AR" b="0" i="1" smtClean="0">
                                    <a:latin typeface="Cambria Math" panose="02040503050406030204" pitchFamily="18" charset="0"/>
                                  </a:rPr>
                                </m:ctrlPr>
                              </m:sSubSupPr>
                              <m:e>
                                <m:r>
                                  <a:rPr lang="es-AR" b="0" i="1" smtClean="0">
                                    <a:latin typeface="Cambria Math" panose="02040503050406030204" pitchFamily="18" charset="0"/>
                                  </a:rPr>
                                  <m:t>𝑉</m:t>
                                </m:r>
                              </m:e>
                              <m:sub>
                                <m:r>
                                  <a:rPr lang="es-AR" b="0" i="1" smtClean="0">
                                    <a:latin typeface="Cambria Math" panose="02040503050406030204" pitchFamily="18" charset="0"/>
                                  </a:rPr>
                                  <m:t>𝑗</m:t>
                                </m:r>
                              </m:sub>
                              <m:sup>
                                <m:r>
                                  <a:rPr lang="es-AR" b="0" i="1" smtClean="0">
                                    <a:latin typeface="Cambria Math" panose="02040503050406030204" pitchFamily="18" charset="0"/>
                                  </a:rPr>
                                  <m:t>′</m:t>
                                </m:r>
                              </m:sup>
                            </m:sSubSup>
                            <m:r>
                              <a:rPr lang="es-AR" b="0" i="1" smtClean="0">
                                <a:latin typeface="Cambria Math" panose="02040503050406030204" pitchFamily="18" charset="0"/>
                                <a:ea typeface="Cambria Math" panose="02040503050406030204" pitchFamily="18" charset="0"/>
                              </a:rPr>
                              <m:t>≤</m:t>
                            </m:r>
                            <m:sSubSup>
                              <m:sSubSupPr>
                                <m:ctrlPr>
                                  <a:rPr lang="es-AR" b="0" i="1" smtClean="0">
                                    <a:latin typeface="Cambria Math" panose="02040503050406030204" pitchFamily="18" charset="0"/>
                                    <a:ea typeface="Cambria Math" panose="02040503050406030204" pitchFamily="18" charset="0"/>
                                  </a:rPr>
                                </m:ctrlPr>
                              </m:sSubSupPr>
                              <m:e>
                                <m:r>
                                  <a:rPr lang="es-AR" b="0" i="1" smtClean="0">
                                    <a:latin typeface="Cambria Math" panose="02040503050406030204" pitchFamily="18" charset="0"/>
                                    <a:ea typeface="Cambria Math" panose="02040503050406030204" pitchFamily="18" charset="0"/>
                                  </a:rPr>
                                  <m:t>𝑉</m:t>
                                </m:r>
                              </m:e>
                              <m:sub>
                                <m:r>
                                  <a:rPr lang="es-AR" b="0" i="1" smtClean="0">
                                    <a:latin typeface="Cambria Math" panose="02040503050406030204" pitchFamily="18" charset="0"/>
                                    <a:ea typeface="Cambria Math" panose="02040503050406030204" pitchFamily="18" charset="0"/>
                                  </a:rPr>
                                  <m:t>𝑗</m:t>
                                </m:r>
                              </m:sub>
                              <m:sup>
                                <m:r>
                                  <a:rPr lang="es-AR" b="0" i="1" smtClean="0">
                                    <a:latin typeface="Cambria Math" panose="02040503050406030204" pitchFamily="18" charset="0"/>
                                    <a:ea typeface="Cambria Math" panose="02040503050406030204" pitchFamily="18" charset="0"/>
                                  </a:rPr>
                                  <m:t>∗</m:t>
                                </m:r>
                              </m:sup>
                            </m:sSubSup>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oMath>
                </a14:m>
                <a:endParaRPr lang="es-AR" dirty="0"/>
              </a:p>
            </p:txBody>
          </p:sp>
        </mc:Choice>
        <mc:Fallback xmlns="">
          <p:sp>
            <p:nvSpPr>
              <p:cNvPr id="5" name="CuadroTexto 4">
                <a:extLst>
                  <a:ext uri="{FF2B5EF4-FFF2-40B4-BE49-F238E27FC236}">
                    <a16:creationId xmlns:a16="http://schemas.microsoft.com/office/drawing/2014/main" id="{ACBD2D2B-3C3F-9319-A80A-8201B0112CC6}"/>
                  </a:ext>
                </a:extLst>
              </p:cNvPr>
              <p:cNvSpPr txBox="1">
                <a:spLocks noRot="1" noChangeAspect="1" noMove="1" noResize="1" noEditPoints="1" noAdjustHandles="1" noChangeArrowheads="1" noChangeShapeType="1" noTextEdit="1"/>
              </p:cNvSpPr>
              <p:nvPr/>
            </p:nvSpPr>
            <p:spPr>
              <a:xfrm>
                <a:off x="2432433" y="1575350"/>
                <a:ext cx="4228333" cy="559577"/>
              </a:xfrm>
              <a:prstGeom prst="rect">
                <a:avLst/>
              </a:prstGeom>
              <a:blipFill>
                <a:blip r:embed="rId3"/>
                <a:stretch>
                  <a:fillRect/>
                </a:stretch>
              </a:blipFill>
            </p:spPr>
            <p:txBody>
              <a:bodyPr/>
              <a:lstStyle/>
              <a:p>
                <a:r>
                  <a:rPr lang="es-AR">
                    <a:noFill/>
                  </a:rPr>
                  <a:t> </a:t>
                </a:r>
              </a:p>
            </p:txBody>
          </p:sp>
        </mc:Fallback>
      </mc:AlternateContent>
      <p:sp>
        <p:nvSpPr>
          <p:cNvPr id="8" name="Rectángulo 7">
            <a:extLst>
              <a:ext uri="{FF2B5EF4-FFF2-40B4-BE49-F238E27FC236}">
                <a16:creationId xmlns:a16="http://schemas.microsoft.com/office/drawing/2014/main" id="{2CDC75C1-CA73-9A83-C344-A7BBCA569A57}"/>
              </a:ext>
            </a:extLst>
          </p:cNvPr>
          <p:cNvSpPr/>
          <p:nvPr/>
        </p:nvSpPr>
        <p:spPr>
          <a:xfrm>
            <a:off x="4989701" y="2466209"/>
            <a:ext cx="1671065" cy="477037"/>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máxima del estimador del total de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a:t>
            </a:r>
          </a:p>
        </p:txBody>
      </p:sp>
      <p:cxnSp>
        <p:nvCxnSpPr>
          <p:cNvPr id="9" name="Conector: angular 8">
            <a:extLst>
              <a:ext uri="{FF2B5EF4-FFF2-40B4-BE49-F238E27FC236}">
                <a16:creationId xmlns:a16="http://schemas.microsoft.com/office/drawing/2014/main" id="{203C86FA-F90E-3350-1161-DD6AD6D6FB79}"/>
              </a:ext>
            </a:extLst>
          </p:cNvPr>
          <p:cNvCxnSpPr>
            <a:cxnSpLocks/>
            <a:endCxn id="8" idx="1"/>
          </p:cNvCxnSpPr>
          <p:nvPr/>
        </p:nvCxnSpPr>
        <p:spPr>
          <a:xfrm rot="16200000" flipH="1">
            <a:off x="4617320" y="2332347"/>
            <a:ext cx="608328" cy="136434"/>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4F6E2FD-F545-9E5D-D7B3-B3FD18B32AF1}"/>
              </a:ext>
            </a:extLst>
          </p:cNvPr>
          <p:cNvSpPr txBox="1"/>
          <p:nvPr/>
        </p:nvSpPr>
        <p:spPr>
          <a:xfrm>
            <a:off x="330722" y="2916191"/>
            <a:ext cx="2910798"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Lo cual puede expresarse:</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9402C910-32FC-C91B-DE55-A41B098CCE83}"/>
                  </a:ext>
                </a:extLst>
              </p:cNvPr>
              <p:cNvSpPr txBox="1"/>
              <p:nvPr/>
            </p:nvSpPr>
            <p:spPr>
              <a:xfrm>
                <a:off x="7024580" y="2363902"/>
                <a:ext cx="1737896" cy="1200072"/>
              </a:xfrm>
              <a:prstGeom prst="rect">
                <a:avLst/>
              </a:prstGeom>
              <a:noFill/>
              <a:ln w="19050">
                <a:solidFill>
                  <a:schemeClr val="tx2">
                    <a:lumMod val="20000"/>
                    <a:lumOff val="80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s-AR" sz="1200" b="0" i="1" smtClean="0">
                              <a:latin typeface="Cambria Math" panose="02040503050406030204" pitchFamily="18" charset="0"/>
                            </a:rPr>
                          </m:ctrlPr>
                        </m:sSubSupPr>
                        <m:e>
                          <m:r>
                            <a:rPr lang="es-AR" sz="1200" b="0" i="1" smtClean="0">
                              <a:latin typeface="Cambria Math" panose="02040503050406030204" pitchFamily="18" charset="0"/>
                            </a:rPr>
                            <m:t>𝑉</m:t>
                          </m:r>
                        </m:e>
                        <m:sub>
                          <m:r>
                            <a:rPr lang="es-AR" sz="1200" b="0" i="1" smtClean="0">
                              <a:latin typeface="Cambria Math" panose="02040503050406030204" pitchFamily="18" charset="0"/>
                            </a:rPr>
                            <m:t>𝑗</m:t>
                          </m:r>
                        </m:sub>
                        <m:sup>
                          <m:r>
                            <a:rPr lang="es-AR" sz="1200" b="0" i="1" smtClean="0">
                              <a:latin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Sup>
                        <m:sSubSupPr>
                          <m:ctrlPr>
                            <a:rPr lang="es-AR" sz="1200" b="0" i="1" smtClean="0">
                              <a:latin typeface="Cambria Math" panose="02040503050406030204" pitchFamily="18" charset="0"/>
                              <a:ea typeface="Cambria Math" panose="02040503050406030204" pitchFamily="18" charset="0"/>
                            </a:rPr>
                          </m:ctrlPr>
                        </m:sSubSupPr>
                        <m:e>
                          <m:r>
                            <a:rPr lang="es-AR" sz="1200" b="0" i="1" smtClean="0">
                              <a:latin typeface="Cambria Math" panose="02040503050406030204" pitchFamily="18" charset="0"/>
                              <a:ea typeface="Cambria Math" panose="02040503050406030204" pitchFamily="18" charset="0"/>
                            </a:rPr>
                            <m:t>𝑉</m:t>
                          </m:r>
                        </m:e>
                        <m:sub>
                          <m:r>
                            <a:rPr lang="es-AR" sz="1200" b="0" i="1" smtClean="0">
                              <a:latin typeface="Cambria Math" panose="02040503050406030204" pitchFamily="18" charset="0"/>
                              <a:ea typeface="Cambria Math" panose="02040503050406030204" pitchFamily="18" charset="0"/>
                            </a:rPr>
                            <m:t>𝑗</m:t>
                          </m:r>
                        </m:sub>
                        <m:sup>
                          <m:r>
                            <a:rPr lang="es-AR" sz="1200" b="0" i="1" smtClean="0">
                              <a:latin typeface="Cambria Math" panose="02040503050406030204" pitchFamily="18" charset="0"/>
                              <a:ea typeface="Cambria Math" panose="02040503050406030204" pitchFamily="18" charset="0"/>
                            </a:rPr>
                            <m:t>∗</m:t>
                          </m:r>
                        </m:sup>
                      </m:sSubSup>
                    </m:oMath>
                  </m:oMathPara>
                </a14:m>
                <a:endParaRPr lang="es-AR" sz="1200" dirty="0"/>
              </a:p>
              <a:p>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num>
                          <m:den>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𝑛</m:t>
                                </m:r>
                              </m:e>
                              <m:sub>
                                <m:r>
                                  <a:rPr lang="es-AR" sz="1200" b="0" i="1" dirty="0" smtClean="0">
                                    <a:latin typeface="Cambria Math" panose="02040503050406030204" pitchFamily="18" charset="0"/>
                                  </a:rPr>
                                  <m:t>h</m:t>
                                </m:r>
                              </m:sub>
                            </m:sSub>
                          </m:den>
                        </m:f>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𝑠</m:t>
                            </m:r>
                          </m:e>
                          <m:sub>
                            <m:r>
                              <a:rPr lang="es-AR" sz="1200" b="0" i="1" dirty="0" smtClean="0">
                                <a:latin typeface="Cambria Math" panose="02040503050406030204" pitchFamily="18" charset="0"/>
                              </a:rPr>
                              <m:t>𝑗</m:t>
                            </m:r>
                            <m:r>
                              <a:rPr lang="es-AR" sz="1200" b="0" i="1" dirty="0" smtClean="0">
                                <a:latin typeface="Cambria Math" panose="02040503050406030204" pitchFamily="18" charset="0"/>
                              </a:rPr>
                              <m:t>,</m:t>
                            </m:r>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r>
                          <a:rPr lang="es-AR" sz="1200" b="0" i="1" dirty="0" smtClean="0">
                            <a:latin typeface="Cambria Math" panose="02040503050406030204" pitchFamily="18" charset="0"/>
                          </a:rPr>
                          <m:t>+</m:t>
                        </m:r>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𝑉</m:t>
                            </m:r>
                          </m:e>
                          <m:sub>
                            <m:r>
                              <a:rPr lang="es-AR" sz="1200" b="0" i="1" dirty="0" smtClean="0">
                                <a:latin typeface="Cambria Math" panose="02040503050406030204" pitchFamily="18" charset="0"/>
                              </a:rPr>
                              <m:t>0</m:t>
                            </m:r>
                            <m:r>
                              <a:rPr lang="es-AR" sz="1200" b="0" i="1" dirty="0" smtClean="0">
                                <a:latin typeface="Cambria Math" panose="02040503050406030204" pitchFamily="18" charset="0"/>
                              </a:rPr>
                              <m:t>𝑗</m:t>
                            </m:r>
                          </m:sub>
                        </m:sSub>
                        <m:r>
                          <a:rPr lang="es-AR" sz="1200" i="1">
                            <a:latin typeface="Cambria Math" panose="02040503050406030204" pitchFamily="18" charset="0"/>
                            <a:ea typeface="Cambria Math" panose="02040503050406030204" pitchFamily="18" charset="0"/>
                          </a:rPr>
                          <m:t>≤</m:t>
                        </m:r>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e>
                    </m:nary>
                  </m:oMath>
                </a14:m>
                <a:r>
                  <a:rPr lang="es-AR" sz="1200" dirty="0"/>
                  <a:t> </a:t>
                </a:r>
              </a:p>
              <a:p>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num>
                          <m:den>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𝑉</m:t>
                                </m:r>
                              </m:e>
                              <m:sub>
                                <m:r>
                                  <a:rPr lang="es-AR" sz="1200" i="1" dirty="0">
                                    <a:latin typeface="Cambria Math" panose="02040503050406030204" pitchFamily="18" charset="0"/>
                                  </a:rPr>
                                  <m:t>0</m:t>
                                </m:r>
                                <m:r>
                                  <a:rPr lang="es-AR" sz="1200" i="1" dirty="0">
                                    <a:latin typeface="Cambria Math" panose="02040503050406030204" pitchFamily="18" charset="0"/>
                                  </a:rPr>
                                  <m:t>𝑗</m:t>
                                </m:r>
                              </m:sub>
                            </m:sSub>
                          </m:den>
                        </m:f>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𝑋</m:t>
                            </m:r>
                          </m:e>
                          <m:sub>
                            <m:r>
                              <a:rPr lang="es-AR" sz="1200" b="0" i="1" dirty="0" smtClean="0">
                                <a:latin typeface="Cambria Math" panose="02040503050406030204" pitchFamily="18" charset="0"/>
                              </a:rPr>
                              <m:t>h</m:t>
                            </m:r>
                          </m:sub>
                        </m:sSub>
                        <m:r>
                          <a:rPr lang="es-AR" sz="1200" i="1">
                            <a:latin typeface="Cambria Math" panose="02040503050406030204" pitchFamily="18" charset="0"/>
                            <a:ea typeface="Cambria Math" panose="02040503050406030204" pitchFamily="18" charset="0"/>
                          </a:rPr>
                          <m:t>≤</m:t>
                        </m:r>
                        <m:r>
                          <a:rPr lang="es-AR" sz="1200" b="0" i="1" smtClean="0">
                            <a:latin typeface="Cambria Math" panose="02040503050406030204" pitchFamily="18" charset="0"/>
                            <a:ea typeface="Cambria Math" panose="02040503050406030204" pitchFamily="18" charset="0"/>
                          </a:rPr>
                          <m:t>1</m:t>
                        </m:r>
                      </m:e>
                    </m:nary>
                  </m:oMath>
                </a14:m>
                <a:r>
                  <a:rPr lang="es-AR" sz="1200" dirty="0"/>
                  <a:t> </a:t>
                </a:r>
              </a:p>
              <a:p>
                <a:r>
                  <a:rPr lang="es-AR" sz="1200" dirty="0"/>
                  <a:t> </a:t>
                </a:r>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𝑎</m:t>
                            </m:r>
                          </m:e>
                          <m:sub>
                            <m:r>
                              <a:rPr lang="es-AR" sz="1200" b="0" i="1" dirty="0" smtClean="0">
                                <a:latin typeface="Cambria Math" panose="02040503050406030204" pitchFamily="18" charset="0"/>
                              </a:rPr>
                              <m:t>h</m:t>
                            </m:r>
                            <m:r>
                              <a:rPr lang="es-AR" sz="1200" b="0" i="1" dirty="0" smtClean="0">
                                <a:latin typeface="Cambria Math" panose="02040503050406030204" pitchFamily="18" charset="0"/>
                              </a:rPr>
                              <m:t>,</m:t>
                            </m:r>
                            <m:r>
                              <a:rPr lang="es-AR" sz="1200" b="0" i="1" dirty="0" smtClean="0">
                                <a:latin typeface="Cambria Math" panose="02040503050406030204" pitchFamily="18" charset="0"/>
                              </a:rPr>
                              <m:t>𝑗</m:t>
                            </m:r>
                          </m:sub>
                        </m:sSub>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𝑋</m:t>
                            </m:r>
                          </m:e>
                          <m:sub>
                            <m:r>
                              <a:rPr lang="es-AR" sz="1200" b="0" i="1" dirty="0" smtClean="0">
                                <a:latin typeface="Cambria Math" panose="02040503050406030204" pitchFamily="18" charset="0"/>
                              </a:rPr>
                              <m:t>h</m:t>
                            </m:r>
                          </m:sub>
                        </m:sSub>
                        <m:r>
                          <a:rPr lang="es-AR" sz="1200" i="1">
                            <a:latin typeface="Cambria Math" panose="02040503050406030204" pitchFamily="18" charset="0"/>
                            <a:ea typeface="Cambria Math" panose="02040503050406030204" pitchFamily="18" charset="0"/>
                          </a:rPr>
                          <m:t>≤</m:t>
                        </m:r>
                        <m:r>
                          <a:rPr lang="es-AR" sz="1200" b="0" i="1" smtClean="0">
                            <a:latin typeface="Cambria Math" panose="02040503050406030204" pitchFamily="18" charset="0"/>
                            <a:ea typeface="Cambria Math" panose="02040503050406030204" pitchFamily="18" charset="0"/>
                          </a:rPr>
                          <m:t>1</m:t>
                        </m:r>
                      </m:e>
                    </m:nary>
                    <m:r>
                      <a:rPr lang="es-AR" sz="1200" b="0" i="0" smtClean="0">
                        <a:latin typeface="Cambria Math" panose="02040503050406030204" pitchFamily="18" charset="0"/>
                        <a:ea typeface="Cambria Math" panose="02040503050406030204" pitchFamily="18" charset="0"/>
                      </a:rPr>
                      <m:t> </m:t>
                    </m:r>
                  </m:oMath>
                </a14:m>
                <a:r>
                  <a:rPr lang="es-AR" sz="1200" dirty="0"/>
                  <a:t> </a:t>
                </a:r>
              </a:p>
            </p:txBody>
          </p:sp>
        </mc:Choice>
        <mc:Fallback xmlns="">
          <p:sp>
            <p:nvSpPr>
              <p:cNvPr id="18" name="CuadroTexto 17">
                <a:extLst>
                  <a:ext uri="{FF2B5EF4-FFF2-40B4-BE49-F238E27FC236}">
                    <a16:creationId xmlns:a16="http://schemas.microsoft.com/office/drawing/2014/main" id="{9402C910-32FC-C91B-DE55-A41B098CCE83}"/>
                  </a:ext>
                </a:extLst>
              </p:cNvPr>
              <p:cNvSpPr txBox="1">
                <a:spLocks noRot="1" noChangeAspect="1" noMove="1" noResize="1" noEditPoints="1" noAdjustHandles="1" noChangeArrowheads="1" noChangeShapeType="1" noTextEdit="1"/>
              </p:cNvSpPr>
              <p:nvPr/>
            </p:nvSpPr>
            <p:spPr>
              <a:xfrm>
                <a:off x="7024580" y="2363902"/>
                <a:ext cx="1737896" cy="1200072"/>
              </a:xfrm>
              <a:prstGeom prst="rect">
                <a:avLst/>
              </a:prstGeom>
              <a:blipFill>
                <a:blip r:embed="rId4"/>
                <a:stretch>
                  <a:fillRect l="-10417" b="-33000"/>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35F35AC6-FE52-3414-2560-1A16EBEE7133}"/>
                  </a:ext>
                </a:extLst>
              </p:cNvPr>
              <p:cNvSpPr txBox="1"/>
              <p:nvPr/>
            </p:nvSpPr>
            <p:spPr>
              <a:xfrm>
                <a:off x="3594100" y="4304987"/>
                <a:ext cx="1536729" cy="541990"/>
              </a:xfrm>
              <a:prstGeom prst="rect">
                <a:avLst/>
              </a:prstGeom>
              <a:noFill/>
              <a:ln w="19050">
                <a:solidFill>
                  <a:schemeClr val="tx2">
                    <a:lumMod val="20000"/>
                    <a:lumOff val="80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𝑎</m:t>
                          </m:r>
                        </m:e>
                        <m:sub>
                          <m:r>
                            <a:rPr lang="es-AR" sz="1200" b="0" i="1" dirty="0" smtClean="0">
                              <a:latin typeface="Cambria Math" panose="02040503050406030204" pitchFamily="18" charset="0"/>
                            </a:rPr>
                            <m:t>h</m:t>
                          </m:r>
                          <m:r>
                            <a:rPr lang="es-AR" sz="1200" b="0" i="1" dirty="0" smtClean="0">
                              <a:latin typeface="Cambria Math" panose="02040503050406030204" pitchFamily="18" charset="0"/>
                            </a:rPr>
                            <m:t>,</m:t>
                          </m:r>
                          <m:r>
                            <a:rPr lang="es-AR" sz="1200" b="0" i="1" dirty="0" smtClean="0">
                              <a:latin typeface="Cambria Math" panose="02040503050406030204" pitchFamily="18" charset="0"/>
                            </a:rPr>
                            <m:t>𝑗</m:t>
                          </m:r>
                        </m:sub>
                      </m:sSub>
                      <m:r>
                        <a:rPr lang="es-AR" sz="1200" b="0" i="1" dirty="0" smtClean="0">
                          <a:latin typeface="Cambria Math" panose="02040503050406030204" pitchFamily="18" charset="0"/>
                        </a:rPr>
                        <m:t>=</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num>
                        <m:den>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𝑉</m:t>
                              </m:r>
                            </m:e>
                            <m:sub>
                              <m:r>
                                <a:rPr lang="es-AR" sz="1200" i="1" dirty="0">
                                  <a:latin typeface="Cambria Math" panose="02040503050406030204" pitchFamily="18" charset="0"/>
                                </a:rPr>
                                <m:t>0</m:t>
                              </m:r>
                              <m:r>
                                <a:rPr lang="es-AR" sz="1200" i="1" dirty="0">
                                  <a:latin typeface="Cambria Math" panose="02040503050406030204" pitchFamily="18" charset="0"/>
                                </a:rPr>
                                <m:t>𝑗</m:t>
                              </m:r>
                            </m:sub>
                          </m:sSub>
                        </m:den>
                      </m:f>
                      <m:r>
                        <a:rPr lang="es-AR" sz="1200" i="1" dirty="0" smtClean="0">
                          <a:latin typeface="Cambria Math" panose="02040503050406030204" pitchFamily="18" charset="0"/>
                          <a:ea typeface="Cambria Math" panose="02040503050406030204" pitchFamily="18" charset="0"/>
                        </a:rPr>
                        <m:t>≥</m:t>
                      </m:r>
                      <m:r>
                        <a:rPr lang="es-AR" sz="1200" b="0" i="1" dirty="0" smtClean="0">
                          <a:latin typeface="Cambria Math" panose="02040503050406030204" pitchFamily="18" charset="0"/>
                          <a:ea typeface="Cambria Math" panose="02040503050406030204" pitchFamily="18" charset="0"/>
                        </a:rPr>
                        <m:t>0</m:t>
                      </m:r>
                    </m:oMath>
                  </m:oMathPara>
                </a14:m>
                <a:endParaRPr lang="es-AR" sz="1200" dirty="0"/>
              </a:p>
            </p:txBody>
          </p:sp>
        </mc:Choice>
        <mc:Fallback xmlns="">
          <p:sp>
            <p:nvSpPr>
              <p:cNvPr id="22" name="CuadroTexto 21">
                <a:extLst>
                  <a:ext uri="{FF2B5EF4-FFF2-40B4-BE49-F238E27FC236}">
                    <a16:creationId xmlns:a16="http://schemas.microsoft.com/office/drawing/2014/main" id="{35F35AC6-FE52-3414-2560-1A16EBEE7133}"/>
                  </a:ext>
                </a:extLst>
              </p:cNvPr>
              <p:cNvSpPr txBox="1">
                <a:spLocks noRot="1" noChangeAspect="1" noMove="1" noResize="1" noEditPoints="1" noAdjustHandles="1" noChangeArrowheads="1" noChangeShapeType="1" noTextEdit="1"/>
              </p:cNvSpPr>
              <p:nvPr/>
            </p:nvSpPr>
            <p:spPr>
              <a:xfrm>
                <a:off x="3594100" y="4304987"/>
                <a:ext cx="1536729" cy="541990"/>
              </a:xfrm>
              <a:prstGeom prst="rect">
                <a:avLst/>
              </a:prstGeom>
              <a:blipFill>
                <a:blip r:embed="rId5"/>
                <a:stretch>
                  <a:fillRect/>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194ED065-4118-D11D-5039-EEDEDABCFD41}"/>
                  </a:ext>
                </a:extLst>
              </p:cNvPr>
              <p:cNvSpPr txBox="1"/>
              <p:nvPr/>
            </p:nvSpPr>
            <p:spPr>
              <a:xfrm>
                <a:off x="2432433" y="3496365"/>
                <a:ext cx="4228333"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b="0" i="1" smtClean="0">
                                <a:latin typeface="Cambria Math" panose="02040503050406030204" pitchFamily="18" charset="0"/>
                              </a:rPr>
                              <m:t> </m:t>
                            </m:r>
                            <m:r>
                              <a:rPr lang="es-AR" b="0" i="1" smtClean="0">
                                <a:latin typeface="Cambria Math" panose="02040503050406030204" pitchFamily="18" charset="0"/>
                              </a:rPr>
                              <m:t>𝑓</m:t>
                            </m:r>
                            <m:r>
                              <a:rPr lang="es-AR" b="0" i="1" smtClean="0">
                                <a:latin typeface="Cambria Math" panose="02040503050406030204" pitchFamily="18" charset="0"/>
                              </a:rPr>
                              <m:t>(</m:t>
                            </m:r>
                            <m:r>
                              <a:rPr lang="es-AR" b="1" i="1" smtClean="0">
                                <a:latin typeface="Cambria Math" panose="02040503050406030204" pitchFamily="18" charset="0"/>
                              </a:rPr>
                              <m:t>𝑿</m:t>
                            </m:r>
                            <m:r>
                              <a:rPr lang="es-AR" b="0" i="1" smtClean="0">
                                <a:latin typeface="Cambria Math" panose="02040503050406030204" pitchFamily="18" charset="0"/>
                              </a:rPr>
                              <m:t>)</m:t>
                            </m:r>
                            <m:r>
                              <a:rPr lang="es-AR" i="1">
                                <a:latin typeface="Cambria Math" panose="02040503050406030204" pitchFamily="18" charset="0"/>
                              </a:rPr>
                              <m:t> </m:t>
                            </m:r>
                            <m:r>
                              <m:rPr>
                                <m:nor/>
                              </m:rPr>
                              <a:rPr lang="es-AR" b="0" i="0" smtClean="0">
                                <a:latin typeface="Cambria Math" panose="02040503050406030204" pitchFamily="18" charset="0"/>
                              </a:rPr>
                              <m:t>                 </m:t>
                            </m:r>
                            <m:r>
                              <m:rPr>
                                <m:nor/>
                              </m:rPr>
                              <a:rPr lang="es-AR" dirty="0"/>
                              <m:t> </m:t>
                            </m:r>
                          </m:e>
                          <m:e>
                            <m:r>
                              <a:rPr lang="es-AR" b="0" i="1" smtClean="0">
                                <a:latin typeface="Cambria Math" panose="02040503050406030204" pitchFamily="18" charset="0"/>
                              </a:rPr>
                              <m:t>𝑠𝑢𝑗𝑒𝑡𝑜</m:t>
                            </m:r>
                            <m:r>
                              <a:rPr lang="es-AR" b="0" i="1" smtClean="0">
                                <a:latin typeface="Cambria Math" panose="02040503050406030204" pitchFamily="18" charset="0"/>
                              </a:rPr>
                              <m:t> </m:t>
                            </m:r>
                            <m:r>
                              <a:rPr lang="es-AR" b="0" i="1" smtClean="0">
                                <a:latin typeface="Cambria Math" panose="02040503050406030204" pitchFamily="18" charset="0"/>
                              </a:rPr>
                              <m:t>𝑎</m:t>
                            </m:r>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r>
                                  <a:rPr lang="es-AR" i="1" dirty="0">
                                    <a:latin typeface="Cambria Math" panose="02040503050406030204" pitchFamily="18" charset="0"/>
                                  </a:rPr>
                                  <m:t> </m:t>
                                </m:r>
                                <m:sSub>
                                  <m:sSubPr>
                                    <m:ctrlPr>
                                      <a:rPr lang="es-AR" i="1" dirty="0">
                                        <a:latin typeface="Cambria Math" panose="02040503050406030204" pitchFamily="18" charset="0"/>
                                      </a:rPr>
                                    </m:ctrlPr>
                                  </m:sSubPr>
                                  <m:e>
                                    <m:r>
                                      <a:rPr lang="es-AR" i="1" dirty="0">
                                        <a:latin typeface="Cambria Math" panose="02040503050406030204" pitchFamily="18" charset="0"/>
                                      </a:rPr>
                                      <m:t>𝑎</m:t>
                                    </m:r>
                                  </m:e>
                                  <m:sub>
                                    <m:r>
                                      <a:rPr lang="es-AR" i="1" dirty="0">
                                        <a:latin typeface="Cambria Math" panose="02040503050406030204" pitchFamily="18" charset="0"/>
                                      </a:rPr>
                                      <m:t>h</m:t>
                                    </m:r>
                                    <m:r>
                                      <a:rPr lang="es-AR" i="1" dirty="0">
                                        <a:latin typeface="Cambria Math" panose="02040503050406030204" pitchFamily="18" charset="0"/>
                                      </a:rPr>
                                      <m:t>,</m:t>
                                    </m:r>
                                    <m:r>
                                      <a:rPr lang="es-AR" i="1" dirty="0">
                                        <a:latin typeface="Cambria Math" panose="02040503050406030204" pitchFamily="18" charset="0"/>
                                      </a:rPr>
                                      <m:t>𝑗</m:t>
                                    </m:r>
                                  </m:sub>
                                </m:sSub>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h</m:t>
                                    </m:r>
                                  </m:sub>
                                </m:sSub>
                                <m:r>
                                  <a:rPr lang="es-AR" i="1">
                                    <a:latin typeface="Cambria Math" panose="02040503050406030204" pitchFamily="18" charset="0"/>
                                    <a:ea typeface="Cambria Math" panose="02040503050406030204" pitchFamily="18" charset="0"/>
                                  </a:rPr>
                                  <m:t>≤1</m:t>
                                </m:r>
                              </m:e>
                            </m:nary>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oMath>
                </a14:m>
                <a:endParaRPr lang="es-AR" dirty="0"/>
              </a:p>
            </p:txBody>
          </p:sp>
        </mc:Choice>
        <mc:Fallback xmlns="">
          <p:sp>
            <p:nvSpPr>
              <p:cNvPr id="35" name="CuadroTexto 34">
                <a:extLst>
                  <a:ext uri="{FF2B5EF4-FFF2-40B4-BE49-F238E27FC236}">
                    <a16:creationId xmlns:a16="http://schemas.microsoft.com/office/drawing/2014/main" id="{194ED065-4118-D11D-5039-EEDEDABCFD41}"/>
                  </a:ext>
                </a:extLst>
              </p:cNvPr>
              <p:cNvSpPr txBox="1">
                <a:spLocks noRot="1" noChangeAspect="1" noMove="1" noResize="1" noEditPoints="1" noAdjustHandles="1" noChangeArrowheads="1" noChangeShapeType="1" noTextEdit="1"/>
              </p:cNvSpPr>
              <p:nvPr/>
            </p:nvSpPr>
            <p:spPr>
              <a:xfrm>
                <a:off x="2432433" y="3496365"/>
                <a:ext cx="4228333" cy="559577"/>
              </a:xfrm>
              <a:prstGeom prst="rect">
                <a:avLst/>
              </a:prstGeom>
              <a:blipFill>
                <a:blip r:embed="rId6"/>
                <a:stretch>
                  <a:fillRect/>
                </a:stretch>
              </a:blipFill>
            </p:spPr>
            <p:txBody>
              <a:bodyPr/>
              <a:lstStyle/>
              <a:p>
                <a:r>
                  <a:rPr lang="es-AR">
                    <a:noFill/>
                  </a:rPr>
                  <a:t> </a:t>
                </a:r>
              </a:p>
            </p:txBody>
          </p:sp>
        </mc:Fallback>
      </mc:AlternateContent>
      <p:cxnSp>
        <p:nvCxnSpPr>
          <p:cNvPr id="37" name="Conector: angular 36">
            <a:extLst>
              <a:ext uri="{FF2B5EF4-FFF2-40B4-BE49-F238E27FC236}">
                <a16:creationId xmlns:a16="http://schemas.microsoft.com/office/drawing/2014/main" id="{EBBC8E62-E92A-B563-B917-057E38B26256}"/>
              </a:ext>
            </a:extLst>
          </p:cNvPr>
          <p:cNvCxnSpPr>
            <a:cxnSpLocks/>
            <a:stCxn id="5" idx="3"/>
            <a:endCxn id="18" idx="0"/>
          </p:cNvCxnSpPr>
          <p:nvPr/>
        </p:nvCxnSpPr>
        <p:spPr>
          <a:xfrm>
            <a:off x="6660766" y="1855139"/>
            <a:ext cx="1232762" cy="508763"/>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2E75BDE8-C392-DE75-CA2C-F233EE3BBA86}"/>
              </a:ext>
            </a:extLst>
          </p:cNvPr>
          <p:cNvCxnSpPr>
            <a:cxnSpLocks/>
            <a:stCxn id="18" idx="2"/>
            <a:endCxn id="35" idx="3"/>
          </p:cNvCxnSpPr>
          <p:nvPr/>
        </p:nvCxnSpPr>
        <p:spPr>
          <a:xfrm rot="5400000">
            <a:off x="7171057" y="3053683"/>
            <a:ext cx="212180" cy="1232762"/>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3A1D3DE3-0631-8068-02EB-1D39EAB30398}"/>
              </a:ext>
            </a:extLst>
          </p:cNvPr>
          <p:cNvCxnSpPr>
            <a:cxnSpLocks/>
            <a:endCxn id="22" idx="0"/>
          </p:cNvCxnSpPr>
          <p:nvPr/>
        </p:nvCxnSpPr>
        <p:spPr>
          <a:xfrm>
            <a:off x="3895725" y="4055942"/>
            <a:ext cx="466740" cy="249045"/>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160440"/>
      </p:ext>
    </p:extLst>
  </p:cSld>
  <p:clrMapOvr>
    <a:masterClrMapping/>
  </p:clrMapOvr>
  <p:extLst>
    <p:ext uri="{6950BFC3-D8DA-4A85-94F7-54DA5524770B}">
      <p188:commentRel xmlns:p188="http://schemas.microsoft.com/office/powerpoint/2018/8/main" r:id="rId2"/>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E51F245B-A4D3-DCB8-7370-8DABBE49E3FA}"/>
                  </a:ext>
                </a:extLst>
              </p:cNvPr>
              <p:cNvSpPr/>
              <p:nvPr/>
            </p:nvSpPr>
            <p:spPr>
              <a:xfrm>
                <a:off x="1809114" y="2684829"/>
                <a:ext cx="5680710" cy="808675"/>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1"/>
                    </a:solidFill>
                    <a:latin typeface="Lato" panose="020F0502020204030203" pitchFamily="34" charset="0"/>
                    <a:ea typeface="Lato" panose="020F0502020204030203" pitchFamily="34" charset="0"/>
                    <a:cs typeface="Lato" panose="020F0502020204030203" pitchFamily="34" charset="0"/>
                  </a:rPr>
                  <a:t>La resolución del sistema permite obtener los menores tamaños muestrales en cada estrato </a:t>
                </a:r>
                <a14:m>
                  <m:oMath xmlns:m="http://schemas.openxmlformats.org/officeDocument/2006/math">
                    <m:d>
                      <m:dPr>
                        <m:ctrlP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ctrlPr>
                      </m:dPr>
                      <m:e>
                        <m:sSub>
                          <m:sSubPr>
                            <m:ctrlPr>
                              <a:rPr lang="es-ES" b="1" i="1">
                                <a:solidFill>
                                  <a:schemeClr val="bg1"/>
                                </a:solidFill>
                                <a:latin typeface="Cambria Math" panose="02040503050406030204" pitchFamily="18" charset="0"/>
                                <a:ea typeface="Lato" panose="020F0502020204030203" pitchFamily="34" charset="0"/>
                                <a:cs typeface="Lato" panose="020F0502020204030203" pitchFamily="34" charset="0"/>
                              </a:rPr>
                            </m:ctrlPr>
                          </m:sSubPr>
                          <m:e>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𝒏</m:t>
                            </m:r>
                          </m:e>
                          <m:sub>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𝒉</m:t>
                            </m:r>
                          </m:sub>
                        </m:sSub>
                        <m:r>
                          <a:rPr lang="es-AR" b="1"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𝒉</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𝟏</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𝑯</m:t>
                        </m:r>
                      </m:e>
                    </m:d>
                  </m:oMath>
                </a14:m>
                <a:r>
                  <a:rPr lang="es-AR" b="1" dirty="0">
                    <a:solidFill>
                      <a:schemeClr val="bg1"/>
                    </a:solidFill>
                    <a:latin typeface="Lato" panose="020F0502020204030203" pitchFamily="34" charset="0"/>
                    <a:ea typeface="Lato" panose="020F0502020204030203" pitchFamily="34" charset="0"/>
                    <a:cs typeface="Lato" panose="020F0502020204030203" pitchFamily="34" charset="0"/>
                  </a:rPr>
                  <a:t> que satisfacen los requerimientos de precisión de las estimaciones</a:t>
                </a:r>
                <a:endParaRPr lang="es-E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1" name="Rectángulo 10">
                <a:extLst>
                  <a:ext uri="{FF2B5EF4-FFF2-40B4-BE49-F238E27FC236}">
                    <a16:creationId xmlns:a16="http://schemas.microsoft.com/office/drawing/2014/main" id="{E51F245B-A4D3-DCB8-7370-8DABBE49E3FA}"/>
                  </a:ext>
                </a:extLst>
              </p:cNvPr>
              <p:cNvSpPr>
                <a:spLocks noRot="1" noChangeAspect="1" noMove="1" noResize="1" noEditPoints="1" noAdjustHandles="1" noChangeArrowheads="1" noChangeShapeType="1" noTextEdit="1"/>
              </p:cNvSpPr>
              <p:nvPr/>
            </p:nvSpPr>
            <p:spPr>
              <a:xfrm>
                <a:off x="1809114" y="2684829"/>
                <a:ext cx="5680710" cy="808675"/>
              </a:xfrm>
              <a:prstGeom prst="rect">
                <a:avLst/>
              </a:prstGeom>
              <a:blipFill>
                <a:blip r:embed="rId2"/>
                <a:stretch>
                  <a:fillRect b="-1460"/>
                </a:stretch>
              </a:blipFill>
              <a:ln>
                <a:solidFill>
                  <a:srgbClr val="92D050"/>
                </a:solidFill>
              </a:ln>
            </p:spPr>
            <p:txBody>
              <a:bodyPr/>
              <a:lstStyle/>
              <a:p>
                <a:r>
                  <a:rPr lang="es-AR">
                    <a:noFill/>
                  </a:rPr>
                  <a:t> </a:t>
                </a:r>
              </a:p>
            </p:txBody>
          </p:sp>
        </mc:Fallback>
      </mc:AlternateContent>
      <p:sp>
        <p:nvSpPr>
          <p:cNvPr id="3" name="CuadroTexto 2">
            <a:extLst>
              <a:ext uri="{FF2B5EF4-FFF2-40B4-BE49-F238E27FC236}">
                <a16:creationId xmlns:a16="http://schemas.microsoft.com/office/drawing/2014/main" id="{FC6FB258-9638-26F0-947F-61ADD20972F6}"/>
              </a:ext>
            </a:extLst>
          </p:cNvPr>
          <p:cNvSpPr txBox="1"/>
          <p:nvPr/>
        </p:nvSpPr>
        <p:spPr>
          <a:xfrm>
            <a:off x="356123" y="1245326"/>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Recordando…</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CBD9F720-BF60-2F10-203E-F9C089A9CD5D}"/>
                  </a:ext>
                </a:extLst>
              </p:cNvPr>
              <p:cNvSpPr txBox="1"/>
              <p:nvPr/>
            </p:nvSpPr>
            <p:spPr>
              <a:xfrm>
                <a:off x="1333501" y="1353557"/>
                <a:ext cx="4572000" cy="6038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rPr>
                        <m:t>𝑿</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𝐻</m:t>
                                  </m:r>
                                </m:sub>
                              </m:sSub>
                            </m:e>
                          </m:d>
                        </m:e>
                        <m:sup>
                          <m:r>
                            <a:rPr lang="es-AR" b="0" i="1" smtClean="0">
                              <a:latin typeface="Cambria Math" panose="02040503050406030204" pitchFamily="18" charset="0"/>
                            </a:rPr>
                            <m:t>′</m:t>
                          </m:r>
                        </m:sup>
                      </m:sSup>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𝐻</m:t>
                                      </m:r>
                                    </m:sub>
                                  </m:sSub>
                                </m:den>
                              </m:f>
                            </m:e>
                          </m:d>
                        </m:e>
                        <m:sup>
                          <m:r>
                            <a:rPr lang="es-AR" b="0" i="1" smtClean="0">
                              <a:latin typeface="Cambria Math" panose="02040503050406030204" pitchFamily="18" charset="0"/>
                            </a:rPr>
                            <m:t>′</m:t>
                          </m:r>
                        </m:sup>
                      </m:sSup>
                    </m:oMath>
                  </m:oMathPara>
                </a14:m>
                <a:endParaRPr lang="es-AR" dirty="0"/>
              </a:p>
            </p:txBody>
          </p:sp>
        </mc:Choice>
        <mc:Fallback xmlns="">
          <p:sp>
            <p:nvSpPr>
              <p:cNvPr id="10" name="CuadroTexto 9">
                <a:extLst>
                  <a:ext uri="{FF2B5EF4-FFF2-40B4-BE49-F238E27FC236}">
                    <a16:creationId xmlns:a16="http://schemas.microsoft.com/office/drawing/2014/main" id="{CBD9F720-BF60-2F10-203E-F9C089A9CD5D}"/>
                  </a:ext>
                </a:extLst>
              </p:cNvPr>
              <p:cNvSpPr txBox="1">
                <a:spLocks noRot="1" noChangeAspect="1" noMove="1" noResize="1" noEditPoints="1" noAdjustHandles="1" noChangeArrowheads="1" noChangeShapeType="1" noTextEdit="1"/>
              </p:cNvSpPr>
              <p:nvPr/>
            </p:nvSpPr>
            <p:spPr>
              <a:xfrm>
                <a:off x="1333501" y="1353557"/>
                <a:ext cx="4572000" cy="603883"/>
              </a:xfrm>
              <a:prstGeom prst="rect">
                <a:avLst/>
              </a:prstGeom>
              <a:blipFill>
                <a:blip r:embed="rId3"/>
                <a:stretch>
                  <a:fillRect/>
                </a:stretch>
              </a:blipFill>
            </p:spPr>
            <p:txBody>
              <a:bodyPr/>
              <a:lstStyle/>
              <a:p>
                <a:r>
                  <a:rPr lang="es-AR">
                    <a:noFill/>
                  </a:rPr>
                  <a:t> </a:t>
                </a:r>
              </a:p>
            </p:txBody>
          </p:sp>
        </mc:Fallback>
      </mc:AlternateContent>
      <p:sp>
        <p:nvSpPr>
          <p:cNvPr id="13" name="CuadroTexto 12">
            <a:extLst>
              <a:ext uri="{FF2B5EF4-FFF2-40B4-BE49-F238E27FC236}">
                <a16:creationId xmlns:a16="http://schemas.microsoft.com/office/drawing/2014/main" id="{8EFDC8AC-6F46-C5F6-F40C-5C029D53831C}"/>
              </a:ext>
            </a:extLst>
          </p:cNvPr>
          <p:cNvSpPr txBox="1"/>
          <p:nvPr/>
        </p:nvSpPr>
        <p:spPr>
          <a:xfrm>
            <a:off x="458993" y="2263973"/>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Entonces,</a:t>
            </a:r>
          </a:p>
        </p:txBody>
      </p:sp>
    </p:spTree>
    <p:extLst>
      <p:ext uri="{BB962C8B-B14F-4D97-AF65-F5344CB8AC3E}">
        <p14:creationId xmlns:p14="http://schemas.microsoft.com/office/powerpoint/2010/main" val="1393857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pPr marL="285750" indent="-285750">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En el caso </a:t>
                </a:r>
                <a:r>
                  <a:rPr lang="es-ES" dirty="0" err="1">
                    <a:latin typeface="Lato" panose="020F0502020204030203" pitchFamily="34" charset="0"/>
                    <a:ea typeface="Lato" panose="020F0502020204030203" pitchFamily="34" charset="0"/>
                    <a:cs typeface="Lato" panose="020F0502020204030203" pitchFamily="34" charset="0"/>
                  </a:rPr>
                  <a:t>univariado</a:t>
                </a:r>
                <a:r>
                  <a:rPr lang="es-ES"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m:t>
                    </m:r>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=1)</m:t>
                    </m:r>
                  </m:oMath>
                </a14:m>
                <a:r>
                  <a:rPr lang="es-ES" dirty="0">
                    <a:latin typeface="Lato" panose="020F0502020204030203" pitchFamily="34" charset="0"/>
                    <a:ea typeface="Lato" panose="020F0502020204030203" pitchFamily="34" charset="0"/>
                    <a:cs typeface="Lato" panose="020F0502020204030203" pitchFamily="34" charset="0"/>
                  </a:rPr>
                  <a:t>, </a:t>
                </a:r>
                <a:r>
                  <a:rPr lang="es-AR" dirty="0">
                    <a:latin typeface="Lato" panose="020F0502020204030203" pitchFamily="34" charset="0"/>
                    <a:ea typeface="Lato" panose="020F0502020204030203" pitchFamily="34" charset="0"/>
                    <a:cs typeface="Lato" panose="020F0502020204030203" pitchFamily="34" charset="0"/>
                  </a:rPr>
                  <a:t>la solución del sistema</a:t>
                </a:r>
                <a:r>
                  <a:rPr lang="es-ES" dirty="0">
                    <a:latin typeface="Lato" panose="020F0502020204030203" pitchFamily="34" charset="0"/>
                    <a:ea typeface="Lato" panose="020F0502020204030203" pitchFamily="34" charset="0"/>
                    <a:cs typeface="Lato" panose="020F0502020204030203" pitchFamily="34" charset="0"/>
                  </a:rPr>
                  <a:t>, dada por </a:t>
                </a:r>
                <a14:m>
                  <m:oMath xmlns:m="http://schemas.openxmlformats.org/officeDocument/2006/math">
                    <m:sSup>
                      <m:sSupPr>
                        <m:ctrlPr>
                          <a:rPr lang="es-ES" i="1" smtClean="0">
                            <a:latin typeface="Cambria Math" panose="02040503050406030204" pitchFamily="18" charset="0"/>
                            <a:ea typeface="Lato" panose="020F0502020204030203" pitchFamily="34" charset="0"/>
                            <a:cs typeface="Lato" panose="020F0502020204030203" pitchFamily="34" charset="0"/>
                          </a:rPr>
                        </m:ctrlPr>
                      </m:sSupPr>
                      <m:e>
                        <m:r>
                          <a:rPr lang="es-AR" b="1" i="1" smtClean="0">
                            <a:latin typeface="Cambria Math" panose="02040503050406030204" pitchFamily="18" charset="0"/>
                            <a:ea typeface="Lato" panose="020F0502020204030203" pitchFamily="34" charset="0"/>
                            <a:cs typeface="Lato" panose="020F0502020204030203" pitchFamily="34" charset="0"/>
                          </a:rPr>
                          <m:t>𝑿</m:t>
                        </m:r>
                      </m:e>
                      <m:sup>
                        <m:r>
                          <a:rPr lang="es-AR" b="0" i="1" smtClean="0">
                            <a:latin typeface="Cambria Math" panose="02040503050406030204" pitchFamily="18" charset="0"/>
                            <a:ea typeface="Lato" panose="020F0502020204030203" pitchFamily="34" charset="0"/>
                            <a:cs typeface="Lato" panose="020F0502020204030203" pitchFamily="34" charset="0"/>
                          </a:rPr>
                          <m:t>∗</m:t>
                        </m:r>
                      </m:sup>
                    </m:sSup>
                  </m:oMath>
                </a14:m>
                <a:r>
                  <a:rPr lang="es-ES" dirty="0">
                    <a:latin typeface="Lato" panose="020F0502020204030203" pitchFamily="34" charset="0"/>
                    <a:ea typeface="Lato" panose="020F0502020204030203" pitchFamily="34" charset="0"/>
                    <a:cs typeface="Lato" panose="020F0502020204030203" pitchFamily="34" charset="0"/>
                  </a:rPr>
                  <a:t>, es:</a:t>
                </a:r>
              </a:p>
            </p:txBody>
          </p:sp>
        </mc:Choice>
        <mc:Fallback>
          <p:sp>
            <p:nvSpPr>
              <p:cNvPr id="3" name="CuadroTexto 2">
                <a:extLst>
                  <a:ext uri="{FF2B5EF4-FFF2-40B4-BE49-F238E27FC236}">
                    <a16:creationId xmlns:a16="http://schemas.microsoft.com/office/drawing/2014/main" id="{FC6FB258-9638-26F0-947F-61ADD20972F6}"/>
                  </a:ext>
                </a:extLst>
              </p:cNvPr>
              <p:cNvSpPr txBox="1">
                <a:spLocks noRot="1" noChangeAspect="1" noMove="1" noResize="1" noEditPoints="1" noAdjustHandles="1" noChangeArrowheads="1" noChangeShapeType="1" noTextEdit="1"/>
              </p:cNvSpPr>
              <p:nvPr/>
            </p:nvSpPr>
            <p:spPr>
              <a:xfrm>
                <a:off x="330722" y="979629"/>
                <a:ext cx="8431754" cy="307777"/>
              </a:xfrm>
              <a:prstGeom prst="rect">
                <a:avLst/>
              </a:prstGeom>
              <a:blipFill>
                <a:blip r:embed="rId4"/>
                <a:stretch>
                  <a:fillRect l="-217" t="-4000" b="-20000"/>
                </a:stretch>
              </a:blipFill>
            </p:spPr>
            <p:txBody>
              <a:bodyPr/>
              <a:lstStyle/>
              <a:p>
                <a:r>
                  <a:rPr lang="es-AR">
                    <a:noFill/>
                  </a:rPr>
                  <a:t> </a:t>
                </a:r>
              </a:p>
            </p:txBody>
          </p:sp>
        </mc:Fallback>
      </mc:AlternateContent>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Solución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CBD9F720-BF60-2F10-203E-F9C089A9CD5D}"/>
                  </a:ext>
                </a:extLst>
              </p:cNvPr>
              <p:cNvSpPr txBox="1"/>
              <p:nvPr/>
            </p:nvSpPr>
            <p:spPr>
              <a:xfrm>
                <a:off x="1456690" y="1601328"/>
                <a:ext cx="5949950" cy="89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0" i="1" smtClean="0">
                              <a:latin typeface="Cambria Math" panose="02040503050406030204" pitchFamily="18" charset="0"/>
                            </a:rPr>
                            <m:t>𝑋</m:t>
                          </m:r>
                        </m:e>
                        <m:sub>
                          <m:r>
                            <a:rPr lang="es-AR" b="0" i="1" smtClean="0">
                              <a:latin typeface="Cambria Math" panose="02040503050406030204" pitchFamily="18" charset="0"/>
                            </a:rPr>
                            <m:t>h</m:t>
                          </m:r>
                        </m:sub>
                        <m:sup>
                          <m:r>
                            <a:rPr lang="es-AR" b="0" i="1" smtClean="0">
                              <a:latin typeface="Cambria Math" panose="02040503050406030204" pitchFamily="18" charset="0"/>
                            </a:rPr>
                            <m:t>∗</m:t>
                          </m:r>
                        </m:sup>
                      </m:sSubSup>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,1</m:t>
                                              </m:r>
                                            </m:sub>
                                          </m:sSub>
                                        </m:e>
                                      </m:rad>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,1</m:t>
                                                  </m:r>
                                                </m:sub>
                                              </m:sSub>
                                            </m:e>
                                          </m:rad>
                                        </m:e>
                                      </m:nary>
                                    </m:e>
                                  </m:d>
                                </m:den>
                              </m:f>
                              <m:r>
                                <a:rPr lang="es-AR" b="0" i="1" smtClean="0">
                                  <a:latin typeface="Cambria Math" panose="02040503050406030204" pitchFamily="18" charset="0"/>
                                </a:rPr>
                                <m:t>           </m:t>
                              </m:r>
                              <m:r>
                                <a:rPr lang="es-AR" i="1">
                                  <a:latin typeface="Cambria Math" panose="02040503050406030204" pitchFamily="18" charset="0"/>
                                </a:rPr>
                                <m:t>𝑠𝑖</m:t>
                              </m:r>
                              <m:r>
                                <a:rPr lang="es-AR" i="1">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h</m:t>
                                  </m:r>
                                  <m:r>
                                    <a:rPr lang="es-AR" i="1">
                                      <a:latin typeface="Cambria Math" panose="02040503050406030204" pitchFamily="18" charset="0"/>
                                    </a:rPr>
                                    <m:t>,1</m:t>
                                  </m:r>
                                </m:sub>
                              </m:sSub>
                              <m:r>
                                <a:rPr lang="es-AR" i="1">
                                  <a:latin typeface="Cambria Math" panose="02040503050406030204" pitchFamily="18" charset="0"/>
                                </a:rPr>
                                <m:t>&gt;0</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r>
                                <a:rPr lang="es-AR" b="0" i="1" smtClean="0">
                                  <a:latin typeface="Cambria Math" panose="02040503050406030204" pitchFamily="18" charset="0"/>
                                  <a:ea typeface="Cambria Math" panose="02040503050406030204" pitchFamily="18" charset="0"/>
                                </a:rPr>
                                <m:t> </m:t>
                              </m:r>
                            </m:e>
                          </m:eqArr>
                        </m:e>
                      </m:d>
                      <m:r>
                        <a:rPr lang="es-AR" b="0" i="1" smtClean="0">
                          <a:latin typeface="Cambria Math" panose="02040503050406030204" pitchFamily="18" charset="0"/>
                        </a:rPr>
                        <m:t>      1</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h</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𝐻</m:t>
                      </m:r>
                      <m:r>
                        <a:rPr lang="es-AR" b="0" i="1" smtClean="0">
                          <a:latin typeface="Cambria Math" panose="02040503050406030204" pitchFamily="18" charset="0"/>
                        </a:rPr>
                        <m:t> </m:t>
                      </m:r>
                    </m:oMath>
                  </m:oMathPara>
                </a14:m>
                <a:endParaRPr lang="es-AR" dirty="0"/>
              </a:p>
            </p:txBody>
          </p:sp>
        </mc:Choice>
        <mc:Fallback xmlns="">
          <p:sp>
            <p:nvSpPr>
              <p:cNvPr id="10" name="CuadroTexto 9">
                <a:extLst>
                  <a:ext uri="{FF2B5EF4-FFF2-40B4-BE49-F238E27FC236}">
                    <a16:creationId xmlns:a16="http://schemas.microsoft.com/office/drawing/2014/main" id="{CBD9F720-BF60-2F10-203E-F9C089A9CD5D}"/>
                  </a:ext>
                </a:extLst>
              </p:cNvPr>
              <p:cNvSpPr txBox="1">
                <a:spLocks noRot="1" noChangeAspect="1" noMove="1" noResize="1" noEditPoints="1" noAdjustHandles="1" noChangeArrowheads="1" noChangeShapeType="1" noTextEdit="1"/>
              </p:cNvSpPr>
              <p:nvPr/>
            </p:nvSpPr>
            <p:spPr>
              <a:xfrm>
                <a:off x="1456690" y="1601328"/>
                <a:ext cx="5949950" cy="890052"/>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42B0F4B3-187F-6F02-EEB4-E06FE300E3DA}"/>
                  </a:ext>
                </a:extLst>
              </p:cNvPr>
              <p:cNvSpPr txBox="1"/>
              <p:nvPr/>
            </p:nvSpPr>
            <p:spPr>
              <a:xfrm>
                <a:off x="330722" y="2782517"/>
                <a:ext cx="6310108" cy="307777"/>
              </a:xfrm>
              <a:prstGeom prst="rect">
                <a:avLst/>
              </a:prstGeom>
              <a:noFill/>
            </p:spPr>
            <p:txBody>
              <a:bodyPr wrap="square">
                <a:spAutoFit/>
              </a:bodyPr>
              <a:lstStyle/>
              <a:p>
                <a:pPr marL="285750" indent="-285750">
                  <a:buClr>
                    <a:schemeClr val="bg1">
                      <a:lumMod val="50000"/>
                    </a:schemeClr>
                  </a:buClr>
                  <a:buFontTx/>
                  <a:buChar char="•"/>
                </a:pPr>
                <a:r>
                  <a:rPr lang="es-AR" b="0" dirty="0">
                    <a:latin typeface="Lato" panose="020F0502020204030203" pitchFamily="34" charset="0"/>
                    <a:ea typeface="Lato" panose="020F0502020204030203" pitchFamily="34" charset="0"/>
                    <a:cs typeface="Lato" panose="020F0502020204030203" pitchFamily="34" charset="0"/>
                  </a:rPr>
                  <a:t>En el caso multivariado</a:t>
                </a:r>
                <a:r>
                  <a:rPr lang="es-AR" b="0" dirty="0">
                    <a:ea typeface="Lato" panose="020F0502020204030203" pitchFamily="34" charset="0"/>
                    <a:cs typeface="Lato" panose="020F0502020204030203" pitchFamily="34" charset="0"/>
                  </a:rPr>
                  <a:t> </a:t>
                </a:r>
                <a14:m>
                  <m:oMath xmlns:m="http://schemas.openxmlformats.org/officeDocument/2006/math">
                    <m:r>
                      <a:rPr lang="es-AR" b="0" i="0" smtClean="0">
                        <a:latin typeface="Cambria Math" panose="02040503050406030204" pitchFamily="18" charset="0"/>
                        <a:ea typeface="Lato" panose="020F0502020204030203" pitchFamily="34" charset="0"/>
                        <a:cs typeface="Lato" panose="020F0502020204030203" pitchFamily="34" charset="0"/>
                      </a:rPr>
                      <m:t>(</m:t>
                    </m:r>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&gt;1</m:t>
                    </m:r>
                    <m:r>
                      <a:rPr lang="es-AR" b="0" i="0" smtClean="0">
                        <a:latin typeface="Cambria Math" panose="02040503050406030204" pitchFamily="18" charset="0"/>
                        <a:ea typeface="Lato" panose="020F0502020204030203" pitchFamily="34" charset="0"/>
                        <a:cs typeface="Lato" panose="020F0502020204030203" pitchFamily="34" charset="0"/>
                      </a:rPr>
                      <m:t>),</m:t>
                    </m:r>
                  </m:oMath>
                </a14:m>
                <a:r>
                  <a:rPr lang="es-AR" dirty="0"/>
                  <a:t> </a:t>
                </a:r>
                <a:r>
                  <a:rPr lang="es-AR" dirty="0">
                    <a:latin typeface="Lato" panose="020F0502020204030203" pitchFamily="34" charset="0"/>
                    <a:ea typeface="Lato" panose="020F0502020204030203" pitchFamily="34" charset="0"/>
                    <a:cs typeface="Lato" panose="020F0502020204030203" pitchFamily="34" charset="0"/>
                  </a:rPr>
                  <a:t>Bethel demostró que el óptimo resulta:</a:t>
                </a:r>
              </a:p>
            </p:txBody>
          </p:sp>
        </mc:Choice>
        <mc:Fallback>
          <p:sp>
            <p:nvSpPr>
              <p:cNvPr id="6" name="CuadroTexto 5">
                <a:extLst>
                  <a:ext uri="{FF2B5EF4-FFF2-40B4-BE49-F238E27FC236}">
                    <a16:creationId xmlns:a16="http://schemas.microsoft.com/office/drawing/2014/main" id="{42B0F4B3-187F-6F02-EEB4-E06FE300E3DA}"/>
                  </a:ext>
                </a:extLst>
              </p:cNvPr>
              <p:cNvSpPr txBox="1">
                <a:spLocks noRot="1" noChangeAspect="1" noMove="1" noResize="1" noEditPoints="1" noAdjustHandles="1" noChangeArrowheads="1" noChangeShapeType="1" noTextEdit="1"/>
              </p:cNvSpPr>
              <p:nvPr/>
            </p:nvSpPr>
            <p:spPr>
              <a:xfrm>
                <a:off x="330722" y="2782517"/>
                <a:ext cx="6310108" cy="307777"/>
              </a:xfrm>
              <a:prstGeom prst="rect">
                <a:avLst/>
              </a:prstGeom>
              <a:blipFill>
                <a:blip r:embed="rId6"/>
                <a:stretch>
                  <a:fillRect l="-290" t="-3922" b="-1764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97C6423-DD94-EA7A-153D-EE2C15B5B599}"/>
                  </a:ext>
                </a:extLst>
              </p:cNvPr>
              <p:cNvSpPr txBox="1"/>
              <p:nvPr/>
            </p:nvSpPr>
            <p:spPr>
              <a:xfrm>
                <a:off x="662192" y="3312036"/>
                <a:ext cx="6630148" cy="10881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s-AR" i="1" smtClean="0">
                              <a:latin typeface="Cambria Math" panose="02040503050406030204" pitchFamily="18" charset="0"/>
                            </a:rPr>
                          </m:ctrlPr>
                        </m:sSubSupPr>
                        <m:e>
                          <m:r>
                            <a:rPr lang="es-AR" b="0" i="1" smtClean="0">
                              <a:latin typeface="Cambria Math" panose="02040503050406030204" pitchFamily="18" charset="0"/>
                            </a:rPr>
                            <m:t>𝑋</m:t>
                          </m:r>
                        </m:e>
                        <m:sub>
                          <m:r>
                            <a:rPr lang="es-AR" b="0" i="1" smtClean="0">
                              <a:latin typeface="Cambria Math" panose="02040503050406030204" pitchFamily="18" charset="0"/>
                            </a:rPr>
                            <m:t>h</m:t>
                          </m:r>
                        </m:sub>
                        <m:sup>
                          <m:r>
                            <a:rPr lang="es-AR" b="0" i="1" smtClean="0">
                              <a:latin typeface="Cambria Math" panose="02040503050406030204" pitchFamily="18" charset="0"/>
                            </a:rPr>
                            <m:t>∗</m:t>
                          </m:r>
                        </m:sup>
                      </m:sSubSup>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nary>
                                                <m:naryPr>
                                                  <m:chr m:val="∑"/>
                                                  <m:limLoc m:val="subSup"/>
                                                  <m:ctrlPr>
                                                    <a:rPr lang="es-AR" b="0" i="1" smtClean="0">
                                                      <a:solidFill>
                                                        <a:srgbClr val="00986B"/>
                                                      </a:solidFill>
                                                      <a:latin typeface="Cambria Math" panose="02040503050406030204" pitchFamily="18" charset="0"/>
                                                    </a:rPr>
                                                  </m:ctrlPr>
                                                </m:naryPr>
                                                <m:sub>
                                                  <m:r>
                                                    <m:rPr>
                                                      <m:brk m:alnAt="25"/>
                                                    </m:rPr>
                                                    <a:rPr lang="es-AR" b="0" i="1" smtClean="0">
                                                      <a:solidFill>
                                                        <a:srgbClr val="00986B"/>
                                                      </a:solidFill>
                                                      <a:latin typeface="Cambria Math" panose="02040503050406030204" pitchFamily="18" charset="0"/>
                                                    </a:rPr>
                                                    <m:t>𝑗</m:t>
                                                  </m:r>
                                                  <m:r>
                                                    <a:rPr lang="es-AR" b="0" i="1" smtClean="0">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𝐽</m:t>
                                                  </m:r>
                                                </m:sup>
                                                <m:e>
                                                  <m:sSubSup>
                                                    <m:sSubSupPr>
                                                      <m:ctrlPr>
                                                        <a:rPr lang="es-AR" b="0" i="1" smtClean="0">
                                                          <a:solidFill>
                                                            <a:srgbClr val="00986B"/>
                                                          </a:solidFill>
                                                          <a:latin typeface="Cambria Math" panose="02040503050406030204" pitchFamily="18" charset="0"/>
                                                        </a:rPr>
                                                      </m:ctrlPr>
                                                    </m:sSubSupPr>
                                                    <m:e>
                                                      <m:r>
                                                        <a:rPr lang="es-AR" b="0" i="1" smtClean="0">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rPr>
                                                        <m:t>𝑗</m:t>
                                                      </m:r>
                                                    </m:sub>
                                                    <m:sup>
                                                      <m:r>
                                                        <a:rPr lang="es-AR" b="0" i="1" smtClean="0">
                                                          <a:solidFill>
                                                            <a:srgbClr val="00986B"/>
                                                          </a:solidFill>
                                                          <a:latin typeface="Cambria Math" panose="02040503050406030204" pitchFamily="18" charset="0"/>
                                                        </a:rPr>
                                                        <m:t>∗</m:t>
                                                      </m:r>
                                                    </m:sup>
                                                  </m:sSubSup>
                                                </m:e>
                                              </m:nary>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𝑗</m:t>
                                              </m:r>
                                            </m:sub>
                                          </m:sSub>
                                        </m:e>
                                      </m:rad>
                                      <m:nary>
                                        <m:naryPr>
                                          <m:chr m:val="∑"/>
                                          <m:limLoc m:val="subSup"/>
                                          <m:ctrlPr>
                                            <a:rPr lang="es-AR" b="0" i="1" smtClean="0">
                                              <a:latin typeface="Cambria Math" panose="02040503050406030204" pitchFamily="18" charset="0"/>
                                            </a:rPr>
                                          </m:ctrlPr>
                                        </m:naryPr>
                                        <m:sub>
                                          <m:r>
                                            <m:rPr>
                                              <m:brk m:alnAt="1"/>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nary>
                                                <m:naryPr>
                                                  <m:chr m:val="∑"/>
                                                  <m:limLoc m:val="subSup"/>
                                                  <m:ctrlPr>
                                                    <a:rPr lang="es-AR" i="1" smtClean="0">
                                                      <a:solidFill>
                                                        <a:srgbClr val="00986B"/>
                                                      </a:solidFill>
                                                      <a:latin typeface="Cambria Math" panose="02040503050406030204" pitchFamily="18" charset="0"/>
                                                    </a:rPr>
                                                  </m:ctrlPr>
                                                </m:naryPr>
                                                <m:sub>
                                                  <m:r>
                                                    <m:rPr>
                                                      <m:brk m:alnAt="25"/>
                                                    </m:rPr>
                                                    <a:rPr lang="es-AR" i="1">
                                                      <a:solidFill>
                                                        <a:srgbClr val="00986B"/>
                                                      </a:solidFill>
                                                      <a:latin typeface="Cambria Math" panose="02040503050406030204" pitchFamily="18" charset="0"/>
                                                    </a:rPr>
                                                    <m:t>𝑗</m:t>
                                                  </m:r>
                                                  <m:r>
                                                    <a:rPr lang="es-AR" i="1">
                                                      <a:solidFill>
                                                        <a:srgbClr val="00986B"/>
                                                      </a:solidFill>
                                                      <a:latin typeface="Cambria Math" panose="02040503050406030204" pitchFamily="18" charset="0"/>
                                                    </a:rPr>
                                                    <m:t>=1</m:t>
                                                  </m:r>
                                                </m:sub>
                                                <m:sup>
                                                  <m:r>
                                                    <a:rPr lang="es-AR" i="1">
                                                      <a:solidFill>
                                                        <a:srgbClr val="00986B"/>
                                                      </a:solidFill>
                                                      <a:latin typeface="Cambria Math" panose="02040503050406030204" pitchFamily="18" charset="0"/>
                                                    </a:rPr>
                                                    <m:t>𝐽</m:t>
                                                  </m:r>
                                                </m:sup>
                                                <m:e>
                                                  <m:sSubSup>
                                                    <m:sSubSupPr>
                                                      <m:ctrlPr>
                                                        <a:rPr lang="es-AR" i="1">
                                                          <a:solidFill>
                                                            <a:srgbClr val="00986B"/>
                                                          </a:solidFill>
                                                          <a:latin typeface="Cambria Math" panose="02040503050406030204" pitchFamily="18" charset="0"/>
                                                        </a:rPr>
                                                      </m:ctrlPr>
                                                    </m:sSubSupPr>
                                                    <m:e>
                                                      <m:r>
                                                        <a:rPr lang="es-AR" i="1">
                                                          <a:solidFill>
                                                            <a:srgbClr val="00986B"/>
                                                          </a:solidFill>
                                                          <a:latin typeface="Cambria Math" panose="02040503050406030204" pitchFamily="18" charset="0"/>
                                                          <a:ea typeface="Cambria Math" panose="02040503050406030204" pitchFamily="18" charset="0"/>
                                                        </a:rPr>
                                                        <m:t>𝛼</m:t>
                                                      </m:r>
                                                    </m:e>
                                                    <m:sub>
                                                      <m:r>
                                                        <a:rPr lang="es-AR" i="1">
                                                          <a:solidFill>
                                                            <a:srgbClr val="00986B"/>
                                                          </a:solidFill>
                                                          <a:latin typeface="Cambria Math" panose="02040503050406030204" pitchFamily="18" charset="0"/>
                                                        </a:rPr>
                                                        <m:t>𝑗</m:t>
                                                      </m:r>
                                                    </m:sub>
                                                    <m:sup>
                                                      <m:r>
                                                        <a:rPr lang="es-AR" i="1">
                                                          <a:solidFill>
                                                            <a:srgbClr val="00986B"/>
                                                          </a:solidFill>
                                                          <a:latin typeface="Cambria Math" panose="02040503050406030204" pitchFamily="18" charset="0"/>
                                                        </a:rPr>
                                                        <m:t>∗</m:t>
                                                      </m:r>
                                                    </m:sup>
                                                  </m:sSubSup>
                                                </m:e>
                                              </m:nary>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𝑗</m:t>
                                                  </m:r>
                                                </m:sub>
                                              </m:sSub>
                                            </m:e>
                                          </m:rad>
                                        </m:e>
                                      </m:nary>
                                    </m:e>
                                  </m:d>
                                </m:den>
                              </m:f>
                              <m:r>
                                <a:rPr lang="es-AR" b="0" i="1" smtClean="0">
                                  <a:latin typeface="Cambria Math" panose="02040503050406030204" pitchFamily="18" charset="0"/>
                                </a:rPr>
                                <m:t>         </m:t>
                              </m:r>
                              <m:r>
                                <a:rPr lang="es-AR" i="1">
                                  <a:latin typeface="Cambria Math" panose="02040503050406030204" pitchFamily="18" charset="0"/>
                                </a:rPr>
                                <m:t>𝑠𝑖</m:t>
                              </m:r>
                              <m:r>
                                <a:rPr lang="es-AR" i="1">
                                  <a:latin typeface="Cambria Math" panose="02040503050406030204" pitchFamily="18" charset="0"/>
                                </a:rPr>
                                <m:t> </m:t>
                              </m:r>
                              <m:sSub>
                                <m:sSubPr>
                                  <m:ctrlPr>
                                    <a:rPr lang="es-AR" i="1">
                                      <a:latin typeface="Cambria Math" panose="02040503050406030204" pitchFamily="18" charset="0"/>
                                    </a:rPr>
                                  </m:ctrlPr>
                                </m:sSubPr>
                                <m:e>
                                  <m:nary>
                                    <m:naryPr>
                                      <m:chr m:val="∑"/>
                                      <m:limLoc m:val="subSup"/>
                                      <m:ctrlPr>
                                        <a:rPr lang="es-AR" i="1">
                                          <a:latin typeface="Cambria Math" panose="02040503050406030204" pitchFamily="18" charset="0"/>
                                        </a:rPr>
                                      </m:ctrlPr>
                                    </m:naryPr>
                                    <m:sub>
                                      <m:r>
                                        <m:rPr>
                                          <m:brk m:alnAt="25"/>
                                        </m:rPr>
                                        <a:rPr lang="es-AR" i="1">
                                          <a:latin typeface="Cambria Math" panose="02040503050406030204" pitchFamily="18" charset="0"/>
                                        </a:rPr>
                                        <m:t>𝑗</m:t>
                                      </m:r>
                                      <m:r>
                                        <a:rPr lang="es-AR" i="1">
                                          <a:latin typeface="Cambria Math" panose="02040503050406030204" pitchFamily="18" charset="0"/>
                                        </a:rPr>
                                        <m:t>=1</m:t>
                                      </m:r>
                                    </m:sub>
                                    <m:sup>
                                      <m:r>
                                        <a:rPr lang="es-AR" i="1">
                                          <a:latin typeface="Cambria Math" panose="02040503050406030204" pitchFamily="18" charset="0"/>
                                        </a:rPr>
                                        <m:t>𝐽</m:t>
                                      </m:r>
                                    </m:sup>
                                    <m:e>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𝛼</m:t>
                                          </m:r>
                                        </m:e>
                                        <m:sub>
                                          <m:r>
                                            <a:rPr lang="es-AR" i="1">
                                              <a:latin typeface="Cambria Math" panose="02040503050406030204" pitchFamily="18" charset="0"/>
                                            </a:rPr>
                                            <m:t>𝑗</m:t>
                                          </m:r>
                                        </m:sub>
                                        <m:sup>
                                          <m:r>
                                            <a:rPr lang="es-AR" i="1">
                                              <a:latin typeface="Cambria Math" panose="02040503050406030204" pitchFamily="18" charset="0"/>
                                            </a:rPr>
                                            <m:t>∗</m:t>
                                          </m:r>
                                        </m:sup>
                                      </m:sSubSup>
                                    </m:e>
                                  </m:nary>
                                  <m:r>
                                    <a:rPr lang="es-AR" i="1">
                                      <a:latin typeface="Cambria Math" panose="02040503050406030204" pitchFamily="18" charset="0"/>
                                    </a:rPr>
                                    <m:t>𝑎</m:t>
                                  </m:r>
                                </m:e>
                                <m:sub>
                                  <m:r>
                                    <a:rPr lang="es-AR" i="1">
                                      <a:latin typeface="Cambria Math" panose="02040503050406030204" pitchFamily="18" charset="0"/>
                                    </a:rPr>
                                    <m:t>h</m:t>
                                  </m:r>
                                  <m:r>
                                    <a:rPr lang="es-AR" i="1">
                                      <a:latin typeface="Cambria Math" panose="02040503050406030204" pitchFamily="18" charset="0"/>
                                    </a:rPr>
                                    <m:t>,</m:t>
                                  </m:r>
                                  <m:r>
                                    <a:rPr lang="es-AR" b="0" i="1" smtClean="0">
                                      <a:latin typeface="Cambria Math" panose="02040503050406030204" pitchFamily="18" charset="0"/>
                                    </a:rPr>
                                    <m:t>𝑗</m:t>
                                  </m:r>
                                </m:sub>
                              </m:sSub>
                              <m:r>
                                <a:rPr lang="es-AR" i="1">
                                  <a:latin typeface="Cambria Math" panose="02040503050406030204" pitchFamily="18" charset="0"/>
                                </a:rPr>
                                <m:t>&gt;0</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r>
                                <a:rPr lang="es-AR" b="0" i="1" smtClean="0">
                                  <a:latin typeface="Cambria Math" panose="02040503050406030204" pitchFamily="18" charset="0"/>
                                  <a:ea typeface="Cambria Math" panose="02040503050406030204" pitchFamily="18" charset="0"/>
                                </a:rPr>
                                <m:t> </m:t>
                              </m:r>
                            </m:e>
                          </m:eqArr>
                        </m:e>
                      </m:d>
                      <m:r>
                        <a:rPr lang="es-AR" b="0" i="1" smtClean="0">
                          <a:latin typeface="Cambria Math" panose="02040503050406030204" pitchFamily="18" charset="0"/>
                        </a:rPr>
                        <m:t>    1</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h</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𝐻</m:t>
                      </m:r>
                      <m:r>
                        <a:rPr lang="es-AR" b="0" i="1" smtClean="0">
                          <a:latin typeface="Cambria Math" panose="02040503050406030204" pitchFamily="18" charset="0"/>
                        </a:rPr>
                        <m:t> </m:t>
                      </m:r>
                    </m:oMath>
                  </m:oMathPara>
                </a14:m>
                <a:endParaRPr lang="es-AR" dirty="0"/>
              </a:p>
            </p:txBody>
          </p:sp>
        </mc:Choice>
        <mc:Fallback xmlns="">
          <p:sp>
            <p:nvSpPr>
              <p:cNvPr id="8" name="CuadroTexto 7">
                <a:extLst>
                  <a:ext uri="{FF2B5EF4-FFF2-40B4-BE49-F238E27FC236}">
                    <a16:creationId xmlns:a16="http://schemas.microsoft.com/office/drawing/2014/main" id="{697C6423-DD94-EA7A-153D-EE2C15B5B599}"/>
                  </a:ext>
                </a:extLst>
              </p:cNvPr>
              <p:cNvSpPr txBox="1">
                <a:spLocks noRot="1" noChangeAspect="1" noMove="1" noResize="1" noEditPoints="1" noAdjustHandles="1" noChangeArrowheads="1" noChangeShapeType="1" noTextEdit="1"/>
              </p:cNvSpPr>
              <p:nvPr/>
            </p:nvSpPr>
            <p:spPr>
              <a:xfrm>
                <a:off x="662192" y="3312036"/>
                <a:ext cx="6630148" cy="1088118"/>
              </a:xfrm>
              <a:prstGeom prst="rect">
                <a:avLst/>
              </a:prstGeom>
              <a:blipFill>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383DB215-95AE-0803-066A-4D8C82AF30A7}"/>
                  </a:ext>
                </a:extLst>
              </p:cNvPr>
              <p:cNvSpPr/>
              <p:nvPr/>
            </p:nvSpPr>
            <p:spPr>
              <a:xfrm>
                <a:off x="7406640" y="3312036"/>
                <a:ext cx="1451983" cy="1088117"/>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latin typeface="Lato" panose="020F0502020204030203" pitchFamily="34" charset="0"/>
                    <a:ea typeface="Lato" panose="020F0502020204030203" pitchFamily="34" charset="0"/>
                    <a:cs typeface="Lato" panose="020F0502020204030203" pitchFamily="34" charset="0"/>
                  </a:rPr>
                  <a:t>Para determinar simultáneamente los valores óptimos (</a:t>
                </a:r>
                <a14:m>
                  <m:oMath xmlns:m="http://schemas.openxmlformats.org/officeDocument/2006/math">
                    <m:sSubSup>
                      <m:sSubSupPr>
                        <m:ctrlPr>
                          <a:rPr lang="es-AR" sz="1200" i="1">
                            <a:latin typeface="Cambria Math" panose="02040503050406030204" pitchFamily="18" charset="0"/>
                          </a:rPr>
                        </m:ctrlPr>
                      </m:sSubSupPr>
                      <m:e>
                        <m:r>
                          <a:rPr lang="es-AR" sz="1200" i="1">
                            <a:latin typeface="Cambria Math" panose="02040503050406030204" pitchFamily="18" charset="0"/>
                          </a:rPr>
                          <m:t>𝑋</m:t>
                        </m:r>
                      </m:e>
                      <m:sub>
                        <m:r>
                          <a:rPr lang="es-AR" sz="1200" i="1">
                            <a:latin typeface="Cambria Math" panose="02040503050406030204" pitchFamily="18" charset="0"/>
                          </a:rPr>
                          <m:t>h</m:t>
                        </m:r>
                      </m:sub>
                      <m:sup>
                        <m:r>
                          <a:rPr lang="es-AR" sz="1200" i="1">
                            <a:latin typeface="Cambria Math" panose="02040503050406030204" pitchFamily="18" charset="0"/>
                          </a:rPr>
                          <m:t>∗</m:t>
                        </m:r>
                      </m:sup>
                    </m:sSubSup>
                  </m:oMath>
                </a14:m>
                <a:r>
                  <a:rPr lang="es-AR" sz="1200" i="1" dirty="0">
                    <a:latin typeface="Lato" panose="020F0502020204030203" pitchFamily="34" charset="0"/>
                    <a:ea typeface="Lato" panose="020F0502020204030203" pitchFamily="34" charset="0"/>
                    <a:cs typeface="Lato" panose="020F0502020204030203" pitchFamily="34" charset="0"/>
                  </a:rPr>
                  <a:t> y  </a:t>
                </a:r>
                <a14:m>
                  <m:oMath xmlns:m="http://schemas.openxmlformats.org/officeDocument/2006/math">
                    <m:sSubSup>
                      <m:sSubSupPr>
                        <m:ctrlPr>
                          <a:rPr lang="es-AR" sz="1200" i="1" smtClean="0">
                            <a:latin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𝛼</m:t>
                        </m:r>
                      </m:e>
                      <m:sub>
                        <m:r>
                          <a:rPr lang="es-AR" sz="1200" i="1">
                            <a:latin typeface="Cambria Math" panose="02040503050406030204" pitchFamily="18" charset="0"/>
                          </a:rPr>
                          <m:t>𝑗</m:t>
                        </m:r>
                      </m:sub>
                      <m:sup>
                        <m:r>
                          <a:rPr lang="es-AR" sz="1200" i="1">
                            <a:latin typeface="Cambria Math" panose="02040503050406030204" pitchFamily="18" charset="0"/>
                          </a:rPr>
                          <m:t>∗</m:t>
                        </m:r>
                      </m:sup>
                    </m:sSubSup>
                  </m:oMath>
                </a14:m>
                <a:r>
                  <a:rPr lang="es-AR" sz="1200" dirty="0">
                    <a:latin typeface="Lato" panose="020F0502020204030203" pitchFamily="34" charset="0"/>
                    <a:ea typeface="Lato" panose="020F0502020204030203" pitchFamily="34" charset="0"/>
                    <a:cs typeface="Lato" panose="020F0502020204030203" pitchFamily="34" charset="0"/>
                  </a:rPr>
                  <a:t>) se usan algoritmos numéricos</a:t>
                </a:r>
              </a:p>
            </p:txBody>
          </p:sp>
        </mc:Choice>
        <mc:Fallback xmlns="">
          <p:sp>
            <p:nvSpPr>
              <p:cNvPr id="9" name="Rectángulo 8">
                <a:extLst>
                  <a:ext uri="{FF2B5EF4-FFF2-40B4-BE49-F238E27FC236}">
                    <a16:creationId xmlns:a16="http://schemas.microsoft.com/office/drawing/2014/main" id="{383DB215-95AE-0803-066A-4D8C82AF30A7}"/>
                  </a:ext>
                </a:extLst>
              </p:cNvPr>
              <p:cNvSpPr>
                <a:spLocks noRot="1" noChangeAspect="1" noMove="1" noResize="1" noEditPoints="1" noAdjustHandles="1" noChangeArrowheads="1" noChangeShapeType="1" noTextEdit="1"/>
              </p:cNvSpPr>
              <p:nvPr/>
            </p:nvSpPr>
            <p:spPr>
              <a:xfrm>
                <a:off x="7406640" y="3312036"/>
                <a:ext cx="1451983" cy="1088117"/>
              </a:xfrm>
              <a:prstGeom prst="rect">
                <a:avLst/>
              </a:prstGeom>
              <a:blipFill>
                <a:blip r:embed="rId8"/>
                <a:stretch>
                  <a:fillRect t="-4372" r="-1240" b="-8197"/>
                </a:stretch>
              </a:blipFill>
              <a:ln>
                <a:solidFill>
                  <a:srgbClr val="92D050"/>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D5CD08C-37AE-AC6B-269A-D50DE5B8D609}"/>
                  </a:ext>
                </a:extLst>
              </p:cNvPr>
              <p:cNvSpPr txBox="1"/>
              <p:nvPr/>
            </p:nvSpPr>
            <p:spPr>
              <a:xfrm>
                <a:off x="3473479" y="4489206"/>
                <a:ext cx="3566160" cy="453970"/>
              </a:xfrm>
              <a:prstGeom prst="rect">
                <a:avLst/>
              </a:prstGeom>
              <a:noFill/>
            </p:spPr>
            <p:txBody>
              <a:bodyPr wrap="square">
                <a:spAutoFit/>
              </a:bodyPr>
              <a:lstStyle/>
              <a:p>
                <a14:m>
                  <m:oMath xmlns:m="http://schemas.openxmlformats.org/officeDocument/2006/math">
                    <m:sSubSup>
                      <m:sSubSupPr>
                        <m:ctrlPr>
                          <a:rPr lang="es-AR" sz="1200" i="1" smtClean="0">
                            <a:solidFill>
                              <a:schemeClr val="bg2"/>
                            </a:solidFill>
                            <a:latin typeface="Cambria Math" panose="02040503050406030204" pitchFamily="18" charset="0"/>
                          </a:rPr>
                        </m:ctrlPr>
                      </m:sSubSupPr>
                      <m:e>
                        <m:r>
                          <a:rPr lang="es-AR" sz="1200" i="1">
                            <a:solidFill>
                              <a:schemeClr val="bg2"/>
                            </a:solidFill>
                            <a:latin typeface="Cambria Math" panose="02040503050406030204" pitchFamily="18" charset="0"/>
                            <a:ea typeface="Cambria Math" panose="02040503050406030204" pitchFamily="18" charset="0"/>
                          </a:rPr>
                          <m:t>𝛼</m:t>
                        </m:r>
                      </m:e>
                      <m:sub>
                        <m:r>
                          <a:rPr lang="es-AR" sz="1200" i="1">
                            <a:solidFill>
                              <a:schemeClr val="bg2"/>
                            </a:solidFill>
                            <a:latin typeface="Cambria Math" panose="02040503050406030204" pitchFamily="18" charset="0"/>
                          </a:rPr>
                          <m:t>𝑗</m:t>
                        </m:r>
                      </m:sub>
                      <m:sup>
                        <m:r>
                          <a:rPr lang="es-AR" sz="1200" i="1">
                            <a:solidFill>
                              <a:schemeClr val="bg2"/>
                            </a:solidFill>
                            <a:latin typeface="Cambria Math" panose="02040503050406030204" pitchFamily="18" charset="0"/>
                          </a:rPr>
                          <m:t>∗</m:t>
                        </m:r>
                      </m:sup>
                    </m:sSubSup>
                    <m:r>
                      <a:rPr lang="es-AR" sz="1200" b="0" i="1" smtClean="0">
                        <a:solidFill>
                          <a:schemeClr val="bg2"/>
                        </a:solidFill>
                        <a:latin typeface="Cambria Math" panose="02040503050406030204" pitchFamily="18" charset="0"/>
                      </a:rPr>
                      <m:t>=</m:t>
                    </m:r>
                    <m:f>
                      <m:fPr>
                        <m:ctrlPr>
                          <a:rPr lang="es-AR" sz="1200" b="0" i="1" smtClean="0">
                            <a:solidFill>
                              <a:schemeClr val="bg2"/>
                            </a:solidFill>
                            <a:latin typeface="Cambria Math" panose="02040503050406030204" pitchFamily="18" charset="0"/>
                          </a:rPr>
                        </m:ctrlPr>
                      </m:fPr>
                      <m:num>
                        <m:sSub>
                          <m:sSubPr>
                            <m:ctrlPr>
                              <a:rPr lang="es-AR" sz="1200" b="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rPr>
                              <m:t>𝑗</m:t>
                            </m:r>
                          </m:sub>
                        </m:sSub>
                      </m:num>
                      <m:den>
                        <m:nary>
                          <m:naryPr>
                            <m:chr m:val="∑"/>
                            <m:limLoc m:val="subSup"/>
                            <m:ctrlPr>
                              <a:rPr lang="es-AR" sz="1200" b="0" i="1" smtClean="0">
                                <a:solidFill>
                                  <a:schemeClr val="bg2"/>
                                </a:solidFill>
                                <a:latin typeface="Cambria Math" panose="02040503050406030204" pitchFamily="18" charset="0"/>
                              </a:rPr>
                            </m:ctrlPr>
                          </m:naryPr>
                          <m:sub>
                            <m:r>
                              <m:rPr>
                                <m:brk m:alnAt="25"/>
                              </m:rPr>
                              <a:rPr lang="es-AR" sz="1200" b="0" i="1" smtClean="0">
                                <a:solidFill>
                                  <a:schemeClr val="bg2"/>
                                </a:solidFill>
                                <a:latin typeface="Cambria Math" panose="02040503050406030204" pitchFamily="18" charset="0"/>
                              </a:rPr>
                              <m:t>𝑗</m:t>
                            </m:r>
                            <m:r>
                              <a:rPr lang="es-AR" sz="1200" b="0" i="1" smtClean="0">
                                <a:solidFill>
                                  <a:schemeClr val="bg2"/>
                                </a:solidFill>
                                <a:latin typeface="Cambria Math" panose="02040503050406030204" pitchFamily="18" charset="0"/>
                              </a:rPr>
                              <m:t>=1</m:t>
                            </m:r>
                          </m:sub>
                          <m:sup>
                            <m:r>
                              <a:rPr lang="es-AR" sz="1200" b="0" i="1" smtClean="0">
                                <a:solidFill>
                                  <a:schemeClr val="bg2"/>
                                </a:solidFill>
                                <a:latin typeface="Cambria Math" panose="02040503050406030204" pitchFamily="18" charset="0"/>
                              </a:rPr>
                              <m:t>𝐽</m:t>
                            </m:r>
                          </m:sup>
                          <m:e>
                            <m:sSub>
                              <m:sSubPr>
                                <m:ctrlPr>
                                  <a:rPr lang="es-AR" sz="1200" b="0" i="1" smtClean="0">
                                    <a:solidFill>
                                      <a:schemeClr val="bg2"/>
                                    </a:solidFill>
                                    <a:latin typeface="Cambria Math" panose="02040503050406030204" pitchFamily="18" charset="0"/>
                                  </a:rPr>
                                </m:ctrlPr>
                              </m:sSubPr>
                              <m:e>
                                <m:r>
                                  <a:rPr lang="es-AR" sz="120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rPr>
                                  <m:t>𝑗</m:t>
                                </m:r>
                              </m:sub>
                            </m:sSub>
                          </m:e>
                        </m:nary>
                      </m:den>
                    </m:f>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siendo </a:t>
                </a:r>
                <a14:m>
                  <m:oMath xmlns:m="http://schemas.openxmlformats.org/officeDocument/2006/math">
                    <m:sSub>
                      <m:sSubPr>
                        <m:ctrlPr>
                          <a:rPr lang="es-AR" sz="1200" i="1">
                            <a:solidFill>
                              <a:schemeClr val="bg2"/>
                            </a:solidFill>
                            <a:latin typeface="Cambria Math" panose="02040503050406030204" pitchFamily="18" charset="0"/>
                          </a:rPr>
                        </m:ctrlPr>
                      </m:sSubPr>
                      <m:e>
                        <m:r>
                          <a:rPr lang="es-AR" sz="1200" i="1">
                            <a:solidFill>
                              <a:schemeClr val="bg2"/>
                            </a:solidFill>
                            <a:latin typeface="Cambria Math" panose="02040503050406030204" pitchFamily="18" charset="0"/>
                            <a:ea typeface="Cambria Math" panose="02040503050406030204" pitchFamily="18" charset="0"/>
                          </a:rPr>
                          <m:t>𝜆</m:t>
                        </m:r>
                      </m:e>
                      <m:sub>
                        <m:r>
                          <a:rPr lang="es-AR" sz="1200" i="1">
                            <a:solidFill>
                              <a:schemeClr val="bg2"/>
                            </a:solidFill>
                            <a:latin typeface="Cambria Math" panose="02040503050406030204" pitchFamily="18" charset="0"/>
                          </a:rPr>
                          <m:t>𝑗</m:t>
                        </m:r>
                      </m:sub>
                    </m:sSub>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s-AR" sz="1200" dirty="0">
                    <a:latin typeface="Lato" panose="020F0502020204030203" pitchFamily="34" charset="0"/>
                    <a:ea typeface="Lato" panose="020F0502020204030203" pitchFamily="34" charset="0"/>
                    <a:cs typeface="Lato" panose="020F0502020204030203" pitchFamily="34" charset="0"/>
                  </a:rPr>
                  <a:t>multiplicador de </a:t>
                </a:r>
                <a:r>
                  <a:rPr lang="es-AR" sz="1200" dirty="0" err="1">
                    <a:latin typeface="Lato" panose="020F0502020204030203" pitchFamily="34" charset="0"/>
                    <a:ea typeface="Lato" panose="020F0502020204030203" pitchFamily="34" charset="0"/>
                    <a:cs typeface="Lato" panose="020F0502020204030203" pitchFamily="34" charset="0"/>
                  </a:rPr>
                  <a:t>lagrange</a:t>
                </a:r>
                <a:endParaRPr lang="es-AR" sz="120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CuadroTexto 13">
                <a:extLst>
                  <a:ext uri="{FF2B5EF4-FFF2-40B4-BE49-F238E27FC236}">
                    <a16:creationId xmlns:a16="http://schemas.microsoft.com/office/drawing/2014/main" id="{AD5CD08C-37AE-AC6B-269A-D50DE5B8D609}"/>
                  </a:ext>
                </a:extLst>
              </p:cNvPr>
              <p:cNvSpPr txBox="1">
                <a:spLocks noRot="1" noChangeAspect="1" noMove="1" noResize="1" noEditPoints="1" noAdjustHandles="1" noChangeArrowheads="1" noChangeShapeType="1" noTextEdit="1"/>
              </p:cNvSpPr>
              <p:nvPr/>
            </p:nvSpPr>
            <p:spPr>
              <a:xfrm>
                <a:off x="3473479" y="4489206"/>
                <a:ext cx="3566160" cy="453970"/>
              </a:xfrm>
              <a:prstGeom prst="rect">
                <a:avLst/>
              </a:prstGeom>
              <a:blipFill>
                <a:blip r:embed="rId9"/>
                <a:stretch>
                  <a:fillRect b="-60000"/>
                </a:stretch>
              </a:blipFill>
            </p:spPr>
            <p:txBody>
              <a:bodyPr/>
              <a:lstStyle/>
              <a:p>
                <a:r>
                  <a:rPr lang="es-AR">
                    <a:noFill/>
                  </a:rPr>
                  <a:t> </a:t>
                </a:r>
              </a:p>
            </p:txBody>
          </p:sp>
        </mc:Fallback>
      </mc:AlternateContent>
      <p:sp>
        <p:nvSpPr>
          <p:cNvPr id="15" name="Rectángulo 14">
            <a:extLst>
              <a:ext uri="{FF2B5EF4-FFF2-40B4-BE49-F238E27FC236}">
                <a16:creationId xmlns:a16="http://schemas.microsoft.com/office/drawing/2014/main" id="{D96C7B2C-7418-9AE9-EB54-1AF8F1F5FB83}"/>
              </a:ext>
            </a:extLst>
          </p:cNvPr>
          <p:cNvSpPr/>
          <p:nvPr/>
        </p:nvSpPr>
        <p:spPr>
          <a:xfrm>
            <a:off x="514350" y="1815662"/>
            <a:ext cx="1223010" cy="461384"/>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Adjudicación de </a:t>
            </a:r>
            <a:r>
              <a:rPr lang="es-AR" sz="1200" dirty="0" err="1">
                <a:solidFill>
                  <a:schemeClr val="bg1"/>
                </a:solidFill>
                <a:latin typeface="Lato" panose="020F0502020204030203" pitchFamily="34" charset="0"/>
                <a:ea typeface="Lato" panose="020F0502020204030203" pitchFamily="34" charset="0"/>
                <a:cs typeface="Lato" panose="020F0502020204030203" pitchFamily="34" charset="0"/>
              </a:rPr>
              <a:t>Neyman</a:t>
            </a:r>
            <a:endParaRPr lang="es-AR"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7" name="Conector recto de flecha 16">
            <a:extLst>
              <a:ext uri="{FF2B5EF4-FFF2-40B4-BE49-F238E27FC236}">
                <a16:creationId xmlns:a16="http://schemas.microsoft.com/office/drawing/2014/main" id="{ED1591DE-CE51-6C40-AE63-E991412E5B07}"/>
              </a:ext>
            </a:extLst>
          </p:cNvPr>
          <p:cNvCxnSpPr>
            <a:cxnSpLocks/>
          </p:cNvCxnSpPr>
          <p:nvPr/>
        </p:nvCxnSpPr>
        <p:spPr>
          <a:xfrm>
            <a:off x="3691890" y="4069080"/>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668996"/>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347A9177-86F3-6481-4C04-F9A6BA7AC77A}"/>
              </a:ext>
            </a:extLst>
          </p:cNvPr>
          <p:cNvSpPr/>
          <p:nvPr/>
        </p:nvSpPr>
        <p:spPr>
          <a:xfrm>
            <a:off x="1009060" y="1987846"/>
            <a:ext cx="3246874" cy="1167807"/>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915B4FFC-D1A5-8FA5-5EB1-E457F1201B94}"/>
              </a:ext>
            </a:extLst>
          </p:cNvPr>
          <p:cNvSpPr/>
          <p:nvPr/>
        </p:nvSpPr>
        <p:spPr>
          <a:xfrm>
            <a:off x="4429514" y="1987846"/>
            <a:ext cx="3871184" cy="727386"/>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FC6FB258-9638-26F0-947F-61ADD20972F6}"/>
                  </a:ext>
                </a:extLst>
              </p:cNvPr>
              <p:cNvSpPr txBox="1"/>
              <p:nvPr/>
            </p:nvSpPr>
            <p:spPr>
              <a:xfrm>
                <a:off x="335056" y="996570"/>
                <a:ext cx="8214584" cy="738664"/>
              </a:xfrm>
              <a:prstGeom prst="rect">
                <a:avLst/>
              </a:prstGeom>
              <a:noFill/>
            </p:spPr>
            <p:txBody>
              <a:bodyPr wrap="square">
                <a:spAutoFit/>
              </a:bodyPr>
              <a:lstStyle/>
              <a:p>
                <a:pPr marL="285750" indent="-285750">
                  <a:buClr>
                    <a:schemeClr val="bg1">
                      <a:lumMod val="50000"/>
                    </a:schemeClr>
                  </a:buClr>
                  <a:buFontTx/>
                  <a:buChar char="•"/>
                </a:pPr>
                <a:r>
                  <a:rPr lang="es-ES" dirty="0" err="1">
                    <a:latin typeface="Lato" panose="020F0502020204030203" pitchFamily="34" charset="0"/>
                    <a:ea typeface="Lato" panose="020F0502020204030203" pitchFamily="34" charset="0"/>
                    <a:cs typeface="Lato" panose="020F0502020204030203" pitchFamily="34" charset="0"/>
                  </a:rPr>
                  <a:t>Falorsi</a:t>
                </a:r>
                <a:r>
                  <a:rPr lang="es-ES" dirty="0">
                    <a:latin typeface="Lato" panose="020F0502020204030203" pitchFamily="34" charset="0"/>
                    <a:ea typeface="Lato" panose="020F0502020204030203" pitchFamily="34" charset="0"/>
                    <a:cs typeface="Lato" panose="020F0502020204030203" pitchFamily="34" charset="0"/>
                  </a:rPr>
                  <a:t> et al. (1998) realiza una generalización de la solución hallada previamente</a:t>
                </a:r>
                <a:r>
                  <a:rPr lang="es-AR" dirty="0">
                    <a:latin typeface="Lato" panose="020F0502020204030203" pitchFamily="34" charset="0"/>
                    <a:ea typeface="Lato" panose="020F0502020204030203" pitchFamily="34" charset="0"/>
                    <a:cs typeface="Lato" panose="020F0502020204030203" pitchFamily="34" charset="0"/>
                  </a:rPr>
                  <a:t> para el caso en el que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&gt;1</m:t>
                    </m:r>
                  </m:oMath>
                </a14:m>
                <a:r>
                  <a:rPr lang="es-AR" b="0" dirty="0">
                    <a:latin typeface="Lato" panose="020F0502020204030203" pitchFamily="34" charset="0"/>
                    <a:ea typeface="Lato" panose="020F0502020204030203" pitchFamily="34" charset="0"/>
                    <a:cs typeface="Lato" panose="020F0502020204030203" pitchFamily="34" charset="0"/>
                  </a:rPr>
                  <a:t> y se requieren estimaciones </a:t>
                </a:r>
                <a:r>
                  <a:rPr lang="es-ES" dirty="0">
                    <a:latin typeface="Lato" panose="020F0502020204030203" pitchFamily="34" charset="0"/>
                    <a:ea typeface="Lato" panose="020F0502020204030203" pitchFamily="34" charset="0"/>
                    <a:cs typeface="Lato" panose="020F0502020204030203" pitchFamily="34" charset="0"/>
                  </a:rPr>
                  <a:t>no sólo para la población completa sino también para ciertas subpoblaciones o dominios de estudio</a:t>
                </a:r>
              </a:p>
            </p:txBody>
          </p:sp>
        </mc:Choice>
        <mc:Fallback>
          <p:sp>
            <p:nvSpPr>
              <p:cNvPr id="3" name="CuadroTexto 2">
                <a:extLst>
                  <a:ext uri="{FF2B5EF4-FFF2-40B4-BE49-F238E27FC236}">
                    <a16:creationId xmlns:a16="http://schemas.microsoft.com/office/drawing/2014/main" id="{FC6FB258-9638-26F0-947F-61ADD20972F6}"/>
                  </a:ext>
                </a:extLst>
              </p:cNvPr>
              <p:cNvSpPr txBox="1">
                <a:spLocks noRot="1" noChangeAspect="1" noMove="1" noResize="1" noEditPoints="1" noAdjustHandles="1" noChangeArrowheads="1" noChangeShapeType="1" noTextEdit="1"/>
              </p:cNvSpPr>
              <p:nvPr/>
            </p:nvSpPr>
            <p:spPr>
              <a:xfrm>
                <a:off x="335056" y="996570"/>
                <a:ext cx="8214584" cy="738664"/>
              </a:xfrm>
              <a:prstGeom prst="rect">
                <a:avLst/>
              </a:prstGeom>
              <a:blipFill>
                <a:blip r:embed="rId2"/>
                <a:stretch>
                  <a:fillRect l="-223" t="-820" r="-74" b="-7377"/>
                </a:stretch>
              </a:blipFill>
            </p:spPr>
            <p:txBody>
              <a:bodyPr/>
              <a:lstStyle/>
              <a:p>
                <a:r>
                  <a:rPr lang="es-AR">
                    <a:noFill/>
                  </a:rPr>
                  <a:t> </a:t>
                </a:r>
              </a:p>
            </p:txBody>
          </p:sp>
        </mc:Fallback>
      </mc:AlternateContent>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Adjudicación óptima multivariada y multidominio</a:t>
            </a:r>
          </a:p>
        </p:txBody>
      </p:sp>
      <p:sp>
        <p:nvSpPr>
          <p:cNvPr id="2" name="Google Shape;177;p13">
            <a:extLst>
              <a:ext uri="{FF2B5EF4-FFF2-40B4-BE49-F238E27FC236}">
                <a16:creationId xmlns:a16="http://schemas.microsoft.com/office/drawing/2014/main" id="{9E28568B-3250-B342-7E9D-CAC511D50F3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240A717-44B8-03D1-2A7B-E0C49F7BC2DD}"/>
                  </a:ext>
                </a:extLst>
              </p:cNvPr>
              <p:cNvSpPr txBox="1"/>
              <p:nvPr/>
            </p:nvSpPr>
            <p:spPr>
              <a:xfrm>
                <a:off x="273984" y="2169354"/>
                <a:ext cx="5857874" cy="335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b="0" i="1" smtClean="0">
                              <a:latin typeface="Cambria Math" panose="02040503050406030204" pitchFamily="18" charset="0"/>
                            </a:rPr>
                          </m:ctrlPr>
                        </m:sSubSupPr>
                        <m:e>
                          <m:r>
                            <a:rPr lang="es-AR" b="0" i="1" smtClean="0">
                              <a:latin typeface="Cambria Math" panose="02040503050406030204" pitchFamily="18" charset="0"/>
                            </a:rPr>
                            <m:t>𝑉</m:t>
                          </m:r>
                        </m:e>
                        <m:sub>
                          <m:r>
                            <a:rPr lang="es-AR" b="0" i="1" smtClean="0">
                              <a:latin typeface="Cambria Math" panose="02040503050406030204" pitchFamily="18" charset="0"/>
                            </a:rPr>
                            <m:t>𝑗</m:t>
                          </m:r>
                          <m:r>
                            <a:rPr lang="es-AR" b="0" i="1" smtClean="0">
                              <a:latin typeface="Cambria Math" panose="02040503050406030204" pitchFamily="18" charset="0"/>
                            </a:rPr>
                            <m:t>,</m:t>
                          </m:r>
                          <m:sSub>
                            <m:sSubPr>
                              <m:ctrlPr>
                                <a:rPr lang="es-AR" b="0" i="1" smtClean="0">
                                  <a:solidFill>
                                    <a:srgbClr val="92D050"/>
                                  </a:solidFill>
                                  <a:latin typeface="Cambria Math" panose="02040503050406030204" pitchFamily="18" charset="0"/>
                                </a:rPr>
                              </m:ctrlPr>
                            </m:sSubPr>
                            <m:e>
                              <m:r>
                                <a:rPr lang="es-AR" b="0" i="1" smtClean="0">
                                  <a:solidFill>
                                    <a:srgbClr val="92D050"/>
                                  </a:solidFill>
                                  <a:latin typeface="Cambria Math" panose="02040503050406030204" pitchFamily="18" charset="0"/>
                                </a:rPr>
                                <m:t>𝑘</m:t>
                              </m:r>
                            </m:e>
                            <m:sub>
                              <m:r>
                                <a:rPr lang="es-AR" b="0" i="1" smtClean="0">
                                  <a:solidFill>
                                    <a:srgbClr val="92D050"/>
                                  </a:solidFill>
                                  <a:latin typeface="Cambria Math" panose="02040503050406030204" pitchFamily="18" charset="0"/>
                                </a:rPr>
                                <m:t>𝑑</m:t>
                              </m:r>
                            </m:sub>
                          </m:sSub>
                        </m:sub>
                        <m:sup>
                          <m:r>
                            <a:rPr lang="es-AR" b="0" i="1" smtClean="0">
                              <a:latin typeface="Cambria Math" panose="02040503050406030204" pitchFamily="18" charset="0"/>
                            </a:rPr>
                            <m:t>′</m:t>
                          </m:r>
                        </m:sup>
                      </m:sSubSup>
                      <m:r>
                        <a:rPr lang="es-AR" b="0" i="1" smtClean="0">
                          <a:latin typeface="Cambria Math" panose="02040503050406030204" pitchFamily="18" charset="0"/>
                          <a:ea typeface="Cambria Math" panose="02040503050406030204" pitchFamily="18" charset="0"/>
                        </a:rPr>
                        <m:t>≤</m:t>
                      </m:r>
                      <m:sSubSup>
                        <m:sSubSupPr>
                          <m:ctrlPr>
                            <a:rPr lang="es-AR" b="0" i="1" smtClean="0">
                              <a:latin typeface="Cambria Math" panose="02040503050406030204" pitchFamily="18" charset="0"/>
                              <a:ea typeface="Cambria Math" panose="02040503050406030204" pitchFamily="18" charset="0"/>
                            </a:rPr>
                          </m:ctrlPr>
                        </m:sSubSupPr>
                        <m:e>
                          <m:r>
                            <a:rPr lang="es-AR" b="0" i="1" smtClean="0">
                              <a:latin typeface="Cambria Math" panose="02040503050406030204" pitchFamily="18" charset="0"/>
                              <a:ea typeface="Cambria Math" panose="02040503050406030204" pitchFamily="18" charset="0"/>
                            </a:rPr>
                            <m:t>𝑉</m:t>
                          </m:r>
                        </m:e>
                        <m:sub>
                          <m:r>
                            <a:rPr lang="es-AR" b="0" i="1" smtClean="0">
                              <a:latin typeface="Cambria Math" panose="02040503050406030204" pitchFamily="18" charset="0"/>
                              <a:ea typeface="Cambria Math" panose="02040503050406030204" pitchFamily="18" charset="0"/>
                            </a:rPr>
                            <m:t>𝑗</m:t>
                          </m:r>
                          <m:r>
                            <a:rPr lang="es-AR" b="0" i="1" smtClean="0">
                              <a:latin typeface="Cambria Math" panose="02040503050406030204" pitchFamily="18" charset="0"/>
                              <a:ea typeface="Cambria Math" panose="02040503050406030204" pitchFamily="18" charset="0"/>
                            </a:rPr>
                            <m:t>,</m:t>
                          </m:r>
                          <m:sSub>
                            <m:sSubPr>
                              <m:ctrlPr>
                                <a:rPr lang="es-AR" i="1" smtClean="0">
                                  <a:solidFill>
                                    <a:srgbClr val="92D050"/>
                                  </a:solidFill>
                                  <a:latin typeface="Cambria Math" panose="02040503050406030204" pitchFamily="18" charset="0"/>
                                </a:rPr>
                              </m:ctrlPr>
                            </m:sSubPr>
                            <m:e>
                              <m:r>
                                <a:rPr lang="es-AR" i="1" smtClean="0">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up>
                          <m:r>
                            <a:rPr lang="es-AR" b="0" i="1" smtClean="0">
                              <a:latin typeface="Cambria Math" panose="02040503050406030204" pitchFamily="18" charset="0"/>
                              <a:ea typeface="Cambria Math" panose="02040503050406030204" pitchFamily="18" charset="0"/>
                            </a:rPr>
                            <m:t>∗</m:t>
                          </m:r>
                        </m:sup>
                      </m:sSubSup>
                    </m:oMath>
                  </m:oMathPara>
                </a14:m>
                <a:endParaRPr lang="es-AR" dirty="0"/>
              </a:p>
            </p:txBody>
          </p:sp>
        </mc:Choice>
        <mc:Fallback xmlns="">
          <p:sp>
            <p:nvSpPr>
              <p:cNvPr id="12" name="CuadroTexto 11">
                <a:extLst>
                  <a:ext uri="{FF2B5EF4-FFF2-40B4-BE49-F238E27FC236}">
                    <a16:creationId xmlns:a16="http://schemas.microsoft.com/office/drawing/2014/main" id="{8240A717-44B8-03D1-2A7B-E0C49F7BC2DD}"/>
                  </a:ext>
                </a:extLst>
              </p:cNvPr>
              <p:cNvSpPr txBox="1">
                <a:spLocks noRot="1" noChangeAspect="1" noMove="1" noResize="1" noEditPoints="1" noAdjustHandles="1" noChangeArrowheads="1" noChangeShapeType="1" noTextEdit="1"/>
              </p:cNvSpPr>
              <p:nvPr/>
            </p:nvSpPr>
            <p:spPr>
              <a:xfrm>
                <a:off x="273984" y="2169354"/>
                <a:ext cx="5857874" cy="335220"/>
              </a:xfrm>
              <a:prstGeom prst="rect">
                <a:avLst/>
              </a:prstGeom>
              <a:blipFill>
                <a:blip r:embed="rId3"/>
                <a:stretch>
                  <a:fillRect b="-363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581721B-BA24-2F53-1341-82BB74CBF810}"/>
                  </a:ext>
                </a:extLst>
              </p:cNvPr>
              <p:cNvSpPr txBox="1"/>
              <p:nvPr/>
            </p:nvSpPr>
            <p:spPr>
              <a:xfrm>
                <a:off x="1042653" y="2483448"/>
                <a:ext cx="2694622" cy="467372"/>
              </a:xfrm>
              <a:prstGeom prst="rect">
                <a:avLst/>
              </a:prstGeom>
              <a:noFill/>
            </p:spPr>
            <p:txBody>
              <a:bodyPr wrap="square">
                <a:spAutoFit/>
              </a:bodyPr>
              <a:lstStyle/>
              <a:p>
                <a14:m>
                  <m:oMath xmlns:m="http://schemas.openxmlformats.org/officeDocument/2006/math">
                    <m:nary>
                      <m:naryPr>
                        <m:chr m:val="∑"/>
                        <m:ctrlPr>
                          <a:rPr lang="es-AR" b="0" i="1" dirty="0" smtClean="0">
                            <a:latin typeface="Cambria Math" panose="02040503050406030204" pitchFamily="18" charset="0"/>
                          </a:rPr>
                        </m:ctrlPr>
                      </m:naryPr>
                      <m:sub>
                        <m:r>
                          <m:rPr>
                            <m:brk m:alnAt="23"/>
                          </m:rPr>
                          <a:rPr lang="es-AR" b="0" i="1" dirty="0" smtClean="0">
                            <a:latin typeface="Cambria Math" panose="02040503050406030204" pitchFamily="18" charset="0"/>
                          </a:rPr>
                          <m:t>h</m:t>
                        </m:r>
                        <m:r>
                          <a:rPr lang="es-AR" b="0" i="1" dirty="0" smtClean="0">
                            <a:latin typeface="Cambria Math" panose="02040503050406030204" pitchFamily="18" charset="0"/>
                          </a:rPr>
                          <m:t>=1</m:t>
                        </m:r>
                      </m:sub>
                      <m:sup>
                        <m:sSub>
                          <m:sSubPr>
                            <m:ctrlPr>
                              <a:rPr lang="es-AR" b="0" i="1" dirty="0" smtClean="0">
                                <a:latin typeface="Cambria Math" panose="02040503050406030204" pitchFamily="18" charset="0"/>
                              </a:rPr>
                            </m:ctrlPr>
                          </m:sSubPr>
                          <m:e>
                            <m:r>
                              <a:rPr lang="es-AR" b="0" i="1" dirty="0" smtClean="0">
                                <a:solidFill>
                                  <a:srgbClr val="92D050"/>
                                </a:solidFill>
                                <a:latin typeface="Cambria Math" panose="02040503050406030204" pitchFamily="18" charset="0"/>
                              </a:rPr>
                              <m:t>𝐻</m:t>
                            </m:r>
                          </m:e>
                          <m:sub>
                            <m:sSub>
                              <m:sSubPr>
                                <m:ctrlPr>
                                  <a:rPr lang="es-AR" i="1">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Sub>
                      </m:sup>
                      <m:e>
                        <m:f>
                          <m:fPr>
                            <m:ctrlPr>
                              <a:rPr lang="es-AR" b="0" i="1" dirty="0" smtClean="0">
                                <a:latin typeface="Cambria Math" panose="02040503050406030204" pitchFamily="18" charset="0"/>
                              </a:rPr>
                            </m:ctrlPr>
                          </m:fPr>
                          <m:num>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num>
                          <m:den>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𝑛</m:t>
                                </m:r>
                              </m:e>
                              <m:sub>
                                <m:r>
                                  <a:rPr lang="es-AR" b="0" i="1" dirty="0" smtClean="0">
                                    <a:latin typeface="Cambria Math" panose="02040503050406030204" pitchFamily="18" charset="0"/>
                                  </a:rPr>
                                  <m:t>h</m:t>
                                </m:r>
                              </m:sub>
                            </m:sSub>
                          </m:den>
                        </m:f>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𝑠</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r>
                          <a:rPr lang="es-AR" b="0" i="1" dirty="0" smtClean="0">
                            <a:latin typeface="Cambria Math" panose="02040503050406030204" pitchFamily="18" charset="0"/>
                          </a:rPr>
                          <m:t>−</m:t>
                        </m:r>
                      </m:e>
                    </m:nary>
                  </m:oMath>
                </a14:m>
                <a:r>
                  <a:rPr lang="es-AR" dirty="0"/>
                  <a:t> </a:t>
                </a:r>
                <a14:m>
                  <m:oMath xmlns:m="http://schemas.openxmlformats.org/officeDocument/2006/math">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sSub>
                          <m:sSubPr>
                            <m:ctrlPr>
                              <a:rPr lang="es-AR" i="1" dirty="0" smtClean="0">
                                <a:latin typeface="Cambria Math" panose="02040503050406030204" pitchFamily="18" charset="0"/>
                              </a:rPr>
                            </m:ctrlPr>
                          </m:sSubPr>
                          <m:e>
                            <m:r>
                              <a:rPr lang="es-AR" b="0" i="1" dirty="0" smtClean="0">
                                <a:solidFill>
                                  <a:srgbClr val="92D050"/>
                                </a:solidFill>
                                <a:latin typeface="Cambria Math" panose="02040503050406030204" pitchFamily="18" charset="0"/>
                              </a:rPr>
                              <m:t>𝐻</m:t>
                            </m:r>
                          </m:e>
                          <m:sub>
                            <m:sSub>
                              <m:sSubPr>
                                <m:ctrlPr>
                                  <a:rPr lang="es-AR" i="1">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Sub>
                      </m:sup>
                      <m:e>
                        <m:sSub>
                          <m:sSubPr>
                            <m:ctrlPr>
                              <a:rPr lang="es-AR" i="1" dirty="0" smtClean="0">
                                <a:latin typeface="Cambria Math" panose="02040503050406030204" pitchFamily="18" charset="0"/>
                              </a:rPr>
                            </m:ctrlPr>
                          </m:sSub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Sub>
                        <m:sSubSup>
                          <m:sSubSupPr>
                            <m:ctrlPr>
                              <a:rPr lang="es-AR" i="1" dirty="0">
                                <a:latin typeface="Cambria Math" panose="02040503050406030204" pitchFamily="18" charset="0"/>
                              </a:rPr>
                            </m:ctrlPr>
                          </m:sSubSupPr>
                          <m:e>
                            <m:r>
                              <a:rPr lang="es-AR" i="1" dirty="0">
                                <a:latin typeface="Cambria Math" panose="02040503050406030204" pitchFamily="18" charset="0"/>
                              </a:rPr>
                              <m:t>𝑠</m:t>
                            </m:r>
                          </m:e>
                          <m:sub>
                            <m:r>
                              <a:rPr lang="es-AR" i="1" dirty="0">
                                <a:latin typeface="Cambria Math" panose="02040503050406030204" pitchFamily="18" charset="0"/>
                              </a:rPr>
                              <m:t>𝑗</m:t>
                            </m:r>
                            <m:r>
                              <a:rPr lang="es-AR" i="1" dirty="0">
                                <a:latin typeface="Cambria Math" panose="02040503050406030204" pitchFamily="18" charset="0"/>
                              </a:rPr>
                              <m:t>,</m:t>
                            </m:r>
                            <m:r>
                              <a:rPr lang="es-AR" i="1" dirty="0">
                                <a:latin typeface="Cambria Math" panose="02040503050406030204" pitchFamily="18" charset="0"/>
                              </a:rPr>
                              <m:t>h</m:t>
                            </m:r>
                          </m:sub>
                          <m:sup>
                            <m:r>
                              <a:rPr lang="es-AR" i="1" dirty="0">
                                <a:latin typeface="Cambria Math" panose="02040503050406030204" pitchFamily="18" charset="0"/>
                              </a:rPr>
                              <m:t>2</m:t>
                            </m:r>
                          </m:sup>
                        </m:sSubSup>
                      </m:e>
                    </m:nary>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𝑉</m:t>
                        </m:r>
                      </m:e>
                      <m:sub>
                        <m:r>
                          <a:rPr lang="es-AR" i="1">
                            <a:latin typeface="Cambria Math" panose="02040503050406030204" pitchFamily="18" charset="0"/>
                            <a:ea typeface="Cambria Math" panose="02040503050406030204" pitchFamily="18" charset="0"/>
                          </a:rPr>
                          <m:t>𝑗</m:t>
                        </m:r>
                        <m:r>
                          <a:rPr lang="es-AR" i="1">
                            <a:latin typeface="Cambria Math" panose="02040503050406030204" pitchFamily="18" charset="0"/>
                            <a:ea typeface="Cambria Math" panose="02040503050406030204" pitchFamily="18" charset="0"/>
                          </a:rPr>
                          <m:t>,</m:t>
                        </m:r>
                        <m:sSub>
                          <m:sSubPr>
                            <m:ctrlPr>
                              <a:rPr lang="es-AR" i="1" smtClean="0">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up>
                        <m:r>
                          <a:rPr lang="es-AR" i="1">
                            <a:latin typeface="Cambria Math" panose="02040503050406030204" pitchFamily="18" charset="0"/>
                            <a:ea typeface="Cambria Math" panose="02040503050406030204" pitchFamily="18" charset="0"/>
                          </a:rPr>
                          <m:t>∗</m:t>
                        </m:r>
                      </m:sup>
                    </m:sSubSup>
                  </m:oMath>
                </a14:m>
                <a:r>
                  <a:rPr lang="es-AR" dirty="0"/>
                  <a:t>        </a:t>
                </a:r>
                <a:endParaRPr lang="es-AR" i="1" dirty="0">
                  <a:latin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A581721B-BA24-2F53-1341-82BB74CBF810}"/>
                  </a:ext>
                </a:extLst>
              </p:cNvPr>
              <p:cNvSpPr txBox="1">
                <a:spLocks noRot="1" noChangeAspect="1" noMove="1" noResize="1" noEditPoints="1" noAdjustHandles="1" noChangeArrowheads="1" noChangeShapeType="1" noTextEdit="1"/>
              </p:cNvSpPr>
              <p:nvPr/>
            </p:nvSpPr>
            <p:spPr>
              <a:xfrm>
                <a:off x="1042653" y="2483448"/>
                <a:ext cx="2694622" cy="467372"/>
              </a:xfrm>
              <a:prstGeom prst="rect">
                <a:avLst/>
              </a:prstGeom>
              <a:blipFill>
                <a:blip r:embed="rId4"/>
                <a:stretch>
                  <a:fillRect l="-8371" t="-48052" b="-8961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9D4C08D-E6BB-FD4D-7819-BE1061AF5671}"/>
                  </a:ext>
                </a:extLst>
              </p:cNvPr>
              <p:cNvSpPr txBox="1"/>
              <p:nvPr/>
            </p:nvSpPr>
            <p:spPr>
              <a:xfrm>
                <a:off x="4429513" y="1954262"/>
                <a:ext cx="1493744" cy="276999"/>
              </a:xfrm>
              <a:prstGeom prst="rect">
                <a:avLst/>
              </a:prstGeom>
              <a:noFill/>
            </p:spPr>
            <p:txBody>
              <a:bodyPr wrap="square">
                <a:spAutoFit/>
              </a:bodyPr>
              <a:lstStyle/>
              <a:p>
                <a:pPr algn="ctr"/>
                <a14:m>
                  <m:oMath xmlns:m="http://schemas.openxmlformats.org/officeDocument/2006/math">
                    <m:r>
                      <a:rPr lang="es-AR" sz="1200" b="0" i="1" smtClean="0">
                        <a:solidFill>
                          <a:schemeClr val="bg1">
                            <a:lumMod val="65000"/>
                          </a:schemeClr>
                        </a:solidFill>
                        <a:latin typeface="Cambria Math" panose="02040503050406030204" pitchFamily="18" charset="0"/>
                      </a:rPr>
                      <m:t>𝑑</m:t>
                    </m:r>
                    <m:r>
                      <a:rPr lang="es-AR" sz="1200" b="0" i="1" smtClean="0">
                        <a:solidFill>
                          <a:schemeClr val="bg1">
                            <a:lumMod val="65000"/>
                          </a:schemeClr>
                        </a:solidFill>
                        <a:latin typeface="Cambria Math" panose="02040503050406030204" pitchFamily="18" charset="0"/>
                      </a:rPr>
                      <m:t>:</m:t>
                    </m:r>
                  </m:oMath>
                </a14:m>
                <a:r>
                  <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𝑡𝑖𝑝𝑜 𝑑𝑒 𝑑𝑜𝑚𝑖𝑛𝑖𝑜</a:t>
                </a:r>
              </a:p>
            </p:txBody>
          </p:sp>
        </mc:Choice>
        <mc:Fallback xmlns="">
          <p:sp>
            <p:nvSpPr>
              <p:cNvPr id="17" name="CuadroTexto 16">
                <a:extLst>
                  <a:ext uri="{FF2B5EF4-FFF2-40B4-BE49-F238E27FC236}">
                    <a16:creationId xmlns:a16="http://schemas.microsoft.com/office/drawing/2014/main" id="{C9D4C08D-E6BB-FD4D-7819-BE1061AF5671}"/>
                  </a:ext>
                </a:extLst>
              </p:cNvPr>
              <p:cNvSpPr txBox="1">
                <a:spLocks noRot="1" noChangeAspect="1" noMove="1" noResize="1" noEditPoints="1" noAdjustHandles="1" noChangeArrowheads="1" noChangeShapeType="1" noTextEdit="1"/>
              </p:cNvSpPr>
              <p:nvPr/>
            </p:nvSpPr>
            <p:spPr>
              <a:xfrm>
                <a:off x="4429513" y="1954262"/>
                <a:ext cx="1493744" cy="276999"/>
              </a:xfrm>
              <a:prstGeom prst="rect">
                <a:avLst/>
              </a:prstGeom>
              <a:blipFill>
                <a:blip r:embed="rId5"/>
                <a:stretch>
                  <a:fillRect t="-2222" b="-1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011BB9F-F7C4-E54B-FC60-6177959ECC00}"/>
                  </a:ext>
                </a:extLst>
              </p:cNvPr>
              <p:cNvSpPr txBox="1"/>
              <p:nvPr/>
            </p:nvSpPr>
            <p:spPr>
              <a:xfrm>
                <a:off x="4528798" y="2169641"/>
                <a:ext cx="3276824"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s-AR" sz="1200" i="1" smtClean="0">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r>
                        <a:rPr lang="es-AR" sz="1200" b="0" i="1" smtClean="0">
                          <a:solidFill>
                            <a:schemeClr val="bg1">
                              <a:lumMod val="65000"/>
                            </a:schemeClr>
                          </a:solidFill>
                          <a:latin typeface="Cambria Math" panose="02040503050406030204" pitchFamily="18" charset="0"/>
                        </a:rPr>
                        <m:t>:</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𝑝𝑒𝑟𝑡𝑒𝑛𝑒𝑐𝑖𝑒𝑛𝑡𝑒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𝑎𝑙</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𝑡𝑖𝑝𝑜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m:t>
                      </m:r>
                    </m:oMath>
                  </m:oMathPara>
                </a14:m>
                <a:endPar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 name="CuadroTexto 18">
                <a:extLst>
                  <a:ext uri="{FF2B5EF4-FFF2-40B4-BE49-F238E27FC236}">
                    <a16:creationId xmlns:a16="http://schemas.microsoft.com/office/drawing/2014/main" id="{6011BB9F-F7C4-E54B-FC60-6177959ECC00}"/>
                  </a:ext>
                </a:extLst>
              </p:cNvPr>
              <p:cNvSpPr txBox="1">
                <a:spLocks noRot="1" noChangeAspect="1" noMove="1" noResize="1" noEditPoints="1" noAdjustHandles="1" noChangeArrowheads="1" noChangeShapeType="1" noTextEdit="1"/>
              </p:cNvSpPr>
              <p:nvPr/>
            </p:nvSpPr>
            <p:spPr>
              <a:xfrm>
                <a:off x="4528798" y="2169641"/>
                <a:ext cx="3276824" cy="276999"/>
              </a:xfrm>
              <a:prstGeom prst="rect">
                <a:avLst/>
              </a:prstGeom>
              <a:blipFill>
                <a:blip r:embed="rId6"/>
                <a:stretch>
                  <a:fillRect l="-1117" b="-444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D6C9CE3-2D63-B532-5591-1898218E6C0C}"/>
                  </a:ext>
                </a:extLst>
              </p:cNvPr>
              <p:cNvSpPr txBox="1"/>
              <p:nvPr/>
            </p:nvSpPr>
            <p:spPr>
              <a:xfrm>
                <a:off x="4528798" y="2420856"/>
                <a:ext cx="3771899" cy="2943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s-AR" sz="1200" b="0" i="1" dirty="0" smtClean="0">
                              <a:solidFill>
                                <a:schemeClr val="bg1">
                                  <a:lumMod val="65000"/>
                                </a:schemeClr>
                              </a:solidFill>
                              <a:latin typeface="Cambria Math" panose="02040503050406030204" pitchFamily="18" charset="0"/>
                            </a:rPr>
                          </m:ctrlPr>
                        </m:sSubPr>
                        <m:e>
                          <m:r>
                            <a:rPr lang="es-AR" sz="1200" b="0" i="1" dirty="0" smtClean="0">
                              <a:solidFill>
                                <a:schemeClr val="bg1">
                                  <a:lumMod val="65000"/>
                                </a:schemeClr>
                              </a:solidFill>
                              <a:latin typeface="Cambria Math" panose="02040503050406030204" pitchFamily="18" charset="0"/>
                            </a:rPr>
                            <m:t>𝐻</m:t>
                          </m:r>
                        </m:e>
                        <m:sub>
                          <m:sSub>
                            <m:sSubPr>
                              <m:ctrlPr>
                                <a:rPr lang="es-AR" sz="1200" i="1">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sub>
                      </m:sSub>
                      <m:r>
                        <a:rPr lang="es-AR" sz="1200" b="0" i="1" smtClean="0">
                          <a:solidFill>
                            <a:schemeClr val="bg1">
                              <a:lumMod val="65000"/>
                            </a:schemeClr>
                          </a:solidFill>
                          <a:latin typeface="Cambria Math" panose="02040503050406030204" pitchFamily="18" charset="0"/>
                        </a:rPr>
                        <m:t>:</m:t>
                      </m:r>
                      <m:r>
                        <a:rPr lang="es-AR" sz="1200" b="0" i="1" smtClean="0">
                          <a:solidFill>
                            <a:schemeClr val="bg1">
                              <a:lumMod val="65000"/>
                            </a:schemeClr>
                          </a:solidFill>
                          <a:latin typeface="Cambria Math" panose="02040503050406030204" pitchFamily="18" charset="0"/>
                        </a:rPr>
                        <m:t>𝑛</m:t>
                      </m:r>
                      <m:r>
                        <a:rPr lang="es-AR" sz="1200" b="0" i="1" smtClean="0">
                          <a:solidFill>
                            <a:schemeClr val="bg1">
                              <a:lumMod val="65000"/>
                            </a:schemeClr>
                          </a:solidFill>
                          <a:latin typeface="Cambria Math" panose="02040503050406030204" pitchFamily="18" charset="0"/>
                        </a:rPr>
                        <m:t>ú</m:t>
                      </m:r>
                      <m:r>
                        <a:rPr lang="es-AR" sz="1200" b="0" i="1" smtClean="0">
                          <a:solidFill>
                            <a:schemeClr val="bg1">
                              <a:lumMod val="65000"/>
                            </a:schemeClr>
                          </a:solidFill>
                          <a:latin typeface="Cambria Math" panose="02040503050406030204" pitchFamily="18" charset="0"/>
                        </a:rPr>
                        <m:t>𝑚𝑒𝑟𝑜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𝑒𝑠𝑡𝑟𝑎𝑡𝑜𝑠</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𝑝𝑒𝑟𝑡𝑒𝑛𝑒𝑐𝑖𝑒𝑛𝑡𝑒𝑠</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𝑎𝑙</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sSub>
                        <m:sSubPr>
                          <m:ctrlPr>
                            <a:rPr lang="es-AR" sz="1200" i="1">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oMath>
                  </m:oMathPara>
                </a14:m>
                <a:endPar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1" name="CuadroTexto 20">
                <a:extLst>
                  <a:ext uri="{FF2B5EF4-FFF2-40B4-BE49-F238E27FC236}">
                    <a16:creationId xmlns:a16="http://schemas.microsoft.com/office/drawing/2014/main" id="{9D6C9CE3-2D63-B532-5591-1898218E6C0C}"/>
                  </a:ext>
                </a:extLst>
              </p:cNvPr>
              <p:cNvSpPr txBox="1">
                <a:spLocks noRot="1" noChangeAspect="1" noMove="1" noResize="1" noEditPoints="1" noAdjustHandles="1" noChangeArrowheads="1" noChangeShapeType="1" noTextEdit="1"/>
              </p:cNvSpPr>
              <p:nvPr/>
            </p:nvSpPr>
            <p:spPr>
              <a:xfrm>
                <a:off x="4528798" y="2420856"/>
                <a:ext cx="3771899" cy="294376"/>
              </a:xfrm>
              <a:prstGeom prst="rect">
                <a:avLst/>
              </a:prstGeom>
              <a:blipFill>
                <a:blip r:embed="rId7"/>
                <a:stretch>
                  <a:fillRect l="-80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A8E96D40-38E2-2F5C-399D-8E55D6A17EC5}"/>
                  </a:ext>
                </a:extLst>
              </p:cNvPr>
              <p:cNvSpPr txBox="1"/>
              <p:nvPr/>
            </p:nvSpPr>
            <p:spPr>
              <a:xfrm>
                <a:off x="3091841" y="2847876"/>
                <a:ext cx="585787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r>
                        <a:rPr lang="es-AR" b="0" i="1" dirty="0" smtClean="0">
                          <a:latin typeface="Cambria Math" panose="02040503050406030204" pitchFamily="18" charset="0"/>
                        </a:rPr>
                        <m:t> ;</m:t>
                      </m:r>
                      <m:r>
                        <a:rPr lang="es-AR" b="0" i="1" dirty="0" smtClean="0">
                          <a:latin typeface="Cambria Math" panose="02040503050406030204" pitchFamily="18" charset="0"/>
                        </a:rPr>
                        <m:t>𝑑</m:t>
                      </m:r>
                      <m:r>
                        <a:rPr lang="es-AR" b="0" i="1" dirty="0" smtClean="0">
                          <a:latin typeface="Cambria Math" panose="02040503050406030204" pitchFamily="18" charset="0"/>
                        </a:rPr>
                        <m:t>=1,…,</m:t>
                      </m:r>
                      <m:r>
                        <a:rPr lang="es-AR" b="0" i="1" dirty="0" smtClean="0">
                          <a:latin typeface="Cambria Math" panose="02040503050406030204" pitchFamily="18" charset="0"/>
                        </a:rPr>
                        <m:t>𝐷</m:t>
                      </m:r>
                      <m:r>
                        <a:rPr lang="es-AR" b="0" i="1" dirty="0" smtClean="0">
                          <a:latin typeface="Cambria Math" panose="02040503050406030204" pitchFamily="18" charset="0"/>
                        </a:rPr>
                        <m:t> ; </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=1,…,</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𝐾</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 </m:t>
                      </m:r>
                    </m:oMath>
                  </m:oMathPara>
                </a14:m>
                <a:endParaRPr lang="es-AR" dirty="0"/>
              </a:p>
            </p:txBody>
          </p:sp>
        </mc:Choice>
        <mc:Fallback xmlns="">
          <p:sp>
            <p:nvSpPr>
              <p:cNvPr id="24" name="CuadroTexto 23">
                <a:extLst>
                  <a:ext uri="{FF2B5EF4-FFF2-40B4-BE49-F238E27FC236}">
                    <a16:creationId xmlns:a16="http://schemas.microsoft.com/office/drawing/2014/main" id="{A8E96D40-38E2-2F5C-399D-8E55D6A17EC5}"/>
                  </a:ext>
                </a:extLst>
              </p:cNvPr>
              <p:cNvSpPr txBox="1">
                <a:spLocks noRot="1" noChangeAspect="1" noMove="1" noResize="1" noEditPoints="1" noAdjustHandles="1" noChangeArrowheads="1" noChangeShapeType="1" noTextEdit="1"/>
              </p:cNvSpPr>
              <p:nvPr/>
            </p:nvSpPr>
            <p:spPr>
              <a:xfrm>
                <a:off x="3091841" y="2847876"/>
                <a:ext cx="5857874" cy="307777"/>
              </a:xfrm>
              <a:prstGeom prst="rect">
                <a:avLst/>
              </a:prstGeom>
              <a:blipFill>
                <a:blip r:embed="rId8"/>
                <a:stretch>
                  <a:fillRect b="-784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19451278-B4A7-3914-0A2B-9947C23483AE}"/>
                  </a:ext>
                </a:extLst>
              </p:cNvPr>
              <p:cNvSpPr/>
              <p:nvPr/>
            </p:nvSpPr>
            <p:spPr>
              <a:xfrm>
                <a:off x="3535600" y="3288297"/>
                <a:ext cx="2704936" cy="43680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muestral máxima de la estimación del total de la variable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𝑗</m:t>
                    </m:r>
                  </m:oMath>
                </a14:m>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en el dominio </a:t>
                </a:r>
                <a14:m>
                  <m:oMath xmlns:m="http://schemas.openxmlformats.org/officeDocument/2006/math">
                    <m:sSub>
                      <m:sSubPr>
                        <m:ctrlPr>
                          <a:rPr lang="es-AR" sz="1000" i="1" smtClean="0">
                            <a:solidFill>
                              <a:schemeClr val="tx2"/>
                            </a:solidFill>
                            <a:latin typeface="Cambria Math" panose="02040503050406030204" pitchFamily="18" charset="0"/>
                            <a:ea typeface="Lato" panose="020F0502020204030203" pitchFamily="34" charset="0"/>
                            <a:cs typeface="Lato" panose="020F0502020204030203" pitchFamily="34" charset="0"/>
                          </a:rPr>
                        </m:ctrlPr>
                      </m:sSubPr>
                      <m:e>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𝑘</m:t>
                        </m:r>
                      </m:e>
                      <m:sub>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𝑑</m:t>
                        </m:r>
                      </m:sub>
                    </m:sSub>
                  </m:oMath>
                </a14:m>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a:t>
                </a:r>
              </a:p>
            </p:txBody>
          </p:sp>
        </mc:Choice>
        <mc:Fallback xmlns="">
          <p:sp>
            <p:nvSpPr>
              <p:cNvPr id="26" name="Rectángulo 25">
                <a:extLst>
                  <a:ext uri="{FF2B5EF4-FFF2-40B4-BE49-F238E27FC236}">
                    <a16:creationId xmlns:a16="http://schemas.microsoft.com/office/drawing/2014/main" id="{19451278-B4A7-3914-0A2B-9947C23483AE}"/>
                  </a:ext>
                </a:extLst>
              </p:cNvPr>
              <p:cNvSpPr>
                <a:spLocks noRot="1" noChangeAspect="1" noMove="1" noResize="1" noEditPoints="1" noAdjustHandles="1" noChangeArrowheads="1" noChangeShapeType="1" noTextEdit="1"/>
              </p:cNvSpPr>
              <p:nvPr/>
            </p:nvSpPr>
            <p:spPr>
              <a:xfrm>
                <a:off x="3535600" y="3288297"/>
                <a:ext cx="2704936" cy="436806"/>
              </a:xfrm>
              <a:prstGeom prst="rect">
                <a:avLst/>
              </a:prstGeom>
              <a:blipFill>
                <a:blip r:embed="rId9"/>
                <a:stretch>
                  <a:fillRect/>
                </a:stretch>
              </a:blipFill>
              <a:ln>
                <a:solidFill>
                  <a:schemeClr val="tx2">
                    <a:lumMod val="20000"/>
                    <a:lumOff val="80000"/>
                  </a:schemeClr>
                </a:solidFill>
              </a:ln>
            </p:spPr>
            <p:txBody>
              <a:bodyPr/>
              <a:lstStyle/>
              <a:p>
                <a:r>
                  <a:rPr lang="es-AR">
                    <a:noFill/>
                  </a:rPr>
                  <a:t> </a:t>
                </a:r>
              </a:p>
            </p:txBody>
          </p:sp>
        </mc:Fallback>
      </mc:AlternateContent>
      <p:cxnSp>
        <p:nvCxnSpPr>
          <p:cNvPr id="27" name="Conector: angular 26">
            <a:extLst>
              <a:ext uri="{FF2B5EF4-FFF2-40B4-BE49-F238E27FC236}">
                <a16:creationId xmlns:a16="http://schemas.microsoft.com/office/drawing/2014/main" id="{E3E6CE9E-E496-D027-386B-BFCD3FA20A7D}"/>
              </a:ext>
            </a:extLst>
          </p:cNvPr>
          <p:cNvCxnSpPr>
            <a:cxnSpLocks/>
          </p:cNvCxnSpPr>
          <p:nvPr/>
        </p:nvCxnSpPr>
        <p:spPr>
          <a:xfrm rot="16200000" flipH="1">
            <a:off x="3153221" y="3122874"/>
            <a:ext cx="608328" cy="136434"/>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7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726850" y="615676"/>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Problemática</a:t>
            </a:r>
            <a:endParaRPr sz="2400" b="1" dirty="0">
              <a:solidFill>
                <a:srgbClr val="00986B"/>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726850" y="1371764"/>
            <a:ext cx="7515450" cy="1908215"/>
          </a:xfrm>
          <a:prstGeom prst="rect">
            <a:avLst/>
          </a:prstGeom>
          <a:noFill/>
        </p:spPr>
        <p:txBody>
          <a:bodyPr wrap="square">
            <a:spAutoFit/>
          </a:bodyPr>
          <a:lstStyle/>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En los últimos años la confianza en los resultados se ha visto afectada tanto por </a:t>
            </a:r>
            <a:r>
              <a:rPr lang="es-ES" b="1" dirty="0">
                <a:solidFill>
                  <a:schemeClr val="tx2">
                    <a:lumMod val="60000"/>
                    <a:lumOff val="40000"/>
                  </a:schemeClr>
                </a:solidFill>
                <a:latin typeface="Lato"/>
                <a:ea typeface="Lato"/>
                <a:cs typeface="Lato"/>
                <a:sym typeface="Lato"/>
              </a:rPr>
              <a:t>sesgos causados por el método de recolección de datos </a:t>
            </a:r>
            <a:r>
              <a:rPr lang="es-ES" dirty="0">
                <a:solidFill>
                  <a:schemeClr val="dk2"/>
                </a:solidFill>
                <a:latin typeface="Lato"/>
                <a:ea typeface="Lato"/>
                <a:cs typeface="Lato"/>
                <a:sym typeface="Lato"/>
              </a:rPr>
              <a:t>como por el </a:t>
            </a:r>
            <a:r>
              <a:rPr lang="es-ES" b="1" dirty="0">
                <a:solidFill>
                  <a:schemeClr val="tx2">
                    <a:lumMod val="60000"/>
                    <a:lumOff val="40000"/>
                  </a:schemeClr>
                </a:solidFill>
                <a:latin typeface="Lato"/>
                <a:ea typeface="Lato"/>
                <a:cs typeface="Lato"/>
                <a:sym typeface="Lato"/>
              </a:rPr>
              <a:t>diseño muestral elegido</a:t>
            </a:r>
          </a:p>
          <a:p>
            <a:pPr marL="457200" lvl="0" indent="-317500" algn="l" rtl="0">
              <a:spcBef>
                <a:spcPts val="600"/>
              </a:spcBef>
              <a:spcAft>
                <a:spcPts val="600"/>
              </a:spcAft>
              <a:buClr>
                <a:schemeClr val="dk2"/>
              </a:buClr>
              <a:buSzPts val="1400"/>
              <a:buFont typeface="Lato"/>
              <a:buChar char="●"/>
            </a:pPr>
            <a:r>
              <a:rPr lang="es-ES" u="sng" dirty="0">
                <a:solidFill>
                  <a:schemeClr val="dk2"/>
                </a:solidFill>
                <a:latin typeface="Lato"/>
                <a:ea typeface="Lato"/>
                <a:cs typeface="Lato"/>
                <a:sym typeface="Lato"/>
              </a:rPr>
              <a:t>Método de recolección de datos:</a:t>
            </a:r>
            <a:r>
              <a:rPr lang="es-ES" dirty="0">
                <a:solidFill>
                  <a:schemeClr val="dk2"/>
                </a:solidFill>
                <a:latin typeface="Lato"/>
                <a:ea typeface="Lato"/>
                <a:cs typeface="Lato"/>
                <a:sym typeface="Lato"/>
              </a:rPr>
              <a:t> modalidad híbrida por los métodos CATI y CAWI. Resultados que difieren considerablemente según abordaje telefónico/online, tendiendo a respuestas positivas en la modalidad telefónica</a:t>
            </a:r>
          </a:p>
          <a:p>
            <a:pPr marL="457200" lvl="0" indent="-317500" algn="l" rtl="0">
              <a:spcBef>
                <a:spcPts val="600"/>
              </a:spcBef>
              <a:spcAft>
                <a:spcPts val="600"/>
              </a:spcAft>
              <a:buClr>
                <a:schemeClr val="dk2"/>
              </a:buClr>
              <a:buSzPts val="1400"/>
              <a:buFont typeface="Lato"/>
              <a:buChar char="●"/>
            </a:pPr>
            <a:r>
              <a:rPr lang="es-ES" u="sng" dirty="0">
                <a:solidFill>
                  <a:schemeClr val="dk2"/>
                </a:solidFill>
                <a:latin typeface="Lato"/>
                <a:ea typeface="Lato"/>
                <a:cs typeface="Lato"/>
                <a:sym typeface="Lato"/>
              </a:rPr>
              <a:t>Método de selección:</a:t>
            </a:r>
            <a:r>
              <a:rPr lang="es-ES" dirty="0">
                <a:solidFill>
                  <a:schemeClr val="dk2"/>
                </a:solidFill>
                <a:latin typeface="Lato"/>
                <a:ea typeface="Lato"/>
                <a:cs typeface="Lato"/>
                <a:sym typeface="Lato"/>
              </a:rPr>
              <a:t> muestreos no probabilísticos por cuotas. No se garantiza representatividad de la muestra y no se puede evaluar precisión</a:t>
            </a:r>
          </a:p>
        </p:txBody>
      </p:sp>
      <p:grpSp>
        <p:nvGrpSpPr>
          <p:cNvPr id="7" name="Google Shape;127;p18">
            <a:extLst>
              <a:ext uri="{FF2B5EF4-FFF2-40B4-BE49-F238E27FC236}">
                <a16:creationId xmlns:a16="http://schemas.microsoft.com/office/drawing/2014/main" id="{E8D18756-11DA-A79C-8536-2C583B51BFB6}"/>
              </a:ext>
            </a:extLst>
          </p:cNvPr>
          <p:cNvGrpSpPr/>
          <p:nvPr/>
        </p:nvGrpSpPr>
        <p:grpSpPr>
          <a:xfrm>
            <a:off x="848254" y="3482106"/>
            <a:ext cx="7447492" cy="782307"/>
            <a:chOff x="424812" y="1177860"/>
            <a:chExt cx="10729711" cy="988510"/>
          </a:xfrm>
        </p:grpSpPr>
        <p:sp>
          <p:nvSpPr>
            <p:cNvPr id="8" name="Google Shape;128;p18">
              <a:extLst>
                <a:ext uri="{FF2B5EF4-FFF2-40B4-BE49-F238E27FC236}">
                  <a16:creationId xmlns:a16="http://schemas.microsoft.com/office/drawing/2014/main" id="{BC50F57A-4044-2C45-93C6-C89DBAB75A26}"/>
                </a:ext>
              </a:extLst>
            </p:cNvPr>
            <p:cNvSpPr/>
            <p:nvPr/>
          </p:nvSpPr>
          <p:spPr>
            <a:xfrm>
              <a:off x="3270222" y="1177860"/>
              <a:ext cx="7884301" cy="988500"/>
            </a:xfrm>
            <a:prstGeom prst="rect">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Lato"/>
                <a:buChar char="●"/>
              </a:pPr>
              <a:r>
                <a:rPr lang="es-ES" dirty="0">
                  <a:latin typeface="Lato"/>
                  <a:ea typeface="Lato"/>
                  <a:cs typeface="Lato"/>
                  <a:sym typeface="Lato"/>
                </a:rPr>
                <a:t>Presentar una estrategia disruptiva que minimice los sesgos y maximice la confianza de los resultados</a:t>
              </a:r>
            </a:p>
          </p:txBody>
        </p:sp>
        <p:sp>
          <p:nvSpPr>
            <p:cNvPr id="10" name="Google Shape;129;p18">
              <a:extLst>
                <a:ext uri="{FF2B5EF4-FFF2-40B4-BE49-F238E27FC236}">
                  <a16:creationId xmlns:a16="http://schemas.microsoft.com/office/drawing/2014/main" id="{8C135725-6AF0-CFF9-86BE-DB91267EF9D8}"/>
                </a:ext>
              </a:extLst>
            </p:cNvPr>
            <p:cNvSpPr/>
            <p:nvPr/>
          </p:nvSpPr>
          <p:spPr>
            <a:xfrm>
              <a:off x="424812" y="1177870"/>
              <a:ext cx="3494999" cy="988500"/>
            </a:xfrm>
            <a:prstGeom prst="homePlate">
              <a:avLst>
                <a:gd name="adj" fmla="val 26719"/>
              </a:avLst>
            </a:prstGeom>
            <a:solidFill>
              <a:srgbClr val="00986B"/>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600" b="1" dirty="0">
                  <a:solidFill>
                    <a:srgbClr val="FFFFFF"/>
                  </a:solidFill>
                  <a:latin typeface="Raleway"/>
                  <a:ea typeface="Raleway"/>
                  <a:cs typeface="Raleway"/>
                  <a:sym typeface="Raleway"/>
                </a:rPr>
                <a:t>Objetivo de Avalian en la Encuesta actual</a:t>
              </a:r>
              <a:endParaRPr sz="1600" b="1" dirty="0">
                <a:solidFill>
                  <a:srgbClr val="FFFFFF"/>
                </a:solidFill>
                <a:latin typeface="Raleway"/>
                <a:ea typeface="Raleway"/>
                <a:cs typeface="Raleway"/>
                <a:sym typeface="Raleway"/>
              </a:endParaRPr>
            </a:p>
          </p:txBody>
        </p:sp>
      </p:grpSp>
    </p:spTree>
    <p:extLst>
      <p:ext uri="{BB962C8B-B14F-4D97-AF65-F5344CB8AC3E}">
        <p14:creationId xmlns:p14="http://schemas.microsoft.com/office/powerpoint/2010/main" val="909737861"/>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996570"/>
            <a:ext cx="821458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De manera similar a lo realizado anteriormente, puede expresarse: </a:t>
            </a:r>
            <a:endParaRPr lang="es-ES" dirty="0">
              <a:latin typeface="Lato" panose="020F0502020204030203" pitchFamily="34" charset="0"/>
              <a:ea typeface="Lato" panose="020F0502020204030203" pitchFamily="34" charset="0"/>
              <a:cs typeface="Lato" panose="020F0502020204030203" pitchFamily="34" charset="0"/>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Adjudicación óptima multivariada y multidominio</a:t>
            </a:r>
          </a:p>
        </p:txBody>
      </p:sp>
      <p:sp>
        <p:nvSpPr>
          <p:cNvPr id="2" name="Google Shape;177;p13">
            <a:extLst>
              <a:ext uri="{FF2B5EF4-FFF2-40B4-BE49-F238E27FC236}">
                <a16:creationId xmlns:a16="http://schemas.microsoft.com/office/drawing/2014/main" id="{9E28568B-3250-B342-7E9D-CAC511D50F3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5" name="Rectángulo 4">
            <a:extLst>
              <a:ext uri="{FF2B5EF4-FFF2-40B4-BE49-F238E27FC236}">
                <a16:creationId xmlns:a16="http://schemas.microsoft.com/office/drawing/2014/main" id="{0BF161D8-E610-5B75-A6FF-9AAD221CD9B2}"/>
              </a:ext>
            </a:extLst>
          </p:cNvPr>
          <p:cNvSpPr/>
          <p:nvPr/>
        </p:nvSpPr>
        <p:spPr>
          <a:xfrm>
            <a:off x="1520563" y="1590421"/>
            <a:ext cx="5854317" cy="798449"/>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F550F6F-BC31-861E-0726-31AE96D8144F}"/>
                  </a:ext>
                </a:extLst>
              </p:cNvPr>
              <p:cNvSpPr txBox="1"/>
              <p:nvPr/>
            </p:nvSpPr>
            <p:spPr>
              <a:xfrm>
                <a:off x="1723773" y="1739504"/>
                <a:ext cx="5854317"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b="0" i="1" smtClean="0">
                                <a:latin typeface="Cambria Math" panose="02040503050406030204" pitchFamily="18" charset="0"/>
                              </a:rPr>
                              <m:t> </m:t>
                            </m:r>
                            <m:r>
                              <a:rPr lang="es-AR" b="0" i="1" smtClean="0">
                                <a:latin typeface="Cambria Math" panose="02040503050406030204" pitchFamily="18" charset="0"/>
                              </a:rPr>
                              <m:t>𝑓</m:t>
                            </m:r>
                            <m:r>
                              <a:rPr lang="es-AR" b="0" i="1" smtClean="0">
                                <a:latin typeface="Cambria Math" panose="02040503050406030204" pitchFamily="18" charset="0"/>
                              </a:rPr>
                              <m:t>(</m:t>
                            </m:r>
                            <m:r>
                              <a:rPr lang="es-AR" b="1" i="1" smtClean="0">
                                <a:latin typeface="Cambria Math" panose="02040503050406030204" pitchFamily="18" charset="0"/>
                              </a:rPr>
                              <m:t>𝑿</m:t>
                            </m:r>
                            <m:r>
                              <a:rPr lang="es-AR" b="0" i="1" smtClean="0">
                                <a:latin typeface="Cambria Math" panose="02040503050406030204" pitchFamily="18" charset="0"/>
                              </a:rPr>
                              <m:t>)</m:t>
                            </m:r>
                            <m:r>
                              <a:rPr lang="es-AR" i="1">
                                <a:latin typeface="Cambria Math" panose="02040503050406030204" pitchFamily="18" charset="0"/>
                              </a:rPr>
                              <m:t> </m:t>
                            </m:r>
                            <m:r>
                              <m:rPr>
                                <m:nor/>
                              </m:rPr>
                              <a:rPr lang="es-AR" b="0" i="0" smtClean="0">
                                <a:latin typeface="Cambria Math" panose="02040503050406030204" pitchFamily="18" charset="0"/>
                              </a:rPr>
                              <m:t>                 </m:t>
                            </m:r>
                            <m:r>
                              <m:rPr>
                                <m:nor/>
                              </m:rPr>
                              <a:rPr lang="es-AR" dirty="0"/>
                              <m:t> </m:t>
                            </m:r>
                          </m:e>
                          <m:e>
                            <m:r>
                              <a:rPr lang="es-AR" b="0" i="1" smtClean="0">
                                <a:latin typeface="Cambria Math" panose="02040503050406030204" pitchFamily="18" charset="0"/>
                              </a:rPr>
                              <m:t>𝑠𝑢𝑗𝑒𝑡𝑜</m:t>
                            </m:r>
                            <m:r>
                              <a:rPr lang="es-AR" b="0" i="1" smtClean="0">
                                <a:latin typeface="Cambria Math" panose="02040503050406030204" pitchFamily="18" charset="0"/>
                              </a:rPr>
                              <m:t> </m:t>
                            </m:r>
                            <m:r>
                              <a:rPr lang="es-AR" b="0" i="1" smtClean="0">
                                <a:latin typeface="Cambria Math" panose="02040503050406030204" pitchFamily="18" charset="0"/>
                              </a:rPr>
                              <m:t>𝑎</m:t>
                            </m:r>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r>
                                  <a:rPr lang="es-AR" i="1" dirty="0">
                                    <a:latin typeface="Cambria Math" panose="02040503050406030204" pitchFamily="18" charset="0"/>
                                  </a:rPr>
                                  <m:t> </m:t>
                                </m:r>
                                <m:sSub>
                                  <m:sSubPr>
                                    <m:ctrlPr>
                                      <a:rPr lang="es-AR" i="1" dirty="0" smtClean="0">
                                        <a:latin typeface="Cambria Math" panose="02040503050406030204" pitchFamily="18" charset="0"/>
                                      </a:rPr>
                                    </m:ctrlPr>
                                  </m:sSubPr>
                                  <m:e>
                                    <m:r>
                                      <a:rPr lang="es-AR" i="1" dirty="0">
                                        <a:latin typeface="Cambria Math" panose="02040503050406030204" pitchFamily="18" charset="0"/>
                                      </a:rPr>
                                      <m:t>𝑎</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m:t>
                                    </m:r>
                                    <m:r>
                                      <a:rPr lang="es-AR" b="0" i="1" dirty="0" smtClean="0">
                                        <a:latin typeface="Cambria Math" panose="02040503050406030204" pitchFamily="18" charset="0"/>
                                      </a:rPr>
                                      <m:t>h</m:t>
                                    </m:r>
                                  </m:sub>
                                </m:sSub>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h</m:t>
                                    </m:r>
                                  </m:sub>
                                </m:sSub>
                                <m:r>
                                  <a:rPr lang="es-AR" i="1">
                                    <a:latin typeface="Cambria Math" panose="02040503050406030204" pitchFamily="18" charset="0"/>
                                    <a:ea typeface="Cambria Math" panose="02040503050406030204" pitchFamily="18" charset="0"/>
                                  </a:rPr>
                                  <m:t>≤1</m:t>
                                </m:r>
                              </m:e>
                            </m:nary>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r>
                      <a:rPr lang="es-AR" b="0" i="1" dirty="0" smtClean="0">
                        <a:latin typeface="Cambria Math" panose="02040503050406030204" pitchFamily="18" charset="0"/>
                      </a:rPr>
                      <m:t> ;</m:t>
                    </m:r>
                    <m:r>
                      <a:rPr lang="es-AR" b="0" i="1" dirty="0" smtClean="0">
                        <a:latin typeface="Cambria Math" panose="02040503050406030204" pitchFamily="18" charset="0"/>
                      </a:rPr>
                      <m:t>𝑑</m:t>
                    </m:r>
                    <m:r>
                      <a:rPr lang="es-AR" b="0" i="1" dirty="0" smtClean="0">
                        <a:latin typeface="Cambria Math" panose="02040503050406030204" pitchFamily="18" charset="0"/>
                      </a:rPr>
                      <m:t>=1,…,</m:t>
                    </m:r>
                    <m:r>
                      <a:rPr lang="es-AR" b="0" i="1" dirty="0" smtClean="0">
                        <a:latin typeface="Cambria Math" panose="02040503050406030204" pitchFamily="18" charset="0"/>
                      </a:rPr>
                      <m:t>𝐷</m:t>
                    </m:r>
                    <m:r>
                      <a:rPr lang="es-AR" b="0" i="1" dirty="0" smtClean="0">
                        <a:latin typeface="Cambria Math" panose="02040503050406030204" pitchFamily="18" charset="0"/>
                      </a:rPr>
                      <m:t> ; </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=1,…,</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𝐾</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 </m:t>
                    </m:r>
                  </m:oMath>
                </a14:m>
                <a:endParaRPr lang="es-AR" dirty="0"/>
              </a:p>
            </p:txBody>
          </p:sp>
        </mc:Choice>
        <mc:Fallback xmlns="">
          <p:sp>
            <p:nvSpPr>
              <p:cNvPr id="6" name="CuadroTexto 5">
                <a:extLst>
                  <a:ext uri="{FF2B5EF4-FFF2-40B4-BE49-F238E27FC236}">
                    <a16:creationId xmlns:a16="http://schemas.microsoft.com/office/drawing/2014/main" id="{1F550F6F-BC31-861E-0726-31AE96D8144F}"/>
                  </a:ext>
                </a:extLst>
              </p:cNvPr>
              <p:cNvSpPr txBox="1">
                <a:spLocks noRot="1" noChangeAspect="1" noMove="1" noResize="1" noEditPoints="1" noAdjustHandles="1" noChangeArrowheads="1" noChangeShapeType="1" noTextEdit="1"/>
              </p:cNvSpPr>
              <p:nvPr/>
            </p:nvSpPr>
            <p:spPr>
              <a:xfrm>
                <a:off x="1723773" y="1739504"/>
                <a:ext cx="5854317" cy="559577"/>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7572E74-51AA-5662-5CCB-877A82702CE8}"/>
                  </a:ext>
                </a:extLst>
              </p:cNvPr>
              <p:cNvSpPr txBox="1"/>
              <p:nvPr/>
            </p:nvSpPr>
            <p:spPr>
              <a:xfrm>
                <a:off x="3413376" y="2492255"/>
                <a:ext cx="3961503" cy="504305"/>
              </a:xfrm>
              <a:prstGeom prst="rect">
                <a:avLst/>
              </a:prstGeom>
              <a:noFill/>
              <a:ln w="19050">
                <a:solidFill>
                  <a:schemeClr val="tx2">
                    <a:lumMod val="20000"/>
                    <a:lumOff val="80000"/>
                  </a:schemeClr>
                </a:solidFill>
              </a:ln>
            </p:spPr>
            <p:txBody>
              <a:bodyPr wrap="square">
                <a:spAutoFit/>
              </a:bodyPr>
              <a:lstStyle/>
              <a:p>
                <a14:m>
                  <m:oMath xmlns:m="http://schemas.openxmlformats.org/officeDocument/2006/math">
                    <m:sSub>
                      <m:sSubPr>
                        <m:ctrlPr>
                          <a:rPr lang="es-AR" sz="1200" i="1" dirty="0" smtClean="0">
                            <a:latin typeface="Cambria Math" panose="02040503050406030204" pitchFamily="18" charset="0"/>
                          </a:rPr>
                        </m:ctrlPr>
                      </m:sSubPr>
                      <m:e>
                        <m:r>
                          <a:rPr lang="es-AR" sz="1200" i="1" dirty="0">
                            <a:latin typeface="Cambria Math" panose="02040503050406030204" pitchFamily="18" charset="0"/>
                          </a:rPr>
                          <m:t>𝑎</m:t>
                        </m:r>
                      </m:e>
                      <m:sub>
                        <m:r>
                          <a:rPr lang="es-AR" sz="1200" i="1" dirty="0">
                            <a:latin typeface="Cambria Math" panose="02040503050406030204" pitchFamily="18" charset="0"/>
                          </a:rPr>
                          <m:t>𝑗</m:t>
                        </m:r>
                        <m:r>
                          <a:rPr lang="es-AR" sz="1200" i="1" dirty="0">
                            <a:latin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i="1" dirty="0">
                        <a:latin typeface="Cambria Math" panose="02040503050406030204" pitchFamily="18" charset="0"/>
                      </a:rPr>
                      <m:t> </m:t>
                    </m:r>
                    <m:r>
                      <a:rPr lang="es-AR" sz="1200" b="0" i="1" dirty="0" smtClean="0">
                        <a:latin typeface="Cambria Math" panose="02040503050406030204" pitchFamily="18" charset="0"/>
                      </a:rPr>
                      <m:t>=</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sSub>
                          <m:sSubPr>
                            <m:ctrlPr>
                              <a:rPr lang="es-AR" sz="1200" i="1" dirty="0" smtClean="0">
                                <a:latin typeface="Cambria Math" panose="02040503050406030204" pitchFamily="18" charset="0"/>
                              </a:rPr>
                            </m:ctrlPr>
                          </m:sSubPr>
                          <m:e>
                            <m:r>
                              <a:rPr lang="es-AR" sz="1200" i="1" dirty="0" smtClean="0">
                                <a:latin typeface="Cambria Math" panose="02040503050406030204" pitchFamily="18" charset="0"/>
                                <a:ea typeface="Cambria Math" panose="02040503050406030204" pitchFamily="18" charset="0"/>
                              </a:rPr>
                              <m:t>𝛿</m:t>
                            </m:r>
                          </m:e>
                          <m:sub>
                            <m:sSub>
                              <m:sSubPr>
                                <m:ctrlPr>
                                  <a:rPr lang="es-AR" sz="1200" i="1" dirty="0" smtClean="0">
                                    <a:latin typeface="Cambria Math" panose="02040503050406030204" pitchFamily="18" charset="0"/>
                                  </a:rPr>
                                </m:ctrlPr>
                              </m:sSubPr>
                              <m:e>
                                <m:r>
                                  <a:rPr lang="es-AR" sz="1200" b="0" i="1" dirty="0" smtClean="0">
                                    <a:latin typeface="Cambria Math" panose="02040503050406030204" pitchFamily="18" charset="0"/>
                                  </a:rPr>
                                  <m:t>𝑘</m:t>
                                </m:r>
                              </m:e>
                              <m:sub>
                                <m:r>
                                  <a:rPr lang="es-AR" sz="1200" b="0" i="1" dirty="0" smtClean="0">
                                    <a:latin typeface="Cambria Math" panose="02040503050406030204" pitchFamily="18" charset="0"/>
                                  </a:rPr>
                                  <m:t>𝑑</m:t>
                                </m:r>
                              </m:sub>
                            </m:sSub>
                            <m:r>
                              <a:rPr lang="es-AR" sz="1200" b="0" i="1" dirty="0" smtClean="0">
                                <a:latin typeface="Cambria Math" panose="02040503050406030204" pitchFamily="18" charset="0"/>
                              </a:rPr>
                              <m:t>,</m:t>
                            </m:r>
                            <m:r>
                              <a:rPr lang="es-AR" sz="1200" b="0" i="1" dirty="0" smtClean="0">
                                <a:latin typeface="Cambria Math" panose="02040503050406030204" pitchFamily="18" charset="0"/>
                              </a:rPr>
                              <m:t>h</m:t>
                            </m:r>
                          </m:sub>
                        </m:sSub>
                      </m:num>
                      <m:den>
                        <m:nary>
                          <m:naryPr>
                            <m:chr m:val="∑"/>
                            <m:limLoc m:val="subSup"/>
                            <m:ctrlPr>
                              <a:rPr lang="es-AR" sz="1200" i="1" dirty="0" smtClean="0">
                                <a:latin typeface="Cambria Math" panose="02040503050406030204" pitchFamily="18" charset="0"/>
                              </a:rPr>
                            </m:ctrlPr>
                          </m:naryPr>
                          <m:sub>
                            <m:r>
                              <m:rPr>
                                <m:brk m:alnAt="25"/>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sSub>
                              <m:sSubPr>
                                <m:ctrlPr>
                                  <a:rPr lang="es-AR" sz="1200" i="1" dirty="0" smtClean="0">
                                    <a:latin typeface="Cambria Math" panose="02040503050406030204" pitchFamily="18" charset="0"/>
                                  </a:rPr>
                                </m:ctrlPr>
                              </m:sSub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Sub>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sSub>
                              <m:sSubPr>
                                <m:ctrlPr>
                                  <a:rPr lang="es-AR" sz="1200" i="1" dirty="0">
                                    <a:latin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𝛿</m:t>
                                </m:r>
                              </m:e>
                              <m:sub>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b="0" i="1" dirty="0" smtClean="0">
                                <a:latin typeface="Cambria Math" panose="02040503050406030204" pitchFamily="18" charset="0"/>
                              </a:rPr>
                              <m:t>+</m:t>
                            </m:r>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r>
                                  <a:rPr lang="es-AR" sz="1200" i="1">
                                    <a:latin typeface="Cambria Math" panose="02040503050406030204" pitchFamily="18" charset="0"/>
                                    <a:ea typeface="Cambria Math" panose="02040503050406030204" pitchFamily="18" charset="0"/>
                                  </a:rPr>
                                  <m:t>,</m:t>
                                </m:r>
                                <m:sSub>
                                  <m:sSubPr>
                                    <m:ctrlPr>
                                      <a:rPr lang="es-AR" sz="1200" i="1" smtClean="0">
                                        <a:solidFill>
                                          <a:schemeClr val="bg2"/>
                                        </a:solidFill>
                                        <a:latin typeface="Cambria Math" panose="02040503050406030204" pitchFamily="18" charset="0"/>
                                      </a:rPr>
                                    </m:ctrlPr>
                                  </m:sSubPr>
                                  <m:e>
                                    <m:r>
                                      <a:rPr lang="es-AR" sz="1200" i="1">
                                        <a:solidFill>
                                          <a:schemeClr val="bg2"/>
                                        </a:solidFill>
                                        <a:latin typeface="Cambria Math" panose="02040503050406030204" pitchFamily="18" charset="0"/>
                                      </a:rPr>
                                      <m:t>𝑘</m:t>
                                    </m:r>
                                  </m:e>
                                  <m:sub>
                                    <m:r>
                                      <a:rPr lang="es-AR" sz="1200" i="1">
                                        <a:solidFill>
                                          <a:schemeClr val="bg2"/>
                                        </a:solidFill>
                                        <a:latin typeface="Cambria Math" panose="02040503050406030204" pitchFamily="18" charset="0"/>
                                      </a:rPr>
                                      <m:t>𝑑</m:t>
                                    </m:r>
                                  </m:sub>
                                </m:sSub>
                              </m:sub>
                              <m:sup>
                                <m:r>
                                  <a:rPr lang="es-AR" sz="1200" i="1">
                                    <a:latin typeface="Cambria Math" panose="02040503050406030204" pitchFamily="18" charset="0"/>
                                    <a:ea typeface="Cambria Math" panose="02040503050406030204" pitchFamily="18" charset="0"/>
                                  </a:rPr>
                                  <m:t>∗</m:t>
                                </m:r>
                              </m:sup>
                            </m:sSubSup>
                          </m:e>
                        </m:nary>
                      </m:den>
                    </m:f>
                    <m:r>
                      <a:rPr lang="es-AR" sz="1200" i="1" dirty="0" smtClean="0">
                        <a:latin typeface="Cambria Math" panose="02040503050406030204" pitchFamily="18" charset="0"/>
                        <a:ea typeface="Cambria Math" panose="02040503050406030204" pitchFamily="18" charset="0"/>
                      </a:rPr>
                      <m:t>≥</m:t>
                    </m:r>
                    <m:r>
                      <a:rPr lang="es-AR" sz="1200" b="0" i="1" dirty="0" smtClean="0">
                        <a:latin typeface="Cambria Math" panose="02040503050406030204" pitchFamily="18" charset="0"/>
                        <a:ea typeface="Cambria Math" panose="02040503050406030204" pitchFamily="18" charset="0"/>
                      </a:rPr>
                      <m:t>0</m:t>
                    </m:r>
                  </m:oMath>
                </a14:m>
                <a:r>
                  <a:rPr lang="es-AR" sz="1200" dirty="0"/>
                  <a:t>  ; </a:t>
                </a:r>
                <a14:m>
                  <m:oMath xmlns:m="http://schemas.openxmlformats.org/officeDocument/2006/math">
                    <m:sSub>
                      <m:sSubPr>
                        <m:ctrlPr>
                          <a:rPr lang="es-AR" sz="1200" i="1" dirty="0">
                            <a:latin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𝛿</m:t>
                        </m:r>
                      </m:e>
                      <m:sub>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i="1" dirty="0">
                        <a:latin typeface="Cambria Math" panose="02040503050406030204" pitchFamily="18" charset="0"/>
                      </a:rPr>
                      <m:t>=</m:t>
                    </m:r>
                    <m:d>
                      <m:dPr>
                        <m:begChr m:val="{"/>
                        <m:endChr m:val=""/>
                        <m:ctrlPr>
                          <a:rPr lang="es-AR" sz="1200" i="1" dirty="0">
                            <a:latin typeface="Cambria Math" panose="02040503050406030204" pitchFamily="18" charset="0"/>
                          </a:rPr>
                        </m:ctrlPr>
                      </m:dPr>
                      <m:e>
                        <m:eqArr>
                          <m:eqArrPr>
                            <m:ctrlPr>
                              <a:rPr lang="es-AR" sz="1200" i="1" dirty="0">
                                <a:latin typeface="Cambria Math" panose="02040503050406030204" pitchFamily="18" charset="0"/>
                              </a:rPr>
                            </m:ctrlPr>
                          </m:eqArrPr>
                          <m:e>
                            <m:r>
                              <a:rPr lang="es-AR" sz="1200" i="1" dirty="0">
                                <a:latin typeface="Cambria Math" panose="02040503050406030204" pitchFamily="18" charset="0"/>
                              </a:rPr>
                              <m:t>1      </m:t>
                            </m:r>
                            <m:r>
                              <a:rPr lang="es-AR" sz="1200" i="1" dirty="0">
                                <a:latin typeface="Cambria Math" panose="02040503050406030204" pitchFamily="18" charset="0"/>
                              </a:rPr>
                              <m:t>𝑠𝑖</m:t>
                            </m:r>
                            <m:r>
                              <a:rPr lang="es-AR" sz="1200" i="1" dirty="0">
                                <a:latin typeface="Cambria Math" panose="02040503050406030204" pitchFamily="18" charset="0"/>
                              </a:rPr>
                              <m:t> </m:t>
                            </m:r>
                            <m:r>
                              <a:rPr lang="es-AR" sz="1200" i="1" dirty="0">
                                <a:latin typeface="Cambria Math" panose="02040503050406030204" pitchFamily="18" charset="0"/>
                              </a:rPr>
                              <m:t>h</m:t>
                            </m:r>
                            <m:r>
                              <a:rPr lang="es-AR" sz="1200" i="1" dirty="0">
                                <a:latin typeface="Cambria Math" panose="02040503050406030204" pitchFamily="18" charset="0"/>
                              </a:rPr>
                              <m:t> </m:t>
                            </m:r>
                            <m:r>
                              <a:rPr lang="es-AR" sz="1200" i="1" dirty="0">
                                <a:latin typeface="Cambria Math" panose="02040503050406030204" pitchFamily="18" charset="0"/>
                                <a:ea typeface="Cambria Math" panose="02040503050406030204" pitchFamily="18" charset="0"/>
                              </a:rPr>
                              <m:t>𝜖</m:t>
                            </m:r>
                            <m:r>
                              <a:rPr lang="es-AR" sz="1200" i="1" dirty="0">
                                <a:latin typeface="Cambria Math" panose="02040503050406030204" pitchFamily="18" charset="0"/>
                                <a:ea typeface="Cambria Math" panose="02040503050406030204" pitchFamily="18" charset="0"/>
                              </a:rPr>
                              <m:t> </m:t>
                            </m:r>
                            <m:sSub>
                              <m:sSubPr>
                                <m:ctrlPr>
                                  <a:rPr lang="es-AR" sz="1200" i="1" dirty="0">
                                    <a:latin typeface="Cambria Math" panose="02040503050406030204" pitchFamily="18" charset="0"/>
                                    <a:ea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𝑘</m:t>
                                </m:r>
                              </m:e>
                              <m:sub>
                                <m:r>
                                  <a:rPr lang="es-AR" sz="1200" i="1" dirty="0">
                                    <a:latin typeface="Cambria Math" panose="02040503050406030204" pitchFamily="18" charset="0"/>
                                    <a:ea typeface="Cambria Math" panose="02040503050406030204" pitchFamily="18" charset="0"/>
                                  </a:rPr>
                                  <m:t>𝑑</m:t>
                                </m:r>
                              </m:sub>
                            </m:sSub>
                          </m:e>
                          <m:e>
                            <m:r>
                              <a:rPr lang="es-AR" sz="1200" i="1" dirty="0">
                                <a:latin typeface="Cambria Math" panose="02040503050406030204" pitchFamily="18" charset="0"/>
                              </a:rPr>
                              <m:t>0   </m:t>
                            </m:r>
                            <m:r>
                              <a:rPr lang="es-AR" sz="1200" i="1" dirty="0">
                                <a:latin typeface="Cambria Math" panose="02040503050406030204" pitchFamily="18" charset="0"/>
                              </a:rPr>
                              <m:t>𝑜𝑡𝑟𝑜</m:t>
                            </m:r>
                            <m:r>
                              <a:rPr lang="es-AR" sz="1200" i="1" dirty="0">
                                <a:latin typeface="Cambria Math" panose="02040503050406030204" pitchFamily="18" charset="0"/>
                              </a:rPr>
                              <m:t> </m:t>
                            </m:r>
                            <m:r>
                              <a:rPr lang="es-AR" sz="1200" i="1" dirty="0">
                                <a:latin typeface="Cambria Math" panose="02040503050406030204" pitchFamily="18" charset="0"/>
                              </a:rPr>
                              <m:t>𝑐𝑎𝑠𝑜</m:t>
                            </m:r>
                          </m:e>
                        </m:eqArr>
                      </m:e>
                    </m:d>
                  </m:oMath>
                </a14:m>
                <a:endParaRPr lang="es-AR" sz="1200" dirty="0"/>
              </a:p>
            </p:txBody>
          </p:sp>
        </mc:Choice>
        <mc:Fallback xmlns="">
          <p:sp>
            <p:nvSpPr>
              <p:cNvPr id="7" name="CuadroTexto 6">
                <a:extLst>
                  <a:ext uri="{FF2B5EF4-FFF2-40B4-BE49-F238E27FC236}">
                    <a16:creationId xmlns:a16="http://schemas.microsoft.com/office/drawing/2014/main" id="{37572E74-51AA-5662-5CCB-877A82702CE8}"/>
                  </a:ext>
                </a:extLst>
              </p:cNvPr>
              <p:cNvSpPr txBox="1">
                <a:spLocks noRot="1" noChangeAspect="1" noMove="1" noResize="1" noEditPoints="1" noAdjustHandles="1" noChangeArrowheads="1" noChangeShapeType="1" noTextEdit="1"/>
              </p:cNvSpPr>
              <p:nvPr/>
            </p:nvSpPr>
            <p:spPr>
              <a:xfrm>
                <a:off x="3413376" y="2492255"/>
                <a:ext cx="3961503" cy="504305"/>
              </a:xfrm>
              <a:prstGeom prst="rect">
                <a:avLst/>
              </a:prstGeom>
              <a:blipFill>
                <a:blip r:embed="rId3"/>
                <a:stretch>
                  <a:fillRect t="-168605" b="-245349"/>
                </a:stretch>
              </a:blipFill>
              <a:ln w="19050">
                <a:solidFill>
                  <a:schemeClr val="tx2">
                    <a:lumMod val="20000"/>
                    <a:lumOff val="80000"/>
                  </a:schemeClr>
                </a:solidFill>
              </a:ln>
            </p:spPr>
            <p:txBody>
              <a:bodyPr/>
              <a:lstStyle/>
              <a:p>
                <a:r>
                  <a:rPr lang="es-AR">
                    <a:noFill/>
                  </a:rPr>
                  <a:t> </a:t>
                </a:r>
              </a:p>
            </p:txBody>
          </p:sp>
        </mc:Fallback>
      </mc:AlternateContent>
      <p:cxnSp>
        <p:nvCxnSpPr>
          <p:cNvPr id="8" name="Conector: angular 7">
            <a:extLst>
              <a:ext uri="{FF2B5EF4-FFF2-40B4-BE49-F238E27FC236}">
                <a16:creationId xmlns:a16="http://schemas.microsoft.com/office/drawing/2014/main" id="{C7AE93E7-811C-AA49-9DE5-D1A9BDFCBF6D}"/>
              </a:ext>
            </a:extLst>
          </p:cNvPr>
          <p:cNvCxnSpPr>
            <a:cxnSpLocks/>
            <a:endCxn id="7" idx="1"/>
          </p:cNvCxnSpPr>
          <p:nvPr/>
        </p:nvCxnSpPr>
        <p:spPr>
          <a:xfrm rot="16200000" flipH="1">
            <a:off x="3010791" y="2341823"/>
            <a:ext cx="489322" cy="315848"/>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88606B47-9B92-22D9-8110-C28F0926731B}"/>
                  </a:ext>
                </a:extLst>
              </p:cNvPr>
              <p:cNvSpPr txBox="1"/>
              <p:nvPr/>
            </p:nvSpPr>
            <p:spPr>
              <a:xfrm>
                <a:off x="335056" y="3357561"/>
                <a:ext cx="8214584" cy="523220"/>
              </a:xfrm>
              <a:prstGeom prst="rect">
                <a:avLst/>
              </a:prstGeom>
              <a:noFill/>
            </p:spPr>
            <p:txBody>
              <a:bodyPr wrap="square">
                <a:spAutoFit/>
              </a:bodyPr>
              <a:lstStyle/>
              <a:p>
                <a:pPr marL="285750" indent="-285750">
                  <a:buClr>
                    <a:schemeClr val="bg1">
                      <a:lumMod val="50000"/>
                    </a:schemeClr>
                  </a:buClr>
                  <a:buFontTx/>
                  <a:buChar char="•"/>
                </a:pPr>
                <a:r>
                  <a:rPr lang="es-AR" dirty="0">
                    <a:latin typeface="Lato" panose="020F0502020204030203" pitchFamily="34" charset="0"/>
                    <a:ea typeface="Lato" panose="020F0502020204030203" pitchFamily="34" charset="0"/>
                    <a:cs typeface="Lato" panose="020F0502020204030203" pitchFamily="34" charset="0"/>
                  </a:rPr>
                  <a:t>Al definirse un índice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𝑟</m:t>
                    </m:r>
                  </m:oMath>
                </a14:m>
                <a:r>
                  <a:rPr lang="es-ES" b="0" dirty="0">
                    <a:latin typeface="Lato" panose="020F0502020204030203" pitchFamily="34" charset="0"/>
                    <a:ea typeface="Lato" panose="020F0502020204030203" pitchFamily="34" charset="0"/>
                    <a:cs typeface="Lato" panose="020F0502020204030203" pitchFamily="34" charset="0"/>
                  </a:rPr>
                  <a:t> </a:t>
                </a:r>
                <a:r>
                  <a:rPr lang="es-ES" dirty="0">
                    <a:latin typeface="Lato" panose="020F0502020204030203" pitchFamily="34" charset="0"/>
                    <a:ea typeface="Lato" panose="020F0502020204030203" pitchFamily="34" charset="0"/>
                    <a:cs typeface="Lato" panose="020F0502020204030203" pitchFamily="34" charset="0"/>
                  </a:rPr>
                  <a:t>cuyos valores estén en correspondencia con los valores del vector identificado por los tres índices </a:t>
                </a:r>
                <a14:m>
                  <m:oMath xmlns:m="http://schemas.openxmlformats.org/officeDocument/2006/math">
                    <m:d>
                      <m:dPr>
                        <m:ctrlPr>
                          <a:rPr lang="es-AR" b="0" i="1" dirty="0" smtClean="0">
                            <a:latin typeface="Cambria Math" panose="02040503050406030204" pitchFamily="18" charset="0"/>
                          </a:rPr>
                        </m:ctrlPr>
                      </m:dPr>
                      <m:e>
                        <m:r>
                          <a:rPr lang="es-AR" i="1" dirty="0">
                            <a:latin typeface="Cambria Math" panose="02040503050406030204" pitchFamily="18" charset="0"/>
                          </a:rPr>
                          <m:t>𝑗</m:t>
                        </m:r>
                        <m:r>
                          <a:rPr lang="es-AR" i="1" dirty="0">
                            <a:latin typeface="Cambria Math" panose="02040503050406030204" pitchFamily="18" charset="0"/>
                          </a:rPr>
                          <m:t>,</m:t>
                        </m:r>
                        <m:sSub>
                          <m:sSubPr>
                            <m:ctrlPr>
                              <a:rPr lang="es-AR" i="1" dirty="0">
                                <a:latin typeface="Cambria Math" panose="02040503050406030204" pitchFamily="18" charset="0"/>
                              </a:rPr>
                            </m:ctrlPr>
                          </m:sSubPr>
                          <m:e>
                            <m:r>
                              <a:rPr lang="es-AR" i="1" dirty="0">
                                <a:latin typeface="Cambria Math" panose="02040503050406030204" pitchFamily="18" charset="0"/>
                              </a:rPr>
                              <m:t>𝑘</m:t>
                            </m:r>
                          </m:e>
                          <m:sub>
                            <m:r>
                              <a:rPr lang="es-AR" i="1" dirty="0">
                                <a:latin typeface="Cambria Math" panose="02040503050406030204" pitchFamily="18" charset="0"/>
                              </a:rPr>
                              <m:t>𝑑</m:t>
                            </m:r>
                          </m:sub>
                        </m:sSub>
                        <m:r>
                          <a:rPr lang="es-AR" i="1" dirty="0">
                            <a:latin typeface="Cambria Math" panose="02040503050406030204" pitchFamily="18" charset="0"/>
                          </a:rPr>
                          <m:t>,</m:t>
                        </m:r>
                        <m:r>
                          <a:rPr lang="es-AR" i="1" dirty="0">
                            <a:latin typeface="Cambria Math" panose="02040503050406030204" pitchFamily="18" charset="0"/>
                          </a:rPr>
                          <m:t>h</m:t>
                        </m:r>
                      </m:e>
                    </m:d>
                    <m:r>
                      <a:rPr lang="es-AR" b="0" i="1" dirty="0" smtClean="0">
                        <a:latin typeface="Cambria Math" panose="02040503050406030204" pitchFamily="18" charset="0"/>
                      </a:rPr>
                      <m:t>,  </m:t>
                    </m:r>
                  </m:oMath>
                </a14:m>
                <a:r>
                  <a:rPr lang="es-AR" b="0" dirty="0">
                    <a:latin typeface="Lato" panose="020F0502020204030203" pitchFamily="34" charset="0"/>
                    <a:ea typeface="Lato" panose="020F0502020204030203" pitchFamily="34" charset="0"/>
                    <a:cs typeface="Lato" panose="020F0502020204030203" pitchFamily="34" charset="0"/>
                  </a:rPr>
                  <a:t>el sistema es equivalente al planteado anteriormente</a:t>
                </a:r>
              </a:p>
            </p:txBody>
          </p:sp>
        </mc:Choice>
        <mc:Fallback>
          <p:sp>
            <p:nvSpPr>
              <p:cNvPr id="28" name="CuadroTexto 27">
                <a:extLst>
                  <a:ext uri="{FF2B5EF4-FFF2-40B4-BE49-F238E27FC236}">
                    <a16:creationId xmlns:a16="http://schemas.microsoft.com/office/drawing/2014/main" id="{88606B47-9B92-22D9-8110-C28F0926731B}"/>
                  </a:ext>
                </a:extLst>
              </p:cNvPr>
              <p:cNvSpPr txBox="1">
                <a:spLocks noRot="1" noChangeAspect="1" noMove="1" noResize="1" noEditPoints="1" noAdjustHandles="1" noChangeArrowheads="1" noChangeShapeType="1" noTextEdit="1"/>
              </p:cNvSpPr>
              <p:nvPr/>
            </p:nvSpPr>
            <p:spPr>
              <a:xfrm>
                <a:off x="335056" y="3357561"/>
                <a:ext cx="8214584" cy="523220"/>
              </a:xfrm>
              <a:prstGeom prst="rect">
                <a:avLst/>
              </a:prstGeom>
              <a:blipFill>
                <a:blip r:embed="rId4"/>
                <a:stretch>
                  <a:fillRect l="-223" t="-2326" b="-10465"/>
                </a:stretch>
              </a:blipFill>
            </p:spPr>
            <p:txBody>
              <a:bodyPr/>
              <a:lstStyle/>
              <a:p>
                <a:r>
                  <a:rPr lang="es-AR">
                    <a:noFill/>
                  </a:rPr>
                  <a:t> </a:t>
                </a:r>
              </a:p>
            </p:txBody>
          </p:sp>
        </mc:Fallback>
      </mc:AlternateContent>
    </p:spTree>
    <p:extLst>
      <p:ext uri="{BB962C8B-B14F-4D97-AF65-F5344CB8AC3E}">
        <p14:creationId xmlns:p14="http://schemas.microsoft.com/office/powerpoint/2010/main" val="1698619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La solución óptima del sistema</a:t>
            </a:r>
            <a:r>
              <a:rPr lang="es-ES" dirty="0">
                <a:latin typeface="Lato" panose="020F0502020204030203" pitchFamily="34" charset="0"/>
                <a:ea typeface="Lato" panose="020F0502020204030203" pitchFamily="34" charset="0"/>
                <a:cs typeface="Lato" panose="020F0502020204030203" pitchFamily="34" charset="0"/>
              </a:rPr>
              <a:t> es:</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Solución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9" name="Rectángulo 8">
            <a:extLst>
              <a:ext uri="{FF2B5EF4-FFF2-40B4-BE49-F238E27FC236}">
                <a16:creationId xmlns:a16="http://schemas.microsoft.com/office/drawing/2014/main" id="{383DB215-95AE-0803-066A-4D8C82AF30A7}"/>
              </a:ext>
            </a:extLst>
          </p:cNvPr>
          <p:cNvSpPr/>
          <p:nvPr/>
        </p:nvSpPr>
        <p:spPr>
          <a:xfrm>
            <a:off x="1363028" y="3439667"/>
            <a:ext cx="5589643" cy="544058"/>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1"/>
                </a:solidFill>
                <a:latin typeface="Lato" panose="020F0502020204030203" pitchFamily="34" charset="0"/>
                <a:ea typeface="Lato" panose="020F0502020204030203" pitchFamily="34" charset="0"/>
                <a:cs typeface="Lato" panose="020F0502020204030203" pitchFamily="34" charset="0"/>
              </a:rPr>
              <a:t>Se obtienen los tamaños muestrales que satisfacen la precisión requerida para cada uno de los dominios y variables de interés</a:t>
            </a: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D5CD08C-37AE-AC6B-269A-D50DE5B8D609}"/>
                  </a:ext>
                </a:extLst>
              </p:cNvPr>
              <p:cNvSpPr txBox="1"/>
              <p:nvPr/>
            </p:nvSpPr>
            <p:spPr>
              <a:xfrm>
                <a:off x="4297061" y="2580287"/>
                <a:ext cx="1121377" cy="4873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sz="1200" i="1" smtClean="0">
                              <a:solidFill>
                                <a:schemeClr val="bg2"/>
                              </a:solidFill>
                              <a:latin typeface="Cambria Math" panose="02040503050406030204" pitchFamily="18" charset="0"/>
                            </a:rPr>
                          </m:ctrlPr>
                        </m:sSubSupPr>
                        <m:e>
                          <m:r>
                            <a:rPr lang="es-AR" sz="1200" i="1">
                              <a:solidFill>
                                <a:schemeClr val="bg2"/>
                              </a:solidFill>
                              <a:latin typeface="Cambria Math" panose="02040503050406030204" pitchFamily="18" charset="0"/>
                              <a:ea typeface="Cambria Math" panose="02040503050406030204" pitchFamily="18" charset="0"/>
                            </a:rPr>
                            <m:t>𝛼</m:t>
                          </m:r>
                        </m:e>
                        <m:sub>
                          <m:r>
                            <a:rPr lang="es-AR" sz="1200" b="0" i="1" smtClean="0">
                              <a:solidFill>
                                <a:schemeClr val="bg2"/>
                              </a:solidFill>
                              <a:latin typeface="Cambria Math" panose="02040503050406030204" pitchFamily="18" charset="0"/>
                              <a:ea typeface="Cambria Math" panose="02040503050406030204" pitchFamily="18" charset="0"/>
                            </a:rPr>
                            <m:t>𝑟</m:t>
                          </m:r>
                        </m:sub>
                        <m:sup>
                          <m:r>
                            <a:rPr lang="es-AR" sz="1200" i="1">
                              <a:solidFill>
                                <a:schemeClr val="bg2"/>
                              </a:solidFill>
                              <a:latin typeface="Cambria Math" panose="02040503050406030204" pitchFamily="18" charset="0"/>
                            </a:rPr>
                            <m:t>∗</m:t>
                          </m:r>
                        </m:sup>
                      </m:sSubSup>
                      <m:r>
                        <a:rPr lang="es-AR" sz="1200" b="0" i="1" smtClean="0">
                          <a:solidFill>
                            <a:schemeClr val="bg2"/>
                          </a:solidFill>
                          <a:latin typeface="Cambria Math" panose="02040503050406030204" pitchFamily="18" charset="0"/>
                        </a:rPr>
                        <m:t>=</m:t>
                      </m:r>
                      <m:f>
                        <m:fPr>
                          <m:ctrlPr>
                            <a:rPr lang="es-AR" sz="1200" b="0" i="1" smtClean="0">
                              <a:solidFill>
                                <a:schemeClr val="bg2"/>
                              </a:solidFill>
                              <a:latin typeface="Cambria Math" panose="02040503050406030204" pitchFamily="18" charset="0"/>
                            </a:rPr>
                          </m:ctrlPr>
                        </m:fPr>
                        <m:num>
                          <m:sSub>
                            <m:sSubPr>
                              <m:ctrlPr>
                                <a:rPr lang="es-AR" sz="1200" b="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ea typeface="Cambria Math" panose="02040503050406030204" pitchFamily="18" charset="0"/>
                                </a:rPr>
                                <m:t>𝑟</m:t>
                              </m:r>
                            </m:sub>
                          </m:sSub>
                        </m:num>
                        <m:den>
                          <m:nary>
                            <m:naryPr>
                              <m:chr m:val="∑"/>
                              <m:limLoc m:val="subSup"/>
                              <m:ctrlPr>
                                <a:rPr lang="es-AR" sz="1200" b="0" i="1" smtClean="0">
                                  <a:solidFill>
                                    <a:schemeClr val="bg2"/>
                                  </a:solidFill>
                                  <a:latin typeface="Cambria Math" panose="02040503050406030204" pitchFamily="18" charset="0"/>
                                </a:rPr>
                              </m:ctrlPr>
                            </m:naryPr>
                            <m:sub>
                              <m:r>
                                <m:rPr>
                                  <m:brk m:alnAt="1"/>
                                </m:rPr>
                                <a:rPr lang="es-AR" sz="1200" b="0" i="1" smtClean="0">
                                  <a:solidFill>
                                    <a:schemeClr val="bg2"/>
                                  </a:solidFill>
                                  <a:latin typeface="Cambria Math" panose="02040503050406030204" pitchFamily="18" charset="0"/>
                                </a:rPr>
                                <m:t>𝑟</m:t>
                              </m:r>
                              <m:r>
                                <a:rPr lang="es-AR" sz="1200" b="0" i="1" smtClean="0">
                                  <a:solidFill>
                                    <a:schemeClr val="bg2"/>
                                  </a:solidFill>
                                  <a:latin typeface="Cambria Math" panose="02040503050406030204" pitchFamily="18" charset="0"/>
                                </a:rPr>
                                <m:t>=1</m:t>
                              </m:r>
                            </m:sub>
                            <m:sup>
                              <m:r>
                                <a:rPr lang="es-AR" sz="1200" b="0" i="1" smtClean="0">
                                  <a:solidFill>
                                    <a:schemeClr val="bg2"/>
                                  </a:solidFill>
                                  <a:latin typeface="Cambria Math" panose="02040503050406030204" pitchFamily="18" charset="0"/>
                                </a:rPr>
                                <m:t>𝑅</m:t>
                              </m:r>
                            </m:sup>
                            <m:e>
                              <m:sSub>
                                <m:sSubPr>
                                  <m:ctrlPr>
                                    <a:rPr lang="es-AR" sz="1200" b="0" i="1" smtClean="0">
                                      <a:solidFill>
                                        <a:schemeClr val="bg2"/>
                                      </a:solidFill>
                                      <a:latin typeface="Cambria Math" panose="02040503050406030204" pitchFamily="18" charset="0"/>
                                    </a:rPr>
                                  </m:ctrlPr>
                                </m:sSubPr>
                                <m:e>
                                  <m:r>
                                    <a:rPr lang="es-AR" sz="120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ea typeface="Cambria Math" panose="02040503050406030204" pitchFamily="18" charset="0"/>
                                    </a:rPr>
                                    <m:t>𝑟</m:t>
                                  </m:r>
                                </m:sub>
                              </m:sSub>
                            </m:e>
                          </m:nary>
                        </m:den>
                      </m:f>
                    </m:oMath>
                  </m:oMathPara>
                </a14:m>
                <a:endParaRPr lang="es-AR" sz="120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CuadroTexto 13">
                <a:extLst>
                  <a:ext uri="{FF2B5EF4-FFF2-40B4-BE49-F238E27FC236}">
                    <a16:creationId xmlns:a16="http://schemas.microsoft.com/office/drawing/2014/main" id="{AD5CD08C-37AE-AC6B-269A-D50DE5B8D609}"/>
                  </a:ext>
                </a:extLst>
              </p:cNvPr>
              <p:cNvSpPr txBox="1">
                <a:spLocks noRot="1" noChangeAspect="1" noMove="1" noResize="1" noEditPoints="1" noAdjustHandles="1" noChangeArrowheads="1" noChangeShapeType="1" noTextEdit="1"/>
              </p:cNvSpPr>
              <p:nvPr/>
            </p:nvSpPr>
            <p:spPr>
              <a:xfrm>
                <a:off x="4297061" y="2580287"/>
                <a:ext cx="1121377" cy="487313"/>
              </a:xfrm>
              <a:prstGeom prst="rect">
                <a:avLst/>
              </a:prstGeom>
              <a:blipFill>
                <a:blip r:embed="rId3"/>
                <a:stretch>
                  <a:fillRect t="-12500" r="-5978" b="-90000"/>
                </a:stretch>
              </a:blipFill>
            </p:spPr>
            <p:txBody>
              <a:bodyPr/>
              <a:lstStyle/>
              <a:p>
                <a:r>
                  <a:rPr lang="es-AR">
                    <a:noFill/>
                  </a:rPr>
                  <a:t> </a:t>
                </a:r>
              </a:p>
            </p:txBody>
          </p:sp>
        </mc:Fallback>
      </mc:AlternateContent>
      <p:cxnSp>
        <p:nvCxnSpPr>
          <p:cNvPr id="17" name="Conector recto de flecha 16">
            <a:extLst>
              <a:ext uri="{FF2B5EF4-FFF2-40B4-BE49-F238E27FC236}">
                <a16:creationId xmlns:a16="http://schemas.microsoft.com/office/drawing/2014/main" id="{ED1591DE-CE51-6C40-AE63-E991412E5B07}"/>
              </a:ext>
            </a:extLst>
          </p:cNvPr>
          <p:cNvCxnSpPr>
            <a:cxnSpLocks/>
          </p:cNvCxnSpPr>
          <p:nvPr/>
        </p:nvCxnSpPr>
        <p:spPr>
          <a:xfrm>
            <a:off x="4857750" y="2055424"/>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8887C9D-FEA9-BE21-7BDB-E7B911236783}"/>
                  </a:ext>
                </a:extLst>
              </p:cNvPr>
              <p:cNvSpPr txBox="1"/>
              <p:nvPr/>
            </p:nvSpPr>
            <p:spPr>
              <a:xfrm>
                <a:off x="1363028" y="1375964"/>
                <a:ext cx="4657724" cy="868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𝑋</m:t>
                          </m:r>
                        </m:e>
                        <m:sub>
                          <m:r>
                            <a:rPr lang="es-AR" i="1">
                              <a:latin typeface="Cambria Math" panose="02040503050406030204" pitchFamily="18" charset="0"/>
                            </a:rPr>
                            <m:t>h</m:t>
                          </m:r>
                        </m:sub>
                        <m:sup>
                          <m:r>
                            <a:rPr lang="es-AR" i="1">
                              <a:latin typeface="Cambria Math" panose="02040503050406030204" pitchFamily="18" charset="0"/>
                            </a:rPr>
                            <m:t>∗</m:t>
                          </m:r>
                        </m:sup>
                      </m:sSubSup>
                      <m:r>
                        <a:rPr lang="es-AR" i="1">
                          <a:latin typeface="Cambria Math" panose="02040503050406030204" pitchFamily="18" charset="0"/>
                        </a:rPr>
                        <m:t>=</m:t>
                      </m:r>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nary>
                                        <m:naryPr>
                                          <m:chr m:val="∑"/>
                                          <m:limLoc m:val="subSup"/>
                                          <m:ctrlPr>
                                            <a:rPr lang="es-AR" b="0" i="1" smtClean="0">
                                              <a:solidFill>
                                                <a:srgbClr val="00986B"/>
                                              </a:solidFill>
                                              <a:latin typeface="Cambria Math" panose="02040503050406030204" pitchFamily="18" charset="0"/>
                                            </a:rPr>
                                          </m:ctrlPr>
                                        </m:naryPr>
                                        <m:sub>
                                          <m:r>
                                            <m:rPr>
                                              <m:brk m:alnAt="1"/>
                                            </m:rPr>
                                            <a:rPr lang="es-AR" b="0" i="1" smtClean="0">
                                              <a:solidFill>
                                                <a:srgbClr val="00986B"/>
                                              </a:solidFill>
                                              <a:latin typeface="Cambria Math" panose="02040503050406030204" pitchFamily="18" charset="0"/>
                                            </a:rPr>
                                            <m:t>𝑟</m:t>
                                          </m:r>
                                          <m:r>
                                            <a:rPr lang="es-AR" b="0" i="1" smtClean="0">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𝑅</m:t>
                                          </m:r>
                                        </m:sup>
                                        <m:e>
                                          <m:sSubSup>
                                            <m:sSubSupPr>
                                              <m:ctrlPr>
                                                <a:rPr lang="es-AR" b="0" i="1" smtClean="0">
                                                  <a:solidFill>
                                                    <a:srgbClr val="00986B"/>
                                                  </a:solidFill>
                                                  <a:latin typeface="Cambria Math" panose="02040503050406030204" pitchFamily="18" charset="0"/>
                                                </a:rPr>
                                              </m:ctrlPr>
                                            </m:sSubSupPr>
                                            <m:e>
                                              <m:r>
                                                <a:rPr lang="es-AR" b="0" i="1" smtClean="0">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ea typeface="Cambria Math" panose="02040503050406030204" pitchFamily="18" charset="0"/>
                                                </a:rPr>
                                                <m:t>𝑟</m:t>
                                              </m:r>
                                            </m:sub>
                                            <m:sup>
                                              <m:r>
                                                <a:rPr lang="es-AR" b="0" i="1" smtClean="0">
                                                  <a:solidFill>
                                                    <a:srgbClr val="00986B"/>
                                                  </a:solidFill>
                                                  <a:latin typeface="Cambria Math" panose="02040503050406030204" pitchFamily="18" charset="0"/>
                                                </a:rPr>
                                                <m:t>∗</m:t>
                                              </m:r>
                                            </m:sup>
                                          </m:sSubSup>
                                        </m:e>
                                      </m:nary>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𝑟</m:t>
                                      </m:r>
                                    </m:sub>
                                  </m:sSub>
                                </m:e>
                              </m:rad>
                              <m:nary>
                                <m:naryPr>
                                  <m:chr m:val="∑"/>
                                  <m:limLoc m:val="subSup"/>
                                  <m:ctrlPr>
                                    <a:rPr lang="es-AR" b="0" i="1" smtClean="0">
                                      <a:latin typeface="Cambria Math" panose="02040503050406030204" pitchFamily="18" charset="0"/>
                                    </a:rPr>
                                  </m:ctrlPr>
                                </m:naryPr>
                                <m:sub>
                                  <m:r>
                                    <m:rPr>
                                      <m:brk m:alnAt="1"/>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nary>
                                        <m:naryPr>
                                          <m:chr m:val="∑"/>
                                          <m:limLoc m:val="subSup"/>
                                          <m:ctrlPr>
                                            <a:rPr lang="es-AR" i="1" smtClean="0">
                                              <a:solidFill>
                                                <a:srgbClr val="00986B"/>
                                              </a:solidFill>
                                              <a:latin typeface="Cambria Math" panose="02040503050406030204" pitchFamily="18" charset="0"/>
                                            </a:rPr>
                                          </m:ctrlPr>
                                        </m:naryPr>
                                        <m:sub>
                                          <m:r>
                                            <m:rPr>
                                              <m:brk m:alnAt="1"/>
                                            </m:rPr>
                                            <a:rPr lang="es-AR" b="0" i="1" smtClean="0">
                                              <a:solidFill>
                                                <a:srgbClr val="00986B"/>
                                              </a:solidFill>
                                              <a:latin typeface="Cambria Math" panose="02040503050406030204" pitchFamily="18" charset="0"/>
                                            </a:rPr>
                                            <m:t>𝑟</m:t>
                                          </m:r>
                                          <m:r>
                                            <a:rPr lang="es-AR" i="1">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𝑅</m:t>
                                          </m:r>
                                        </m:sup>
                                        <m:e>
                                          <m:sSubSup>
                                            <m:sSubSupPr>
                                              <m:ctrlPr>
                                                <a:rPr lang="es-AR" i="1">
                                                  <a:solidFill>
                                                    <a:srgbClr val="00986B"/>
                                                  </a:solidFill>
                                                  <a:latin typeface="Cambria Math" panose="02040503050406030204" pitchFamily="18" charset="0"/>
                                                </a:rPr>
                                              </m:ctrlPr>
                                            </m:sSubSupPr>
                                            <m:e>
                                              <m:r>
                                                <a:rPr lang="es-AR" i="1">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ea typeface="Cambria Math" panose="02040503050406030204" pitchFamily="18" charset="0"/>
                                                </a:rPr>
                                                <m:t>𝑟</m:t>
                                              </m:r>
                                            </m:sub>
                                            <m:sup>
                                              <m:r>
                                                <a:rPr lang="es-AR" i="1">
                                                  <a:solidFill>
                                                    <a:srgbClr val="00986B"/>
                                                  </a:solidFill>
                                                  <a:latin typeface="Cambria Math" panose="02040503050406030204" pitchFamily="18" charset="0"/>
                                                </a:rPr>
                                                <m:t>∗</m:t>
                                              </m:r>
                                            </m:sup>
                                          </m:sSubSup>
                                        </m:e>
                                      </m:nary>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𝑟</m:t>
                                          </m:r>
                                        </m:sub>
                                      </m:sSub>
                                    </m:e>
                                  </m:rad>
                                </m:e>
                              </m:nary>
                            </m:e>
                          </m:d>
                        </m:den>
                      </m:f>
                    </m:oMath>
                  </m:oMathPara>
                </a14:m>
                <a:endParaRPr lang="es-AR" dirty="0"/>
              </a:p>
            </p:txBody>
          </p:sp>
        </mc:Choice>
        <mc:Fallback xmlns="">
          <p:sp>
            <p:nvSpPr>
              <p:cNvPr id="7" name="CuadroTexto 6">
                <a:extLst>
                  <a:ext uri="{FF2B5EF4-FFF2-40B4-BE49-F238E27FC236}">
                    <a16:creationId xmlns:a16="http://schemas.microsoft.com/office/drawing/2014/main" id="{08887C9D-FEA9-BE21-7BDB-E7B911236783}"/>
                  </a:ext>
                </a:extLst>
              </p:cNvPr>
              <p:cNvSpPr txBox="1">
                <a:spLocks noRot="1" noChangeAspect="1" noMove="1" noResize="1" noEditPoints="1" noAdjustHandles="1" noChangeArrowheads="1" noChangeShapeType="1" noTextEdit="1"/>
              </p:cNvSpPr>
              <p:nvPr/>
            </p:nvSpPr>
            <p:spPr>
              <a:xfrm>
                <a:off x="1363028" y="1375964"/>
                <a:ext cx="4657724" cy="868186"/>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BAF0199-AB8F-2653-51A9-3BC66432CC2F}"/>
                  </a:ext>
                </a:extLst>
              </p:cNvPr>
              <p:cNvSpPr txBox="1"/>
              <p:nvPr/>
            </p:nvSpPr>
            <p:spPr>
              <a:xfrm>
                <a:off x="2156346" y="2616217"/>
                <a:ext cx="1485900" cy="377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panose="02040503050406030204" pitchFamily="18" charset="0"/>
                        </a:rPr>
                        <m:t>𝑅</m:t>
                      </m:r>
                      <m:r>
                        <a:rPr lang="es-AR" sz="1200" b="0" i="1" smtClean="0">
                          <a:latin typeface="Cambria Math" panose="02040503050406030204" pitchFamily="18" charset="0"/>
                        </a:rPr>
                        <m:t>=</m:t>
                      </m:r>
                      <m:r>
                        <a:rPr lang="es-AR" sz="1200" b="0" i="1" smtClean="0">
                          <a:latin typeface="Cambria Math" panose="02040503050406030204" pitchFamily="18" charset="0"/>
                        </a:rPr>
                        <m:t>𝐽</m:t>
                      </m:r>
                      <m:nary>
                        <m:naryPr>
                          <m:chr m:val="∑"/>
                          <m:limLoc m:val="subSup"/>
                          <m:ctrlPr>
                            <a:rPr lang="es-AR" sz="1200" b="0" i="1" smtClean="0">
                              <a:latin typeface="Cambria Math" panose="02040503050406030204" pitchFamily="18" charset="0"/>
                            </a:rPr>
                          </m:ctrlPr>
                        </m:naryPr>
                        <m:sub>
                          <m:r>
                            <m:rPr>
                              <m:brk m:alnAt="25"/>
                            </m:rPr>
                            <a:rPr lang="es-AR" sz="1200" b="0" i="1" smtClean="0">
                              <a:latin typeface="Cambria Math" panose="02040503050406030204" pitchFamily="18" charset="0"/>
                            </a:rPr>
                            <m:t>𝑑</m:t>
                          </m:r>
                          <m:r>
                            <a:rPr lang="es-AR" sz="1200" b="0" i="1" smtClean="0">
                              <a:latin typeface="Cambria Math" panose="02040503050406030204" pitchFamily="18" charset="0"/>
                            </a:rPr>
                            <m:t>=1</m:t>
                          </m:r>
                        </m:sub>
                        <m:sup>
                          <m:r>
                            <a:rPr lang="es-AR" sz="1200" b="0" i="1" smtClean="0">
                              <a:latin typeface="Cambria Math" panose="02040503050406030204" pitchFamily="18" charset="0"/>
                            </a:rPr>
                            <m:t>𝐷</m:t>
                          </m:r>
                        </m:sup>
                        <m:e>
                          <m:sSub>
                            <m:sSubPr>
                              <m:ctrlPr>
                                <a:rPr lang="es-AR" sz="1200" b="0" i="1" smtClean="0">
                                  <a:latin typeface="Cambria Math" panose="02040503050406030204" pitchFamily="18" charset="0"/>
                                </a:rPr>
                              </m:ctrlPr>
                            </m:sSubPr>
                            <m:e>
                              <m:r>
                                <a:rPr lang="es-AR" sz="1200" b="0" i="1" smtClean="0">
                                  <a:latin typeface="Cambria Math" panose="02040503050406030204" pitchFamily="18" charset="0"/>
                                </a:rPr>
                                <m:t>𝐾</m:t>
                              </m:r>
                            </m:e>
                            <m:sub>
                              <m:r>
                                <a:rPr lang="es-AR" sz="1200" b="0" i="1" smtClean="0">
                                  <a:latin typeface="Cambria Math" panose="02040503050406030204" pitchFamily="18" charset="0"/>
                                </a:rPr>
                                <m:t>𝑑</m:t>
                              </m:r>
                            </m:sub>
                          </m:sSub>
                        </m:e>
                      </m:nary>
                    </m:oMath>
                  </m:oMathPara>
                </a14:m>
                <a:endParaRPr lang="es-AR" sz="1200" dirty="0"/>
              </a:p>
            </p:txBody>
          </p:sp>
        </mc:Choice>
        <mc:Fallback xmlns="">
          <p:sp>
            <p:nvSpPr>
              <p:cNvPr id="11" name="CuadroTexto 10">
                <a:extLst>
                  <a:ext uri="{FF2B5EF4-FFF2-40B4-BE49-F238E27FC236}">
                    <a16:creationId xmlns:a16="http://schemas.microsoft.com/office/drawing/2014/main" id="{1BAF0199-AB8F-2653-51A9-3BC66432CC2F}"/>
                  </a:ext>
                </a:extLst>
              </p:cNvPr>
              <p:cNvSpPr txBox="1">
                <a:spLocks noRot="1" noChangeAspect="1" noMove="1" noResize="1" noEditPoints="1" noAdjustHandles="1" noChangeArrowheads="1" noChangeShapeType="1" noTextEdit="1"/>
              </p:cNvSpPr>
              <p:nvPr/>
            </p:nvSpPr>
            <p:spPr>
              <a:xfrm>
                <a:off x="2156346" y="2616217"/>
                <a:ext cx="1485900" cy="377989"/>
              </a:xfrm>
              <a:prstGeom prst="rect">
                <a:avLst/>
              </a:prstGeom>
              <a:blipFill>
                <a:blip r:embed="rId5"/>
                <a:stretch>
                  <a:fillRect t="-177419" r="-33745" b="-266129"/>
                </a:stretch>
              </a:blipFill>
            </p:spPr>
            <p:txBody>
              <a:bodyPr/>
              <a:lstStyle/>
              <a:p>
                <a:r>
                  <a:rPr lang="es-AR">
                    <a:noFill/>
                  </a:rPr>
                  <a:t> </a:t>
                </a:r>
              </a:p>
            </p:txBody>
          </p:sp>
        </mc:Fallback>
      </mc:AlternateContent>
      <p:cxnSp>
        <p:nvCxnSpPr>
          <p:cNvPr id="12" name="Conector recto de flecha 11">
            <a:extLst>
              <a:ext uri="{FF2B5EF4-FFF2-40B4-BE49-F238E27FC236}">
                <a16:creationId xmlns:a16="http://schemas.microsoft.com/office/drawing/2014/main" id="{D9962FAE-6803-6942-C942-8ECCE470ED48}"/>
              </a:ext>
            </a:extLst>
          </p:cNvPr>
          <p:cNvCxnSpPr>
            <a:cxnSpLocks/>
          </p:cNvCxnSpPr>
          <p:nvPr/>
        </p:nvCxnSpPr>
        <p:spPr>
          <a:xfrm>
            <a:off x="2891676" y="2075391"/>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D64BF771-6500-18CE-911E-BC44075B7FBB}"/>
              </a:ext>
            </a:extLst>
          </p:cNvPr>
          <p:cNvSpPr/>
          <p:nvPr/>
        </p:nvSpPr>
        <p:spPr>
          <a:xfrm>
            <a:off x="7054980" y="1328241"/>
            <a:ext cx="1451983" cy="1088117"/>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latin typeface="Lato" panose="020F0502020204030203" pitchFamily="34" charset="0"/>
                <a:ea typeface="Lato" panose="020F0502020204030203" pitchFamily="34" charset="0"/>
                <a:cs typeface="Lato" panose="020F0502020204030203" pitchFamily="34" charset="0"/>
              </a:rPr>
              <a:t>Se halla la solución óptima iterativamente mediante algoritmos</a:t>
            </a:r>
          </a:p>
        </p:txBody>
      </p:sp>
    </p:spTree>
    <p:extLst>
      <p:ext uri="{BB962C8B-B14F-4D97-AF65-F5344CB8AC3E}">
        <p14:creationId xmlns:p14="http://schemas.microsoft.com/office/powerpoint/2010/main" val="2363207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Paquete utilizado del software R</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Diseño muestral</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421516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1365326"/>
            <a:ext cx="5117674" cy="73866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Determinar el tamaño de la muestra y su adjudicación a través de los estratos bajo diseños muestrales estratificados multivariados y multidominios </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76941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Paquete R2BEAT </a:t>
            </a:r>
          </a:p>
          <a:p>
            <a:pPr marL="0" lvl="0" indent="0" algn="l" rtl="0">
              <a:spcBef>
                <a:spcPts val="0"/>
              </a:spcBef>
              <a:spcAft>
                <a:spcPts val="0"/>
              </a:spcAft>
              <a:buNone/>
            </a:pPr>
            <a:r>
              <a:rPr lang="en-US" b="1" dirty="0">
                <a:solidFill>
                  <a:schemeClr val="bg1">
                    <a:lumMod val="65000"/>
                  </a:schemeClr>
                </a:solidFill>
                <a:latin typeface="Raleway"/>
                <a:ea typeface="Raleway"/>
                <a:cs typeface="Raleway"/>
                <a:sym typeface="Raleway"/>
              </a:rPr>
              <a:t>(“R ‘to’ Bethel Extended Allocation for Two-stage sampling”)</a:t>
            </a:r>
            <a:endParaRPr lang="es" sz="2400" b="1" dirty="0">
              <a:solidFill>
                <a:schemeClr val="bg1">
                  <a:lumMod val="65000"/>
                </a:schemeClr>
              </a:solidFill>
              <a:latin typeface="Raleway"/>
              <a:ea typeface="Raleway"/>
              <a:cs typeface="Raleway"/>
              <a:sym typeface="Raleway"/>
            </a:endParaRP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1026" name="Picture 2">
            <a:extLst>
              <a:ext uri="{FF2B5EF4-FFF2-40B4-BE49-F238E27FC236}">
                <a16:creationId xmlns:a16="http://schemas.microsoft.com/office/drawing/2014/main" id="{4C50E424-5705-9EC9-2F9B-8FC66BF68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104" y="384826"/>
            <a:ext cx="2530536" cy="19610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C7BD86F7-26AD-C136-DDDB-DF6D0B9F2C5B}"/>
              </a:ext>
            </a:extLst>
          </p:cNvPr>
          <p:cNvPicPr>
            <a:picLocks noChangeAspect="1"/>
          </p:cNvPicPr>
          <p:nvPr/>
        </p:nvPicPr>
        <p:blipFill>
          <a:blip r:embed="rId4"/>
          <a:stretch>
            <a:fillRect/>
          </a:stretch>
        </p:blipFill>
        <p:spPr>
          <a:xfrm>
            <a:off x="665388" y="2657418"/>
            <a:ext cx="2568993" cy="1650986"/>
          </a:xfrm>
          <a:prstGeom prst="rect">
            <a:avLst/>
          </a:prstGeom>
        </p:spPr>
      </p:pic>
      <p:sp>
        <p:nvSpPr>
          <p:cNvPr id="9" name="CuadroTexto 8">
            <a:extLst>
              <a:ext uri="{FF2B5EF4-FFF2-40B4-BE49-F238E27FC236}">
                <a16:creationId xmlns:a16="http://schemas.microsoft.com/office/drawing/2014/main" id="{E2B99B42-20DA-86B9-7D9A-6BF30396C718}"/>
              </a:ext>
            </a:extLst>
          </p:cNvPr>
          <p:cNvSpPr txBox="1"/>
          <p:nvPr/>
        </p:nvSpPr>
        <p:spPr>
          <a:xfrm>
            <a:off x="3564710" y="2657418"/>
            <a:ext cx="5117674" cy="156966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Extensión de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MAUSS-R </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Multivariate</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Allocation</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of</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Units</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in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Sampling</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Surveys</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dirty="0">
                <a:latin typeface="Lato" panose="020F0502020204030203" pitchFamily="34" charset="0"/>
                <a:ea typeface="Lato" panose="020F0502020204030203" pitchFamily="34" charset="0"/>
                <a:cs typeface="Lato" panose="020F0502020204030203" pitchFamily="34" charset="0"/>
              </a:rPr>
              <a:t>, software creado anteriormente para diseños muestrales estratificados multivariados y multidominios</a:t>
            </a: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R2BEAT presenta mediante la función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beat.1st </a:t>
            </a:r>
            <a:r>
              <a:rPr lang="es-ES" dirty="0">
                <a:latin typeface="Lato" panose="020F0502020204030203" pitchFamily="34" charset="0"/>
                <a:ea typeface="Lato" panose="020F0502020204030203" pitchFamily="34" charset="0"/>
                <a:cs typeface="Lato" panose="020F0502020204030203" pitchFamily="34" charset="0"/>
              </a:rPr>
              <a:t>la solución brindada por MAUSS-R </a:t>
            </a:r>
            <a:endParaRPr lang="es-ES" sz="1600" b="1" dirty="0">
              <a:solidFill>
                <a:srgbClr val="92D05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03948210"/>
      </p:ext>
    </p:extLst>
  </p:cSld>
  <p:clrMapOvr>
    <a:masterClrMapping/>
  </p:clrMapOvr>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24F619F-145C-2D58-DD11-FBA550A248EB}"/>
              </a:ext>
            </a:extLst>
          </p:cNvPr>
          <p:cNvSpPr/>
          <p:nvPr/>
        </p:nvSpPr>
        <p:spPr>
          <a:xfrm>
            <a:off x="895462" y="1091512"/>
            <a:ext cx="7452360" cy="501669"/>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a:extLst>
              <a:ext uri="{FF2B5EF4-FFF2-40B4-BE49-F238E27FC236}">
                <a16:creationId xmlns:a16="http://schemas.microsoft.com/office/drawing/2014/main" id="{F1419E8D-9FEA-A363-AFFD-9BC065211821}"/>
              </a:ext>
            </a:extLst>
          </p:cNvPr>
          <p:cNvPicPr>
            <a:picLocks noChangeAspect="1"/>
          </p:cNvPicPr>
          <p:nvPr/>
        </p:nvPicPr>
        <p:blipFill>
          <a:blip r:embed="rId3"/>
          <a:stretch>
            <a:fillRect/>
          </a:stretch>
        </p:blipFill>
        <p:spPr>
          <a:xfrm>
            <a:off x="988695" y="1149954"/>
            <a:ext cx="7166610" cy="384784"/>
          </a:xfrm>
          <a:prstGeom prst="rect">
            <a:avLst/>
          </a:prstGeom>
        </p:spPr>
      </p:pic>
      <p:sp>
        <p:nvSpPr>
          <p:cNvPr id="11" name="Diagrama de flujo: conector 10">
            <a:extLst>
              <a:ext uri="{FF2B5EF4-FFF2-40B4-BE49-F238E27FC236}">
                <a16:creationId xmlns:a16="http://schemas.microsoft.com/office/drawing/2014/main" id="{9BD437FB-D487-CA37-5DE0-69B0AF9FF588}"/>
              </a:ext>
            </a:extLst>
          </p:cNvPr>
          <p:cNvSpPr/>
          <p:nvPr/>
        </p:nvSpPr>
        <p:spPr>
          <a:xfrm>
            <a:off x="1844152" y="1149954"/>
            <a:ext cx="651510" cy="384784"/>
          </a:xfrm>
          <a:prstGeom prst="flowChartConnector">
            <a:avLst/>
          </a:prstGeom>
          <a:no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Función beat.1st</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6" y="479013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2" name="Rectángulo 11">
            <a:extLst>
              <a:ext uri="{FF2B5EF4-FFF2-40B4-BE49-F238E27FC236}">
                <a16:creationId xmlns:a16="http://schemas.microsoft.com/office/drawing/2014/main" id="{A135D931-E4ED-0180-8A7D-3B14669D6FBF}"/>
              </a:ext>
            </a:extLst>
          </p:cNvPr>
          <p:cNvSpPr/>
          <p:nvPr/>
        </p:nvSpPr>
        <p:spPr>
          <a:xfrm>
            <a:off x="1569832" y="1756888"/>
            <a:ext cx="1188720" cy="35433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STRATUM</a:t>
            </a:r>
          </a:p>
        </p:txBody>
      </p:sp>
      <p:cxnSp>
        <p:nvCxnSpPr>
          <p:cNvPr id="14" name="Conector recto de flecha 13">
            <a:extLst>
              <a:ext uri="{FF2B5EF4-FFF2-40B4-BE49-F238E27FC236}">
                <a16:creationId xmlns:a16="http://schemas.microsoft.com/office/drawing/2014/main" id="{A688020B-3CE4-A130-058A-228CC916553F}"/>
              </a:ext>
            </a:extLst>
          </p:cNvPr>
          <p:cNvCxnSpPr>
            <a:cxnSpLocks/>
            <a:stCxn id="11" idx="4"/>
            <a:endCxn id="12" idx="0"/>
          </p:cNvCxnSpPr>
          <p:nvPr/>
        </p:nvCxnSpPr>
        <p:spPr>
          <a:xfrm flipH="1">
            <a:off x="2164192" y="1534738"/>
            <a:ext cx="5715" cy="2221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Diagrama de flujo: conector 15">
            <a:extLst>
              <a:ext uri="{FF2B5EF4-FFF2-40B4-BE49-F238E27FC236}">
                <a16:creationId xmlns:a16="http://schemas.microsoft.com/office/drawing/2014/main" id="{5F478E21-A89F-85EF-1D43-68FB6921F968}"/>
              </a:ext>
            </a:extLst>
          </p:cNvPr>
          <p:cNvSpPr/>
          <p:nvPr/>
        </p:nvSpPr>
        <p:spPr>
          <a:xfrm>
            <a:off x="2598532" y="1149955"/>
            <a:ext cx="485775" cy="384784"/>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861CE065-D1B3-29B2-E9CD-834646DF23D3}"/>
              </a:ext>
            </a:extLst>
          </p:cNvPr>
          <p:cNvSpPr/>
          <p:nvPr/>
        </p:nvSpPr>
        <p:spPr>
          <a:xfrm>
            <a:off x="3055732" y="1756888"/>
            <a:ext cx="445770" cy="354330"/>
          </a:xfrm>
          <a:prstGeom prst="rect">
            <a:avLst/>
          </a:prstGeom>
          <a:solidFill>
            <a:srgbClr val="00986B"/>
          </a:solidFill>
          <a:ln>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bg1"/>
                </a:solidFill>
                <a:latin typeface="Lato" panose="020F0502020204030203" pitchFamily="34" charset="0"/>
                <a:ea typeface="Lato" panose="020F0502020204030203" pitchFamily="34" charset="0"/>
                <a:cs typeface="Lato" panose="020F0502020204030203" pitchFamily="34" charset="0"/>
              </a:rPr>
              <a:t>cv</a:t>
            </a: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1" name="Conector: angular 20">
            <a:extLst>
              <a:ext uri="{FF2B5EF4-FFF2-40B4-BE49-F238E27FC236}">
                <a16:creationId xmlns:a16="http://schemas.microsoft.com/office/drawing/2014/main" id="{17B6BE6B-D1FC-8C4E-371D-0BD0CF200EC2}"/>
              </a:ext>
            </a:extLst>
          </p:cNvPr>
          <p:cNvCxnSpPr>
            <a:cxnSpLocks/>
            <a:stCxn id="16" idx="4"/>
            <a:endCxn id="17" idx="0"/>
          </p:cNvCxnSpPr>
          <p:nvPr/>
        </p:nvCxnSpPr>
        <p:spPr>
          <a:xfrm rot="16200000" flipH="1">
            <a:off x="2948944" y="1427214"/>
            <a:ext cx="222149" cy="437197"/>
          </a:xfrm>
          <a:prstGeom prst="bentConnector3">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0999B79-A318-3616-6082-CDB888054F32}"/>
              </a:ext>
            </a:extLst>
          </p:cNvPr>
          <p:cNvSpPr txBox="1"/>
          <p:nvPr/>
        </p:nvSpPr>
        <p:spPr>
          <a:xfrm>
            <a:off x="434339" y="2207981"/>
            <a:ext cx="3391124" cy="307777"/>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Archivos de entrada requeridos</a:t>
            </a:r>
            <a:endParaRPr lang="es-AR" i="1"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29" name="Tabla 28">
            <a:extLst>
              <a:ext uri="{FF2B5EF4-FFF2-40B4-BE49-F238E27FC236}">
                <a16:creationId xmlns:a16="http://schemas.microsoft.com/office/drawing/2014/main" id="{4A457633-CE6E-CBA8-FD4D-02C40FF9348C}"/>
              </a:ext>
            </a:extLst>
          </p:cNvPr>
          <p:cNvGraphicFramePr>
            <a:graphicFrameLocks noGrp="1"/>
          </p:cNvGraphicFramePr>
          <p:nvPr>
            <p:extLst>
              <p:ext uri="{D42A27DB-BD31-4B8C-83A1-F6EECF244321}">
                <p14:modId xmlns:p14="http://schemas.microsoft.com/office/powerpoint/2010/main" val="584733901"/>
              </p:ext>
            </p:extLst>
          </p:nvPr>
        </p:nvGraphicFramePr>
        <p:xfrm>
          <a:off x="434339" y="2537704"/>
          <a:ext cx="8374601" cy="2155616"/>
        </p:xfrm>
        <a:graphic>
          <a:graphicData uri="http://schemas.openxmlformats.org/drawingml/2006/table">
            <a:tbl>
              <a:tblPr>
                <a:tableStyleId>{5C22544A-7EE6-4342-B048-85BDC9FD1C3A}</a:tableStyleId>
              </a:tblPr>
              <a:tblGrid>
                <a:gridCol w="1303472">
                  <a:extLst>
                    <a:ext uri="{9D8B030D-6E8A-4147-A177-3AD203B41FA5}">
                      <a16:colId xmlns:a16="http://schemas.microsoft.com/office/drawing/2014/main" val="3366947357"/>
                    </a:ext>
                  </a:extLst>
                </a:gridCol>
                <a:gridCol w="1562863">
                  <a:extLst>
                    <a:ext uri="{9D8B030D-6E8A-4147-A177-3AD203B41FA5}">
                      <a16:colId xmlns:a16="http://schemas.microsoft.com/office/drawing/2014/main" val="1403391632"/>
                    </a:ext>
                  </a:extLst>
                </a:gridCol>
                <a:gridCol w="5508266">
                  <a:extLst>
                    <a:ext uri="{9D8B030D-6E8A-4147-A177-3AD203B41FA5}">
                      <a16:colId xmlns:a16="http://schemas.microsoft.com/office/drawing/2014/main" val="961142124"/>
                    </a:ext>
                  </a:extLst>
                </a:gridCol>
              </a:tblGrid>
              <a:tr h="326816">
                <a:tc>
                  <a:txBody>
                    <a:bodyPr/>
                    <a:lstStyle/>
                    <a:p>
                      <a:r>
                        <a:rPr lang="es-AR" i="1" dirty="0" err="1">
                          <a:solidFill>
                            <a:schemeClr val="bg2"/>
                          </a:solidFill>
                          <a:latin typeface="Lato" panose="020F0502020204030203" pitchFamily="34" charset="0"/>
                          <a:ea typeface="Lato" panose="020F0502020204030203" pitchFamily="34" charset="0"/>
                          <a:cs typeface="Lato" panose="020F0502020204030203" pitchFamily="34" charset="0"/>
                        </a:rPr>
                        <a:t>Dataframe</a:t>
                      </a:r>
                      <a:endParaRPr lang="es-AR" i="1"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dirty="0">
                          <a:solidFill>
                            <a:schemeClr val="bg2"/>
                          </a:solidFill>
                          <a:latin typeface="Lato" panose="020F0502020204030203" pitchFamily="34" charset="0"/>
                          <a:ea typeface="Lato" panose="020F0502020204030203" pitchFamily="34" charset="0"/>
                          <a:cs typeface="Lato" panose="020F0502020204030203" pitchFamily="34" charset="0"/>
                        </a:rPr>
                        <a:t>Creación</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Campos</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50163491"/>
                  </a:ext>
                </a:extLst>
              </a:tr>
              <a:tr h="1237265">
                <a:tc>
                  <a:txBody>
                    <a:bodyPr/>
                    <a:lstStyle/>
                    <a:p>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STRATUM</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Microsoft Excel</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etiqueta del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tamaño de cada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dominios a los cuales pertenecen los estratos</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estimaciones de la media y variabilidad de las variables de interés en cada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indicador estrato de inclusión forzosa</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costo del trabajo de campo en cada estrato</a:t>
                      </a:r>
                      <a:endPar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4102434"/>
                  </a:ext>
                </a:extLst>
              </a:tr>
              <a:tr h="326816">
                <a:tc>
                  <a:txBody>
                    <a:bodyPr/>
                    <a:lstStyle/>
                    <a:p>
                      <a:r>
                        <a:rPr lang="es-AR" sz="1400" b="1" i="0" u="none" strike="noStrike" cap="none" dirty="0" err="1">
                          <a:solidFill>
                            <a:srgbClr val="92D050"/>
                          </a:solidFill>
                          <a:latin typeface="Lato" panose="020F0502020204030203" pitchFamily="34" charset="0"/>
                          <a:ea typeface="Lato" panose="020F0502020204030203" pitchFamily="34" charset="0"/>
                          <a:cs typeface="Lato" panose="020F0502020204030203" pitchFamily="34" charset="0"/>
                          <a:sym typeface="Arial"/>
                        </a:rPr>
                        <a:t>cv</a:t>
                      </a:r>
                      <a:endParaRPr lang="es-AR" sz="1400" b="1"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Código de R</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precisión que se desea garantizar en las estimaciones de cada uno de los parámetros de interés para cada tipo de dominio</a:t>
                      </a:r>
                      <a:endPar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00520408"/>
                  </a:ext>
                </a:extLst>
              </a:tr>
            </a:tbl>
          </a:graphicData>
        </a:graphic>
      </p:graphicFrame>
    </p:spTree>
    <p:extLst>
      <p:ext uri="{BB962C8B-B14F-4D97-AF65-F5344CB8AC3E}">
        <p14:creationId xmlns:p14="http://schemas.microsoft.com/office/powerpoint/2010/main" val="3594560759"/>
      </p:ext>
    </p:extLst>
  </p:cSld>
  <p:clrMapOvr>
    <a:masterClrMapping/>
  </p:clrMapOvr>
  <p:extLst>
    <p:ext uri="{6950BFC3-D8DA-4A85-94F7-54DA5524770B}">
      <p188:commentRel xmlns:p188="http://schemas.microsoft.com/office/powerpoint/2018/8/main" r:id="rId2"/>
    </p:ext>
  </p:extLs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Función beat.1st</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5" name="Imagen 4">
            <a:extLst>
              <a:ext uri="{FF2B5EF4-FFF2-40B4-BE49-F238E27FC236}">
                <a16:creationId xmlns:a16="http://schemas.microsoft.com/office/drawing/2014/main" id="{84C87531-5C1B-8385-0D86-E97DB4A96EFB}"/>
              </a:ext>
            </a:extLst>
          </p:cNvPr>
          <p:cNvPicPr>
            <a:picLocks noChangeAspect="1"/>
          </p:cNvPicPr>
          <p:nvPr/>
        </p:nvPicPr>
        <p:blipFill>
          <a:blip r:embed="rId2"/>
          <a:stretch>
            <a:fillRect/>
          </a:stretch>
        </p:blipFill>
        <p:spPr>
          <a:xfrm>
            <a:off x="1418785" y="938794"/>
            <a:ext cx="6306430" cy="3353268"/>
          </a:xfrm>
          <a:prstGeom prst="rect">
            <a:avLst/>
          </a:prstGeom>
        </p:spPr>
      </p:pic>
    </p:spTree>
    <p:extLst>
      <p:ext uri="{BB962C8B-B14F-4D97-AF65-F5344CB8AC3E}">
        <p14:creationId xmlns:p14="http://schemas.microsoft.com/office/powerpoint/2010/main" val="1795493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STRATUM</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6" name="Imagen 5">
            <a:extLst>
              <a:ext uri="{FF2B5EF4-FFF2-40B4-BE49-F238E27FC236}">
                <a16:creationId xmlns:a16="http://schemas.microsoft.com/office/drawing/2014/main" id="{94C3650E-5660-C84A-33C7-7C3771EDA14B}"/>
              </a:ext>
            </a:extLst>
          </p:cNvPr>
          <p:cNvPicPr>
            <a:picLocks noChangeAspect="1"/>
          </p:cNvPicPr>
          <p:nvPr/>
        </p:nvPicPr>
        <p:blipFill rotWithShape="1">
          <a:blip r:embed="rId3"/>
          <a:srcRect b="45742"/>
          <a:stretch/>
        </p:blipFill>
        <p:spPr>
          <a:xfrm>
            <a:off x="1274105" y="1770901"/>
            <a:ext cx="6230219" cy="1602311"/>
          </a:xfrm>
          <a:prstGeom prst="rect">
            <a:avLst/>
          </a:prstGeom>
        </p:spPr>
      </p:pic>
      <p:sp>
        <p:nvSpPr>
          <p:cNvPr id="7" name="Rectángulo 6">
            <a:extLst>
              <a:ext uri="{FF2B5EF4-FFF2-40B4-BE49-F238E27FC236}">
                <a16:creationId xmlns:a16="http://schemas.microsoft.com/office/drawing/2014/main" id="{4BF4D116-8C96-79ED-41E3-1C1956E21E23}"/>
              </a:ext>
            </a:extLst>
          </p:cNvPr>
          <p:cNvSpPr/>
          <p:nvPr/>
        </p:nvSpPr>
        <p:spPr>
          <a:xfrm>
            <a:off x="222835" y="1400673"/>
            <a:ext cx="817318" cy="37909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Número del estrato</a:t>
            </a:r>
          </a:p>
        </p:txBody>
      </p:sp>
      <p:cxnSp>
        <p:nvCxnSpPr>
          <p:cNvPr id="8" name="Conector: angular 7">
            <a:extLst>
              <a:ext uri="{FF2B5EF4-FFF2-40B4-BE49-F238E27FC236}">
                <a16:creationId xmlns:a16="http://schemas.microsoft.com/office/drawing/2014/main" id="{A48BE2CA-A929-BEDF-1A72-0A97BCF52CC3}"/>
              </a:ext>
            </a:extLst>
          </p:cNvPr>
          <p:cNvCxnSpPr>
            <a:cxnSpLocks/>
            <a:endCxn id="7" idx="3"/>
          </p:cNvCxnSpPr>
          <p:nvPr/>
        </p:nvCxnSpPr>
        <p:spPr>
          <a:xfrm rot="10800000">
            <a:off x="1040153" y="1590219"/>
            <a:ext cx="477406" cy="199320"/>
          </a:xfrm>
          <a:prstGeom prst="bentConnector3">
            <a:avLst>
              <a:gd name="adj1" fmla="val -3869"/>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EA26F152-F1BE-EF39-481F-EB0AD8C58C87}"/>
              </a:ext>
            </a:extLst>
          </p:cNvPr>
          <p:cNvSpPr/>
          <p:nvPr/>
        </p:nvSpPr>
        <p:spPr>
          <a:xfrm>
            <a:off x="1227546" y="1219307"/>
            <a:ext cx="817318" cy="172433"/>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Etiqueta</a:t>
            </a:r>
          </a:p>
        </p:txBody>
      </p:sp>
      <p:cxnSp>
        <p:nvCxnSpPr>
          <p:cNvPr id="14" name="Conector: angular 13">
            <a:extLst>
              <a:ext uri="{FF2B5EF4-FFF2-40B4-BE49-F238E27FC236}">
                <a16:creationId xmlns:a16="http://schemas.microsoft.com/office/drawing/2014/main" id="{5E3DD43F-C3E1-CF98-A896-CBBC52E77A82}"/>
              </a:ext>
            </a:extLst>
          </p:cNvPr>
          <p:cNvCxnSpPr>
            <a:cxnSpLocks/>
          </p:cNvCxnSpPr>
          <p:nvPr/>
        </p:nvCxnSpPr>
        <p:spPr>
          <a:xfrm rot="16200000" flipV="1">
            <a:off x="1759004" y="1485043"/>
            <a:ext cx="384777" cy="186944"/>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85D09FB5-474A-1690-E4A1-942CA27869CF}"/>
              </a:ext>
            </a:extLst>
          </p:cNvPr>
          <p:cNvSpPr/>
          <p:nvPr/>
        </p:nvSpPr>
        <p:spPr>
          <a:xfrm>
            <a:off x="2094869" y="986176"/>
            <a:ext cx="947983" cy="27933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 credencial</a:t>
            </a:r>
          </a:p>
        </p:txBody>
      </p:sp>
      <p:cxnSp>
        <p:nvCxnSpPr>
          <p:cNvPr id="26" name="Conector: angular 25">
            <a:extLst>
              <a:ext uri="{FF2B5EF4-FFF2-40B4-BE49-F238E27FC236}">
                <a16:creationId xmlns:a16="http://schemas.microsoft.com/office/drawing/2014/main" id="{C2A27673-2068-2606-0A2B-0E88986255F4}"/>
              </a:ext>
            </a:extLst>
          </p:cNvPr>
          <p:cNvCxnSpPr>
            <a:cxnSpLocks/>
          </p:cNvCxnSpPr>
          <p:nvPr/>
        </p:nvCxnSpPr>
        <p:spPr>
          <a:xfrm rot="16200000" flipH="1">
            <a:off x="2379205" y="1440808"/>
            <a:ext cx="528526" cy="1316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0CEBEAB7-A464-8246-ADB8-EE2EB4F074C8}"/>
              </a:ext>
            </a:extLst>
          </p:cNvPr>
          <p:cNvSpPr/>
          <p:nvPr/>
        </p:nvSpPr>
        <p:spPr>
          <a:xfrm>
            <a:off x="2139156" y="3646974"/>
            <a:ext cx="947983" cy="33069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del nivel de uso</a:t>
            </a:r>
          </a:p>
        </p:txBody>
      </p:sp>
      <p:cxnSp>
        <p:nvCxnSpPr>
          <p:cNvPr id="30" name="Conector: angular 29">
            <a:extLst>
              <a:ext uri="{FF2B5EF4-FFF2-40B4-BE49-F238E27FC236}">
                <a16:creationId xmlns:a16="http://schemas.microsoft.com/office/drawing/2014/main" id="{B5D33CD8-6905-8263-71D2-71DF2842B399}"/>
              </a:ext>
            </a:extLst>
          </p:cNvPr>
          <p:cNvCxnSpPr>
            <a:cxnSpLocks/>
          </p:cNvCxnSpPr>
          <p:nvPr/>
        </p:nvCxnSpPr>
        <p:spPr>
          <a:xfrm rot="5400000">
            <a:off x="2777335" y="3366958"/>
            <a:ext cx="299591" cy="2604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ángulo 47">
            <a:extLst>
              <a:ext uri="{FF2B5EF4-FFF2-40B4-BE49-F238E27FC236}">
                <a16:creationId xmlns:a16="http://schemas.microsoft.com/office/drawing/2014/main" id="{E895E329-CE1D-54DF-EAA6-5589B6C12EA4}"/>
              </a:ext>
            </a:extLst>
          </p:cNvPr>
          <p:cNvSpPr/>
          <p:nvPr/>
        </p:nvSpPr>
        <p:spPr>
          <a:xfrm>
            <a:off x="3122099" y="969749"/>
            <a:ext cx="880698" cy="29759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 la región</a:t>
            </a:r>
          </a:p>
        </p:txBody>
      </p:sp>
      <p:cxnSp>
        <p:nvCxnSpPr>
          <p:cNvPr id="49" name="Conector: angular 48">
            <a:extLst>
              <a:ext uri="{FF2B5EF4-FFF2-40B4-BE49-F238E27FC236}">
                <a16:creationId xmlns:a16="http://schemas.microsoft.com/office/drawing/2014/main" id="{C5E845D6-31ED-2A54-5441-71C4216D7639}"/>
              </a:ext>
            </a:extLst>
          </p:cNvPr>
          <p:cNvCxnSpPr>
            <a:cxnSpLocks/>
            <a:stCxn id="48" idx="2"/>
          </p:cNvCxnSpPr>
          <p:nvPr/>
        </p:nvCxnSpPr>
        <p:spPr>
          <a:xfrm rot="5400000">
            <a:off x="3254807" y="1463250"/>
            <a:ext cx="503551" cy="11173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B4F1DEA-C574-FF4D-8747-DA5045ACCF60}"/>
              </a:ext>
            </a:extLst>
          </p:cNvPr>
          <p:cNvSpPr/>
          <p:nvPr/>
        </p:nvSpPr>
        <p:spPr>
          <a:xfrm>
            <a:off x="3240349" y="3575818"/>
            <a:ext cx="975786" cy="34605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del segmento</a:t>
            </a:r>
          </a:p>
        </p:txBody>
      </p:sp>
      <p:cxnSp>
        <p:nvCxnSpPr>
          <p:cNvPr id="54" name="Conector: angular 53">
            <a:extLst>
              <a:ext uri="{FF2B5EF4-FFF2-40B4-BE49-F238E27FC236}">
                <a16:creationId xmlns:a16="http://schemas.microsoft.com/office/drawing/2014/main" id="{B30F1408-2158-5BDC-4968-4B22F946C47D}"/>
              </a:ext>
            </a:extLst>
          </p:cNvPr>
          <p:cNvCxnSpPr>
            <a:cxnSpLocks/>
          </p:cNvCxnSpPr>
          <p:nvPr/>
        </p:nvCxnSpPr>
        <p:spPr>
          <a:xfrm rot="5400000">
            <a:off x="3640722" y="3374271"/>
            <a:ext cx="209517" cy="177401"/>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AA609B26-EA17-9CED-E9EA-CE3E20808107}"/>
              </a:ext>
            </a:extLst>
          </p:cNvPr>
          <p:cNvCxnSpPr>
            <a:cxnSpLocks/>
            <a:stCxn id="64" idx="2"/>
            <a:endCxn id="6" idx="0"/>
          </p:cNvCxnSpPr>
          <p:nvPr/>
        </p:nvCxnSpPr>
        <p:spPr>
          <a:xfrm rot="5400000">
            <a:off x="4313545" y="1354629"/>
            <a:ext cx="491942" cy="34060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ángulo 63">
            <a:extLst>
              <a:ext uri="{FF2B5EF4-FFF2-40B4-BE49-F238E27FC236}">
                <a16:creationId xmlns:a16="http://schemas.microsoft.com/office/drawing/2014/main" id="{F31594A8-BB62-D67F-FA4D-1395FFC2F70F}"/>
              </a:ext>
            </a:extLst>
          </p:cNvPr>
          <p:cNvSpPr/>
          <p:nvPr/>
        </p:nvSpPr>
        <p:spPr>
          <a:xfrm>
            <a:off x="4057843" y="467401"/>
            <a:ext cx="1343948" cy="81155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Todos los estratos con 1. Indica que se obtendrán estimaciones para el total de GF</a:t>
            </a:r>
          </a:p>
        </p:txBody>
      </p:sp>
      <p:sp>
        <p:nvSpPr>
          <p:cNvPr id="77" name="Rectángulo 76">
            <a:extLst>
              <a:ext uri="{FF2B5EF4-FFF2-40B4-BE49-F238E27FC236}">
                <a16:creationId xmlns:a16="http://schemas.microsoft.com/office/drawing/2014/main" id="{9B2D078F-52E8-5D2A-5450-3A16E284F352}"/>
              </a:ext>
            </a:extLst>
          </p:cNvPr>
          <p:cNvSpPr/>
          <p:nvPr/>
        </p:nvSpPr>
        <p:spPr>
          <a:xfrm>
            <a:off x="4286525" y="3717055"/>
            <a:ext cx="673528" cy="26157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a:t>
            </a:r>
          </a:p>
        </p:txBody>
      </p:sp>
      <p:cxnSp>
        <p:nvCxnSpPr>
          <p:cNvPr id="78" name="Conector: angular 77">
            <a:extLst>
              <a:ext uri="{FF2B5EF4-FFF2-40B4-BE49-F238E27FC236}">
                <a16:creationId xmlns:a16="http://schemas.microsoft.com/office/drawing/2014/main" id="{EE8196A2-F462-CC3D-13BF-6FB14C2FC023}"/>
              </a:ext>
            </a:extLst>
          </p:cNvPr>
          <p:cNvCxnSpPr>
            <a:cxnSpLocks/>
          </p:cNvCxnSpPr>
          <p:nvPr/>
        </p:nvCxnSpPr>
        <p:spPr>
          <a:xfrm rot="5400000">
            <a:off x="4450910" y="3507602"/>
            <a:ext cx="344759" cy="23647"/>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a:extLst>
              <a:ext uri="{FF2B5EF4-FFF2-40B4-BE49-F238E27FC236}">
                <a16:creationId xmlns:a16="http://schemas.microsoft.com/office/drawing/2014/main" id="{8D35F960-A145-316F-4833-72112496981A}"/>
              </a:ext>
            </a:extLst>
          </p:cNvPr>
          <p:cNvSpPr/>
          <p:nvPr/>
        </p:nvSpPr>
        <p:spPr>
          <a:xfrm>
            <a:off x="4635113" y="4168818"/>
            <a:ext cx="839408" cy="58985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poblacional de satisfacción</a:t>
            </a:r>
          </a:p>
        </p:txBody>
      </p:sp>
      <p:cxnSp>
        <p:nvCxnSpPr>
          <p:cNvPr id="88" name="Conector: angular 87">
            <a:extLst>
              <a:ext uri="{FF2B5EF4-FFF2-40B4-BE49-F238E27FC236}">
                <a16:creationId xmlns:a16="http://schemas.microsoft.com/office/drawing/2014/main" id="{5F473170-8A6D-B1D4-2DF9-E75D064D1D86}"/>
              </a:ext>
            </a:extLst>
          </p:cNvPr>
          <p:cNvCxnSpPr>
            <a:cxnSpLocks/>
          </p:cNvCxnSpPr>
          <p:nvPr/>
        </p:nvCxnSpPr>
        <p:spPr>
          <a:xfrm rot="16200000" flipH="1">
            <a:off x="4686514" y="3644412"/>
            <a:ext cx="819120" cy="207929"/>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ángulo 96">
            <a:extLst>
              <a:ext uri="{FF2B5EF4-FFF2-40B4-BE49-F238E27FC236}">
                <a16:creationId xmlns:a16="http://schemas.microsoft.com/office/drawing/2014/main" id="{64997ABA-AF12-3079-7677-02E8CAFD37A2}"/>
              </a:ext>
            </a:extLst>
          </p:cNvPr>
          <p:cNvSpPr/>
          <p:nvPr/>
        </p:nvSpPr>
        <p:spPr>
          <a:xfrm>
            <a:off x="5371335" y="3612492"/>
            <a:ext cx="890629" cy="449373"/>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satisfacción </a:t>
            </a:r>
          </a:p>
        </p:txBody>
      </p:sp>
      <p:cxnSp>
        <p:nvCxnSpPr>
          <p:cNvPr id="98" name="Conector: angular 97">
            <a:extLst>
              <a:ext uri="{FF2B5EF4-FFF2-40B4-BE49-F238E27FC236}">
                <a16:creationId xmlns:a16="http://schemas.microsoft.com/office/drawing/2014/main" id="{8083050E-5717-9D54-43FB-88176B666148}"/>
              </a:ext>
            </a:extLst>
          </p:cNvPr>
          <p:cNvCxnSpPr>
            <a:cxnSpLocks/>
          </p:cNvCxnSpPr>
          <p:nvPr/>
        </p:nvCxnSpPr>
        <p:spPr>
          <a:xfrm rot="16200000" flipH="1">
            <a:off x="5302147" y="3377139"/>
            <a:ext cx="270651" cy="194009"/>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ctángulo 106">
            <a:extLst>
              <a:ext uri="{FF2B5EF4-FFF2-40B4-BE49-F238E27FC236}">
                <a16:creationId xmlns:a16="http://schemas.microsoft.com/office/drawing/2014/main" id="{5C148E55-618A-7DFC-2297-5612DA25A113}"/>
              </a:ext>
            </a:extLst>
          </p:cNvPr>
          <p:cNvSpPr/>
          <p:nvPr/>
        </p:nvSpPr>
        <p:spPr>
          <a:xfrm>
            <a:off x="5474521" y="927485"/>
            <a:ext cx="839540" cy="301017"/>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de promotores </a:t>
            </a:r>
          </a:p>
        </p:txBody>
      </p:sp>
      <p:cxnSp>
        <p:nvCxnSpPr>
          <p:cNvPr id="108" name="Conector: angular 107">
            <a:extLst>
              <a:ext uri="{FF2B5EF4-FFF2-40B4-BE49-F238E27FC236}">
                <a16:creationId xmlns:a16="http://schemas.microsoft.com/office/drawing/2014/main" id="{DFCD905C-967B-5FDF-1FCF-0C720438E391}"/>
              </a:ext>
            </a:extLst>
          </p:cNvPr>
          <p:cNvCxnSpPr>
            <a:cxnSpLocks/>
            <a:stCxn id="107" idx="2"/>
          </p:cNvCxnSpPr>
          <p:nvPr/>
        </p:nvCxnSpPr>
        <p:spPr>
          <a:xfrm rot="5400000">
            <a:off x="5465532" y="1369311"/>
            <a:ext cx="569569" cy="28795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Rectángulo 132">
            <a:extLst>
              <a:ext uri="{FF2B5EF4-FFF2-40B4-BE49-F238E27FC236}">
                <a16:creationId xmlns:a16="http://schemas.microsoft.com/office/drawing/2014/main" id="{C5C424B2-DC70-B812-178C-6CB3CDB9273D}"/>
              </a:ext>
            </a:extLst>
          </p:cNvPr>
          <p:cNvSpPr/>
          <p:nvPr/>
        </p:nvSpPr>
        <p:spPr>
          <a:xfrm>
            <a:off x="6399040" y="916192"/>
            <a:ext cx="839541" cy="51086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promotores</a:t>
            </a:r>
          </a:p>
        </p:txBody>
      </p:sp>
      <p:cxnSp>
        <p:nvCxnSpPr>
          <p:cNvPr id="134" name="Conector: angular 133">
            <a:extLst>
              <a:ext uri="{FF2B5EF4-FFF2-40B4-BE49-F238E27FC236}">
                <a16:creationId xmlns:a16="http://schemas.microsoft.com/office/drawing/2014/main" id="{E8314662-5BBC-6727-F7DF-1D2976324AA8}"/>
              </a:ext>
            </a:extLst>
          </p:cNvPr>
          <p:cNvCxnSpPr>
            <a:cxnSpLocks/>
          </p:cNvCxnSpPr>
          <p:nvPr/>
        </p:nvCxnSpPr>
        <p:spPr>
          <a:xfrm rot="5400000">
            <a:off x="5991315" y="1364046"/>
            <a:ext cx="419849" cy="395603"/>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Rectángulo 150">
            <a:extLst>
              <a:ext uri="{FF2B5EF4-FFF2-40B4-BE49-F238E27FC236}">
                <a16:creationId xmlns:a16="http://schemas.microsoft.com/office/drawing/2014/main" id="{23E2EFD9-5C4B-4D5B-7C37-0FC8206005F5}"/>
              </a:ext>
            </a:extLst>
          </p:cNvPr>
          <p:cNvSpPr/>
          <p:nvPr/>
        </p:nvSpPr>
        <p:spPr>
          <a:xfrm>
            <a:off x="5922736" y="4220327"/>
            <a:ext cx="839408" cy="371925"/>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de detractores</a:t>
            </a:r>
          </a:p>
        </p:txBody>
      </p:sp>
      <p:cxnSp>
        <p:nvCxnSpPr>
          <p:cNvPr id="152" name="Conector: angular 151">
            <a:extLst>
              <a:ext uri="{FF2B5EF4-FFF2-40B4-BE49-F238E27FC236}">
                <a16:creationId xmlns:a16="http://schemas.microsoft.com/office/drawing/2014/main" id="{D555112C-9BBB-CFB4-3D17-B13E3D5D9D48}"/>
              </a:ext>
            </a:extLst>
          </p:cNvPr>
          <p:cNvCxnSpPr>
            <a:cxnSpLocks/>
            <a:endCxn id="151" idx="0"/>
          </p:cNvCxnSpPr>
          <p:nvPr/>
        </p:nvCxnSpPr>
        <p:spPr>
          <a:xfrm rot="5400000">
            <a:off x="5898734" y="3769938"/>
            <a:ext cx="894096" cy="6683"/>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6" name="Rectángulo 155">
            <a:extLst>
              <a:ext uri="{FF2B5EF4-FFF2-40B4-BE49-F238E27FC236}">
                <a16:creationId xmlns:a16="http://schemas.microsoft.com/office/drawing/2014/main" id="{68DCA23F-D8AA-E05B-95E0-0FB28AC9B3D5}"/>
              </a:ext>
            </a:extLst>
          </p:cNvPr>
          <p:cNvSpPr/>
          <p:nvPr/>
        </p:nvSpPr>
        <p:spPr>
          <a:xfrm>
            <a:off x="6515934" y="3851657"/>
            <a:ext cx="1107985" cy="317161"/>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detractores</a:t>
            </a:r>
          </a:p>
        </p:txBody>
      </p:sp>
      <p:cxnSp>
        <p:nvCxnSpPr>
          <p:cNvPr id="157" name="Conector: angular 156">
            <a:extLst>
              <a:ext uri="{FF2B5EF4-FFF2-40B4-BE49-F238E27FC236}">
                <a16:creationId xmlns:a16="http://schemas.microsoft.com/office/drawing/2014/main" id="{D03A2F7C-3E5D-CE6C-3536-0C870F912D19}"/>
              </a:ext>
            </a:extLst>
          </p:cNvPr>
          <p:cNvCxnSpPr>
            <a:cxnSpLocks/>
          </p:cNvCxnSpPr>
          <p:nvPr/>
        </p:nvCxnSpPr>
        <p:spPr>
          <a:xfrm rot="16200000" flipH="1">
            <a:off x="6566405" y="3474191"/>
            <a:ext cx="510889" cy="276577"/>
          </a:xfrm>
          <a:prstGeom prst="bentConnector3">
            <a:avLst>
              <a:gd name="adj1" fmla="val 2949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Rectángulo 188">
            <a:extLst>
              <a:ext uri="{FF2B5EF4-FFF2-40B4-BE49-F238E27FC236}">
                <a16:creationId xmlns:a16="http://schemas.microsoft.com/office/drawing/2014/main" id="{3637964B-3C35-4372-10DF-E1AB3BD55FB5}"/>
              </a:ext>
            </a:extLst>
          </p:cNvPr>
          <p:cNvSpPr/>
          <p:nvPr/>
        </p:nvSpPr>
        <p:spPr>
          <a:xfrm>
            <a:off x="7311310" y="615500"/>
            <a:ext cx="1238330" cy="81155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1 para todos los estratos ya que no hay diferencias en los costos de trabajo de campo</a:t>
            </a:r>
          </a:p>
        </p:txBody>
      </p:sp>
      <p:cxnSp>
        <p:nvCxnSpPr>
          <p:cNvPr id="206" name="Conector: angular 205">
            <a:extLst>
              <a:ext uri="{FF2B5EF4-FFF2-40B4-BE49-F238E27FC236}">
                <a16:creationId xmlns:a16="http://schemas.microsoft.com/office/drawing/2014/main" id="{38199504-2402-AF54-E076-0520366D59B9}"/>
              </a:ext>
            </a:extLst>
          </p:cNvPr>
          <p:cNvCxnSpPr>
            <a:cxnSpLocks/>
          </p:cNvCxnSpPr>
          <p:nvPr/>
        </p:nvCxnSpPr>
        <p:spPr>
          <a:xfrm rot="5400000">
            <a:off x="6922777" y="1371999"/>
            <a:ext cx="441671" cy="375565"/>
          </a:xfrm>
          <a:prstGeom prst="bentConnector3">
            <a:avLst>
              <a:gd name="adj1" fmla="val 69409"/>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Rectángulo 214">
            <a:extLst>
              <a:ext uri="{FF2B5EF4-FFF2-40B4-BE49-F238E27FC236}">
                <a16:creationId xmlns:a16="http://schemas.microsoft.com/office/drawing/2014/main" id="{E0CE3E37-700D-B869-DD81-AC495745DCC0}"/>
              </a:ext>
            </a:extLst>
          </p:cNvPr>
          <p:cNvSpPr/>
          <p:nvPr/>
        </p:nvSpPr>
        <p:spPr>
          <a:xfrm>
            <a:off x="7747239" y="1613461"/>
            <a:ext cx="1107986" cy="1066731"/>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0: estratos en los que se realiza un muestreo</a:t>
            </a:r>
          </a:p>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1: estratos en los que se realiza un censo</a:t>
            </a:r>
          </a:p>
        </p:txBody>
      </p:sp>
      <p:cxnSp>
        <p:nvCxnSpPr>
          <p:cNvPr id="216" name="Conector: angular 215">
            <a:extLst>
              <a:ext uri="{FF2B5EF4-FFF2-40B4-BE49-F238E27FC236}">
                <a16:creationId xmlns:a16="http://schemas.microsoft.com/office/drawing/2014/main" id="{D9C2512C-2F2D-D0C7-1137-AADC81F2C5E6}"/>
              </a:ext>
            </a:extLst>
          </p:cNvPr>
          <p:cNvCxnSpPr>
            <a:cxnSpLocks/>
          </p:cNvCxnSpPr>
          <p:nvPr/>
        </p:nvCxnSpPr>
        <p:spPr>
          <a:xfrm flipV="1">
            <a:off x="7368482" y="1690644"/>
            <a:ext cx="344187" cy="80430"/>
          </a:xfrm>
          <a:prstGeom prst="bentConnector3">
            <a:avLst>
              <a:gd name="adj1" fmla="val -5348"/>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525661"/>
      </p:ext>
    </p:extLst>
  </p:cSld>
  <p:clrMapOvr>
    <a:masterClrMapping/>
  </p:clrMapOvr>
  <p:extLst>
    <p:ext uri="{6950BFC3-D8DA-4A85-94F7-54DA5524770B}">
      <p188:commentRel xmlns:p188="http://schemas.microsoft.com/office/powerpoint/2018/8/main"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A8CA0EFE-93DB-030E-6CC0-FA90780C54A4}"/>
              </a:ext>
            </a:extLst>
          </p:cNvPr>
          <p:cNvSpPr/>
          <p:nvPr/>
        </p:nvSpPr>
        <p:spPr>
          <a:xfrm>
            <a:off x="788669" y="1177290"/>
            <a:ext cx="7453605" cy="316611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Consideraciones en la creación de STRATUM</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5" name="CuadroTexto 4">
            <a:extLst>
              <a:ext uri="{FF2B5EF4-FFF2-40B4-BE49-F238E27FC236}">
                <a16:creationId xmlns:a16="http://schemas.microsoft.com/office/drawing/2014/main" id="{4B1F9653-3AC5-1CF4-074B-E740C993AA6E}"/>
              </a:ext>
            </a:extLst>
          </p:cNvPr>
          <p:cNvSpPr txBox="1"/>
          <p:nvPr/>
        </p:nvSpPr>
        <p:spPr>
          <a:xfrm>
            <a:off x="901726" y="1261688"/>
            <a:ext cx="7190713" cy="3000821"/>
          </a:xfrm>
          <a:prstGeom prst="rect">
            <a:avLst/>
          </a:prstGeom>
          <a:noFill/>
        </p:spPr>
        <p:txBody>
          <a:bodyPr wrap="square">
            <a:spAutoFit/>
          </a:bodyPr>
          <a:lstStyle/>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CENS=1 Se realiza un censo en estratos con tamaño poblacional menor o igual a 10</a:t>
            </a:r>
          </a:p>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Valores de medias y desvíos determinados a partir de</a:t>
            </a:r>
            <a:r>
              <a:rPr lang="es-ES" sz="1400" dirty="0">
                <a:effectLst/>
                <a:latin typeface="Lato" panose="020F0502020204030203" pitchFamily="34" charset="0"/>
                <a:ea typeface="Lato" panose="020F0502020204030203" pitchFamily="34" charset="0"/>
                <a:cs typeface="Lato" panose="020F0502020204030203" pitchFamily="34" charset="0"/>
              </a:rPr>
              <a:t> la información disponible de la encuesta 2022 </a:t>
            </a:r>
          </a:p>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Casos en los que no se cuenta con información:</a:t>
            </a:r>
          </a:p>
          <a:p>
            <a:pPr>
              <a:spcBef>
                <a:spcPts val="300"/>
              </a:spcBef>
              <a:spcAft>
                <a:spcPts val="300"/>
              </a:spcAft>
              <a:buClr>
                <a:srgbClr val="92D050"/>
              </a:buClr>
            </a:pPr>
            <a:r>
              <a:rPr lang="es-ES" b="1"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Nivel de uso</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dirty="0">
                <a:effectLst/>
                <a:latin typeface="Lato" panose="020F0502020204030203" pitchFamily="34" charset="0"/>
                <a:ea typeface="Lato" panose="020F0502020204030203" pitchFamily="34" charset="0"/>
                <a:cs typeface="Lato" panose="020F0502020204030203" pitchFamily="34" charset="0"/>
              </a:rPr>
              <a:t> Se utiliza para las tres categorías de nivel de uso, las estimaciones obtenidas en estratos formados a partir de credencial, segmento y región</a:t>
            </a:r>
            <a:endParaRPr lang="es-ES" dirty="0">
              <a:latin typeface="Lato" panose="020F0502020204030203" pitchFamily="34" charset="0"/>
              <a:ea typeface="Lato" panose="020F0502020204030203" pitchFamily="34" charset="0"/>
              <a:cs typeface="Lato" panose="020F0502020204030203" pitchFamily="34" charset="0"/>
            </a:endParaRP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Credencial D</a:t>
            </a: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Estratos con tamaño de muestra igual a cero</a:t>
            </a: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Tamaño muestral en el estrato menor o igual a 10</a:t>
            </a:r>
          </a:p>
          <a:p>
            <a:pPr lvl="6">
              <a:spcBef>
                <a:spcPts val="300"/>
              </a:spcBef>
              <a:spcAft>
                <a:spcPts val="300"/>
              </a:spcAft>
              <a:buClr>
                <a:srgbClr val="92D050"/>
              </a:buClr>
            </a:pPr>
            <a:r>
              <a:rPr lang="es-ES" dirty="0">
                <a:latin typeface="Segoe UI" panose="020B0502040204020203" pitchFamily="34" charset="0"/>
              </a:rPr>
              <a:t>En estos tres casos se supone una proporción de satisfechos de 0.6, de promotores de 0.5 y de detractores de 0.3 basándose en suposiciones</a:t>
            </a:r>
          </a:p>
        </p:txBody>
      </p:sp>
    </p:spTree>
    <p:extLst>
      <p:ext uri="{BB962C8B-B14F-4D97-AF65-F5344CB8AC3E}">
        <p14:creationId xmlns:p14="http://schemas.microsoft.com/office/powerpoint/2010/main" val="2907966917"/>
      </p:ext>
    </p:extLst>
  </p:cSld>
  <p:clrMapOvr>
    <a:masterClrMapping/>
  </p:clrMapOvr>
  <p:extLst>
    <p:ext uri="{6950BFC3-D8DA-4A85-94F7-54DA5524770B}">
      <p188:commentRel xmlns:p188="http://schemas.microsoft.com/office/powerpoint/2018/8/main" r:id="rId2"/>
    </p:ext>
  </p:extLs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CV</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6" name="Imagen 5">
            <a:extLst>
              <a:ext uri="{FF2B5EF4-FFF2-40B4-BE49-F238E27FC236}">
                <a16:creationId xmlns:a16="http://schemas.microsoft.com/office/drawing/2014/main" id="{4AF083E6-29A3-6407-BC3D-A8AC25AE5F4C}"/>
              </a:ext>
            </a:extLst>
          </p:cNvPr>
          <p:cNvPicPr>
            <a:picLocks noChangeAspect="1"/>
          </p:cNvPicPr>
          <p:nvPr/>
        </p:nvPicPr>
        <p:blipFill rotWithShape="1">
          <a:blip r:embed="rId3"/>
          <a:srcRect t="-380" r="5587" b="2317"/>
          <a:stretch/>
        </p:blipFill>
        <p:spPr>
          <a:xfrm>
            <a:off x="2407745" y="2737389"/>
            <a:ext cx="2644254" cy="1451609"/>
          </a:xfrm>
          <a:prstGeom prst="rect">
            <a:avLst/>
          </a:prstGeom>
        </p:spPr>
      </p:pic>
      <p:sp>
        <p:nvSpPr>
          <p:cNvPr id="10" name="Diagrama de flujo: conector 9">
            <a:extLst>
              <a:ext uri="{FF2B5EF4-FFF2-40B4-BE49-F238E27FC236}">
                <a16:creationId xmlns:a16="http://schemas.microsoft.com/office/drawing/2014/main" id="{9D6D2690-E8F9-4A61-2B59-100AA5D71165}"/>
              </a:ext>
            </a:extLst>
          </p:cNvPr>
          <p:cNvSpPr/>
          <p:nvPr/>
        </p:nvSpPr>
        <p:spPr>
          <a:xfrm>
            <a:off x="3668969" y="2988847"/>
            <a:ext cx="320040" cy="291079"/>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8E6AE42C-7B5E-1DFF-A696-442D9630BB4E}"/>
              </a:ext>
            </a:extLst>
          </p:cNvPr>
          <p:cNvSpPr/>
          <p:nvPr/>
        </p:nvSpPr>
        <p:spPr>
          <a:xfrm>
            <a:off x="5256559" y="2159708"/>
            <a:ext cx="1944139" cy="64978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Precisión deseada del 5% en la estimación de la proporción de satisfechos para el tipo de dominio credencial </a:t>
            </a:r>
          </a:p>
        </p:txBody>
      </p:sp>
      <p:cxnSp>
        <p:nvCxnSpPr>
          <p:cNvPr id="13" name="Conector: angular 12">
            <a:extLst>
              <a:ext uri="{FF2B5EF4-FFF2-40B4-BE49-F238E27FC236}">
                <a16:creationId xmlns:a16="http://schemas.microsoft.com/office/drawing/2014/main" id="{0C38F1D2-8E09-83D5-6BBF-105695B727C8}"/>
              </a:ext>
            </a:extLst>
          </p:cNvPr>
          <p:cNvCxnSpPr>
            <a:cxnSpLocks/>
            <a:stCxn id="10" idx="0"/>
            <a:endCxn id="11" idx="1"/>
          </p:cNvCxnSpPr>
          <p:nvPr/>
        </p:nvCxnSpPr>
        <p:spPr>
          <a:xfrm rot="5400000" flipH="1" flipV="1">
            <a:off x="4290651" y="2022939"/>
            <a:ext cx="504246" cy="1427570"/>
          </a:xfrm>
          <a:prstGeom prst="bentConnector2">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693D00C4-F6A4-8853-BFF5-C7305737FF75}"/>
              </a:ext>
            </a:extLst>
          </p:cNvPr>
          <p:cNvSpPr/>
          <p:nvPr/>
        </p:nvSpPr>
        <p:spPr>
          <a:xfrm>
            <a:off x="5425868" y="3722091"/>
            <a:ext cx="1794508" cy="64978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Precisión del 3% para la estimación de la proporción de detractores para la población completa</a:t>
            </a:r>
          </a:p>
        </p:txBody>
      </p:sp>
      <p:sp>
        <p:nvSpPr>
          <p:cNvPr id="20" name="Diagrama de flujo: conector 19">
            <a:extLst>
              <a:ext uri="{FF2B5EF4-FFF2-40B4-BE49-F238E27FC236}">
                <a16:creationId xmlns:a16="http://schemas.microsoft.com/office/drawing/2014/main" id="{62217992-EF64-1A24-9DF4-6A46F274C84D}"/>
              </a:ext>
            </a:extLst>
          </p:cNvPr>
          <p:cNvSpPr/>
          <p:nvPr/>
        </p:nvSpPr>
        <p:spPr>
          <a:xfrm>
            <a:off x="4726243" y="3927492"/>
            <a:ext cx="320040" cy="291079"/>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Conector: angular 21">
            <a:extLst>
              <a:ext uri="{FF2B5EF4-FFF2-40B4-BE49-F238E27FC236}">
                <a16:creationId xmlns:a16="http://schemas.microsoft.com/office/drawing/2014/main" id="{4DEFA211-01B0-8AF8-9598-6F18B1AC3013}"/>
              </a:ext>
            </a:extLst>
          </p:cNvPr>
          <p:cNvCxnSpPr>
            <a:cxnSpLocks/>
            <a:stCxn id="20" idx="6"/>
            <a:endCxn id="19" idx="0"/>
          </p:cNvCxnSpPr>
          <p:nvPr/>
        </p:nvCxnSpPr>
        <p:spPr>
          <a:xfrm flipV="1">
            <a:off x="5046283" y="3722091"/>
            <a:ext cx="1276839" cy="350941"/>
          </a:xfrm>
          <a:prstGeom prst="bentConnector4">
            <a:avLst>
              <a:gd name="adj1" fmla="val 14864"/>
              <a:gd name="adj2" fmla="val 165139"/>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61CA729-1009-0DC5-4073-44F9B2945D82}"/>
                  </a:ext>
                </a:extLst>
              </p:cNvPr>
              <p:cNvSpPr txBox="1"/>
              <p:nvPr/>
            </p:nvSpPr>
            <p:spPr>
              <a:xfrm>
                <a:off x="6422723" y="1271394"/>
                <a:ext cx="2345356" cy="3507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100" b="0" i="1" smtClean="0">
                          <a:latin typeface="Cambria Math" panose="02040503050406030204" pitchFamily="18" charset="0"/>
                        </a:rPr>
                        <m:t>𝐶𝑉</m:t>
                      </m:r>
                      <m:r>
                        <a:rPr lang="es-AR" sz="1100" b="0" i="1" smtClean="0">
                          <a:latin typeface="Cambria Math" panose="02040503050406030204" pitchFamily="18" charset="0"/>
                        </a:rPr>
                        <m:t>=</m:t>
                      </m:r>
                      <m:f>
                        <m:fPr>
                          <m:ctrlPr>
                            <a:rPr lang="es-AR" sz="1100" b="0" i="1" smtClean="0">
                              <a:latin typeface="Cambria Math" panose="02040503050406030204" pitchFamily="18" charset="0"/>
                            </a:rPr>
                          </m:ctrlPr>
                        </m:fPr>
                        <m:num>
                          <m:r>
                            <a:rPr lang="es-AR" sz="1100" b="0" i="1" smtClean="0">
                              <a:latin typeface="Cambria Math" panose="02040503050406030204" pitchFamily="18" charset="0"/>
                            </a:rPr>
                            <m:t>𝑒𝑟𝑟𝑜𝑟</m:t>
                          </m:r>
                          <m:r>
                            <a:rPr lang="es-AR" sz="1100" b="0" i="1" smtClean="0">
                              <a:latin typeface="Cambria Math" panose="02040503050406030204" pitchFamily="18" charset="0"/>
                            </a:rPr>
                            <m:t> </m:t>
                          </m:r>
                          <m:r>
                            <a:rPr lang="es-AR" sz="1100" b="0" i="1" smtClean="0">
                              <a:latin typeface="Cambria Math" panose="02040503050406030204" pitchFamily="18" charset="0"/>
                            </a:rPr>
                            <m:t>𝑒𝑠𝑡</m:t>
                          </m:r>
                          <m:r>
                            <a:rPr lang="es-AR" sz="1100" b="0" i="1" smtClean="0">
                              <a:latin typeface="Cambria Math" panose="02040503050406030204" pitchFamily="18" charset="0"/>
                            </a:rPr>
                            <m:t>á</m:t>
                          </m:r>
                          <m:r>
                            <a:rPr lang="es-AR" sz="1100" b="0" i="1" smtClean="0">
                              <a:latin typeface="Cambria Math" panose="02040503050406030204" pitchFamily="18" charset="0"/>
                            </a:rPr>
                            <m:t>𝑛𝑑𝑎𝑟</m:t>
                          </m:r>
                          <m:r>
                            <a:rPr lang="es-AR" sz="1100" b="0" i="1" smtClean="0">
                              <a:latin typeface="Cambria Math" panose="02040503050406030204" pitchFamily="18" charset="0"/>
                            </a:rPr>
                            <m:t> </m:t>
                          </m:r>
                          <m:r>
                            <a:rPr lang="es-AR" sz="1100" b="0" i="1" smtClean="0">
                              <a:latin typeface="Cambria Math" panose="02040503050406030204" pitchFamily="18" charset="0"/>
                            </a:rPr>
                            <m:t>𝑑𝑒𝑙</m:t>
                          </m:r>
                          <m:r>
                            <a:rPr lang="es-AR" sz="1100" b="0" i="1" smtClean="0">
                              <a:latin typeface="Cambria Math" panose="02040503050406030204" pitchFamily="18" charset="0"/>
                            </a:rPr>
                            <m:t> </m:t>
                          </m:r>
                          <m:r>
                            <a:rPr lang="es-AR" sz="1100" b="0" i="1" smtClean="0">
                              <a:latin typeface="Cambria Math" panose="02040503050406030204" pitchFamily="18" charset="0"/>
                            </a:rPr>
                            <m:t>𝑒𝑠𝑡𝑖𝑚𝑎𝑑𝑜𝑟</m:t>
                          </m:r>
                        </m:num>
                        <m:den>
                          <m:r>
                            <a:rPr lang="es-AR" sz="1100" b="0" i="1" smtClean="0">
                              <a:latin typeface="Cambria Math" panose="02040503050406030204" pitchFamily="18" charset="0"/>
                            </a:rPr>
                            <m:t>𝑣𝑎𝑙𝑜𝑟</m:t>
                          </m:r>
                          <m:r>
                            <a:rPr lang="es-AR" sz="1100" b="0" i="1" smtClean="0">
                              <a:latin typeface="Cambria Math" panose="02040503050406030204" pitchFamily="18" charset="0"/>
                            </a:rPr>
                            <m:t> </m:t>
                          </m:r>
                          <m:r>
                            <a:rPr lang="es-AR" sz="1100" b="0" i="1" smtClean="0">
                              <a:latin typeface="Cambria Math" panose="02040503050406030204" pitchFamily="18" charset="0"/>
                            </a:rPr>
                            <m:t>𝑝𝑜𝑏𝑙𝑎𝑐𝑖𝑜𝑛𝑎𝑙</m:t>
                          </m:r>
                        </m:den>
                      </m:f>
                    </m:oMath>
                  </m:oMathPara>
                </a14:m>
                <a:endParaRPr lang="es-AR" sz="1100" dirty="0"/>
              </a:p>
            </p:txBody>
          </p:sp>
        </mc:Choice>
        <mc:Fallback xmlns="">
          <p:sp>
            <p:nvSpPr>
              <p:cNvPr id="24" name="CuadroTexto 23">
                <a:extLst>
                  <a:ext uri="{FF2B5EF4-FFF2-40B4-BE49-F238E27FC236}">
                    <a16:creationId xmlns:a16="http://schemas.microsoft.com/office/drawing/2014/main" id="{F61CA729-1009-0DC5-4073-44F9B2945D82}"/>
                  </a:ext>
                </a:extLst>
              </p:cNvPr>
              <p:cNvSpPr txBox="1">
                <a:spLocks noRot="1" noChangeAspect="1" noMove="1" noResize="1" noEditPoints="1" noAdjustHandles="1" noChangeArrowheads="1" noChangeShapeType="1" noTextEdit="1"/>
              </p:cNvSpPr>
              <p:nvPr/>
            </p:nvSpPr>
            <p:spPr>
              <a:xfrm>
                <a:off x="6422723" y="1271394"/>
                <a:ext cx="2345356" cy="350737"/>
              </a:xfrm>
              <a:prstGeom prst="rect">
                <a:avLst/>
              </a:prstGeom>
              <a:blipFill>
                <a:blip r:embed="rId4"/>
                <a:stretch>
                  <a:fillRect t="-1754" b="-19298"/>
                </a:stretch>
              </a:blipFill>
            </p:spPr>
            <p:txBody>
              <a:bodyPr/>
              <a:lstStyle/>
              <a:p>
                <a:r>
                  <a:rPr lang="es-AR">
                    <a:noFill/>
                  </a:rPr>
                  <a:t> </a:t>
                </a:r>
              </a:p>
            </p:txBody>
          </p:sp>
        </mc:Fallback>
      </mc:AlternateContent>
      <p:sp>
        <p:nvSpPr>
          <p:cNvPr id="25" name="CuadroTexto 24">
            <a:extLst>
              <a:ext uri="{FF2B5EF4-FFF2-40B4-BE49-F238E27FC236}">
                <a16:creationId xmlns:a16="http://schemas.microsoft.com/office/drawing/2014/main" id="{8E8813E7-0F07-1783-185C-0FE2C854437A}"/>
              </a:ext>
            </a:extLst>
          </p:cNvPr>
          <p:cNvSpPr txBox="1"/>
          <p:nvPr/>
        </p:nvSpPr>
        <p:spPr>
          <a:xfrm>
            <a:off x="2379299" y="2430817"/>
            <a:ext cx="728084" cy="276999"/>
          </a:xfrm>
          <a:prstGeom prst="rect">
            <a:avLst/>
          </a:prstGeom>
          <a:noFill/>
        </p:spPr>
        <p:txBody>
          <a:bodyPr wrap="none" rtlCol="0">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Ejemplo</a:t>
            </a:r>
            <a:endParaRPr lang="es-AR"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5" name="CuadroTexto 34">
            <a:extLst>
              <a:ext uri="{FF2B5EF4-FFF2-40B4-BE49-F238E27FC236}">
                <a16:creationId xmlns:a16="http://schemas.microsoft.com/office/drawing/2014/main" id="{2C98F66A-783E-276B-DE8A-CCDC10170B31}"/>
              </a:ext>
            </a:extLst>
          </p:cNvPr>
          <p:cNvSpPr txBox="1"/>
          <p:nvPr/>
        </p:nvSpPr>
        <p:spPr>
          <a:xfrm>
            <a:off x="335056" y="968367"/>
            <a:ext cx="5988066" cy="1023357"/>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Contiene información de la precisión que se desea garantizar en las estimaciones de cada uno de los parámetros de interés para cada tipo de dominio</a:t>
            </a:r>
          </a:p>
          <a:p>
            <a:pPr marL="285750" indent="-285750">
              <a:buFont typeface="Arial" panose="020B0604020202020204" pitchFamily="34" charset="0"/>
              <a:buChar char="•"/>
            </a:pPr>
            <a:r>
              <a:rPr lang="es-AR" dirty="0">
                <a:solidFill>
                  <a:schemeClr val="bg2"/>
                </a:solidFill>
                <a:latin typeface="Lato" panose="020F0502020204030203" pitchFamily="34" charset="0"/>
                <a:ea typeface="Lato" panose="020F0502020204030203" pitchFamily="34" charset="0"/>
                <a:cs typeface="Lato" panose="020F0502020204030203" pitchFamily="34" charset="0"/>
              </a:rPr>
              <a:t>La precisión es expresada en términos de </a:t>
            </a:r>
            <a:r>
              <a:rPr lang="es-AR" sz="1600" b="1" dirty="0">
                <a:solidFill>
                  <a:srgbClr val="92D050"/>
                </a:solidFill>
                <a:latin typeface="Lato" panose="020F0502020204030203" pitchFamily="34" charset="0"/>
                <a:ea typeface="Lato" panose="020F0502020204030203" pitchFamily="34" charset="0"/>
                <a:cs typeface="Lato" panose="020F0502020204030203" pitchFamily="34" charset="0"/>
              </a:rPr>
              <a:t>Coeficiente de variación</a:t>
            </a:r>
          </a:p>
        </p:txBody>
      </p:sp>
      <p:sp>
        <p:nvSpPr>
          <p:cNvPr id="37" name="Rectángulo 36">
            <a:extLst>
              <a:ext uri="{FF2B5EF4-FFF2-40B4-BE49-F238E27FC236}">
                <a16:creationId xmlns:a16="http://schemas.microsoft.com/office/drawing/2014/main" id="{BF708611-A00D-83C6-5F09-7DA17A86B046}"/>
              </a:ext>
            </a:extLst>
          </p:cNvPr>
          <p:cNvSpPr/>
          <p:nvPr/>
        </p:nvSpPr>
        <p:spPr>
          <a:xfrm>
            <a:off x="6422723" y="1167289"/>
            <a:ext cx="2471895" cy="558946"/>
          </a:xfrm>
          <a:prstGeom prst="rect">
            <a:avLst/>
          </a:prstGeom>
          <a:noFill/>
          <a:ln w="31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76267445"/>
      </p:ext>
    </p:extLst>
  </p:cSld>
  <p:clrMapOvr>
    <a:masterClrMapping/>
  </p:clrMapOvr>
  <p:extLst>
    <p:ext uri="{6950BFC3-D8DA-4A85-94F7-54DA5524770B}">
      <p188:commentRel xmlns:p188="http://schemas.microsoft.com/office/powerpoint/2018/8/main" r:id="rId2"/>
    </p:ext>
  </p:extLs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Estimación parámetros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Diseño muestral</a:t>
            </a:r>
            <a:endParaRPr sz="2400" dirty="0">
              <a:solidFill>
                <a:schemeClr val="dk1"/>
              </a:solidFill>
              <a:latin typeface="Poppins"/>
              <a:ea typeface="Poppins"/>
              <a:cs typeface="Poppins"/>
              <a:sym typeface="Poppins"/>
            </a:endParaRPr>
          </a:p>
        </p:txBody>
      </p:sp>
      <p:sp>
        <p:nvSpPr>
          <p:cNvPr id="119" name="Google Shape;119;g208f60fc388_1_8"/>
          <p:cNvSpPr txBox="1"/>
          <p:nvPr/>
        </p:nvSpPr>
        <p:spPr>
          <a:xfrm>
            <a:off x="7497431" y="4529231"/>
            <a:ext cx="983925" cy="259729"/>
          </a:xfrm>
          <a:prstGeom prst="rect">
            <a:avLst/>
          </a:prstGeom>
          <a:noFill/>
          <a:ln>
            <a:noFill/>
          </a:ln>
        </p:spPr>
        <p:txBody>
          <a:bodyPr spcFirstLastPara="1" wrap="square" lIns="68569" tIns="68569" rIns="68569" bIns="68569"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AR" sz="788">
                <a:solidFill>
                  <a:schemeClr val="lt1"/>
                </a:solidFill>
                <a:latin typeface="Poppins"/>
                <a:ea typeface="Poppins"/>
                <a:cs typeface="Poppins"/>
                <a:sym typeface="Poppins"/>
              </a:rPr>
              <a:t>Ir a carpeta</a:t>
            </a:r>
            <a:endParaRPr sz="788">
              <a:latin typeface="Calibri"/>
              <a:ea typeface="Calibri"/>
              <a:cs typeface="Calibri"/>
              <a:sym typeface="Calibri"/>
            </a:endParaRPr>
          </a:p>
        </p:txBody>
      </p:sp>
    </p:spTree>
    <p:extLst>
      <p:ext uri="{BB962C8B-B14F-4D97-AF65-F5344CB8AC3E}">
        <p14:creationId xmlns:p14="http://schemas.microsoft.com/office/powerpoint/2010/main" val="360421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77;p13">
            <a:extLst>
              <a:ext uri="{FF2B5EF4-FFF2-40B4-BE49-F238E27FC236}">
                <a16:creationId xmlns:a16="http://schemas.microsoft.com/office/drawing/2014/main" id="{CDC01B5B-0F70-EA03-8159-5B8627F859DD}"/>
              </a:ext>
            </a:extLst>
          </p:cNvPr>
          <p:cNvSpPr txBox="1"/>
          <p:nvPr/>
        </p:nvSpPr>
        <p:spPr>
          <a:xfrm>
            <a:off x="362045" y="457340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620375" y="632429"/>
            <a:ext cx="271294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Flujo de trabajo</a:t>
            </a:r>
            <a:endParaRPr sz="2400" b="1" dirty="0">
              <a:solidFill>
                <a:srgbClr val="00986B"/>
              </a:solidFill>
              <a:latin typeface="Raleway"/>
              <a:ea typeface="Raleway"/>
              <a:cs typeface="Raleway"/>
              <a:sym typeface="Raleway"/>
            </a:endParaRPr>
          </a:p>
        </p:txBody>
      </p:sp>
      <p:sp>
        <p:nvSpPr>
          <p:cNvPr id="2" name="Rectángulo: esquinas redondeadas 1">
            <a:extLst>
              <a:ext uri="{FF2B5EF4-FFF2-40B4-BE49-F238E27FC236}">
                <a16:creationId xmlns:a16="http://schemas.microsoft.com/office/drawing/2014/main" id="{2ABC03BE-B978-23FC-0D7C-D38AAD3D71A0}"/>
              </a:ext>
            </a:extLst>
          </p:cNvPr>
          <p:cNvSpPr/>
          <p:nvPr/>
        </p:nvSpPr>
        <p:spPr>
          <a:xfrm>
            <a:off x="535950" y="1479085"/>
            <a:ext cx="1352263" cy="602146"/>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Análisis de antecedentes</a:t>
            </a:r>
            <a:endParaRPr lang="es-AR"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Rectángulo: esquinas redondeadas 8">
            <a:extLst>
              <a:ext uri="{FF2B5EF4-FFF2-40B4-BE49-F238E27FC236}">
                <a16:creationId xmlns:a16="http://schemas.microsoft.com/office/drawing/2014/main" id="{0E8340E8-BDA9-E437-F9EA-9E723530B0F7}"/>
              </a:ext>
            </a:extLst>
          </p:cNvPr>
          <p:cNvSpPr/>
          <p:nvPr/>
        </p:nvSpPr>
        <p:spPr>
          <a:xfrm>
            <a:off x="2544709" y="1485963"/>
            <a:ext cx="1905120" cy="615787"/>
          </a:xfrm>
          <a:prstGeom prst="roundRect">
            <a:avLst>
              <a:gd name="adj" fmla="val 5172"/>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Planteo problemática y objetivos Encuesta 2023</a:t>
            </a:r>
          </a:p>
        </p:txBody>
      </p:sp>
      <p:sp>
        <p:nvSpPr>
          <p:cNvPr id="15" name="Rectángulo: esquinas redondeadas 14">
            <a:extLst>
              <a:ext uri="{FF2B5EF4-FFF2-40B4-BE49-F238E27FC236}">
                <a16:creationId xmlns:a16="http://schemas.microsoft.com/office/drawing/2014/main" id="{CA43035E-5795-C9D9-DB44-E2963336BDB3}"/>
              </a:ext>
            </a:extLst>
          </p:cNvPr>
          <p:cNvSpPr/>
          <p:nvPr/>
        </p:nvSpPr>
        <p:spPr>
          <a:xfrm>
            <a:off x="5104762" y="1484286"/>
            <a:ext cx="2823553" cy="609611"/>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Definición población objetivo, parámetros de interés, dominios de estimación, niveles de precisión</a:t>
            </a:r>
          </a:p>
        </p:txBody>
      </p:sp>
      <p:sp>
        <p:nvSpPr>
          <p:cNvPr id="21" name="Rectángulo: esquinas redondeadas 20">
            <a:extLst>
              <a:ext uri="{FF2B5EF4-FFF2-40B4-BE49-F238E27FC236}">
                <a16:creationId xmlns:a16="http://schemas.microsoft.com/office/drawing/2014/main" id="{B714FFC2-F8AC-878A-4C94-D0E7D848C005}"/>
              </a:ext>
            </a:extLst>
          </p:cNvPr>
          <p:cNvSpPr/>
          <p:nvPr/>
        </p:nvSpPr>
        <p:spPr>
          <a:xfrm>
            <a:off x="1127258" y="2561054"/>
            <a:ext cx="1823329" cy="609612"/>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Investigación y estudio de diseños muestrales probabilísticos</a:t>
            </a:r>
          </a:p>
        </p:txBody>
      </p:sp>
      <p:sp>
        <p:nvSpPr>
          <p:cNvPr id="89" name="Rectángulo: esquinas redondeadas 88">
            <a:extLst>
              <a:ext uri="{FF2B5EF4-FFF2-40B4-BE49-F238E27FC236}">
                <a16:creationId xmlns:a16="http://schemas.microsoft.com/office/drawing/2014/main" id="{72D751BA-F262-283F-8F9E-F86487400631}"/>
              </a:ext>
            </a:extLst>
          </p:cNvPr>
          <p:cNvSpPr/>
          <p:nvPr/>
        </p:nvSpPr>
        <p:spPr>
          <a:xfrm>
            <a:off x="5836186" y="3628424"/>
            <a:ext cx="2339540" cy="609611"/>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Determinación del tamaño de muestra final y obtención de la muestra</a:t>
            </a:r>
          </a:p>
        </p:txBody>
      </p:sp>
      <p:sp>
        <p:nvSpPr>
          <p:cNvPr id="90" name="Rectángulo: esquinas redondeadas 89">
            <a:extLst>
              <a:ext uri="{FF2B5EF4-FFF2-40B4-BE49-F238E27FC236}">
                <a16:creationId xmlns:a16="http://schemas.microsoft.com/office/drawing/2014/main" id="{16496424-89D8-EA20-1863-DA1C0AD45DC9}"/>
              </a:ext>
            </a:extLst>
          </p:cNvPr>
          <p:cNvSpPr/>
          <p:nvPr/>
        </p:nvSpPr>
        <p:spPr>
          <a:xfrm>
            <a:off x="6134517" y="2541432"/>
            <a:ext cx="2037344" cy="615787"/>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Creación del formulario junto con el sector de Comunicación al Asociado</a:t>
            </a:r>
          </a:p>
        </p:txBody>
      </p:sp>
      <p:sp>
        <p:nvSpPr>
          <p:cNvPr id="91" name="Rectángulo: esquinas redondeadas 90">
            <a:extLst>
              <a:ext uri="{FF2B5EF4-FFF2-40B4-BE49-F238E27FC236}">
                <a16:creationId xmlns:a16="http://schemas.microsoft.com/office/drawing/2014/main" id="{B0EE8EEB-D6F5-6C41-8A59-172D03DBE04A}"/>
              </a:ext>
            </a:extLst>
          </p:cNvPr>
          <p:cNvSpPr/>
          <p:nvPr/>
        </p:nvSpPr>
        <p:spPr>
          <a:xfrm>
            <a:off x="3046607" y="3628423"/>
            <a:ext cx="2121344" cy="609612"/>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Planteo de posibles soluciones frente al supuesto de no respuesta</a:t>
            </a:r>
          </a:p>
        </p:txBody>
      </p:sp>
      <p:sp>
        <p:nvSpPr>
          <p:cNvPr id="92" name="Rectángulo: esquinas redondeadas 91">
            <a:extLst>
              <a:ext uri="{FF2B5EF4-FFF2-40B4-BE49-F238E27FC236}">
                <a16:creationId xmlns:a16="http://schemas.microsoft.com/office/drawing/2014/main" id="{58F65530-B0AD-B519-F552-53FD1CCE472B}"/>
              </a:ext>
            </a:extLst>
          </p:cNvPr>
          <p:cNvSpPr/>
          <p:nvPr/>
        </p:nvSpPr>
        <p:spPr>
          <a:xfrm>
            <a:off x="1150787" y="3621319"/>
            <a:ext cx="1225807" cy="609612"/>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Obtención de tamaños de muestra</a:t>
            </a:r>
          </a:p>
        </p:txBody>
      </p:sp>
      <p:sp>
        <p:nvSpPr>
          <p:cNvPr id="93" name="Rectángulo: esquinas redondeadas 92">
            <a:extLst>
              <a:ext uri="{FF2B5EF4-FFF2-40B4-BE49-F238E27FC236}">
                <a16:creationId xmlns:a16="http://schemas.microsoft.com/office/drawing/2014/main" id="{A32316E2-162A-6185-E3A2-D99B78DA57F7}"/>
              </a:ext>
            </a:extLst>
          </p:cNvPr>
          <p:cNvSpPr/>
          <p:nvPr/>
        </p:nvSpPr>
        <p:spPr>
          <a:xfrm>
            <a:off x="3589992" y="2571375"/>
            <a:ext cx="1905120" cy="615788"/>
          </a:xfrm>
          <a:prstGeom prst="roundRect">
            <a:avLst/>
          </a:prstGeom>
          <a:solidFill>
            <a:srgbClr val="00986B"/>
          </a:solidFill>
          <a:ln w="19050">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Lato" panose="020F0502020204030203" pitchFamily="34" charset="0"/>
                <a:ea typeface="Lato" panose="020F0502020204030203" pitchFamily="34" charset="0"/>
                <a:cs typeface="Lato" panose="020F0502020204030203" pitchFamily="34" charset="0"/>
              </a:rPr>
              <a:t>Definición del diseño muestral y del método de recolección de datos</a:t>
            </a:r>
          </a:p>
        </p:txBody>
      </p:sp>
      <p:pic>
        <p:nvPicPr>
          <p:cNvPr id="17" name="Google Shape;269;p22">
            <a:extLst>
              <a:ext uri="{FF2B5EF4-FFF2-40B4-BE49-F238E27FC236}">
                <a16:creationId xmlns:a16="http://schemas.microsoft.com/office/drawing/2014/main" id="{3DC8B7E3-0A53-2532-E853-616538BD7397}"/>
              </a:ext>
            </a:extLst>
          </p:cNvPr>
          <p:cNvPicPr preferRelativeResize="0"/>
          <p:nvPr/>
        </p:nvPicPr>
        <p:blipFill rotWithShape="1">
          <a:blip r:embed="rId2">
            <a:alphaModFix/>
          </a:blip>
          <a:srcRect/>
          <a:stretch/>
        </p:blipFill>
        <p:spPr>
          <a:xfrm rot="-5400000">
            <a:off x="1990098" y="1495061"/>
            <a:ext cx="474955" cy="588062"/>
          </a:xfrm>
          <a:prstGeom prst="rect">
            <a:avLst/>
          </a:prstGeom>
          <a:noFill/>
          <a:ln>
            <a:noFill/>
          </a:ln>
        </p:spPr>
      </p:pic>
      <p:pic>
        <p:nvPicPr>
          <p:cNvPr id="11" name="Google Shape;269;p22">
            <a:extLst>
              <a:ext uri="{FF2B5EF4-FFF2-40B4-BE49-F238E27FC236}">
                <a16:creationId xmlns:a16="http://schemas.microsoft.com/office/drawing/2014/main" id="{EA1FD58B-8633-3B30-9C56-4E82AFEFF579}"/>
              </a:ext>
            </a:extLst>
          </p:cNvPr>
          <p:cNvPicPr preferRelativeResize="0"/>
          <p:nvPr/>
        </p:nvPicPr>
        <p:blipFill rotWithShape="1">
          <a:blip r:embed="rId2">
            <a:alphaModFix/>
          </a:blip>
          <a:srcRect/>
          <a:stretch/>
        </p:blipFill>
        <p:spPr>
          <a:xfrm rot="-5400000">
            <a:off x="4550127" y="1486125"/>
            <a:ext cx="474955" cy="588062"/>
          </a:xfrm>
          <a:prstGeom prst="rect">
            <a:avLst/>
          </a:prstGeom>
          <a:noFill/>
          <a:ln>
            <a:noFill/>
          </a:ln>
        </p:spPr>
      </p:pic>
      <p:pic>
        <p:nvPicPr>
          <p:cNvPr id="19" name="Google Shape;269;p22">
            <a:extLst>
              <a:ext uri="{FF2B5EF4-FFF2-40B4-BE49-F238E27FC236}">
                <a16:creationId xmlns:a16="http://schemas.microsoft.com/office/drawing/2014/main" id="{A47097DD-B08B-FB3C-2FC9-914ABC5FBBA0}"/>
              </a:ext>
            </a:extLst>
          </p:cNvPr>
          <p:cNvPicPr preferRelativeResize="0"/>
          <p:nvPr/>
        </p:nvPicPr>
        <p:blipFill rotWithShape="1">
          <a:blip r:embed="rId2">
            <a:alphaModFix/>
          </a:blip>
          <a:srcRect/>
          <a:stretch/>
        </p:blipFill>
        <p:spPr>
          <a:xfrm rot="-5400000">
            <a:off x="8007995" y="1486125"/>
            <a:ext cx="474955" cy="588062"/>
          </a:xfrm>
          <a:prstGeom prst="rect">
            <a:avLst/>
          </a:prstGeom>
          <a:noFill/>
          <a:ln>
            <a:noFill/>
          </a:ln>
        </p:spPr>
      </p:pic>
      <p:pic>
        <p:nvPicPr>
          <p:cNvPr id="24" name="Google Shape;269;p22">
            <a:extLst>
              <a:ext uri="{FF2B5EF4-FFF2-40B4-BE49-F238E27FC236}">
                <a16:creationId xmlns:a16="http://schemas.microsoft.com/office/drawing/2014/main" id="{71F45D59-14F1-5FB8-1B88-CA4AF556B107}"/>
              </a:ext>
            </a:extLst>
          </p:cNvPr>
          <p:cNvPicPr preferRelativeResize="0"/>
          <p:nvPr/>
        </p:nvPicPr>
        <p:blipFill rotWithShape="1">
          <a:blip r:embed="rId2">
            <a:alphaModFix/>
          </a:blip>
          <a:srcRect/>
          <a:stretch/>
        </p:blipFill>
        <p:spPr>
          <a:xfrm rot="-5400000">
            <a:off x="3032812" y="2579644"/>
            <a:ext cx="474955" cy="588062"/>
          </a:xfrm>
          <a:prstGeom prst="rect">
            <a:avLst/>
          </a:prstGeom>
          <a:noFill/>
          <a:ln>
            <a:noFill/>
          </a:ln>
        </p:spPr>
      </p:pic>
      <p:pic>
        <p:nvPicPr>
          <p:cNvPr id="25" name="Google Shape;269;p22">
            <a:extLst>
              <a:ext uri="{FF2B5EF4-FFF2-40B4-BE49-F238E27FC236}">
                <a16:creationId xmlns:a16="http://schemas.microsoft.com/office/drawing/2014/main" id="{8BD71804-0F28-6560-5AF2-84243253BF70}"/>
              </a:ext>
            </a:extLst>
          </p:cNvPr>
          <p:cNvPicPr preferRelativeResize="0"/>
          <p:nvPr/>
        </p:nvPicPr>
        <p:blipFill rotWithShape="1">
          <a:blip r:embed="rId2">
            <a:alphaModFix/>
          </a:blip>
          <a:srcRect/>
          <a:stretch/>
        </p:blipFill>
        <p:spPr>
          <a:xfrm rot="-5400000">
            <a:off x="5573039" y="2552454"/>
            <a:ext cx="474955" cy="588062"/>
          </a:xfrm>
          <a:prstGeom prst="rect">
            <a:avLst/>
          </a:prstGeom>
          <a:noFill/>
          <a:ln>
            <a:noFill/>
          </a:ln>
        </p:spPr>
      </p:pic>
      <p:pic>
        <p:nvPicPr>
          <p:cNvPr id="26" name="Google Shape;269;p22">
            <a:extLst>
              <a:ext uri="{FF2B5EF4-FFF2-40B4-BE49-F238E27FC236}">
                <a16:creationId xmlns:a16="http://schemas.microsoft.com/office/drawing/2014/main" id="{C3832799-B434-EFED-7970-3801B96A1855}"/>
              </a:ext>
            </a:extLst>
          </p:cNvPr>
          <p:cNvPicPr preferRelativeResize="0"/>
          <p:nvPr/>
        </p:nvPicPr>
        <p:blipFill rotWithShape="1">
          <a:blip r:embed="rId2">
            <a:alphaModFix/>
          </a:blip>
          <a:srcRect/>
          <a:stretch/>
        </p:blipFill>
        <p:spPr>
          <a:xfrm rot="-5400000">
            <a:off x="8258720" y="2552453"/>
            <a:ext cx="474955" cy="588062"/>
          </a:xfrm>
          <a:prstGeom prst="rect">
            <a:avLst/>
          </a:prstGeom>
          <a:noFill/>
          <a:ln>
            <a:noFill/>
          </a:ln>
        </p:spPr>
      </p:pic>
      <p:pic>
        <p:nvPicPr>
          <p:cNvPr id="27" name="Google Shape;269;p22">
            <a:extLst>
              <a:ext uri="{FF2B5EF4-FFF2-40B4-BE49-F238E27FC236}">
                <a16:creationId xmlns:a16="http://schemas.microsoft.com/office/drawing/2014/main" id="{5857F16F-FAAD-DD69-7D62-27E85CA58401}"/>
              </a:ext>
            </a:extLst>
          </p:cNvPr>
          <p:cNvPicPr preferRelativeResize="0"/>
          <p:nvPr/>
        </p:nvPicPr>
        <p:blipFill rotWithShape="1">
          <a:blip r:embed="rId2">
            <a:alphaModFix/>
          </a:blip>
          <a:srcRect/>
          <a:stretch/>
        </p:blipFill>
        <p:spPr>
          <a:xfrm rot="-5400000">
            <a:off x="5264591" y="3622020"/>
            <a:ext cx="474955" cy="588062"/>
          </a:xfrm>
          <a:prstGeom prst="rect">
            <a:avLst/>
          </a:prstGeom>
          <a:noFill/>
          <a:ln>
            <a:noFill/>
          </a:ln>
        </p:spPr>
      </p:pic>
      <p:pic>
        <p:nvPicPr>
          <p:cNvPr id="28" name="Google Shape;269;p22">
            <a:extLst>
              <a:ext uri="{FF2B5EF4-FFF2-40B4-BE49-F238E27FC236}">
                <a16:creationId xmlns:a16="http://schemas.microsoft.com/office/drawing/2014/main" id="{BA40B8A3-7D45-65E2-E647-4E1F30637D92}"/>
              </a:ext>
            </a:extLst>
          </p:cNvPr>
          <p:cNvPicPr preferRelativeResize="0"/>
          <p:nvPr/>
        </p:nvPicPr>
        <p:blipFill rotWithShape="1">
          <a:blip r:embed="rId2">
            <a:alphaModFix/>
          </a:blip>
          <a:srcRect/>
          <a:stretch/>
        </p:blipFill>
        <p:spPr>
          <a:xfrm rot="-5400000">
            <a:off x="574378" y="2571828"/>
            <a:ext cx="474955" cy="588062"/>
          </a:xfrm>
          <a:prstGeom prst="rect">
            <a:avLst/>
          </a:prstGeom>
          <a:noFill/>
          <a:ln>
            <a:noFill/>
          </a:ln>
        </p:spPr>
      </p:pic>
      <p:pic>
        <p:nvPicPr>
          <p:cNvPr id="29" name="Google Shape;269;p22">
            <a:extLst>
              <a:ext uri="{FF2B5EF4-FFF2-40B4-BE49-F238E27FC236}">
                <a16:creationId xmlns:a16="http://schemas.microsoft.com/office/drawing/2014/main" id="{703894E5-3323-F4A5-76E9-7009F04E514D}"/>
              </a:ext>
            </a:extLst>
          </p:cNvPr>
          <p:cNvPicPr preferRelativeResize="0"/>
          <p:nvPr/>
        </p:nvPicPr>
        <p:blipFill rotWithShape="1">
          <a:blip r:embed="rId2">
            <a:alphaModFix/>
          </a:blip>
          <a:srcRect/>
          <a:stretch/>
        </p:blipFill>
        <p:spPr>
          <a:xfrm rot="-5400000">
            <a:off x="2475012" y="3632092"/>
            <a:ext cx="474955" cy="588062"/>
          </a:xfrm>
          <a:prstGeom prst="rect">
            <a:avLst/>
          </a:prstGeom>
          <a:noFill/>
          <a:ln>
            <a:noFill/>
          </a:ln>
        </p:spPr>
      </p:pic>
      <p:pic>
        <p:nvPicPr>
          <p:cNvPr id="30" name="Google Shape;269;p22">
            <a:extLst>
              <a:ext uri="{FF2B5EF4-FFF2-40B4-BE49-F238E27FC236}">
                <a16:creationId xmlns:a16="http://schemas.microsoft.com/office/drawing/2014/main" id="{243B3DCC-830D-AEDB-3C07-8AD95C917E68}"/>
              </a:ext>
            </a:extLst>
          </p:cNvPr>
          <p:cNvPicPr preferRelativeResize="0"/>
          <p:nvPr/>
        </p:nvPicPr>
        <p:blipFill rotWithShape="1">
          <a:blip r:embed="rId2">
            <a:alphaModFix/>
          </a:blip>
          <a:srcRect/>
          <a:stretch/>
        </p:blipFill>
        <p:spPr>
          <a:xfrm rot="-5400000">
            <a:off x="603669" y="3622020"/>
            <a:ext cx="474955" cy="588062"/>
          </a:xfrm>
          <a:prstGeom prst="rect">
            <a:avLst/>
          </a:prstGeom>
          <a:noFill/>
          <a:ln>
            <a:noFill/>
          </a:ln>
        </p:spPr>
      </p:pic>
    </p:spTree>
    <p:extLst>
      <p:ext uri="{BB962C8B-B14F-4D97-AF65-F5344CB8AC3E}">
        <p14:creationId xmlns:p14="http://schemas.microsoft.com/office/powerpoint/2010/main" val="1531131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18" name="Imagen 17">
            <a:extLst>
              <a:ext uri="{FF2B5EF4-FFF2-40B4-BE49-F238E27FC236}">
                <a16:creationId xmlns:a16="http://schemas.microsoft.com/office/drawing/2014/main" id="{8896555F-9EFF-CC12-64A8-27B2415434A2}"/>
              </a:ext>
            </a:extLst>
          </p:cNvPr>
          <p:cNvPicPr>
            <a:picLocks noChangeAspect="1"/>
          </p:cNvPicPr>
          <p:nvPr/>
        </p:nvPicPr>
        <p:blipFill>
          <a:blip r:embed="rId2"/>
          <a:stretch>
            <a:fillRect/>
          </a:stretch>
        </p:blipFill>
        <p:spPr>
          <a:xfrm>
            <a:off x="499748" y="1435807"/>
            <a:ext cx="5311051" cy="2652584"/>
          </a:xfrm>
          <a:prstGeom prst="rect">
            <a:avLst/>
          </a:prstGeom>
        </p:spPr>
      </p:pic>
      <p:sp>
        <p:nvSpPr>
          <p:cNvPr id="21" name="CuadroTexto 20">
            <a:extLst>
              <a:ext uri="{FF2B5EF4-FFF2-40B4-BE49-F238E27FC236}">
                <a16:creationId xmlns:a16="http://schemas.microsoft.com/office/drawing/2014/main" id="{580F12DE-AD12-19CB-BE5B-0B6DB23E58FA}"/>
              </a:ext>
            </a:extLst>
          </p:cNvPr>
          <p:cNvSpPr txBox="1"/>
          <p:nvPr/>
        </p:nvSpPr>
        <p:spPr>
          <a:xfrm>
            <a:off x="5929604" y="2346601"/>
            <a:ext cx="2714648" cy="1015663"/>
          </a:xfrm>
          <a:prstGeom prst="rect">
            <a:avLst/>
          </a:prstGeom>
          <a:noFill/>
          <a:ln w="19050">
            <a:solidFill>
              <a:schemeClr val="bg1">
                <a:lumMod val="65000"/>
              </a:schemeClr>
            </a:solidFill>
          </a:ln>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Una proporción se define como la media de una variable que toma 0 y 1, por lo que se utiliza el estimador de la media y la variancia muestral de la media</a:t>
            </a:r>
          </a:p>
        </p:txBody>
      </p:sp>
    </p:spTree>
    <p:extLst>
      <p:ext uri="{BB962C8B-B14F-4D97-AF65-F5344CB8AC3E}">
        <p14:creationId xmlns:p14="http://schemas.microsoft.com/office/powerpoint/2010/main" val="329033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A177FFF-AC58-14B3-F547-DA29E2518CE9}"/>
                  </a:ext>
                </a:extLst>
              </p:cNvPr>
              <p:cNvSpPr txBox="1"/>
              <p:nvPr/>
            </p:nvSpPr>
            <p:spPr>
              <a:xfrm>
                <a:off x="450934" y="1590594"/>
                <a:ext cx="4091120" cy="184666"/>
              </a:xfrm>
              <a:prstGeom prst="rect">
                <a:avLst/>
              </a:prstGeom>
              <a:noFill/>
            </p:spPr>
            <p:txBody>
              <a:bodyPr wrap="none" lIns="0" tIns="0" rIns="0" bIns="0" rtlCol="0">
                <a:spAutoFit/>
              </a:bodyPr>
              <a:lstStyle/>
              <a:p>
                <a14:m>
                  <m:oMath xmlns:m="http://schemas.openxmlformats.org/officeDocument/2006/math">
                    <m:sSub>
                      <m:sSubPr>
                        <m:ctrlPr>
                          <a:rPr lang="es-AR" sz="120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rPr>
                          <m:t>𝑦</m:t>
                        </m:r>
                      </m:e>
                      <m:sub>
                        <m:r>
                          <a:rPr lang="es-AR" sz="1200" b="0" i="1" smtClean="0">
                            <a:solidFill>
                              <a:schemeClr val="bg2"/>
                            </a:solidFill>
                            <a:latin typeface="Cambria Math" panose="02040503050406030204" pitchFamily="18" charset="0"/>
                          </a:rPr>
                          <m:t>h𝑖</m:t>
                        </m:r>
                      </m:sub>
                    </m:sSub>
                    <m:r>
                      <a:rPr lang="es-AR" sz="1200" b="0" i="1" smtClean="0">
                        <a:solidFill>
                          <a:schemeClr val="bg2"/>
                        </a:solidFill>
                        <a:latin typeface="Cambria Math" panose="02040503050406030204" pitchFamily="18" charset="0"/>
                      </a:rPr>
                      <m:t>: </m:t>
                    </m:r>
                  </m:oMath>
                </a14:m>
                <a:r>
                  <a:rPr lang="es-AR" sz="1200" b="0" dirty="0">
                    <a:solidFill>
                      <a:schemeClr val="bg2"/>
                    </a:solidFill>
                    <a:latin typeface="Lato" panose="020F0502020204030203" pitchFamily="34" charset="0"/>
                    <a:ea typeface="Lato" panose="020F0502020204030203" pitchFamily="34" charset="0"/>
                    <a:cs typeface="Lato" panose="020F0502020204030203" pitchFamily="34" charset="0"/>
                  </a:rPr>
                  <a:t>valor de la variable para la </a:t>
                </a:r>
                <a14:m>
                  <m:oMath xmlns:m="http://schemas.openxmlformats.org/officeDocument/2006/math">
                    <m:r>
                      <a:rPr lang="es-AR" sz="1200" b="0" i="1" smtClean="0">
                        <a:solidFill>
                          <a:schemeClr val="bg2"/>
                        </a:solidFill>
                        <a:latin typeface="Cambria Math" panose="02040503050406030204" pitchFamily="18" charset="0"/>
                      </a:rPr>
                      <m:t>𝑖</m:t>
                    </m:r>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AR" sz="1200" dirty="0" err="1">
                    <a:solidFill>
                      <a:schemeClr val="bg2"/>
                    </a:solidFill>
                    <a:latin typeface="Lato" panose="020F0502020204030203" pitchFamily="34" charset="0"/>
                    <a:ea typeface="Lato" panose="020F0502020204030203" pitchFamily="34" charset="0"/>
                    <a:cs typeface="Lato" panose="020F0502020204030203" pitchFamily="34" charset="0"/>
                  </a:rPr>
                  <a:t>ésima</a:t>
                </a:r>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unidad en el estrato </a:t>
                </a:r>
                <a14:m>
                  <m:oMath xmlns:m="http://schemas.openxmlformats.org/officeDocument/2006/math">
                    <m:r>
                      <a:rPr lang="es-AR" sz="1200" b="0" i="1" smtClean="0">
                        <a:solidFill>
                          <a:schemeClr val="bg2"/>
                        </a:solidFill>
                        <a:latin typeface="Cambria Math" panose="02040503050406030204" pitchFamily="18" charset="0"/>
                      </a:rPr>
                      <m:t>h</m:t>
                    </m:r>
                  </m:oMath>
                </a14:m>
                <a:endParaRPr lang="es-AR" sz="1200" b="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CuadroTexto 6">
                <a:extLst>
                  <a:ext uri="{FF2B5EF4-FFF2-40B4-BE49-F238E27FC236}">
                    <a16:creationId xmlns:a16="http://schemas.microsoft.com/office/drawing/2014/main" id="{2A177FFF-AC58-14B3-F547-DA29E2518CE9}"/>
                  </a:ext>
                </a:extLst>
              </p:cNvPr>
              <p:cNvSpPr txBox="1">
                <a:spLocks noRot="1" noChangeAspect="1" noMove="1" noResize="1" noEditPoints="1" noAdjustHandles="1" noChangeArrowheads="1" noChangeShapeType="1" noTextEdit="1"/>
              </p:cNvSpPr>
              <p:nvPr/>
            </p:nvSpPr>
            <p:spPr>
              <a:xfrm>
                <a:off x="450934" y="1590594"/>
                <a:ext cx="4091120" cy="184666"/>
              </a:xfrm>
              <a:prstGeom prst="rect">
                <a:avLst/>
              </a:prstGeom>
              <a:blipFill>
                <a:blip r:embed="rId2"/>
                <a:stretch>
                  <a:fillRect l="-1341" t="-30000" r="-447" b="-4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0" name="Tabla 39">
                <a:extLst>
                  <a:ext uri="{FF2B5EF4-FFF2-40B4-BE49-F238E27FC236}">
                    <a16:creationId xmlns:a16="http://schemas.microsoft.com/office/drawing/2014/main" id="{24B94757-8374-0588-2118-30E560B2D751}"/>
                  </a:ext>
                </a:extLst>
              </p:cNvPr>
              <p:cNvGraphicFramePr>
                <a:graphicFrameLocks noGrp="1"/>
              </p:cNvGraphicFramePr>
              <p:nvPr>
                <p:extLst>
                  <p:ext uri="{D42A27DB-BD31-4B8C-83A1-F6EECF244321}">
                    <p14:modId xmlns:p14="http://schemas.microsoft.com/office/powerpoint/2010/main" val="2277521977"/>
                  </p:ext>
                </p:extLst>
              </p:nvPr>
            </p:nvGraphicFramePr>
            <p:xfrm>
              <a:off x="335056" y="1953764"/>
              <a:ext cx="8302025" cy="2425701"/>
            </p:xfrm>
            <a:graphic>
              <a:graphicData uri="http://schemas.openxmlformats.org/drawingml/2006/table">
                <a:tbl>
                  <a:tblPr firstRow="1" bandRow="1">
                    <a:tableStyleId>{5C22544A-7EE6-4342-B048-85BDC9FD1C3A}</a:tableStyleId>
                  </a:tblPr>
                  <a:tblGrid>
                    <a:gridCol w="1250775">
                      <a:extLst>
                        <a:ext uri="{9D8B030D-6E8A-4147-A177-3AD203B41FA5}">
                          <a16:colId xmlns:a16="http://schemas.microsoft.com/office/drawing/2014/main" val="4161837682"/>
                        </a:ext>
                      </a:extLst>
                    </a:gridCol>
                    <a:gridCol w="1930419">
                      <a:extLst>
                        <a:ext uri="{9D8B030D-6E8A-4147-A177-3AD203B41FA5}">
                          <a16:colId xmlns:a16="http://schemas.microsoft.com/office/drawing/2014/main" val="434477377"/>
                        </a:ext>
                      </a:extLst>
                    </a:gridCol>
                    <a:gridCol w="1980819">
                      <a:extLst>
                        <a:ext uri="{9D8B030D-6E8A-4147-A177-3AD203B41FA5}">
                          <a16:colId xmlns:a16="http://schemas.microsoft.com/office/drawing/2014/main" val="2691613705"/>
                        </a:ext>
                      </a:extLst>
                    </a:gridCol>
                    <a:gridCol w="1632014">
                      <a:extLst>
                        <a:ext uri="{9D8B030D-6E8A-4147-A177-3AD203B41FA5}">
                          <a16:colId xmlns:a16="http://schemas.microsoft.com/office/drawing/2014/main" val="3180447667"/>
                        </a:ext>
                      </a:extLst>
                    </a:gridCol>
                    <a:gridCol w="1507998">
                      <a:extLst>
                        <a:ext uri="{9D8B030D-6E8A-4147-A177-3AD203B41FA5}">
                          <a16:colId xmlns:a16="http://schemas.microsoft.com/office/drawing/2014/main" val="4085101304"/>
                        </a:ext>
                      </a:extLst>
                    </a:gridCol>
                  </a:tblGrid>
                  <a:tr h="370840">
                    <a:tc gridSpan="2">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Total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Media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i="0" u="none" strike="noStrike" cap="non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Arial"/>
                            </a:rPr>
                            <a:t>Variancia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68053983"/>
                      </a:ext>
                    </a:extLst>
                  </a:tr>
                  <a:tr h="370840">
                    <a:tc rowSpan="2">
                      <a:txBody>
                        <a:bodyPr/>
                        <a:lstStyle/>
                        <a:p>
                          <a:pPr algn="ctr"/>
                          <a:r>
                            <a:rPr lang="es-AR" dirty="0">
                              <a:solidFill>
                                <a:srgbClr val="92D050"/>
                              </a:solidFill>
                              <a:latin typeface="Lato" panose="020F0502020204030203" pitchFamily="34" charset="0"/>
                              <a:ea typeface="Lato" panose="020F0502020204030203" pitchFamily="34" charset="0"/>
                              <a:cs typeface="Lato" panose="020F0502020204030203" pitchFamily="34" charset="0"/>
                            </a:rPr>
                            <a:t>ESTRATO</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𝑌</m:t>
                                    </m:r>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𝑖</m:t>
                                    </m:r>
                                    <m:r>
                                      <a:rPr lang="es-AR" sz="1000" b="0" i="1" smtClean="0">
                                        <a:solidFill>
                                          <a:schemeClr val="bg1">
                                            <a:lumMod val="50000"/>
                                          </a:schemeClr>
                                        </a:solidFill>
                                        <a:latin typeface="Cambria Math" panose="02040503050406030204" pitchFamily="18" charset="0"/>
                                      </a:rPr>
                                      <m:t>=1</m:t>
                                    </m:r>
                                  </m:sub>
                                  <m:sup>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sup>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h𝑈</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smtClean="0">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𝑆</m:t>
                                    </m:r>
                                  </m:e>
                                  <m:sub>
                                    <m:r>
                                      <a:rPr lang="es-AR" sz="1000" b="0" i="1" smtClean="0">
                                        <a:solidFill>
                                          <a:schemeClr val="bg1">
                                            <a:lumMod val="50000"/>
                                          </a:schemeClr>
                                        </a:solidFill>
                                        <a:latin typeface="Cambria Math" panose="02040503050406030204" pitchFamily="18" charset="0"/>
                                      </a:rPr>
                                      <m:t>h</m:t>
                                    </m:r>
                                  </m:sub>
                                  <m:sup>
                                    <m:r>
                                      <a:rPr lang="es-AR" sz="1000" b="0" i="1" smtClean="0">
                                        <a:solidFill>
                                          <a:schemeClr val="bg1">
                                            <a:lumMod val="50000"/>
                                          </a:schemeClr>
                                        </a:solidFill>
                                        <a:latin typeface="Cambria Math" panose="02040503050406030204" pitchFamily="18" charset="0"/>
                                      </a:rPr>
                                      <m:t>2</m:t>
                                    </m:r>
                                  </m:sup>
                                </m:sSubSup>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p>
                                          <m:sSupPr>
                                            <m:ctrlPr>
                                              <a:rPr lang="es-AR" sz="1000" i="1" smtClean="0">
                                                <a:solidFill>
                                                  <a:schemeClr val="bg1">
                                                    <a:lumMod val="50000"/>
                                                  </a:schemeClr>
                                                </a:solidFill>
                                                <a:latin typeface="Cambria Math" panose="02040503050406030204" pitchFamily="18" charset="0"/>
                                              </a:rPr>
                                            </m:ctrlPr>
                                          </m:sSupPr>
                                          <m:e>
                                            <m:d>
                                              <m:dPr>
                                                <m:ctrlPr>
                                                  <a:rPr lang="es-AR" sz="1000" i="1" smtClean="0">
                                                    <a:solidFill>
                                                      <a:schemeClr val="bg1">
                                                        <a:lumMod val="50000"/>
                                                      </a:schemeClr>
                                                    </a:solidFill>
                                                    <a:latin typeface="Cambria Math" panose="02040503050406030204" pitchFamily="18" charset="0"/>
                                                  </a:rPr>
                                                </m:ctrlPr>
                                              </m:dPr>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m:t>
                                                </m:r>
                                                <m:sSub>
                                                  <m:sSubPr>
                                                    <m:ctrlPr>
                                                      <a:rPr lang="es-AR" sz="1000" b="0" i="1" smtClean="0">
                                                        <a:solidFill>
                                                          <a:schemeClr val="bg1">
                                                            <a:lumMod val="50000"/>
                                                          </a:schemeClr>
                                                        </a:solidFill>
                                                        <a:latin typeface="Cambria Math" panose="02040503050406030204" pitchFamily="18" charset="0"/>
                                                      </a:rPr>
                                                    </m:ctrlPr>
                                                  </m:sSubPr>
                                                  <m:e>
                                                    <m:acc>
                                                      <m:accPr>
                                                        <m:chr m:val="̅"/>
                                                        <m:ctrlPr>
                                                          <a:rPr lang="es-AR" sz="1000" b="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m:t>
                                                    </m:r>
                                                  </m:sub>
                                                </m:sSub>
                                              </m:e>
                                            </m:d>
                                          </m:e>
                                          <m:sup>
                                            <m:r>
                                              <a:rPr lang="es-AR" sz="1000" b="0" i="1" smtClean="0">
                                                <a:solidFill>
                                                  <a:schemeClr val="bg1">
                                                    <a:lumMod val="50000"/>
                                                  </a:schemeClr>
                                                </a:solidFill>
                                                <a:latin typeface="Cambria Math" panose="02040503050406030204" pitchFamily="18" charset="0"/>
                                              </a:rPr>
                                              <m:t>2</m:t>
                                            </m:r>
                                          </m:sup>
                                        </m:sSup>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403472700"/>
                      </a:ext>
                    </a:extLst>
                  </a:tr>
                  <a:tr h="37084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a:t>
                          </a:r>
                          <a:r>
                            <a:rPr lang="es-AR"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𝑛</m:t>
                                        </m:r>
                                      </m:e>
                                      <m:sub>
                                        <m:r>
                                          <a:rPr lang="es-AR" sz="1000" b="0" i="1" smtClean="0">
                                            <a:solidFill>
                                              <a:schemeClr val="bg1">
                                                <a:lumMod val="50000"/>
                                              </a:schemeClr>
                                            </a:solidFill>
                                            <a:latin typeface="Cambria Math" panose="02040503050406030204" pitchFamily="18" charset="0"/>
                                          </a:rPr>
                                          <m:t>h</m:t>
                                        </m:r>
                                      </m:sub>
                                    </m:sSub>
                                  </m:den>
                                </m:f>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i="1">
                                            <a:solidFill>
                                              <a:schemeClr val="bg1">
                                                <a:lumMod val="50000"/>
                                              </a:schemeClr>
                                            </a:solidFill>
                                            <a:latin typeface="Cambria Math" panose="02040503050406030204" pitchFamily="18" charset="0"/>
                                            <a:ea typeface="Cambria Math" panose="02040503050406030204" pitchFamily="18" charset="0"/>
                                          </a:rPr>
                                        </m:ctrlPr>
                                      </m:sSubPr>
                                      <m:e>
                                        <m:r>
                                          <a:rPr lang="es-AR" sz="1000" i="1">
                                            <a:solidFill>
                                              <a:schemeClr val="bg1">
                                                <a:lumMod val="50000"/>
                                              </a:schemeClr>
                                            </a:solidFill>
                                            <a:latin typeface="Cambria Math" panose="02040503050406030204" pitchFamily="18" charset="0"/>
                                            <a:ea typeface="Cambria Math" panose="02040503050406030204" pitchFamily="18" charset="0"/>
                                          </a:rPr>
                                          <m:t>𝐺</m:t>
                                        </m:r>
                                      </m:e>
                                      <m:sub>
                                        <m:r>
                                          <a:rPr lang="es-AR" sz="1000" i="1">
                                            <a:solidFill>
                                              <a:schemeClr val="bg1">
                                                <a:lumMod val="50000"/>
                                              </a:schemeClr>
                                            </a:solidFill>
                                            <a:latin typeface="Cambria Math" panose="02040503050406030204" pitchFamily="18" charset="0"/>
                                            <a:ea typeface="Cambria Math" panose="02040503050406030204" pitchFamily="18" charset="0"/>
                                          </a:rPr>
                                          <m:t>h</m:t>
                                        </m:r>
                                      </m:sub>
                                    </m:sSub>
                                  </m: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e>
                                </m:nary>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b="0" i="1" smtClean="0">
                                                <a:solidFill>
                                                  <a:schemeClr val="bg1">
                                                    <a:lumMod val="50000"/>
                                                  </a:schemeClr>
                                                </a:solidFill>
                                                <a:latin typeface="Cambria Math" panose="02040503050406030204" pitchFamily="18" charset="0"/>
                                                <a:ea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ea typeface="Cambria Math" panose="02040503050406030204" pitchFamily="18" charset="0"/>
                                              </a:rPr>
                                              <m:t>𝐺</m:t>
                                            </m:r>
                                          </m:e>
                                          <m:sub>
                                            <m:r>
                                              <a:rPr lang="es-AR" sz="1000" b="0" i="1" smtClean="0">
                                                <a:solidFill>
                                                  <a:schemeClr val="bg1">
                                                    <a:lumMod val="50000"/>
                                                  </a:schemeClr>
                                                </a:solidFill>
                                                <a:latin typeface="Cambria Math" panose="02040503050406030204" pitchFamily="18" charset="0"/>
                                                <a:ea typeface="Cambria Math" panose="02040503050406030204" pitchFamily="18" charset="0"/>
                                              </a:rPr>
                                              <m:t>h</m:t>
                                            </m:r>
                                          </m:sub>
                                        </m:sSub>
                                      </m: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𝑛</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smtClean="0">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𝑠</m:t>
                                    </m:r>
                                  </m:e>
                                  <m:sub>
                                    <m:r>
                                      <a:rPr lang="es-AR" sz="1000" b="0" i="1" smtClean="0">
                                        <a:solidFill>
                                          <a:schemeClr val="bg1">
                                            <a:lumMod val="50000"/>
                                          </a:schemeClr>
                                        </a:solidFill>
                                        <a:latin typeface="Cambria Math" panose="02040503050406030204" pitchFamily="18" charset="0"/>
                                      </a:rPr>
                                      <m:t>h</m:t>
                                    </m:r>
                                  </m:sub>
                                  <m:sup>
                                    <m:r>
                                      <a:rPr lang="es-AR" sz="1000" b="0" i="1" smtClean="0">
                                        <a:solidFill>
                                          <a:schemeClr val="bg1">
                                            <a:lumMod val="50000"/>
                                          </a:schemeClr>
                                        </a:solidFill>
                                        <a:latin typeface="Cambria Math" panose="02040503050406030204" pitchFamily="18" charset="0"/>
                                      </a:rPr>
                                      <m:t>2</m:t>
                                    </m:r>
                                  </m:sup>
                                </m:sSubSup>
                                <m:r>
                                  <a:rPr lang="es-AR" sz="1000" b="0" i="1" smtClean="0">
                                    <a:solidFill>
                                      <a:schemeClr val="bg1">
                                        <a:lumMod val="50000"/>
                                      </a:schemeClr>
                                    </a:solidFill>
                                    <a:latin typeface="Cambria Math" panose="02040503050406030204" pitchFamily="18" charset="0"/>
                                  </a:rPr>
                                  <m:t>=</m:t>
                                </m:r>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i="1">
                                            <a:solidFill>
                                              <a:schemeClr val="bg1">
                                                <a:lumMod val="50000"/>
                                              </a:schemeClr>
                                            </a:solidFill>
                                            <a:latin typeface="Cambria Math" panose="02040503050406030204" pitchFamily="18" charset="0"/>
                                            <a:ea typeface="Cambria Math" panose="02040503050406030204" pitchFamily="18" charset="0"/>
                                          </a:rPr>
                                        </m:ctrlPr>
                                      </m:sSubPr>
                                      <m:e>
                                        <m:r>
                                          <a:rPr lang="es-AR" sz="1000" i="1">
                                            <a:solidFill>
                                              <a:schemeClr val="bg1">
                                                <a:lumMod val="50000"/>
                                              </a:schemeClr>
                                            </a:solidFill>
                                            <a:latin typeface="Cambria Math" panose="02040503050406030204" pitchFamily="18" charset="0"/>
                                            <a:ea typeface="Cambria Math" panose="02040503050406030204" pitchFamily="18" charset="0"/>
                                          </a:rPr>
                                          <m:t>𝐺</m:t>
                                        </m:r>
                                      </m:e>
                                      <m:sub>
                                        <m:r>
                                          <a:rPr lang="es-AR" sz="1000" i="1">
                                            <a:solidFill>
                                              <a:schemeClr val="bg1">
                                                <a:lumMod val="50000"/>
                                              </a:schemeClr>
                                            </a:solidFill>
                                            <a:latin typeface="Cambria Math" panose="02040503050406030204" pitchFamily="18" charset="0"/>
                                            <a:ea typeface="Cambria Math" panose="02040503050406030204" pitchFamily="18" charset="0"/>
                                          </a:rPr>
                                          <m:t>h</m:t>
                                        </m:r>
                                      </m:sub>
                                    </m:sSub>
                                  </m:sub>
                                  <m:sup/>
                                  <m:e>
                                    <m:f>
                                      <m:fPr>
                                        <m:ctrlPr>
                                          <a:rPr lang="es-AR" sz="1000" i="1">
                                            <a:solidFill>
                                              <a:schemeClr val="bg1">
                                                <a:lumMod val="50000"/>
                                              </a:schemeClr>
                                            </a:solidFill>
                                            <a:latin typeface="Cambria Math" panose="02040503050406030204" pitchFamily="18" charset="0"/>
                                          </a:rPr>
                                        </m:ctrlPr>
                                      </m:fPr>
                                      <m:num>
                                        <m:sSup>
                                          <m:sSupPr>
                                            <m:ctrlPr>
                                              <a:rPr lang="es-AR" sz="1000" i="1">
                                                <a:solidFill>
                                                  <a:schemeClr val="bg1">
                                                    <a:lumMod val="50000"/>
                                                  </a:schemeClr>
                                                </a:solidFill>
                                                <a:latin typeface="Cambria Math" panose="02040503050406030204" pitchFamily="18" charset="0"/>
                                              </a:rPr>
                                            </m:ctrlPr>
                                          </m:sSupPr>
                                          <m:e>
                                            <m:d>
                                              <m:dPr>
                                                <m:ctrlPr>
                                                  <a:rPr lang="es-AR" sz="1000" i="1">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r>
                                                  <a:rPr lang="es-AR" sz="1000" i="1">
                                                    <a:solidFill>
                                                      <a:schemeClr val="bg1">
                                                        <a:lumMod val="50000"/>
                                                      </a:schemeClr>
                                                    </a:solidFill>
                                                    <a:latin typeface="Cambria Math" panose="02040503050406030204" pitchFamily="18" charset="0"/>
                                                  </a:rPr>
                                                  <m:t>−</m:t>
                                                </m:r>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e>
                                            </m:d>
                                          </m:e>
                                          <m:sup>
                                            <m:r>
                                              <a:rPr lang="es-AR" sz="1000" i="1">
                                                <a:solidFill>
                                                  <a:schemeClr val="bg1">
                                                    <a:lumMod val="50000"/>
                                                  </a:schemeClr>
                                                </a:solidFill>
                                                <a:latin typeface="Cambria Math" panose="02040503050406030204" pitchFamily="18" charset="0"/>
                                              </a:rPr>
                                              <m:t>2</m:t>
                                            </m:r>
                                          </m:sup>
                                        </m:sSup>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r>
                                          <a:rPr lang="es-AR" sz="1000" i="1">
                                            <a:solidFill>
                                              <a:schemeClr val="bg1">
                                                <a:lumMod val="50000"/>
                                              </a:schemeClr>
                                            </a:solidFill>
                                            <a:latin typeface="Cambria Math" panose="02040503050406030204" pitchFamily="18" charset="0"/>
                                          </a:rPr>
                                          <m:t>−1</m:t>
                                        </m:r>
                                      </m:den>
                                    </m:f>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73680376"/>
                      </a:ext>
                    </a:extLst>
                  </a:tr>
                  <a:tr h="370840">
                    <a:tc rowSpan="2">
                      <a:txBody>
                        <a:bodyPr/>
                        <a:lstStyle/>
                        <a:p>
                          <a:pPr algn="ctr"/>
                          <a:r>
                            <a:rPr lang="es-AR" sz="1400" b="0"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rPr>
                            <a:t>POBLACIÓN</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s-AR" sz="1000" b="0" i="1" smtClean="0">
                                    <a:solidFill>
                                      <a:schemeClr val="bg1">
                                        <a:lumMod val="50000"/>
                                      </a:schemeClr>
                                    </a:solidFill>
                                    <a:latin typeface="Cambria Math" panose="02040503050406030204" pitchFamily="18" charset="0"/>
                                  </a:rPr>
                                  <m:t>𝑌</m:t>
                                </m:r>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1"/>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𝑌</m:t>
                                        </m:r>
                                      </m:e>
                                      <m:sub>
                                        <m:r>
                                          <a:rPr lang="es-AR" sz="1000" b="0" i="1" smtClean="0">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𝑈</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r>
                                      <a:rPr lang="es-AR" sz="1000" b="0" i="1" smtClean="0">
                                        <a:solidFill>
                                          <a:schemeClr val="bg1">
                                            <a:lumMod val="50000"/>
                                          </a:schemeClr>
                                        </a:solidFill>
                                        <a:latin typeface="Cambria Math" panose="02040503050406030204" pitchFamily="18" charset="0"/>
                                      </a:rPr>
                                      <m:t>𝑌</m:t>
                                    </m:r>
                                  </m:num>
                                  <m:den>
                                    <m:r>
                                      <a:rPr lang="es-AR" sz="1000" b="0" i="1" smtClean="0">
                                        <a:solidFill>
                                          <a:schemeClr val="bg1">
                                            <a:lumMod val="50000"/>
                                          </a:schemeClr>
                                        </a:solidFill>
                                        <a:latin typeface="Cambria Math" panose="02040503050406030204" pitchFamily="18" charset="0"/>
                                      </a:rPr>
                                      <m:t>𝑁</m:t>
                                    </m:r>
                                  </m:den>
                                </m:f>
                                <m:r>
                                  <a:rPr lang="es-AR" sz="1000" b="0" i="1" smtClean="0">
                                    <a:solidFill>
                                      <a:schemeClr val="bg1">
                                        <a:lumMod val="50000"/>
                                      </a:schemeClr>
                                    </a:solidFill>
                                    <a:latin typeface="Cambria Math" panose="02040503050406030204" pitchFamily="18" charset="0"/>
                                  </a:rPr>
                                  <m:t>=</m:t>
                                </m:r>
                                <m:f>
                                  <m:fPr>
                                    <m:ctrlPr>
                                      <a:rPr lang="es-AR" sz="1000" i="1">
                                        <a:solidFill>
                                          <a:schemeClr val="bg1">
                                            <a:lumMod val="50000"/>
                                          </a:schemeClr>
                                        </a:solidFill>
                                        <a:latin typeface="Cambria Math" panose="02040503050406030204" pitchFamily="18" charset="0"/>
                                      </a:rPr>
                                    </m:ctrlPr>
                                  </m:fPr>
                                  <m:num>
                                    <m:nary>
                                      <m:naryPr>
                                        <m:chr m:val="∑"/>
                                        <m:limLoc m:val="subSup"/>
                                        <m:ctrlPr>
                                          <a:rPr lang="es-AR" sz="100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e>
                                    </m:nary>
                                  </m:num>
                                  <m:den>
                                    <m:r>
                                      <a:rPr lang="es-AR" sz="1000" b="0" i="1" smtClean="0">
                                        <a:solidFill>
                                          <a:schemeClr val="bg1">
                                            <a:lumMod val="50000"/>
                                          </a:schemeClr>
                                        </a:solidFill>
                                        <a:latin typeface="Cambria Math" panose="02040503050406030204" pitchFamily="18" charset="0"/>
                                      </a:rPr>
                                      <m:t>𝑁</m:t>
                                    </m:r>
                                  </m:den>
                                </m:f>
                              </m:oMath>
                            </m:oMathPara>
                          </a14:m>
                          <a:endParaRPr lang="es-AR" sz="1000" b="0" i="1" dirty="0">
                            <a:solidFill>
                              <a:schemeClr val="bg1">
                                <a:lumMod val="50000"/>
                              </a:schemeClr>
                            </a:solidFill>
                            <a:latin typeface="Cambria Math" panose="02040503050406030204" pitchFamily="18"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444858182"/>
                      </a:ext>
                    </a:extLst>
                  </a:tr>
                  <a:tr h="37084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muestreo estratificado</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b="0" i="1" smtClean="0">
                                        <a:solidFill>
                                          <a:schemeClr val="bg1">
                                            <a:lumMod val="50000"/>
                                          </a:schemeClr>
                                        </a:solidFill>
                                        <a:latin typeface="Cambria Math" panose="02040503050406030204" pitchFamily="18" charset="0"/>
                                      </a:rPr>
                                      <m:t>𝑒𝑠𝑡</m:t>
                                    </m:r>
                                  </m:sub>
                                </m:sSub>
                                <m:r>
                                  <a:rPr lang="es-AR" sz="1000" b="0" i="1" smtClean="0">
                                    <a:solidFill>
                                      <a:schemeClr val="bg1">
                                        <a:lumMod val="50000"/>
                                      </a:schemeClr>
                                    </a:solidFill>
                                    <a:latin typeface="Cambria Math" panose="02040503050406030204" pitchFamily="18" charset="0"/>
                                  </a:rPr>
                                  <m:t>=</m:t>
                                </m:r>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h</m:t>
                                    </m:r>
                                    <m:r>
                                      <a:rPr lang="es-AR" sz="1000" i="1">
                                        <a:solidFill>
                                          <a:schemeClr val="bg1">
                                            <a:lumMod val="50000"/>
                                          </a:schemeClr>
                                        </a:solidFill>
                                        <a:latin typeface="Cambria Math" panose="02040503050406030204" pitchFamily="18" charset="0"/>
                                      </a:rPr>
                                      <m:t>=1</m:t>
                                    </m:r>
                                  </m:sub>
                                  <m:sup>
                                    <m:r>
                                      <a:rPr lang="es-AR" sz="1000" i="1">
                                        <a:solidFill>
                                          <a:schemeClr val="bg1">
                                            <a:lumMod val="50000"/>
                                          </a:schemeClr>
                                        </a:solidFill>
                                        <a:latin typeface="Cambria Math" panose="02040503050406030204" pitchFamily="18" charset="0"/>
                                      </a:rPr>
                                      <m:t>𝐻</m:t>
                                    </m:r>
                                  </m:sup>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e>
                                </m:d>
                                <m:r>
                                  <a:rPr lang="es-AR" sz="1000" b="0" i="1" smtClean="0">
                                    <a:solidFill>
                                      <a:schemeClr val="bg1">
                                        <a:lumMod val="50000"/>
                                      </a:schemeClr>
                                    </a:solidFill>
                                    <a:latin typeface="Cambria Math" panose="02040503050406030204" pitchFamily="18" charset="0"/>
                                  </a:rPr>
                                  <m:t>=</m:t>
                                </m:r>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r>
                                      <a:rPr lang="es-AR" sz="1000" i="1">
                                        <a:solidFill>
                                          <a:schemeClr val="bg1">
                                            <a:lumMod val="50000"/>
                                          </a:schemeClr>
                                        </a:solidFill>
                                        <a:latin typeface="Cambria Math" panose="02040503050406030204" pitchFamily="18" charset="0"/>
                                      </a:rPr>
                                      <m:t>𝐻</m:t>
                                    </m:r>
                                  </m:sup>
                                  <m:e>
                                    <m:d>
                                      <m:dPr>
                                        <m:ctrlPr>
                                          <a:rPr lang="es-AR" sz="1000" i="1">
                                            <a:solidFill>
                                              <a:schemeClr val="bg1">
                                                <a:lumMod val="50000"/>
                                              </a:schemeClr>
                                            </a:solidFill>
                                            <a:latin typeface="Cambria Math" panose="02040503050406030204" pitchFamily="18" charset="0"/>
                                          </a:rPr>
                                        </m:ctrlPr>
                                      </m:dPr>
                                      <m:e>
                                        <m:r>
                                          <a:rPr lang="es-AR" sz="1000" i="1">
                                            <a:solidFill>
                                              <a:schemeClr val="bg1">
                                                <a:lumMod val="50000"/>
                                              </a:schemeClr>
                                            </a:solidFill>
                                            <a:latin typeface="Cambria Math" panose="02040503050406030204" pitchFamily="18" charset="0"/>
                                          </a:rPr>
                                          <m:t>1−</m:t>
                                        </m:r>
                                        <m:f>
                                          <m:fPr>
                                            <m:ctrlPr>
                                              <a:rPr lang="es-AR" sz="1000" i="1">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den>
                                        </m:f>
                                      </m:e>
                                    </m:d>
                                    <m:sSubSup>
                                      <m:sSubSupPr>
                                        <m:ctrlPr>
                                          <a:rPr lang="es-AR" sz="1000" i="1">
                                            <a:solidFill>
                                              <a:schemeClr val="bg1">
                                                <a:lumMod val="50000"/>
                                              </a:schemeClr>
                                            </a:solidFill>
                                            <a:latin typeface="Cambria Math" panose="02040503050406030204" pitchFamily="18" charset="0"/>
                                          </a:rPr>
                                        </m:ctrlPr>
                                      </m:sSubSup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up>
                                        <m:r>
                                          <a:rPr lang="es-AR" sz="1000" i="1">
                                            <a:solidFill>
                                              <a:schemeClr val="bg1">
                                                <a:lumMod val="50000"/>
                                              </a:schemeClr>
                                            </a:solidFill>
                                            <a:latin typeface="Cambria Math" panose="02040503050406030204" pitchFamily="18" charset="0"/>
                                          </a:rPr>
                                          <m:t>2</m:t>
                                        </m:r>
                                      </m:sup>
                                    </m:sSubSup>
                                    <m:f>
                                      <m:fPr>
                                        <m:ctrlPr>
                                          <a:rPr lang="es-AR" sz="1000" i="1">
                                            <a:solidFill>
                                              <a:schemeClr val="bg1">
                                                <a:lumMod val="50000"/>
                                              </a:schemeClr>
                                            </a:solidFill>
                                            <a:latin typeface="Cambria Math" panose="02040503050406030204" pitchFamily="18" charset="0"/>
                                          </a:rPr>
                                        </m:ctrlPr>
                                      </m:fPr>
                                      <m:num>
                                        <m:sSubSup>
                                          <m:sSubSupPr>
                                            <m:ctrlPr>
                                              <a:rPr lang="es-AR" sz="1000" i="1">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𝑠</m:t>
                                            </m:r>
                                          </m:e>
                                          <m:sub>
                                            <m:r>
                                              <a:rPr lang="es-AR" sz="1000" i="1">
                                                <a:solidFill>
                                                  <a:schemeClr val="bg1">
                                                    <a:lumMod val="50000"/>
                                                  </a:schemeClr>
                                                </a:solidFill>
                                                <a:latin typeface="Cambria Math" panose="02040503050406030204" pitchFamily="18" charset="0"/>
                                              </a:rPr>
                                              <m:t>h</m:t>
                                            </m:r>
                                          </m:sub>
                                          <m:sup>
                                            <m:r>
                                              <a:rPr lang="es-AR" sz="1000" i="1">
                                                <a:solidFill>
                                                  <a:schemeClr val="bg1">
                                                    <a:lumMod val="50000"/>
                                                  </a:schemeClr>
                                                </a:solidFill>
                                                <a:latin typeface="Cambria Math" panose="02040503050406030204" pitchFamily="18" charset="0"/>
                                              </a:rPr>
                                              <m:t>2</m:t>
                                            </m:r>
                                          </m:sup>
                                        </m:sSubSup>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den>
                                    </m:f>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𝑒𝑠𝑡</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num>
                                  <m:den>
                                    <m:r>
                                      <a:rPr lang="es-AR" sz="1000" b="0" i="1" smtClean="0">
                                        <a:solidFill>
                                          <a:schemeClr val="bg1">
                                            <a:lumMod val="50000"/>
                                          </a:schemeClr>
                                        </a:solidFill>
                                        <a:latin typeface="Cambria Math" panose="02040503050406030204" pitchFamily="18" charset="0"/>
                                      </a:rPr>
                                      <m:t>𝑁</m:t>
                                    </m:r>
                                  </m:den>
                                </m:f>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f>
                                      <m:fPr>
                                        <m:ctrlPr>
                                          <a:rPr lang="es-AR" sz="1000" b="0" i="1" smtClean="0">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den>
                                    </m:f>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p>
                          <a:pPr/>
                          <a14:m>
                            <m:oMathPara xmlns:m="http://schemas.openxmlformats.org/officeDocument/2006/math">
                              <m:oMathParaPr>
                                <m:jc m:val="centerGroup"/>
                              </m:oMathParaPr>
                              <m:oMath xmlns:m="http://schemas.openxmlformats.org/officeDocument/2006/math">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𝑒𝑠𝑡</m:t>
                                        </m:r>
                                      </m:sub>
                                    </m:sSub>
                                  </m:e>
                                </m:d>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e>
                                    </m:d>
                                  </m:num>
                                  <m:den>
                                    <m:sSup>
                                      <m:sSupPr>
                                        <m:ctrlPr>
                                          <a:rPr lang="es-AR" sz="1000" b="0" i="1" smtClean="0">
                                            <a:solidFill>
                                              <a:schemeClr val="bg1">
                                                <a:lumMod val="50000"/>
                                              </a:schemeClr>
                                            </a:solidFill>
                                            <a:latin typeface="Cambria Math" panose="02040503050406030204" pitchFamily="18" charset="0"/>
                                          </a:rPr>
                                        </m:ctrlPr>
                                      </m:sSupPr>
                                      <m:e>
                                        <m:r>
                                          <a:rPr lang="es-AR" sz="1000" b="0" i="1" smtClean="0">
                                            <a:solidFill>
                                              <a:schemeClr val="bg1">
                                                <a:lumMod val="50000"/>
                                              </a:schemeClr>
                                            </a:solidFill>
                                            <a:latin typeface="Cambria Math" panose="02040503050406030204" pitchFamily="18" charset="0"/>
                                          </a:rPr>
                                          <m:t>𝑁</m:t>
                                        </m:r>
                                      </m:e>
                                      <m:sup>
                                        <m:r>
                                          <a:rPr lang="es-AR" sz="1000" b="0" i="1" smtClean="0">
                                            <a:solidFill>
                                              <a:schemeClr val="bg1">
                                                <a:lumMod val="50000"/>
                                              </a:schemeClr>
                                            </a:solidFill>
                                            <a:latin typeface="Cambria Math" panose="02040503050406030204" pitchFamily="18" charset="0"/>
                                          </a:rPr>
                                          <m:t>2</m:t>
                                        </m:r>
                                      </m:sup>
                                    </m:sSup>
                                  </m:den>
                                </m:f>
                              </m:oMath>
                            </m:oMathPara>
                          </a14:m>
                          <a:endParaRPr lang="es-AR" sz="1000" b="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98502971"/>
                      </a:ext>
                    </a:extLst>
                  </a:tr>
                </a:tbl>
              </a:graphicData>
            </a:graphic>
          </p:graphicFrame>
        </mc:Choice>
        <mc:Fallback xmlns="">
          <p:graphicFrame>
            <p:nvGraphicFramePr>
              <p:cNvPr id="40" name="Tabla 39">
                <a:extLst>
                  <a:ext uri="{FF2B5EF4-FFF2-40B4-BE49-F238E27FC236}">
                    <a16:creationId xmlns:a16="http://schemas.microsoft.com/office/drawing/2014/main" id="{24B94757-8374-0588-2118-30E560B2D751}"/>
                  </a:ext>
                </a:extLst>
              </p:cNvPr>
              <p:cNvGraphicFramePr>
                <a:graphicFrameLocks noGrp="1"/>
              </p:cNvGraphicFramePr>
              <p:nvPr>
                <p:extLst>
                  <p:ext uri="{D42A27DB-BD31-4B8C-83A1-F6EECF244321}">
                    <p14:modId xmlns:p14="http://schemas.microsoft.com/office/powerpoint/2010/main" val="2277521977"/>
                  </p:ext>
                </p:extLst>
              </p:nvPr>
            </p:nvGraphicFramePr>
            <p:xfrm>
              <a:off x="335056" y="1953764"/>
              <a:ext cx="8302025" cy="2425701"/>
            </p:xfrm>
            <a:graphic>
              <a:graphicData uri="http://schemas.openxmlformats.org/drawingml/2006/table">
                <a:tbl>
                  <a:tblPr firstRow="1" bandRow="1">
                    <a:tableStyleId>{5C22544A-7EE6-4342-B048-85BDC9FD1C3A}</a:tableStyleId>
                  </a:tblPr>
                  <a:tblGrid>
                    <a:gridCol w="1250775">
                      <a:extLst>
                        <a:ext uri="{9D8B030D-6E8A-4147-A177-3AD203B41FA5}">
                          <a16:colId xmlns:a16="http://schemas.microsoft.com/office/drawing/2014/main" val="4161837682"/>
                        </a:ext>
                      </a:extLst>
                    </a:gridCol>
                    <a:gridCol w="1930419">
                      <a:extLst>
                        <a:ext uri="{9D8B030D-6E8A-4147-A177-3AD203B41FA5}">
                          <a16:colId xmlns:a16="http://schemas.microsoft.com/office/drawing/2014/main" val="434477377"/>
                        </a:ext>
                      </a:extLst>
                    </a:gridCol>
                    <a:gridCol w="1980819">
                      <a:extLst>
                        <a:ext uri="{9D8B030D-6E8A-4147-A177-3AD203B41FA5}">
                          <a16:colId xmlns:a16="http://schemas.microsoft.com/office/drawing/2014/main" val="2691613705"/>
                        </a:ext>
                      </a:extLst>
                    </a:gridCol>
                    <a:gridCol w="1632014">
                      <a:extLst>
                        <a:ext uri="{9D8B030D-6E8A-4147-A177-3AD203B41FA5}">
                          <a16:colId xmlns:a16="http://schemas.microsoft.com/office/drawing/2014/main" val="3180447667"/>
                        </a:ext>
                      </a:extLst>
                    </a:gridCol>
                    <a:gridCol w="1507998">
                      <a:extLst>
                        <a:ext uri="{9D8B030D-6E8A-4147-A177-3AD203B41FA5}">
                          <a16:colId xmlns:a16="http://schemas.microsoft.com/office/drawing/2014/main" val="4085101304"/>
                        </a:ext>
                      </a:extLst>
                    </a:gridCol>
                  </a:tblGrid>
                  <a:tr h="370840">
                    <a:tc gridSpan="2">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Total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Media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i="0" u="none" strike="noStrike" cap="non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Arial"/>
                            </a:rPr>
                            <a:t>Variancia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68053983"/>
                      </a:ext>
                    </a:extLst>
                  </a:tr>
                  <a:tr h="446278">
                    <a:tc rowSpan="2">
                      <a:txBody>
                        <a:bodyPr/>
                        <a:lstStyle/>
                        <a:p>
                          <a:pPr algn="ctr"/>
                          <a:r>
                            <a:rPr lang="es-AR" dirty="0">
                              <a:solidFill>
                                <a:srgbClr val="92D050"/>
                              </a:solidFill>
                              <a:latin typeface="Lato" panose="020F0502020204030203" pitchFamily="34" charset="0"/>
                              <a:ea typeface="Lato" panose="020F0502020204030203" pitchFamily="34" charset="0"/>
                              <a:cs typeface="Lato" panose="020F0502020204030203" pitchFamily="34" charset="0"/>
                            </a:rPr>
                            <a:t>ESTRATO</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116438" r="-159077" b="-53561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116438" r="-92910" b="-53561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449597" t="-116438" r="-403" b="-535616"/>
                          </a:stretch>
                        </a:blipFill>
                      </a:tcPr>
                    </a:tc>
                    <a:extLst>
                      <a:ext uri="{0D108BD9-81ED-4DB2-BD59-A6C34878D82A}">
                        <a16:rowId xmlns:a16="http://schemas.microsoft.com/office/drawing/2014/main" val="3403472700"/>
                      </a:ext>
                    </a:extLst>
                  </a:tr>
                  <a:tr h="436118">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a:t>
                          </a:r>
                          <a:r>
                            <a:rPr lang="es-AR"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219444" r="-159077" b="-44305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219444" r="-92910" b="-44305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449597" t="-219444" r="-403" b="-443056"/>
                          </a:stretch>
                        </a:blipFill>
                      </a:tcPr>
                    </a:tc>
                    <a:extLst>
                      <a:ext uri="{0D108BD9-81ED-4DB2-BD59-A6C34878D82A}">
                        <a16:rowId xmlns:a16="http://schemas.microsoft.com/office/drawing/2014/main" val="73680376"/>
                      </a:ext>
                    </a:extLst>
                  </a:tr>
                  <a:tr h="419545">
                    <a:tc rowSpan="2">
                      <a:txBody>
                        <a:bodyPr/>
                        <a:lstStyle/>
                        <a:p>
                          <a:pPr algn="ctr"/>
                          <a:r>
                            <a:rPr lang="es-AR" sz="1400" b="0"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rPr>
                            <a:t>POBLACIÓN</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333333" r="-159077" b="-362319"/>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333333" r="-92910" b="-362319"/>
                          </a:stretch>
                        </a:blip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444858182"/>
                      </a:ext>
                    </a:extLst>
                  </a:tr>
                  <a:tr h="75292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muestreo estratificado</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241129" r="-159077" b="-101613"/>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241129" r="-92910" b="-101613"/>
                          </a:stretch>
                        </a:blip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98502971"/>
                      </a:ext>
                    </a:extLst>
                  </a:tr>
                </a:tbl>
              </a:graphicData>
            </a:graphic>
          </p:graphicFrame>
        </mc:Fallback>
      </mc:AlternateContent>
      <mc:AlternateContent xmlns:mc="http://schemas.openxmlformats.org/markup-compatibility/2006" xmlns:a14="http://schemas.microsoft.com/office/drawing/2010/main">
        <mc:Choice Requires="a14">
          <p:sp>
            <p:nvSpPr>
              <p:cNvPr id="47" name="CuadroTexto 46">
                <a:extLst>
                  <a:ext uri="{FF2B5EF4-FFF2-40B4-BE49-F238E27FC236}">
                    <a16:creationId xmlns:a16="http://schemas.microsoft.com/office/drawing/2014/main" id="{64B75A07-5873-91D7-ECFA-71CA4B10A8A8}"/>
                  </a:ext>
                </a:extLst>
              </p:cNvPr>
              <p:cNvSpPr txBox="1"/>
              <p:nvPr/>
            </p:nvSpPr>
            <p:spPr>
              <a:xfrm>
                <a:off x="4781137" y="373536"/>
                <a:ext cx="3855944" cy="1252715"/>
              </a:xfrm>
              <a:prstGeom prst="rect">
                <a:avLst/>
              </a:prstGeom>
              <a:noFill/>
              <a:ln w="12700">
                <a:solidFill>
                  <a:schemeClr val="bg1">
                    <a:lumMod val="65000"/>
                  </a:schemeClr>
                </a:solidFill>
              </a:ln>
            </p:spPr>
            <p:txBody>
              <a:bodyPr wrap="square">
                <a:spAutoFit/>
              </a:bodyPr>
              <a:lstStyle/>
              <a:p>
                <a:pPr marL="285750" indent="-285750">
                  <a:spcBef>
                    <a:spcPts val="300"/>
                  </a:spcBef>
                  <a:spcAft>
                    <a:spcPts val="300"/>
                  </a:spcAft>
                  <a:buFont typeface="Arial" panose="020B0604020202020204" pitchFamily="34" charset="0"/>
                  <a:buChar char="•"/>
                </a:pPr>
                <a:r>
                  <a:rPr lang="es-AR" sz="1000" dirty="0">
                    <a:latin typeface="Lato" panose="020F0502020204030203" pitchFamily="34" charset="0"/>
                    <a:ea typeface="Lato" panose="020F0502020204030203" pitchFamily="34" charset="0"/>
                    <a:cs typeface="Lato" panose="020F0502020204030203" pitchFamily="34" charset="0"/>
                  </a:rPr>
                  <a:t>Bajo muestreo estratificado, la población </a:t>
                </a:r>
                <a14:m>
                  <m:oMath xmlns:m="http://schemas.openxmlformats.org/officeDocument/2006/math">
                    <m:r>
                      <a:rPr lang="es-AR" sz="1000" b="0" i="1" smtClean="0">
                        <a:latin typeface="Cambria Math" panose="02040503050406030204" pitchFamily="18" charset="0"/>
                      </a:rPr>
                      <m:t>𝑈</m:t>
                    </m:r>
                  </m:oMath>
                </a14:m>
                <a:r>
                  <a:rPr lang="es-AR" sz="1000" b="0" dirty="0">
                    <a:latin typeface="Lato" panose="020F0502020204030203" pitchFamily="34" charset="0"/>
                    <a:ea typeface="Lato" panose="020F0502020204030203" pitchFamily="34" charset="0"/>
                    <a:cs typeface="Lato" panose="020F0502020204030203" pitchFamily="34" charset="0"/>
                  </a:rPr>
                  <a:t> de </a:t>
                </a:r>
                <a14:m>
                  <m:oMath xmlns:m="http://schemas.openxmlformats.org/officeDocument/2006/math">
                    <m:r>
                      <a:rPr lang="es-AR" sz="1000" b="0" i="1" smtClean="0">
                        <a:latin typeface="Cambria Math" panose="02040503050406030204" pitchFamily="18" charset="0"/>
                      </a:rPr>
                      <m:t>𝑁</m:t>
                    </m:r>
                  </m:oMath>
                </a14:m>
                <a:r>
                  <a:rPr lang="es-AR" sz="1000" dirty="0">
                    <a:latin typeface="Lato" panose="020F0502020204030203" pitchFamily="34" charset="0"/>
                    <a:ea typeface="Lato" panose="020F0502020204030203" pitchFamily="34" charset="0"/>
                    <a:cs typeface="Lato" panose="020F0502020204030203" pitchFamily="34" charset="0"/>
                  </a:rPr>
                  <a:t> GF se divide en </a:t>
                </a:r>
                <a14:m>
                  <m:oMath xmlns:m="http://schemas.openxmlformats.org/officeDocument/2006/math">
                    <m:r>
                      <a:rPr lang="es-AR" sz="1000" b="0" i="1" smtClean="0">
                        <a:latin typeface="Cambria Math" panose="02040503050406030204" pitchFamily="18" charset="0"/>
                      </a:rPr>
                      <m:t>𝐻</m:t>
                    </m:r>
                  </m:oMath>
                </a14:m>
                <a:r>
                  <a:rPr lang="es-AR" sz="1000" dirty="0">
                    <a:latin typeface="Lato" panose="020F0502020204030203" pitchFamily="34" charset="0"/>
                    <a:ea typeface="Lato" panose="020F0502020204030203" pitchFamily="34" charset="0"/>
                    <a:cs typeface="Lato" panose="020F0502020204030203" pitchFamily="34" charset="0"/>
                  </a:rPr>
                  <a:t> estratos</a:t>
                </a:r>
              </a:p>
              <a:p>
                <a:pPr marL="285750" indent="-285750">
                  <a:spcBef>
                    <a:spcPts val="300"/>
                  </a:spcBef>
                  <a:spcAft>
                    <a:spcPts val="300"/>
                  </a:spcAft>
                  <a:buFont typeface="Arial" panose="020B0604020202020204" pitchFamily="34" charset="0"/>
                  <a:buChar char="•"/>
                </a:pPr>
                <a:r>
                  <a:rPr lang="es-AR" sz="1000" b="0" dirty="0">
                    <a:latin typeface="Lato" panose="020F0502020204030203" pitchFamily="34" charset="0"/>
                    <a:ea typeface="Lato" panose="020F0502020204030203" pitchFamily="34" charset="0"/>
                    <a:cs typeface="Lato" panose="020F0502020204030203" pitchFamily="34" charset="0"/>
                  </a:rPr>
                  <a:t>Cada unidad muestral pertenece a un </a:t>
                </a:r>
                <a:r>
                  <a:rPr lang="es-AR" sz="1000" dirty="0">
                    <a:latin typeface="Lato" panose="020F0502020204030203" pitchFamily="34" charset="0"/>
                    <a:ea typeface="Lato" panose="020F0502020204030203" pitchFamily="34" charset="0"/>
                    <a:cs typeface="Lato" panose="020F0502020204030203" pitchFamily="34" charset="0"/>
                  </a:rPr>
                  <a:t>único estrato</a:t>
                </a:r>
              </a:p>
              <a:p>
                <a:pPr marL="285750" indent="-285750">
                  <a:spcBef>
                    <a:spcPts val="300"/>
                  </a:spcBef>
                  <a:spcAft>
                    <a:spcPts val="300"/>
                  </a:spcAft>
                  <a:buFont typeface="Arial" panose="020B0604020202020204" pitchFamily="34" charset="0"/>
                  <a:buChar char="•"/>
                </a:pPr>
                <a:r>
                  <a:rPr lang="es-AR" sz="1000" b="0" dirty="0">
                    <a:latin typeface="Lato" panose="020F0502020204030203" pitchFamily="34" charset="0"/>
                    <a:ea typeface="Lato" panose="020F0502020204030203" pitchFamily="34" charset="0"/>
                    <a:cs typeface="Lato" panose="020F0502020204030203" pitchFamily="34" charset="0"/>
                  </a:rPr>
                  <a:t>El tamaño del estrato es </a:t>
                </a:r>
                <a14:m>
                  <m:oMath xmlns:m="http://schemas.openxmlformats.org/officeDocument/2006/math">
                    <m:sSub>
                      <m:sSubPr>
                        <m:ctrlPr>
                          <a:rPr lang="es-AR" sz="1000" b="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𝑁</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1000" dirty="0">
                    <a:latin typeface="Lato" panose="020F0502020204030203" pitchFamily="34" charset="0"/>
                    <a:ea typeface="Lato" panose="020F0502020204030203" pitchFamily="34" charset="0"/>
                    <a:cs typeface="Lato" panose="020F0502020204030203" pitchFamily="34" charset="0"/>
                  </a:rPr>
                  <a:t> y se cumple </a:t>
                </a:r>
                <a14:m>
                  <m:oMath xmlns:m="http://schemas.openxmlformats.org/officeDocument/2006/math">
                    <m:nary>
                      <m:naryPr>
                        <m:chr m:val="∑"/>
                        <m:limLoc m:val="subSup"/>
                        <m:ctrlPr>
                          <a:rPr lang="es-AR" sz="1000" i="1" smtClean="0">
                            <a:latin typeface="Cambria Math" panose="02040503050406030204" pitchFamily="18" charset="0"/>
                            <a:ea typeface="Lato" panose="020F0502020204030203" pitchFamily="34" charset="0"/>
                            <a:cs typeface="Lato" panose="020F0502020204030203" pitchFamily="34" charset="0"/>
                          </a:rPr>
                        </m:ctrlPr>
                      </m:naryPr>
                      <m:sub>
                        <m:r>
                          <m:rPr>
                            <m:brk m:alnAt="25"/>
                          </m:rPr>
                          <a:rPr lang="es-AR" sz="1000" b="0" i="1" smtClean="0">
                            <a:latin typeface="Cambria Math" panose="02040503050406030204" pitchFamily="18" charset="0"/>
                            <a:ea typeface="Lato" panose="020F0502020204030203" pitchFamily="34" charset="0"/>
                            <a:cs typeface="Lato" panose="020F0502020204030203" pitchFamily="34" charset="0"/>
                          </a:rPr>
                          <m:t>h</m:t>
                        </m:r>
                        <m:r>
                          <a:rPr lang="es-AR" sz="1000" b="0" i="1" smtClean="0">
                            <a:latin typeface="Cambria Math" panose="02040503050406030204" pitchFamily="18" charset="0"/>
                            <a:ea typeface="Lato" panose="020F0502020204030203" pitchFamily="34" charset="0"/>
                            <a:cs typeface="Lato" panose="020F0502020204030203" pitchFamily="34" charset="0"/>
                          </a:rPr>
                          <m:t>=1</m:t>
                        </m:r>
                      </m:sub>
                      <m:sup>
                        <m:r>
                          <a:rPr lang="es-AR" sz="1000" b="0" i="1" smtClean="0">
                            <a:latin typeface="Cambria Math" panose="02040503050406030204" pitchFamily="18" charset="0"/>
                            <a:ea typeface="Lato" panose="020F0502020204030203" pitchFamily="34" charset="0"/>
                            <a:cs typeface="Lato" panose="020F0502020204030203" pitchFamily="34" charset="0"/>
                          </a:rPr>
                          <m:t>𝐻</m:t>
                        </m:r>
                      </m:sup>
                      <m:e>
                        <m:sSub>
                          <m:sSubPr>
                            <m:ctrlPr>
                              <a:rPr lang="es-AR" sz="100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𝑁</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r>
                          <a:rPr lang="es-AR" sz="1000" b="0" i="1" smtClean="0">
                            <a:latin typeface="Cambria Math" panose="02040503050406030204" pitchFamily="18" charset="0"/>
                            <a:ea typeface="Lato" panose="020F0502020204030203" pitchFamily="34" charset="0"/>
                            <a:cs typeface="Lato" panose="020F0502020204030203" pitchFamily="34" charset="0"/>
                          </a:rPr>
                          <m:t>=</m:t>
                        </m:r>
                        <m:r>
                          <a:rPr lang="es-AR" sz="1000" b="0" i="1" smtClean="0">
                            <a:latin typeface="Cambria Math" panose="02040503050406030204" pitchFamily="18" charset="0"/>
                            <a:ea typeface="Lato" panose="020F0502020204030203" pitchFamily="34" charset="0"/>
                            <a:cs typeface="Lato" panose="020F0502020204030203" pitchFamily="34" charset="0"/>
                          </a:rPr>
                          <m:t>𝑁</m:t>
                        </m:r>
                      </m:e>
                    </m:nary>
                  </m:oMath>
                </a14:m>
                <a:endParaRPr lang="es-AR" sz="10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r>
                  <a:rPr lang="es-AR" sz="1000" dirty="0">
                    <a:latin typeface="Lato" panose="020F0502020204030203" pitchFamily="34" charset="0"/>
                    <a:ea typeface="Lato" panose="020F0502020204030203" pitchFamily="34" charset="0"/>
                    <a:cs typeface="Lato" panose="020F0502020204030203" pitchFamily="34" charset="0"/>
                  </a:rPr>
                  <a:t>Se toman muestras aleatorias simples de GF en cada estrato, de tamaño </a:t>
                </a:r>
                <a14:m>
                  <m:oMath xmlns:m="http://schemas.openxmlformats.org/officeDocument/2006/math">
                    <m:sSub>
                      <m:sSubPr>
                        <m:ctrlPr>
                          <a:rPr lang="es-AR" sz="100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𝑛</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1000" b="0" dirty="0">
                    <a:latin typeface="Lato" panose="020F0502020204030203" pitchFamily="34" charset="0"/>
                    <a:ea typeface="Lato" panose="020F0502020204030203" pitchFamily="34" charset="0"/>
                    <a:cs typeface="Lato" panose="020F0502020204030203" pitchFamily="34" charset="0"/>
                  </a:rPr>
                  <a:t>, siendo este conjunto definido como </a:t>
                </a:r>
                <a14:m>
                  <m:oMath xmlns:m="http://schemas.openxmlformats.org/officeDocument/2006/math">
                    <m:sSub>
                      <m:sSubPr>
                        <m:ctrlPr>
                          <a:rPr lang="es-AR" sz="1000" b="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𝐺</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endParaRPr lang="es-AR" sz="1000" b="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7" name="CuadroTexto 46">
                <a:extLst>
                  <a:ext uri="{FF2B5EF4-FFF2-40B4-BE49-F238E27FC236}">
                    <a16:creationId xmlns:a16="http://schemas.microsoft.com/office/drawing/2014/main" id="{64B75A07-5873-91D7-ECFA-71CA4B10A8A8}"/>
                  </a:ext>
                </a:extLst>
              </p:cNvPr>
              <p:cNvSpPr txBox="1">
                <a:spLocks noRot="1" noChangeAspect="1" noMove="1" noResize="1" noEditPoints="1" noAdjustHandles="1" noChangeArrowheads="1" noChangeShapeType="1" noTextEdit="1"/>
              </p:cNvSpPr>
              <p:nvPr/>
            </p:nvSpPr>
            <p:spPr>
              <a:xfrm>
                <a:off x="4781137" y="373536"/>
                <a:ext cx="3855944" cy="1252715"/>
              </a:xfrm>
              <a:prstGeom prst="rect">
                <a:avLst/>
              </a:prstGeom>
              <a:blipFill>
                <a:blip r:embed="rId4"/>
                <a:stretch>
                  <a:fillRect b="-962"/>
                </a:stretch>
              </a:blipFill>
              <a:ln w="12700">
                <a:solidFill>
                  <a:schemeClr val="bg1">
                    <a:lumMod val="65000"/>
                  </a:schemeClr>
                </a:solidFill>
              </a:ln>
            </p:spPr>
            <p:txBody>
              <a:bodyPr/>
              <a:lstStyle/>
              <a:p>
                <a:r>
                  <a:rPr lang="es-AR">
                    <a:noFill/>
                  </a:rPr>
                  <a:t> </a:t>
                </a:r>
              </a:p>
            </p:txBody>
          </p:sp>
        </mc:Fallback>
      </mc:AlternateContent>
    </p:spTree>
    <p:extLst>
      <p:ext uri="{BB962C8B-B14F-4D97-AF65-F5344CB8AC3E}">
        <p14:creationId xmlns:p14="http://schemas.microsoft.com/office/powerpoint/2010/main" val="12553602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6" y="4780557"/>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3" name="CuadroTexto 2">
            <a:extLst>
              <a:ext uri="{FF2B5EF4-FFF2-40B4-BE49-F238E27FC236}">
                <a16:creationId xmlns:a16="http://schemas.microsoft.com/office/drawing/2014/main" id="{EA0759FA-CE9D-5D11-E1F5-8BAA515B62CE}"/>
              </a:ext>
            </a:extLst>
          </p:cNvPr>
          <p:cNvSpPr txBox="1"/>
          <p:nvPr/>
        </p:nvSpPr>
        <p:spPr>
          <a:xfrm>
            <a:off x="335056" y="1167391"/>
            <a:ext cx="6805115" cy="215444"/>
          </a:xfrm>
          <a:prstGeom prst="rect">
            <a:avLst/>
          </a:prstGeom>
          <a:noFill/>
        </p:spPr>
        <p:txBody>
          <a:bodyPr wrap="square" lIns="0" tIns="0" rIns="0" bIns="0" rtlCol="0">
            <a:spAutoFit/>
          </a:bodyPr>
          <a:lstStyle/>
          <a:p>
            <a:pPr>
              <a:spcBef>
                <a:spcPts val="600"/>
              </a:spcBef>
              <a:spcAft>
                <a:spcPts val="600"/>
              </a:spcAft>
            </a:pPr>
            <a:r>
              <a:rPr lang="es-AR" dirty="0">
                <a:latin typeface="Lato" panose="020F0502020204030203" pitchFamily="34" charset="0"/>
                <a:ea typeface="Lato" panose="020F0502020204030203" pitchFamily="34" charset="0"/>
                <a:cs typeface="Lato" panose="020F0502020204030203" pitchFamily="34" charset="0"/>
              </a:rPr>
              <a:t>Para estimar una proporción se define:</a:t>
            </a:r>
          </a:p>
        </p:txBody>
      </p:sp>
      <p:sp>
        <p:nvSpPr>
          <p:cNvPr id="20" name="Rectángulo 19">
            <a:extLst>
              <a:ext uri="{FF2B5EF4-FFF2-40B4-BE49-F238E27FC236}">
                <a16:creationId xmlns:a16="http://schemas.microsoft.com/office/drawing/2014/main" id="{B321DE29-127D-6A52-16C1-162AB2B88FCC}"/>
              </a:ext>
            </a:extLst>
          </p:cNvPr>
          <p:cNvSpPr/>
          <p:nvPr/>
        </p:nvSpPr>
        <p:spPr>
          <a:xfrm>
            <a:off x="6368846" y="4136757"/>
            <a:ext cx="2577531" cy="765444"/>
          </a:xfrm>
          <a:prstGeom prst="rect">
            <a:avLst/>
          </a:prstGeom>
          <a:solidFill>
            <a:schemeClr val="bg1"/>
          </a:solidFill>
          <a:ln>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solidFill>
                  <a:srgbClr val="00986B"/>
                </a:solidFill>
                <a:latin typeface="Lato" panose="020F0502020204030203" pitchFamily="34" charset="0"/>
                <a:ea typeface="Lato" panose="020F0502020204030203" pitchFamily="34" charset="0"/>
                <a:cs typeface="Lato" panose="020F0502020204030203" pitchFamily="34" charset="0"/>
              </a:rPr>
              <a:t>La estimación de la proporción para un dominio se obtiene a partir de la suma de las estimaciones de los estratos que conforman el mismo</a:t>
            </a:r>
          </a:p>
        </p:txBody>
      </p:sp>
      <p:pic>
        <p:nvPicPr>
          <p:cNvPr id="26" name="Imagen 25">
            <a:extLst>
              <a:ext uri="{FF2B5EF4-FFF2-40B4-BE49-F238E27FC236}">
                <a16:creationId xmlns:a16="http://schemas.microsoft.com/office/drawing/2014/main" id="{5C7113DF-1CA3-46E9-7017-FC757F8F348C}"/>
              </a:ext>
            </a:extLst>
          </p:cNvPr>
          <p:cNvPicPr>
            <a:picLocks noChangeAspect="1"/>
          </p:cNvPicPr>
          <p:nvPr/>
        </p:nvPicPr>
        <p:blipFill>
          <a:blip r:embed="rId2"/>
          <a:stretch>
            <a:fillRect/>
          </a:stretch>
        </p:blipFill>
        <p:spPr>
          <a:xfrm>
            <a:off x="6368846" y="2927739"/>
            <a:ext cx="2577531" cy="1149720"/>
          </a:xfrm>
          <a:prstGeom prst="rect">
            <a:avLst/>
          </a:prstGeom>
        </p:spPr>
      </p:pic>
      <p:sp>
        <p:nvSpPr>
          <p:cNvPr id="28" name="CuadroTexto 27">
            <a:extLst>
              <a:ext uri="{FF2B5EF4-FFF2-40B4-BE49-F238E27FC236}">
                <a16:creationId xmlns:a16="http://schemas.microsoft.com/office/drawing/2014/main" id="{2CBDC96D-E04E-B7F9-8704-E32FB8202CCB}"/>
              </a:ext>
            </a:extLst>
          </p:cNvPr>
          <p:cNvSpPr txBox="1"/>
          <p:nvPr/>
        </p:nvSpPr>
        <p:spPr>
          <a:xfrm>
            <a:off x="6368292" y="2623086"/>
            <a:ext cx="2440652" cy="253916"/>
          </a:xfrm>
          <a:prstGeom prst="rect">
            <a:avLst/>
          </a:prstGeom>
          <a:noFill/>
        </p:spPr>
        <p:txBody>
          <a:bodyPr wrap="square" rtlCol="0">
            <a:spAutoFit/>
          </a:bodyPr>
          <a:lstStyle/>
          <a:p>
            <a:r>
              <a:rPr lang="es-AR" sz="105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Ejemplo para el dominio A de la región</a:t>
            </a:r>
          </a:p>
        </p:txBody>
      </p:sp>
      <mc:AlternateContent xmlns:mc="http://schemas.openxmlformats.org/markup-compatibility/2006">
        <mc:Choice xmlns:a14="http://schemas.microsoft.com/office/drawing/2010/main" Requires="a14">
          <p:sp>
            <p:nvSpPr>
              <p:cNvPr id="35" name="CuadroTexto 34">
                <a:extLst>
                  <a:ext uri="{FF2B5EF4-FFF2-40B4-BE49-F238E27FC236}">
                    <a16:creationId xmlns:a16="http://schemas.microsoft.com/office/drawing/2014/main" id="{9FD34B36-4100-CFC2-A9F6-C483EE3051DF}"/>
                  </a:ext>
                </a:extLst>
              </p:cNvPr>
              <p:cNvSpPr txBox="1"/>
              <p:nvPr/>
            </p:nvSpPr>
            <p:spPr>
              <a:xfrm>
                <a:off x="335056" y="1520206"/>
                <a:ext cx="5450242" cy="504305"/>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panose="02040503050406030204" pitchFamily="18" charset="0"/>
                            </a:rPr>
                            <m:t>𝑦</m:t>
                          </m:r>
                        </m:e>
                        <m:sub>
                          <m:r>
                            <a:rPr lang="es-AR" sz="1200" b="0" i="1" smtClean="0">
                              <a:latin typeface="Cambria Math" panose="02040503050406030204" pitchFamily="18" charset="0"/>
                            </a:rPr>
                            <m:t>h𝑖</m:t>
                          </m:r>
                        </m:sub>
                      </m:sSub>
                      <m:r>
                        <a:rPr lang="es-AR" sz="1200" b="0" i="1" smtClean="0">
                          <a:latin typeface="Cambria Math" panose="02040503050406030204" pitchFamily="18" charset="0"/>
                        </a:rPr>
                        <m:t>=</m:t>
                      </m:r>
                      <m:d>
                        <m:dPr>
                          <m:begChr m:val="{"/>
                          <m:endChr m:val=""/>
                          <m:ctrlPr>
                            <a:rPr lang="es-AR" sz="1200" b="0" i="1" smtClean="0">
                              <a:latin typeface="Cambria Math" panose="02040503050406030204" pitchFamily="18" charset="0"/>
                            </a:rPr>
                          </m:ctrlPr>
                        </m:dPr>
                        <m:e>
                          <m:eqArr>
                            <m:eqArrPr>
                              <m:ctrlPr>
                                <a:rPr lang="es-AR" sz="1200" b="0" i="1" smtClean="0">
                                  <a:latin typeface="Cambria Math" panose="02040503050406030204" pitchFamily="18" charset="0"/>
                                </a:rPr>
                              </m:ctrlPr>
                            </m:eqArrPr>
                            <m:e>
                              <m:r>
                                <a:rPr lang="es-AR" sz="1200" b="0" i="1" smtClean="0">
                                  <a:latin typeface="Cambria Math" panose="02040503050406030204" pitchFamily="18" charset="0"/>
                                </a:rPr>
                                <m:t>1 </m:t>
                              </m:r>
                            </m:e>
                            <m:e>
                              <m:r>
                                <a:rPr lang="es-AR" sz="1200" b="0" i="1" smtClean="0">
                                  <a:latin typeface="Cambria Math" panose="02040503050406030204" pitchFamily="18" charset="0"/>
                                </a:rPr>
                                <m:t>0 </m:t>
                              </m:r>
                            </m:e>
                          </m:eqArr>
                        </m:e>
                      </m:d>
                      <m:f>
                        <m:fPr>
                          <m:type m:val="noBar"/>
                          <m:ctrlPr>
                            <a:rPr lang="es-AR" sz="1200" b="0" i="1" smtClean="0">
                              <a:latin typeface="Cambria Math" panose="02040503050406030204" pitchFamily="18" charset="0"/>
                            </a:rPr>
                          </m:ctrlPr>
                        </m:fPr>
                        <m:num>
                          <m:r>
                            <a:rPr lang="es-AR" sz="1200" b="0" i="1" smtClean="0">
                              <a:latin typeface="Cambria Math" panose="02040503050406030204" pitchFamily="18" charset="0"/>
                            </a:rPr>
                            <m:t>    </m:t>
                          </m:r>
                          <m:r>
                            <a:rPr lang="es-AR" sz="1200" i="1">
                              <a:latin typeface="Cambria Math" panose="02040503050406030204" pitchFamily="18" charset="0"/>
                            </a:rPr>
                            <m:t>𝑠𝑖</m:t>
                          </m:r>
                          <m:r>
                            <a:rPr lang="es-AR" sz="1200" i="1">
                              <a:latin typeface="Cambria Math" panose="02040503050406030204" pitchFamily="18" charset="0"/>
                            </a:rPr>
                            <m:t> </m:t>
                          </m:r>
                          <m:r>
                            <a:rPr lang="es-AR" sz="1200" i="1">
                              <a:latin typeface="Cambria Math" panose="02040503050406030204" pitchFamily="18" charset="0"/>
                            </a:rPr>
                            <m:t>𝑙𝑎</m:t>
                          </m:r>
                          <m:r>
                            <a:rPr lang="es-AR" sz="1200" i="1">
                              <a:latin typeface="Cambria Math" panose="02040503050406030204" pitchFamily="18" charset="0"/>
                            </a:rPr>
                            <m:t> </m:t>
                          </m:r>
                          <m:r>
                            <a:rPr lang="es-AR" sz="1200" i="1">
                              <a:latin typeface="Cambria Math" panose="02040503050406030204" pitchFamily="18" charset="0"/>
                            </a:rPr>
                            <m:t>𝑢𝑛𝑖𝑑𝑎𝑑</m:t>
                          </m:r>
                          <m:r>
                            <a:rPr lang="es-AR" sz="1200" i="1">
                              <a:latin typeface="Cambria Math" panose="02040503050406030204" pitchFamily="18" charset="0"/>
                            </a:rPr>
                            <m:t> </m:t>
                          </m:r>
                          <m:r>
                            <a:rPr lang="es-AR" sz="1200" i="1">
                              <a:latin typeface="Cambria Math" panose="02040503050406030204" pitchFamily="18" charset="0"/>
                            </a:rPr>
                            <m:t>𝑖</m:t>
                          </m:r>
                          <m:r>
                            <a:rPr lang="es-AR" sz="1200" b="0" i="1" smtClean="0">
                              <a:latin typeface="Cambria Math" panose="02040503050406030204" pitchFamily="18" charset="0"/>
                            </a:rPr>
                            <m:t> </m:t>
                          </m:r>
                          <m:r>
                            <a:rPr lang="es-AR" sz="1200" b="0" i="1" smtClean="0">
                              <a:latin typeface="Cambria Math" panose="02040503050406030204" pitchFamily="18" charset="0"/>
                            </a:rPr>
                            <m:t>𝑑𝑒𝑙</m:t>
                          </m:r>
                          <m:r>
                            <a:rPr lang="es-AR" sz="1200" b="0" i="1" smtClean="0">
                              <a:latin typeface="Cambria Math" panose="02040503050406030204" pitchFamily="18" charset="0"/>
                            </a:rPr>
                            <m:t> </m:t>
                          </m:r>
                          <m:r>
                            <a:rPr lang="es-AR" sz="1200" b="0" i="1" smtClean="0">
                              <a:latin typeface="Cambria Math" panose="02040503050406030204" pitchFamily="18" charset="0"/>
                            </a:rPr>
                            <m:t>𝑒𝑠𝑡𝑟𝑎𝑡𝑜</m:t>
                          </m:r>
                          <m:r>
                            <a:rPr lang="es-AR" sz="1200" b="0" i="1" smtClean="0">
                              <a:latin typeface="Cambria Math" panose="02040503050406030204" pitchFamily="18" charset="0"/>
                            </a:rPr>
                            <m:t> </m:t>
                          </m:r>
                          <m:r>
                            <a:rPr lang="es-AR" sz="1200" b="0" i="1" smtClean="0">
                              <a:latin typeface="Cambria Math" panose="02040503050406030204" pitchFamily="18" charset="0"/>
                            </a:rPr>
                            <m:t>h</m:t>
                          </m:r>
                          <m:r>
                            <a:rPr lang="es-AR" sz="1200" i="1">
                              <a:latin typeface="Cambria Math" panose="02040503050406030204" pitchFamily="18" charset="0"/>
                            </a:rPr>
                            <m:t> </m:t>
                          </m:r>
                          <m:r>
                            <a:rPr lang="es-AR" sz="1200" i="1">
                              <a:latin typeface="Cambria Math" panose="02040503050406030204" pitchFamily="18" charset="0"/>
                            </a:rPr>
                            <m:t>𝑝𝑟𝑒𝑠𝑒𝑛𝑡𝑎</m:t>
                          </m:r>
                          <m:r>
                            <a:rPr lang="es-AR" sz="1200" i="1">
                              <a:latin typeface="Cambria Math" panose="02040503050406030204" pitchFamily="18" charset="0"/>
                            </a:rPr>
                            <m:t> </m:t>
                          </m:r>
                          <m:r>
                            <a:rPr lang="es-AR" sz="1200" i="1">
                              <a:latin typeface="Cambria Math" panose="02040503050406030204" pitchFamily="18" charset="0"/>
                            </a:rPr>
                            <m:t>𝑙𝑎</m:t>
                          </m:r>
                          <m:r>
                            <a:rPr lang="es-AR" sz="1200" i="1">
                              <a:latin typeface="Cambria Math" panose="02040503050406030204" pitchFamily="18" charset="0"/>
                            </a:rPr>
                            <m:t> </m:t>
                          </m:r>
                          <m:r>
                            <a:rPr lang="es-AR" sz="1200" i="1">
                              <a:latin typeface="Cambria Math" panose="02040503050406030204" pitchFamily="18" charset="0"/>
                            </a:rPr>
                            <m:t>𝑐𝑎𝑟𝑎𝑐𝑡𝑒𝑟</m:t>
                          </m:r>
                          <m:r>
                            <a:rPr lang="es-AR" sz="1200" i="1">
                              <a:latin typeface="Cambria Math" panose="02040503050406030204" pitchFamily="18" charset="0"/>
                            </a:rPr>
                            <m:t>í</m:t>
                          </m:r>
                          <m:r>
                            <a:rPr lang="es-AR" sz="1200" i="1">
                              <a:latin typeface="Cambria Math" panose="02040503050406030204" pitchFamily="18" charset="0"/>
                            </a:rPr>
                            <m:t>𝑠𝑡𝑖𝑐𝑎</m:t>
                          </m:r>
                          <m:r>
                            <a:rPr lang="es-AR" sz="1200" i="1">
                              <a:latin typeface="Cambria Math" panose="02040503050406030204" pitchFamily="18" charset="0"/>
                            </a:rPr>
                            <m:t> </m:t>
                          </m:r>
                          <m:r>
                            <a:rPr lang="es-AR" sz="1200" i="1">
                              <a:latin typeface="Cambria Math" panose="02040503050406030204" pitchFamily="18" charset="0"/>
                            </a:rPr>
                            <m:t>𝑑𝑒</m:t>
                          </m:r>
                          <m:r>
                            <a:rPr lang="es-AR" sz="1200" i="1">
                              <a:latin typeface="Cambria Math" panose="02040503050406030204" pitchFamily="18" charset="0"/>
                            </a:rPr>
                            <m:t> </m:t>
                          </m:r>
                          <m:r>
                            <a:rPr lang="es-AR" sz="1200" i="1">
                              <a:latin typeface="Cambria Math" panose="02040503050406030204" pitchFamily="18" charset="0"/>
                            </a:rPr>
                            <m:t>𝑖𝑛𝑡𝑒𝑟</m:t>
                          </m:r>
                          <m:r>
                            <a:rPr lang="es-AR" sz="1200" i="1">
                              <a:latin typeface="Cambria Math" panose="02040503050406030204" pitchFamily="18" charset="0"/>
                            </a:rPr>
                            <m:t>é</m:t>
                          </m:r>
                          <m:r>
                            <a:rPr lang="es-AR" sz="1200" i="1">
                              <a:latin typeface="Cambria Math" panose="02040503050406030204" pitchFamily="18" charset="0"/>
                            </a:rPr>
                            <m:t>𝑠</m:t>
                          </m:r>
                          <m:r>
                            <m:rPr>
                              <m:nor/>
                            </m:rPr>
                            <a:rPr lang="es-AR" sz="1200" dirty="0">
                              <a:latin typeface="Lato" panose="020F0502020204030203" pitchFamily="34" charset="0"/>
                            </a:rPr>
                            <m:t> </m:t>
                          </m:r>
                        </m:num>
                        <m:den>
                          <m:r>
                            <a:rPr lang="es-AR" sz="1200" b="0" i="1" smtClean="0">
                              <a:latin typeface="Cambria Math" panose="02040503050406030204" pitchFamily="18" charset="0"/>
                            </a:rPr>
                            <m:t>𝑜𝑡𝑟𝑜</m:t>
                          </m:r>
                          <m:r>
                            <a:rPr lang="es-AR" sz="1200" b="0" i="1" smtClean="0">
                              <a:latin typeface="Cambria Math" panose="02040503050406030204" pitchFamily="18" charset="0"/>
                            </a:rPr>
                            <m:t> </m:t>
                          </m:r>
                          <m:r>
                            <a:rPr lang="es-AR" sz="1200" b="0" i="1" smtClean="0">
                              <a:latin typeface="Cambria Math" panose="02040503050406030204" pitchFamily="18" charset="0"/>
                            </a:rPr>
                            <m:t>𝑐𝑎𝑠𝑜</m:t>
                          </m:r>
                          <m:r>
                            <a:rPr lang="es-AR" sz="1200" b="0" i="1" smtClean="0">
                              <a:latin typeface="Cambria Math" panose="02040503050406030204" pitchFamily="18" charset="0"/>
                            </a:rPr>
                            <m:t>                                                                                                             </m:t>
                          </m:r>
                        </m:den>
                      </m:f>
                    </m:oMath>
                  </m:oMathPara>
                </a14:m>
                <a:endParaRPr lang="es-AR" sz="1200" dirty="0"/>
              </a:p>
            </p:txBody>
          </p:sp>
        </mc:Choice>
        <mc:Fallback>
          <p:sp>
            <p:nvSpPr>
              <p:cNvPr id="35" name="CuadroTexto 34">
                <a:extLst>
                  <a:ext uri="{FF2B5EF4-FFF2-40B4-BE49-F238E27FC236}">
                    <a16:creationId xmlns:a16="http://schemas.microsoft.com/office/drawing/2014/main" id="{9FD34B36-4100-CFC2-A9F6-C483EE3051DF}"/>
                  </a:ext>
                </a:extLst>
              </p:cNvPr>
              <p:cNvSpPr txBox="1">
                <a:spLocks noRot="1" noChangeAspect="1" noMove="1" noResize="1" noEditPoints="1" noAdjustHandles="1" noChangeArrowheads="1" noChangeShapeType="1" noTextEdit="1"/>
              </p:cNvSpPr>
              <p:nvPr/>
            </p:nvSpPr>
            <p:spPr>
              <a:xfrm>
                <a:off x="335056" y="1520206"/>
                <a:ext cx="5450242" cy="504305"/>
              </a:xfrm>
              <a:prstGeom prst="rect">
                <a:avLst/>
              </a:prstGeom>
              <a:blipFill>
                <a:blip r:embed="rId3"/>
                <a:stretch>
                  <a:fillRect l="-4018" t="-170588" b="-249412"/>
                </a:stretch>
              </a:blipFill>
              <a:ln>
                <a:solidFill>
                  <a:schemeClr val="bg1"/>
                </a:solidFill>
              </a:ln>
            </p:spPr>
            <p:txBody>
              <a:bodyPr/>
              <a:lstStyle/>
              <a:p>
                <a:r>
                  <a:rPr lang="es-AR">
                    <a:noFill/>
                  </a:rPr>
                  <a:t> </a:t>
                </a:r>
              </a:p>
            </p:txBody>
          </p:sp>
        </mc:Fallback>
      </mc:AlternateContent>
      <mc:AlternateContent xmlns:mc="http://schemas.openxmlformats.org/markup-compatibility/2006">
        <mc:Choice xmlns:a14="http://schemas.microsoft.com/office/drawing/2010/main" Requires="a14">
          <p:graphicFrame>
            <p:nvGraphicFramePr>
              <p:cNvPr id="40" name="Tabla 39">
                <a:extLst>
                  <a:ext uri="{FF2B5EF4-FFF2-40B4-BE49-F238E27FC236}">
                    <a16:creationId xmlns:a16="http://schemas.microsoft.com/office/drawing/2014/main" id="{C6292D3C-6183-F32A-8D5B-AC4D40C82BDB}"/>
                  </a:ext>
                </a:extLst>
              </p:cNvPr>
              <p:cNvGraphicFramePr>
                <a:graphicFrameLocks noGrp="1"/>
              </p:cNvGraphicFramePr>
              <p:nvPr>
                <p:extLst>
                  <p:ext uri="{D42A27DB-BD31-4B8C-83A1-F6EECF244321}">
                    <p14:modId xmlns:p14="http://schemas.microsoft.com/office/powerpoint/2010/main" val="595539658"/>
                  </p:ext>
                </p:extLst>
              </p:nvPr>
            </p:nvGraphicFramePr>
            <p:xfrm>
              <a:off x="335056" y="2254806"/>
              <a:ext cx="5761499" cy="1881951"/>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904113486"/>
                        </a:ext>
                      </a:extLst>
                    </a:gridCol>
                    <a:gridCol w="1730230">
                      <a:extLst>
                        <a:ext uri="{9D8B030D-6E8A-4147-A177-3AD203B41FA5}">
                          <a16:colId xmlns:a16="http://schemas.microsoft.com/office/drawing/2014/main" val="3943354606"/>
                        </a:ext>
                      </a:extLst>
                    </a:gridCol>
                    <a:gridCol w="2781589">
                      <a:extLst>
                        <a:ext uri="{9D8B030D-6E8A-4147-A177-3AD203B41FA5}">
                          <a16:colId xmlns:a16="http://schemas.microsoft.com/office/drawing/2014/main" val="28321179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noProof="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ESTRATO</m:t>
                                </m:r>
                              </m:oMath>
                            </m:oMathPara>
                          </a14:m>
                          <a:endParaRPr lang="es-AR" sz="1000" dirty="0">
                            <a:solidFill>
                              <a:schemeClr val="bg1">
                                <a:lumMod val="50000"/>
                              </a:schemeClr>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𝑦</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f>
                                  <m:f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fPr>
                                  <m:num>
                                    <m:nary>
                                      <m:naryPr>
                                        <m:chr m:val="∑"/>
                                        <m:limLoc m:val="subSup"/>
                                        <m:supHide m:val="on"/>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𝑖</m:t>
                                        </m:r>
                                        <m:r>
                                          <a:rPr lang="es-AR" sz="1000" b="0" i="1" u="none" strike="noStrike" cap="none">
                                            <a:solidFill>
                                              <a:schemeClr val="bg1">
                                                <a:lumMod val="50000"/>
                                              </a:schemeClr>
                                            </a:solidFill>
                                            <a:latin typeface="Cambria Math" panose="02040503050406030204" pitchFamily="18" charset="0"/>
                                            <a:ea typeface="+mn-ea"/>
                                            <a:cs typeface="+mn-cs"/>
                                            <a:sym typeface="Arial"/>
                                          </a:rPr>
                                          <m:t>𝜖</m:t>
                                        </m:r>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𝐺</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sub>
                                      <m:sup/>
                                      <m:e>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𝑦</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h𝑖</m:t>
                                            </m:r>
                                          </m:sub>
                                        </m:sSub>
                                      </m:e>
                                    </m:nary>
                                  </m:num>
                                  <m:den>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den>
                                </m:f>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Sup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𝑠</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up>
                                    <m:r>
                                      <a:rPr lang="es-AR" sz="1000" b="0" i="1" u="none" strike="noStrike" cap="none" smtClean="0">
                                        <a:solidFill>
                                          <a:schemeClr val="bg1">
                                            <a:lumMod val="50000"/>
                                          </a:schemeClr>
                                        </a:solidFill>
                                        <a:latin typeface="Cambria Math" panose="02040503050406030204" pitchFamily="18" charset="0"/>
                                        <a:ea typeface="+mn-ea"/>
                                        <a:cs typeface="+mn-cs"/>
                                        <a:sym typeface="Arial"/>
                                      </a:rPr>
                                      <m:t>2</m:t>
                                    </m:r>
                                  </m:sup>
                                </m:sSubSup>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a:solidFill>
                                          <a:schemeClr val="bg1">
                                            <a:lumMod val="50000"/>
                                          </a:schemeClr>
                                        </a:solidFill>
                                        <a:latin typeface="Cambria Math" panose="02040503050406030204" pitchFamily="18" charset="0"/>
                                        <a:ea typeface="+mn-ea"/>
                                        <a:cs typeface="+mn-cs"/>
                                        <a:sym typeface="Arial"/>
                                      </a:rPr>
                                      <m:t>−1</m:t>
                                    </m:r>
                                  </m:den>
                                </m:f>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(1−</m:t>
                                </m:r>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m:rPr>
                                    <m:nor/>
                                  </m:rPr>
                                  <a:rPr lang="es-AR" sz="1000" b="0" i="1" u="none" strike="noStrike" cap="none" dirty="0">
                                    <a:solidFill>
                                      <a:schemeClr val="bg1">
                                        <a:lumMod val="50000"/>
                                      </a:schemeClr>
                                    </a:solidFill>
                                    <a:latin typeface="Cambria Math" panose="02040503050406030204" pitchFamily="18" charset="0"/>
                                    <a:ea typeface="+mn-ea"/>
                                    <a:cs typeface="+mn-cs"/>
                                    <a:sym typeface="Arial"/>
                                  </a:rPr>
                                  <m:t>)</m:t>
                                </m:r>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978038070"/>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POBLACI</m:t>
                                </m:r>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Ó</m:t>
                                </m:r>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N</m:t>
                                </m:r>
                              </m:oMath>
                            </m:oMathPara>
                          </a14:m>
                          <a:endParaRPr kumimoji="0" lang="es-AR" sz="1400" b="0" i="0" u="none" strike="noStrike" kern="0" cap="none" spc="0" normalizeH="0" baseline="0" dirty="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𝑒𝑠𝑡</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nary>
                                  <m:naryPr>
                                    <m:chr m:val="∑"/>
                                    <m:limLoc m:val="subSup"/>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h</m:t>
                                    </m:r>
                                    <m:r>
                                      <a:rPr lang="es-AR" sz="1000" b="0" i="1" u="none" strike="noStrike" cap="none">
                                        <a:solidFill>
                                          <a:schemeClr val="bg1">
                                            <a:lumMod val="50000"/>
                                          </a:schemeClr>
                                        </a:solidFill>
                                        <a:latin typeface="Cambria Math" panose="02040503050406030204" pitchFamily="18" charset="0"/>
                                        <a:ea typeface="+mn-ea"/>
                                        <a:cs typeface="+mn-cs"/>
                                        <a:sym typeface="Arial"/>
                                      </a:rPr>
                                      <m:t>=1</m:t>
                                    </m:r>
                                  </m:sub>
                                  <m:sup>
                                    <m:r>
                                      <a:rPr lang="es-AR" sz="1000" b="0" i="1" u="none" strike="noStrike" cap="none">
                                        <a:solidFill>
                                          <a:schemeClr val="bg1">
                                            <a:lumMod val="50000"/>
                                          </a:schemeClr>
                                        </a:solidFill>
                                        <a:latin typeface="Cambria Math" panose="02040503050406030204" pitchFamily="18" charset="0"/>
                                        <a:ea typeface="+mn-ea"/>
                                        <a:cs typeface="+mn-cs"/>
                                        <a:sym typeface="Arial"/>
                                      </a:rPr>
                                      <m:t>𝐻</m:t>
                                    </m:r>
                                  </m:sup>
                                  <m:e>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r>
                                          <a:rPr lang="es-AR" sz="1000" b="0" i="1" u="none" strike="noStrike" cap="none" smtClean="0">
                                            <a:solidFill>
                                              <a:schemeClr val="bg1">
                                                <a:lumMod val="50000"/>
                                              </a:schemeClr>
                                            </a:solidFill>
                                            <a:latin typeface="Cambria Math" panose="02040503050406030204" pitchFamily="18" charset="0"/>
                                            <a:ea typeface="+mn-ea"/>
                                            <a:cs typeface="+mn-cs"/>
                                            <a:sym typeface="Arial"/>
                                          </a:rPr>
                                          <m:t>𝑁</m:t>
                                        </m:r>
                                      </m:den>
                                    </m:f>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e>
                                </m:nary>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𝑉</m:t>
                                    </m:r>
                                  </m:e>
                                </m:acc>
                                <m:d>
                                  <m:d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dPr>
                                  <m:e>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𝑒𝑠𝑡</m:t>
                                        </m:r>
                                      </m:sub>
                                    </m:sSub>
                                  </m:e>
                                </m:d>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nary>
                                  <m:naryPr>
                                    <m:chr m:val="∑"/>
                                    <m:limLoc m:val="subSup"/>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𝑖</m:t>
                                    </m:r>
                                    <m:r>
                                      <a:rPr lang="es-AR" sz="1000" b="0" i="1" u="none" strike="noStrike" cap="none">
                                        <a:solidFill>
                                          <a:schemeClr val="bg1">
                                            <a:lumMod val="50000"/>
                                          </a:schemeClr>
                                        </a:solidFill>
                                        <a:latin typeface="Cambria Math" panose="02040503050406030204" pitchFamily="18" charset="0"/>
                                        <a:ea typeface="+mn-ea"/>
                                        <a:cs typeface="+mn-cs"/>
                                        <a:sym typeface="Arial"/>
                                      </a:rPr>
                                      <m:t>=1</m:t>
                                    </m:r>
                                  </m:sub>
                                  <m:sup>
                                    <m:r>
                                      <a:rPr lang="es-AR" sz="1000" b="0" i="1" u="none" strike="noStrike" cap="none">
                                        <a:solidFill>
                                          <a:schemeClr val="bg1">
                                            <a:lumMod val="50000"/>
                                          </a:schemeClr>
                                        </a:solidFill>
                                        <a:latin typeface="Cambria Math" panose="02040503050406030204" pitchFamily="18" charset="0"/>
                                        <a:ea typeface="+mn-ea"/>
                                        <a:cs typeface="+mn-cs"/>
                                        <a:sym typeface="Arial"/>
                                      </a:rPr>
                                      <m:t>𝐻</m:t>
                                    </m:r>
                                  </m:sup>
                                  <m:e>
                                    <m:d>
                                      <m:d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dPr>
                                      <m:e>
                                        <m:r>
                                          <a:rPr lang="es-AR" sz="1000" b="0" i="1" u="none" strike="noStrike" cap="none">
                                            <a:solidFill>
                                              <a:schemeClr val="bg1">
                                                <a:lumMod val="50000"/>
                                              </a:schemeClr>
                                            </a:solidFill>
                                            <a:latin typeface="Cambria Math" panose="02040503050406030204" pitchFamily="18" charset="0"/>
                                            <a:ea typeface="+mn-ea"/>
                                            <a:cs typeface="+mn-cs"/>
                                            <a:sym typeface="Arial"/>
                                          </a:rPr>
                                          <m:t>1−</m:t>
                                        </m:r>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den>
                                        </m:f>
                                      </m:e>
                                    </m:d>
                                    <m:sSup>
                                      <m:sSup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pPr>
                                      <m:e>
                                        <m:d>
                                          <m:d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dPr>
                                          <m:e>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den>
                                            </m:f>
                                          </m:e>
                                        </m:d>
                                      </m:e>
                                      <m:sup>
                                        <m:r>
                                          <a:rPr lang="es-AR" sz="1000" b="0" i="1" u="none" strike="noStrike" cap="none">
                                            <a:solidFill>
                                              <a:schemeClr val="bg1">
                                                <a:lumMod val="50000"/>
                                              </a:schemeClr>
                                            </a:solidFill>
                                            <a:latin typeface="Cambria Math" panose="02040503050406030204" pitchFamily="18" charset="0"/>
                                            <a:ea typeface="+mn-ea"/>
                                            <a:cs typeface="+mn-cs"/>
                                            <a:sym typeface="Arial"/>
                                          </a:rPr>
                                          <m:t>2</m:t>
                                        </m:r>
                                      </m:sup>
                                    </m:sSup>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a:solidFill>
                                              <a:schemeClr val="bg1">
                                                <a:lumMod val="50000"/>
                                              </a:schemeClr>
                                            </a:solidFill>
                                            <a:latin typeface="Cambria Math" panose="02040503050406030204" pitchFamily="18" charset="0"/>
                                            <a:ea typeface="+mn-ea"/>
                                            <a:cs typeface="+mn-cs"/>
                                            <a:sym typeface="Arial"/>
                                          </a:rPr>
                                          <m:t>(1−</m:t>
                                        </m:r>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m:rPr>
                                            <m:nor/>
                                          </m:rPr>
                                          <a:rPr lang="es-AR" sz="1000" b="0" i="1" u="none" strike="noStrike" cap="none" dirty="0">
                                            <a:solidFill>
                                              <a:schemeClr val="bg1">
                                                <a:lumMod val="50000"/>
                                              </a:schemeClr>
                                            </a:solidFill>
                                            <a:latin typeface="Cambria Math" panose="02040503050406030204" pitchFamily="18" charset="0"/>
                                            <a:ea typeface="+mn-ea"/>
                                            <a:cs typeface="+mn-cs"/>
                                            <a:sym typeface="Arial"/>
                                          </a:rPr>
                                          <m:t>)</m:t>
                                        </m:r>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−1</m:t>
                                        </m:r>
                                      </m:den>
                                    </m:f>
                                  </m:e>
                                </m:nary>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929140881"/>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DOMINIOS</m:t>
                                </m:r>
                              </m:oMath>
                            </m:oMathPara>
                          </a14:m>
                          <a:endParaRPr kumimoji="0" lang="es-AR" sz="1400" b="0" i="0" u="none" strike="noStrike" kern="0" cap="none" spc="0" normalizeH="0" baseline="0" dirty="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Para un dominio </a:t>
                          </a:r>
                          <a14:m>
                            <m:oMath xmlns:m="http://schemas.openxmlformats.org/officeDocument/2006/math">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oMath>
                          </a14:m>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de un tipo de dominio </a:t>
                          </a:r>
                          <a14:m>
                            <m:oMath xmlns:m="http://schemas.openxmlformats.org/officeDocument/2006/math">
                              <m:r>
                                <a:rPr lang="es-AR" sz="1000" b="0" i="1" smtClean="0">
                                  <a:solidFill>
                                    <a:schemeClr val="bg1">
                                      <a:lumMod val="50000"/>
                                    </a:schemeClr>
                                  </a:solidFill>
                                  <a:latin typeface="Cambria Math" panose="02040503050406030204" pitchFamily="18" charset="0"/>
                                </a:rPr>
                                <m:t>𝑑</m:t>
                              </m:r>
                            </m:oMath>
                          </a14:m>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se define: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sub>
                                </m:sSub>
                                <m:r>
                                  <a:rPr lang="es-AR" sz="1000" b="0" i="1" smtClean="0">
                                    <a:solidFill>
                                      <a:schemeClr val="bg1">
                                        <a:lumMod val="50000"/>
                                      </a:schemeClr>
                                    </a:solidFill>
                                    <a:latin typeface="Cambria Math" panose="02040503050406030204" pitchFamily="18" charset="0"/>
                                  </a:rPr>
                                  <m:t>=</m:t>
                                </m:r>
                                <m:d>
                                  <m:dPr>
                                    <m:begChr m:val="{"/>
                                    <m:endChr m:val=""/>
                                    <m:ctrlPr>
                                      <a:rPr lang="es-AR" sz="1000" b="0" i="1" smtClean="0">
                                        <a:solidFill>
                                          <a:schemeClr val="bg1">
                                            <a:lumMod val="50000"/>
                                          </a:schemeClr>
                                        </a:solidFill>
                                        <a:latin typeface="Cambria Math" panose="02040503050406030204" pitchFamily="18" charset="0"/>
                                      </a:rPr>
                                    </m:ctrlPr>
                                  </m:dPr>
                                  <m:e>
                                    <m:eqArr>
                                      <m:eqArrPr>
                                        <m:ctrlPr>
                                          <a:rPr lang="es-AR" sz="1000" b="0" i="1" smtClean="0">
                                            <a:solidFill>
                                              <a:schemeClr val="bg1">
                                                <a:lumMod val="50000"/>
                                              </a:schemeClr>
                                            </a:solidFill>
                                            <a:latin typeface="Cambria Math" panose="02040503050406030204" pitchFamily="18" charset="0"/>
                                          </a:rPr>
                                        </m:ctrlPr>
                                      </m:eqArrPr>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 </m:t>
                                        </m:r>
                                      </m:e>
                                      <m:e>
                                        <m:r>
                                          <a:rPr lang="es-AR" sz="1000" b="0" i="1" smtClean="0">
                                            <a:solidFill>
                                              <a:schemeClr val="bg1">
                                                <a:lumMod val="50000"/>
                                              </a:schemeClr>
                                            </a:solidFill>
                                            <a:latin typeface="Cambria Math" panose="02040503050406030204" pitchFamily="18" charset="0"/>
                                          </a:rPr>
                                          <m:t>0 </m:t>
                                        </m:r>
                                      </m:e>
                                    </m:eqArr>
                                  </m:e>
                                </m:d>
                                <m:f>
                                  <m:fPr>
                                    <m:type m:val="noBar"/>
                                    <m:ctrlPr>
                                      <a:rPr lang="es-AR" sz="1000" b="0" i="1" smtClean="0">
                                        <a:solidFill>
                                          <a:schemeClr val="bg1">
                                            <a:lumMod val="50000"/>
                                          </a:schemeClr>
                                        </a:solidFill>
                                        <a:latin typeface="Cambria Math" panose="02040503050406030204" pitchFamily="18" charset="0"/>
                                      </a:rPr>
                                    </m:ctrlPr>
                                  </m:fPr>
                                  <m:num>
                                    <m:r>
                                      <a:rPr lang="es-AR" sz="1000" b="0" i="1" smtClean="0">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𝑠𝑖</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𝑙𝑎</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𝑢𝑛𝑖𝑑𝑎𝑑</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𝑖</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𝑑𝑒𝑙</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𝑒𝑠𝑡𝑟𝑎𝑡𝑜</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𝑝𝑒𝑟𝑡𝑒𝑛𝑒𝑐𝑒</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𝑎𝑙</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𝑑𝑜𝑚𝑖𝑛𝑖𝑜</m:t>
                                    </m:r>
                                    <m:r>
                                      <a:rPr lang="es-AR" sz="1000" b="0" i="1" smtClean="0">
                                        <a:solidFill>
                                          <a:schemeClr val="bg1">
                                            <a:lumMod val="50000"/>
                                          </a:schemeClr>
                                        </a:solidFill>
                                        <a:latin typeface="Cambria Math" panose="02040503050406030204" pitchFamily="18" charset="0"/>
                                      </a:rPr>
                                      <m:t> </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num>
                                  <m:den>
                                    <m:r>
                                      <a:rPr lang="es-AR" sz="1000" b="0" i="1" smtClean="0">
                                        <a:solidFill>
                                          <a:schemeClr val="bg1">
                                            <a:lumMod val="50000"/>
                                          </a:schemeClr>
                                        </a:solidFill>
                                        <a:latin typeface="Cambria Math" panose="02040503050406030204" pitchFamily="18" charset="0"/>
                                      </a:rPr>
                                      <m:t>𝑜𝑡𝑟𝑜</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𝑐𝑎𝑠𝑜</m:t>
                                    </m:r>
                                    <m:r>
                                      <a:rPr lang="es-AR" sz="1000" b="0" i="1" smtClean="0">
                                        <a:solidFill>
                                          <a:schemeClr val="bg1">
                                            <a:lumMod val="50000"/>
                                          </a:schemeClr>
                                        </a:solidFill>
                                        <a:latin typeface="Cambria Math" panose="02040503050406030204" pitchFamily="18" charset="0"/>
                                      </a:rPr>
                                      <m:t>                                                                                  </m:t>
                                    </m:r>
                                  </m:den>
                                </m:f>
                              </m:oMath>
                            </m:oMathPara>
                          </a14:m>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Y se aplican las fórmulas presentadas anteriormente</a:t>
                          </a:r>
                          <a:endParaRPr lang="es-AR" sz="10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925034872"/>
                      </a:ext>
                    </a:extLst>
                  </a:tr>
                </a:tbl>
              </a:graphicData>
            </a:graphic>
          </p:graphicFrame>
        </mc:Choice>
        <mc:Fallback>
          <p:graphicFrame>
            <p:nvGraphicFramePr>
              <p:cNvPr id="40" name="Tabla 39">
                <a:extLst>
                  <a:ext uri="{FF2B5EF4-FFF2-40B4-BE49-F238E27FC236}">
                    <a16:creationId xmlns:a16="http://schemas.microsoft.com/office/drawing/2014/main" id="{C6292D3C-6183-F32A-8D5B-AC4D40C82BDB}"/>
                  </a:ext>
                </a:extLst>
              </p:cNvPr>
              <p:cNvGraphicFramePr>
                <a:graphicFrameLocks noGrp="1"/>
              </p:cNvGraphicFramePr>
              <p:nvPr>
                <p:extLst>
                  <p:ext uri="{D42A27DB-BD31-4B8C-83A1-F6EECF244321}">
                    <p14:modId xmlns:p14="http://schemas.microsoft.com/office/powerpoint/2010/main" val="595539658"/>
                  </p:ext>
                </p:extLst>
              </p:nvPr>
            </p:nvGraphicFramePr>
            <p:xfrm>
              <a:off x="335056" y="2254806"/>
              <a:ext cx="5761499" cy="1881951"/>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904113486"/>
                        </a:ext>
                      </a:extLst>
                    </a:gridCol>
                    <a:gridCol w="1730230">
                      <a:extLst>
                        <a:ext uri="{9D8B030D-6E8A-4147-A177-3AD203B41FA5}">
                          <a16:colId xmlns:a16="http://schemas.microsoft.com/office/drawing/2014/main" val="3943354606"/>
                        </a:ext>
                      </a:extLst>
                    </a:gridCol>
                    <a:gridCol w="2781589">
                      <a:extLst>
                        <a:ext uri="{9D8B030D-6E8A-4147-A177-3AD203B41FA5}">
                          <a16:colId xmlns:a16="http://schemas.microsoft.com/office/drawing/2014/main" val="2832117922"/>
                        </a:ext>
                      </a:extLst>
                    </a:gridCol>
                  </a:tblGrid>
                  <a:tr h="423228">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50000" r="-361951" b="-470000"/>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71930" t="-50000" r="-160351" b="-470000"/>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107221" t="-50000" b="-470000"/>
                          </a:stretch>
                        </a:blipFill>
                      </a:tcPr>
                    </a:tc>
                    <a:extLst>
                      <a:ext uri="{0D108BD9-81ED-4DB2-BD59-A6C34878D82A}">
                        <a16:rowId xmlns:a16="http://schemas.microsoft.com/office/drawing/2014/main" val="3978038070"/>
                      </a:ext>
                    </a:extLst>
                  </a:tr>
                  <a:tr h="463995">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138158" r="-361951" b="-332895"/>
                          </a:stretch>
                        </a:blipFill>
                      </a:tcPr>
                    </a:tc>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71930" t="-138158" r="-160351" b="-332895"/>
                          </a:stretch>
                        </a:blipFill>
                      </a:tcPr>
                    </a:tc>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107221" t="-138158" b="-332895"/>
                          </a:stretch>
                        </a:blipFill>
                      </a:tcPr>
                    </a:tc>
                    <a:extLst>
                      <a:ext uri="{0D108BD9-81ED-4DB2-BD59-A6C34878D82A}">
                        <a16:rowId xmlns:a16="http://schemas.microsoft.com/office/drawing/2014/main" val="929140881"/>
                      </a:ext>
                    </a:extLst>
                  </a:tr>
                  <a:tr h="994728">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110366" r="-361951" b="-54268"/>
                          </a:stretch>
                        </a:blipFill>
                      </a:tcPr>
                    </a:tc>
                    <a:tc gridSpan="2">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27628" t="-110366" b="-54268"/>
                          </a:stretch>
                        </a:blipFill>
                      </a:tcPr>
                    </a:tc>
                    <a:tc hMerge="1">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925034872"/>
                      </a:ext>
                    </a:extLst>
                  </a:tr>
                </a:tbl>
              </a:graphicData>
            </a:graphic>
          </p:graphicFrame>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28DC45D-0283-985F-4626-6EE47404E404}"/>
                  </a:ext>
                </a:extLst>
              </p:cNvPr>
              <p:cNvSpPr txBox="1"/>
              <p:nvPr/>
            </p:nvSpPr>
            <p:spPr>
              <a:xfrm>
                <a:off x="6368292" y="101450"/>
                <a:ext cx="2577531" cy="1929182"/>
              </a:xfrm>
              <a:prstGeom prst="rect">
                <a:avLst/>
              </a:prstGeom>
              <a:noFill/>
              <a:ln w="12700">
                <a:solidFill>
                  <a:schemeClr val="bg1">
                    <a:lumMod val="65000"/>
                  </a:schemeClr>
                </a:solidFill>
              </a:ln>
            </p:spPr>
            <p:txBody>
              <a:bodyPr wrap="square">
                <a:spAutoFit/>
              </a:bodyPr>
              <a:lstStyle/>
              <a:p>
                <a:pPr marL="285750" indent="-285750">
                  <a:spcBef>
                    <a:spcPts val="300"/>
                  </a:spcBef>
                  <a:spcAft>
                    <a:spcPts val="300"/>
                  </a:spcAft>
                  <a:buFont typeface="Arial" panose="020B0604020202020204" pitchFamily="34" charset="0"/>
                  <a:buChar char="•"/>
                </a:pPr>
                <a:r>
                  <a:rPr lang="es-AR" sz="900" dirty="0">
                    <a:latin typeface="Lato" panose="020F0502020204030203" pitchFamily="34" charset="0"/>
                    <a:ea typeface="Lato" panose="020F0502020204030203" pitchFamily="34" charset="0"/>
                    <a:cs typeface="Lato" panose="020F0502020204030203" pitchFamily="34" charset="0"/>
                  </a:rPr>
                  <a:t>Bajo muestreo estratificado, la población </a:t>
                </a:r>
                <a14:m>
                  <m:oMath xmlns:m="http://schemas.openxmlformats.org/officeDocument/2006/math">
                    <m:r>
                      <a:rPr lang="es-AR" sz="900" b="0" i="1" smtClean="0">
                        <a:latin typeface="Cambria Math" panose="02040503050406030204" pitchFamily="18" charset="0"/>
                      </a:rPr>
                      <m:t>𝑈</m:t>
                    </m:r>
                  </m:oMath>
                </a14:m>
                <a:r>
                  <a:rPr lang="es-AR" sz="900" b="0" dirty="0">
                    <a:latin typeface="Lato" panose="020F0502020204030203" pitchFamily="34" charset="0"/>
                    <a:ea typeface="Lato" panose="020F0502020204030203" pitchFamily="34" charset="0"/>
                    <a:cs typeface="Lato" panose="020F0502020204030203" pitchFamily="34" charset="0"/>
                  </a:rPr>
                  <a:t> de </a:t>
                </a:r>
                <a14:m>
                  <m:oMath xmlns:m="http://schemas.openxmlformats.org/officeDocument/2006/math">
                    <m:r>
                      <a:rPr lang="es-AR" sz="900" b="0" i="1" smtClean="0">
                        <a:latin typeface="Cambria Math" panose="02040503050406030204" pitchFamily="18" charset="0"/>
                      </a:rPr>
                      <m:t>𝑁</m:t>
                    </m:r>
                  </m:oMath>
                </a14:m>
                <a:r>
                  <a:rPr lang="es-AR" sz="900" dirty="0">
                    <a:latin typeface="Lato" panose="020F0502020204030203" pitchFamily="34" charset="0"/>
                    <a:ea typeface="Lato" panose="020F0502020204030203" pitchFamily="34" charset="0"/>
                    <a:cs typeface="Lato" panose="020F0502020204030203" pitchFamily="34" charset="0"/>
                  </a:rPr>
                  <a:t> GF se divide en </a:t>
                </a:r>
                <a14:m>
                  <m:oMath xmlns:m="http://schemas.openxmlformats.org/officeDocument/2006/math">
                    <m:r>
                      <a:rPr lang="es-AR" sz="900" b="0" i="1" smtClean="0">
                        <a:latin typeface="Cambria Math" panose="02040503050406030204" pitchFamily="18" charset="0"/>
                      </a:rPr>
                      <m:t>𝐻</m:t>
                    </m:r>
                  </m:oMath>
                </a14:m>
                <a:r>
                  <a:rPr lang="es-AR" sz="900" dirty="0">
                    <a:latin typeface="Lato" panose="020F0502020204030203" pitchFamily="34" charset="0"/>
                    <a:ea typeface="Lato" panose="020F0502020204030203" pitchFamily="34" charset="0"/>
                    <a:cs typeface="Lato" panose="020F0502020204030203" pitchFamily="34" charset="0"/>
                  </a:rPr>
                  <a:t> estratos</a:t>
                </a:r>
              </a:p>
              <a:p>
                <a:pPr marL="285750" indent="-285750">
                  <a:spcBef>
                    <a:spcPts val="300"/>
                  </a:spcBef>
                  <a:spcAft>
                    <a:spcPts val="300"/>
                  </a:spcAft>
                  <a:buFont typeface="Arial" panose="020B0604020202020204" pitchFamily="34" charset="0"/>
                  <a:buChar char="•"/>
                </a:pPr>
                <a:r>
                  <a:rPr lang="es-AR" sz="900" b="0" dirty="0">
                    <a:latin typeface="Lato" panose="020F0502020204030203" pitchFamily="34" charset="0"/>
                    <a:ea typeface="Lato" panose="020F0502020204030203" pitchFamily="34" charset="0"/>
                    <a:cs typeface="Lato" panose="020F0502020204030203" pitchFamily="34" charset="0"/>
                  </a:rPr>
                  <a:t>Cada unidad muestral pertenece a un </a:t>
                </a:r>
                <a:r>
                  <a:rPr lang="es-AR" sz="900" dirty="0">
                    <a:latin typeface="Lato" panose="020F0502020204030203" pitchFamily="34" charset="0"/>
                    <a:ea typeface="Lato" panose="020F0502020204030203" pitchFamily="34" charset="0"/>
                    <a:cs typeface="Lato" panose="020F0502020204030203" pitchFamily="34" charset="0"/>
                  </a:rPr>
                  <a:t>único estrato</a:t>
                </a:r>
              </a:p>
              <a:p>
                <a:pPr marL="285750" indent="-285750">
                  <a:spcBef>
                    <a:spcPts val="300"/>
                  </a:spcBef>
                  <a:spcAft>
                    <a:spcPts val="300"/>
                  </a:spcAft>
                  <a:buFont typeface="Arial" panose="020B0604020202020204" pitchFamily="34" charset="0"/>
                  <a:buChar char="•"/>
                </a:pPr>
                <a:r>
                  <a:rPr lang="es-AR" sz="900" b="0" dirty="0">
                    <a:latin typeface="Lato" panose="020F0502020204030203" pitchFamily="34" charset="0"/>
                    <a:ea typeface="Lato" panose="020F0502020204030203" pitchFamily="34" charset="0"/>
                    <a:cs typeface="Lato" panose="020F0502020204030203" pitchFamily="34" charset="0"/>
                  </a:rPr>
                  <a:t>El tamaño del estrato es </a:t>
                </a:r>
                <a14:m>
                  <m:oMath xmlns:m="http://schemas.openxmlformats.org/officeDocument/2006/math">
                    <m:sSub>
                      <m:sSubPr>
                        <m:ctrlPr>
                          <a:rPr lang="es-AR" sz="900" b="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𝑁</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900" dirty="0">
                    <a:latin typeface="Lato" panose="020F0502020204030203" pitchFamily="34" charset="0"/>
                    <a:ea typeface="Lato" panose="020F0502020204030203" pitchFamily="34" charset="0"/>
                    <a:cs typeface="Lato" panose="020F0502020204030203" pitchFamily="34" charset="0"/>
                  </a:rPr>
                  <a:t> y se cumple </a:t>
                </a:r>
                <a14:m>
                  <m:oMath xmlns:m="http://schemas.openxmlformats.org/officeDocument/2006/math">
                    <m:nary>
                      <m:naryPr>
                        <m:chr m:val="∑"/>
                        <m:limLoc m:val="subSup"/>
                        <m:ctrlPr>
                          <a:rPr lang="es-AR" sz="900" i="1" smtClean="0">
                            <a:latin typeface="Cambria Math" panose="02040503050406030204" pitchFamily="18" charset="0"/>
                            <a:ea typeface="Lato" panose="020F0502020204030203" pitchFamily="34" charset="0"/>
                            <a:cs typeface="Lato" panose="020F0502020204030203" pitchFamily="34" charset="0"/>
                          </a:rPr>
                        </m:ctrlPr>
                      </m:naryPr>
                      <m:sub>
                        <m:r>
                          <m:rPr>
                            <m:brk m:alnAt="25"/>
                          </m:rPr>
                          <a:rPr lang="es-AR" sz="900" b="0" i="1" smtClean="0">
                            <a:latin typeface="Cambria Math" panose="02040503050406030204" pitchFamily="18" charset="0"/>
                            <a:ea typeface="Lato" panose="020F0502020204030203" pitchFamily="34" charset="0"/>
                            <a:cs typeface="Lato" panose="020F0502020204030203" pitchFamily="34" charset="0"/>
                          </a:rPr>
                          <m:t>h</m:t>
                        </m:r>
                        <m:r>
                          <a:rPr lang="es-AR" sz="900" b="0" i="1" smtClean="0">
                            <a:latin typeface="Cambria Math" panose="02040503050406030204" pitchFamily="18" charset="0"/>
                            <a:ea typeface="Lato" panose="020F0502020204030203" pitchFamily="34" charset="0"/>
                            <a:cs typeface="Lato" panose="020F0502020204030203" pitchFamily="34" charset="0"/>
                          </a:rPr>
                          <m:t>=1</m:t>
                        </m:r>
                      </m:sub>
                      <m:sup>
                        <m:r>
                          <a:rPr lang="es-AR" sz="900" b="0" i="1" smtClean="0">
                            <a:latin typeface="Cambria Math" panose="02040503050406030204" pitchFamily="18" charset="0"/>
                            <a:ea typeface="Lato" panose="020F0502020204030203" pitchFamily="34" charset="0"/>
                            <a:cs typeface="Lato" panose="020F0502020204030203" pitchFamily="34" charset="0"/>
                          </a:rPr>
                          <m:t>𝐻</m:t>
                        </m:r>
                      </m:sup>
                      <m:e>
                        <m:sSub>
                          <m:sSubPr>
                            <m:ctrlPr>
                              <a:rPr lang="es-AR" sz="90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𝑁</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r>
                          <a:rPr lang="es-AR" sz="900" b="0" i="1" smtClean="0">
                            <a:latin typeface="Cambria Math" panose="02040503050406030204" pitchFamily="18" charset="0"/>
                            <a:ea typeface="Lato" panose="020F0502020204030203" pitchFamily="34" charset="0"/>
                            <a:cs typeface="Lato" panose="020F0502020204030203" pitchFamily="34" charset="0"/>
                          </a:rPr>
                          <m:t>=</m:t>
                        </m:r>
                        <m:r>
                          <a:rPr lang="es-AR" sz="900" b="0" i="1" smtClean="0">
                            <a:latin typeface="Cambria Math" panose="02040503050406030204" pitchFamily="18" charset="0"/>
                            <a:ea typeface="Lato" panose="020F0502020204030203" pitchFamily="34" charset="0"/>
                            <a:cs typeface="Lato" panose="020F0502020204030203" pitchFamily="34" charset="0"/>
                          </a:rPr>
                          <m:t>𝑁</m:t>
                        </m:r>
                      </m:e>
                    </m:nary>
                  </m:oMath>
                </a14:m>
                <a:endParaRPr lang="es-AR" sz="9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r>
                  <a:rPr lang="es-AR" sz="900" dirty="0">
                    <a:latin typeface="Lato" panose="020F0502020204030203" pitchFamily="34" charset="0"/>
                    <a:ea typeface="Lato" panose="020F0502020204030203" pitchFamily="34" charset="0"/>
                    <a:cs typeface="Lato" panose="020F0502020204030203" pitchFamily="34" charset="0"/>
                  </a:rPr>
                  <a:t>Se toman muestras aleatorias simples de GF en cada estrato, de tamaño </a:t>
                </a:r>
                <a14:m>
                  <m:oMath xmlns:m="http://schemas.openxmlformats.org/officeDocument/2006/math">
                    <m:sSub>
                      <m:sSubPr>
                        <m:ctrlPr>
                          <a:rPr lang="es-AR" sz="90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𝑛</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900" b="0" dirty="0">
                    <a:latin typeface="Lato" panose="020F0502020204030203" pitchFamily="34" charset="0"/>
                    <a:ea typeface="Lato" panose="020F0502020204030203" pitchFamily="34" charset="0"/>
                    <a:cs typeface="Lato" panose="020F0502020204030203" pitchFamily="34" charset="0"/>
                  </a:rPr>
                  <a:t>, siendo este conjunto definido como </a:t>
                </a:r>
                <a14:m>
                  <m:oMath xmlns:m="http://schemas.openxmlformats.org/officeDocument/2006/math">
                    <m:sSub>
                      <m:sSubPr>
                        <m:ctrlPr>
                          <a:rPr lang="es-AR" sz="900" b="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𝐺</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endParaRPr lang="es-AR" sz="9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14:m>
                  <m:oMath xmlns:m="http://schemas.openxmlformats.org/officeDocument/2006/math">
                    <m:sSub>
                      <m:sSubPr>
                        <m:ctrlPr>
                          <a:rPr lang="es-AR" sz="900" i="1" smtClean="0">
                            <a:solidFill>
                              <a:schemeClr val="bg2"/>
                            </a:solidFill>
                            <a:latin typeface="Cambria Math" panose="02040503050406030204" pitchFamily="18" charset="0"/>
                          </a:rPr>
                        </m:ctrlPr>
                      </m:sSubPr>
                      <m:e>
                        <m:r>
                          <a:rPr lang="es-AR" sz="900" b="0" i="1" smtClean="0">
                            <a:solidFill>
                              <a:schemeClr val="bg2"/>
                            </a:solidFill>
                            <a:latin typeface="Cambria Math" panose="02040503050406030204" pitchFamily="18" charset="0"/>
                          </a:rPr>
                          <m:t>𝑦</m:t>
                        </m:r>
                      </m:e>
                      <m:sub>
                        <m:r>
                          <a:rPr lang="es-AR" sz="900" b="0" i="1" smtClean="0">
                            <a:solidFill>
                              <a:schemeClr val="bg2"/>
                            </a:solidFill>
                            <a:latin typeface="Cambria Math" panose="02040503050406030204" pitchFamily="18" charset="0"/>
                          </a:rPr>
                          <m:t>h𝑖</m:t>
                        </m:r>
                      </m:sub>
                    </m:sSub>
                    <m:r>
                      <a:rPr lang="es-AR" sz="900" b="0" i="1" smtClean="0">
                        <a:solidFill>
                          <a:schemeClr val="bg2"/>
                        </a:solidFill>
                        <a:latin typeface="Cambria Math" panose="02040503050406030204" pitchFamily="18" charset="0"/>
                      </a:rPr>
                      <m:t>: </m:t>
                    </m:r>
                  </m:oMath>
                </a14:m>
                <a:r>
                  <a:rPr lang="es-AR" sz="900" b="0" dirty="0">
                    <a:solidFill>
                      <a:schemeClr val="bg2"/>
                    </a:solidFill>
                    <a:latin typeface="Lato" panose="020F0502020204030203" pitchFamily="34" charset="0"/>
                    <a:ea typeface="Lato" panose="020F0502020204030203" pitchFamily="34" charset="0"/>
                    <a:cs typeface="Lato" panose="020F0502020204030203" pitchFamily="34" charset="0"/>
                  </a:rPr>
                  <a:t>valor de la variable para la </a:t>
                </a:r>
                <a14:m>
                  <m:oMath xmlns:m="http://schemas.openxmlformats.org/officeDocument/2006/math">
                    <m:r>
                      <a:rPr lang="es-AR" sz="900" b="0" i="1" smtClean="0">
                        <a:solidFill>
                          <a:schemeClr val="bg2"/>
                        </a:solidFill>
                        <a:latin typeface="Cambria Math" panose="02040503050406030204" pitchFamily="18" charset="0"/>
                      </a:rPr>
                      <m:t>𝑖</m:t>
                    </m:r>
                  </m:oMath>
                </a14:m>
                <a:r>
                  <a:rPr lang="es-AR" sz="9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AR" sz="900" dirty="0" err="1">
                    <a:solidFill>
                      <a:schemeClr val="bg2"/>
                    </a:solidFill>
                    <a:latin typeface="Lato" panose="020F0502020204030203" pitchFamily="34" charset="0"/>
                    <a:ea typeface="Lato" panose="020F0502020204030203" pitchFamily="34" charset="0"/>
                    <a:cs typeface="Lato" panose="020F0502020204030203" pitchFamily="34" charset="0"/>
                  </a:rPr>
                  <a:t>ésima</a:t>
                </a:r>
                <a:r>
                  <a:rPr lang="es-AR" sz="900" dirty="0">
                    <a:solidFill>
                      <a:schemeClr val="bg2"/>
                    </a:solidFill>
                    <a:latin typeface="Lato" panose="020F0502020204030203" pitchFamily="34" charset="0"/>
                    <a:ea typeface="Lato" panose="020F0502020204030203" pitchFamily="34" charset="0"/>
                    <a:cs typeface="Lato" panose="020F0502020204030203" pitchFamily="34" charset="0"/>
                  </a:rPr>
                  <a:t> unidad en el estrato </a:t>
                </a:r>
                <a14:m>
                  <m:oMath xmlns:m="http://schemas.openxmlformats.org/officeDocument/2006/math">
                    <m:r>
                      <a:rPr lang="es-AR" sz="900" b="0" i="1" smtClean="0">
                        <a:solidFill>
                          <a:schemeClr val="bg2"/>
                        </a:solidFill>
                        <a:latin typeface="Cambria Math" panose="02040503050406030204" pitchFamily="18" charset="0"/>
                      </a:rPr>
                      <m:t>h</m:t>
                    </m:r>
                  </m:oMath>
                </a14:m>
                <a:endParaRPr lang="es-AR" sz="900" b="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p:sp>
            <p:nvSpPr>
              <p:cNvPr id="6" name="CuadroTexto 5">
                <a:extLst>
                  <a:ext uri="{FF2B5EF4-FFF2-40B4-BE49-F238E27FC236}">
                    <a16:creationId xmlns:a16="http://schemas.microsoft.com/office/drawing/2014/main" id="{F28DC45D-0283-985F-4626-6EE47404E404}"/>
                  </a:ext>
                </a:extLst>
              </p:cNvPr>
              <p:cNvSpPr txBox="1">
                <a:spLocks noRot="1" noChangeAspect="1" noMove="1" noResize="1" noEditPoints="1" noAdjustHandles="1" noChangeArrowheads="1" noChangeShapeType="1" noTextEdit="1"/>
              </p:cNvSpPr>
              <p:nvPr/>
            </p:nvSpPr>
            <p:spPr>
              <a:xfrm>
                <a:off x="6368292" y="101450"/>
                <a:ext cx="2577531" cy="1929182"/>
              </a:xfrm>
              <a:prstGeom prst="rect">
                <a:avLst/>
              </a:prstGeom>
              <a:blipFill>
                <a:blip r:embed="rId5"/>
                <a:stretch>
                  <a:fillRect/>
                </a:stretch>
              </a:blipFill>
              <a:ln w="12700">
                <a:solidFill>
                  <a:schemeClr val="bg1">
                    <a:lumMod val="65000"/>
                  </a:schemeClr>
                </a:solidFill>
              </a:ln>
            </p:spPr>
            <p:txBody>
              <a:bodyPr/>
              <a:lstStyle/>
              <a:p>
                <a:r>
                  <a:rPr lang="es-AR">
                    <a:noFill/>
                  </a:rPr>
                  <a:t> </a:t>
                </a:r>
              </a:p>
            </p:txBody>
          </p:sp>
        </mc:Fallback>
      </mc:AlternateContent>
    </p:spTree>
    <p:extLst>
      <p:ext uri="{BB962C8B-B14F-4D97-AF65-F5344CB8AC3E}">
        <p14:creationId xmlns:p14="http://schemas.microsoft.com/office/powerpoint/2010/main" val="30226694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Resultados</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241100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Tamaños de muestra</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Resultados</a:t>
            </a:r>
            <a:endParaRPr sz="2400" dirty="0">
              <a:solidFill>
                <a:schemeClr val="dk1"/>
              </a:solidFill>
              <a:latin typeface="Poppins"/>
              <a:ea typeface="Poppins"/>
              <a:cs typeface="Poppins"/>
              <a:sym typeface="Poppins"/>
            </a:endParaRPr>
          </a:p>
        </p:txBody>
      </p:sp>
      <p:sp>
        <p:nvSpPr>
          <p:cNvPr id="119" name="Google Shape;119;g208f60fc388_1_8"/>
          <p:cNvSpPr txBox="1"/>
          <p:nvPr/>
        </p:nvSpPr>
        <p:spPr>
          <a:xfrm>
            <a:off x="7497431" y="4529231"/>
            <a:ext cx="983925" cy="259729"/>
          </a:xfrm>
          <a:prstGeom prst="rect">
            <a:avLst/>
          </a:prstGeom>
          <a:noFill/>
          <a:ln>
            <a:noFill/>
          </a:ln>
        </p:spPr>
        <p:txBody>
          <a:bodyPr spcFirstLastPara="1" wrap="square" lIns="68569" tIns="68569" rIns="68569" bIns="68569"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AR" sz="788">
                <a:solidFill>
                  <a:schemeClr val="lt1"/>
                </a:solidFill>
                <a:latin typeface="Poppins"/>
                <a:ea typeface="Poppins"/>
                <a:cs typeface="Poppins"/>
                <a:sym typeface="Poppins"/>
              </a:rPr>
              <a:t>Ir a carpeta</a:t>
            </a:r>
            <a:endParaRPr sz="788">
              <a:latin typeface="Calibri"/>
              <a:ea typeface="Calibri"/>
              <a:cs typeface="Calibri"/>
              <a:sym typeface="Calibri"/>
            </a:endParaRPr>
          </a:p>
        </p:txBody>
      </p:sp>
    </p:spTree>
    <p:extLst>
      <p:ext uri="{BB962C8B-B14F-4D97-AF65-F5344CB8AC3E}">
        <p14:creationId xmlns:p14="http://schemas.microsoft.com/office/powerpoint/2010/main" val="802882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1003800"/>
            <a:ext cx="8317454" cy="2862322"/>
          </a:xfrm>
          <a:prstGeom prst="rect">
            <a:avLst/>
          </a:prstGeom>
          <a:noFill/>
        </p:spPr>
        <p:txBody>
          <a:bodyPr wrap="square">
            <a:spAutoFit/>
          </a:bodyPr>
          <a:lstStyle/>
          <a:p>
            <a:pPr>
              <a:spcBef>
                <a:spcPts val="300"/>
              </a:spcBef>
              <a:spcAft>
                <a:spcPts val="300"/>
              </a:spcAft>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Se obtienen tamaños de muestra y su adjudicación a través de los estratos para cuatro posibles escenarios:</a:t>
            </a: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1:</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 D</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 B, C, D, E</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2:</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 B, C, D, E</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3:</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 D</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F, G</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4:</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Segmento: F, G</a:t>
            </a:r>
            <a:endParaRPr lang="es-AR" i="0" u="none" strike="noStrike"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sz="1100" dirty="0">
              <a:solidFill>
                <a:srgbClr val="595959"/>
              </a:solidFill>
              <a:latin typeface="Poppins SemiBold"/>
              <a:cs typeface="Poppins SemiBold"/>
              <a:sym typeface="Poppins"/>
            </a:endParaRPr>
          </a:p>
        </p:txBody>
      </p:sp>
      <p:sp>
        <p:nvSpPr>
          <p:cNvPr id="5" name="Rectángulo 4">
            <a:extLst>
              <a:ext uri="{FF2B5EF4-FFF2-40B4-BE49-F238E27FC236}">
                <a16:creationId xmlns:a16="http://schemas.microsoft.com/office/drawing/2014/main" id="{4C15D035-F68F-ED1E-9516-74B97D783729}"/>
              </a:ext>
            </a:extLst>
          </p:cNvPr>
          <p:cNvSpPr/>
          <p:nvPr/>
        </p:nvSpPr>
        <p:spPr>
          <a:xfrm>
            <a:off x="5650259" y="1922339"/>
            <a:ext cx="2321563" cy="697902"/>
          </a:xfrm>
          <a:prstGeom prst="rect">
            <a:avLst/>
          </a:prstGeom>
          <a:solidFill>
            <a:schemeClr val="bg1"/>
          </a:solidFill>
          <a:ln w="19050">
            <a:solidFill>
              <a:schemeClr val="bg1">
                <a:lumMod val="95000"/>
              </a:schemeClr>
            </a:solidFill>
          </a:ln>
        </p:spPr>
        <p:txBody>
          <a:bodyPr wrap="square">
            <a:spAutoFit/>
          </a:bodyPr>
          <a:lstStyle/>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Las categorías de región y nivel de uso se mantienen iguales en todos los casos</a:t>
            </a:r>
          </a:p>
        </p:txBody>
      </p:sp>
      <p:sp>
        <p:nvSpPr>
          <p:cNvPr id="6" name="Rectángulo 5">
            <a:extLst>
              <a:ext uri="{FF2B5EF4-FFF2-40B4-BE49-F238E27FC236}">
                <a16:creationId xmlns:a16="http://schemas.microsoft.com/office/drawing/2014/main" id="{D56BB45A-015D-B74C-75F2-1F3838CA6F08}"/>
              </a:ext>
            </a:extLst>
          </p:cNvPr>
          <p:cNvSpPr/>
          <p:nvPr/>
        </p:nvSpPr>
        <p:spPr>
          <a:xfrm>
            <a:off x="5650259" y="2990952"/>
            <a:ext cx="2114585" cy="600164"/>
          </a:xfrm>
          <a:prstGeom prst="rect">
            <a:avLst/>
          </a:prstGeom>
          <a:solidFill>
            <a:schemeClr val="bg1"/>
          </a:solidFill>
          <a:ln w="19050">
            <a:solidFill>
              <a:schemeClr val="bg1">
                <a:lumMod val="95000"/>
              </a:schemeClr>
            </a:solidFill>
          </a:ln>
        </p:spPr>
        <p:txBody>
          <a:bodyPr wrap="square">
            <a:spAutoFit/>
          </a:bodyPr>
          <a:lstStyle/>
          <a:p>
            <a:pPr algn="ct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Recordando…</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 surge de agrupar A y C</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 surge de agrupar B, D y E</a:t>
            </a:r>
          </a:p>
        </p:txBody>
      </p:sp>
      <p:sp>
        <p:nvSpPr>
          <p:cNvPr id="9" name="CuadroTexto 8">
            <a:extLst>
              <a:ext uri="{FF2B5EF4-FFF2-40B4-BE49-F238E27FC236}">
                <a16:creationId xmlns:a16="http://schemas.microsoft.com/office/drawing/2014/main" id="{832D17AB-C212-86E1-7BCD-F3D9E2A17E50}"/>
              </a:ext>
            </a:extLst>
          </p:cNvPr>
          <p:cNvSpPr txBox="1"/>
          <p:nvPr/>
        </p:nvSpPr>
        <p:spPr>
          <a:xfrm>
            <a:off x="1983993" y="4010320"/>
            <a:ext cx="5176013" cy="430887"/>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PPr>
            <a:lvl1pPr>
              <a:buClr>
                <a:schemeClr val="bg1">
                  <a:lumMod val="50000"/>
                </a:schemeClr>
              </a:buClr>
              <a:defRPr sz="110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r>
              <a:rPr lang="es-ES" dirty="0"/>
              <a:t>Para cada uno de los escenarios, se presentan catorce propuestas de tamaños muestrales que varían en los coeficientes de variación planteados</a:t>
            </a:r>
            <a:endParaRPr lang="es-AR" dirty="0"/>
          </a:p>
        </p:txBody>
      </p:sp>
    </p:spTree>
    <p:extLst>
      <p:ext uri="{BB962C8B-B14F-4D97-AF65-F5344CB8AC3E}">
        <p14:creationId xmlns:p14="http://schemas.microsoft.com/office/powerpoint/2010/main" val="1616818085"/>
      </p:ext>
    </p:extLst>
  </p:cSld>
  <p:clrMapOvr>
    <a:masterClrMapping/>
  </p:clrMapOvr>
  <p:extLst>
    <p:ext uri="{6950BFC3-D8DA-4A85-94F7-54DA5524770B}">
      <p188:commentRel xmlns:p188="http://schemas.microsoft.com/office/powerpoint/2018/8/main" r:id="rId2"/>
    </p:ext>
  </p:extLs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lang="es-ES" sz="1100" dirty="0">
              <a:solidFill>
                <a:srgbClr val="595959"/>
              </a:solidFill>
              <a:latin typeface="Poppins SemiBold"/>
              <a:cs typeface="Poppins SemiBold"/>
              <a:sym typeface="Poppins"/>
            </a:endParaRPr>
          </a:p>
        </p:txBody>
      </p:sp>
      <p:pic>
        <p:nvPicPr>
          <p:cNvPr id="9" name="Imagen 8">
            <a:extLst>
              <a:ext uri="{FF2B5EF4-FFF2-40B4-BE49-F238E27FC236}">
                <a16:creationId xmlns:a16="http://schemas.microsoft.com/office/drawing/2014/main" id="{3A1DBD90-559E-1E26-F686-B03624DF5249}"/>
              </a:ext>
            </a:extLst>
          </p:cNvPr>
          <p:cNvPicPr>
            <a:picLocks noChangeAspect="1"/>
          </p:cNvPicPr>
          <p:nvPr/>
        </p:nvPicPr>
        <p:blipFill>
          <a:blip r:embed="rId3"/>
          <a:stretch>
            <a:fillRect/>
          </a:stretch>
        </p:blipFill>
        <p:spPr>
          <a:xfrm>
            <a:off x="1091102" y="947684"/>
            <a:ext cx="6961796" cy="2883629"/>
          </a:xfrm>
          <a:prstGeom prst="rect">
            <a:avLst/>
          </a:prstGeom>
        </p:spPr>
      </p:pic>
      <p:sp>
        <p:nvSpPr>
          <p:cNvPr id="11" name="CuadroTexto 10">
            <a:extLst>
              <a:ext uri="{FF2B5EF4-FFF2-40B4-BE49-F238E27FC236}">
                <a16:creationId xmlns:a16="http://schemas.microsoft.com/office/drawing/2014/main" id="{820B51C2-F8BD-27F9-7D18-48D381A168B1}"/>
              </a:ext>
            </a:extLst>
          </p:cNvPr>
          <p:cNvSpPr txBox="1"/>
          <p:nvPr/>
        </p:nvSpPr>
        <p:spPr>
          <a:xfrm>
            <a:off x="4435265" y="4022648"/>
            <a:ext cx="4373676" cy="938719"/>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RPr/>
            </a:defPPr>
            <a:lvl1pPr>
              <a:buClr>
                <a:schemeClr val="bg1">
                  <a:lumMod val="50000"/>
                </a:schemeClr>
              </a:buClr>
              <a:defRPr sz="110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marL="171450" indent="-171450">
              <a:buFont typeface="Arial" panose="020B0604020202020204" pitchFamily="34" charset="0"/>
              <a:buChar char="•"/>
            </a:pPr>
            <a:r>
              <a:rPr lang="es-ES" dirty="0"/>
              <a:t>Los tamaños de muestra obtenidos van desde 1.173 hasta 7.218 GF</a:t>
            </a:r>
          </a:p>
          <a:p>
            <a:pPr marL="171450" indent="-171450">
              <a:buFont typeface="Arial" panose="020B0604020202020204" pitchFamily="34" charset="0"/>
              <a:buChar char="•"/>
            </a:pPr>
            <a:r>
              <a:rPr lang="es-ES" dirty="0"/>
              <a:t>Se elige el menor tamaño de muestra, por tratarse de la primera experiencia utilizando esta metodología y por cuestiones de recursos</a:t>
            </a:r>
          </a:p>
        </p:txBody>
      </p:sp>
    </p:spTree>
    <p:extLst>
      <p:ext uri="{BB962C8B-B14F-4D97-AF65-F5344CB8AC3E}">
        <p14:creationId xmlns:p14="http://schemas.microsoft.com/office/powerpoint/2010/main" val="3874797497"/>
      </p:ext>
    </p:extLst>
  </p:cSld>
  <p:clrMapOvr>
    <a:masterClrMapping/>
  </p:clrMapOvr>
  <p:extLst>
    <p:ext uri="{6950BFC3-D8DA-4A85-94F7-54DA5524770B}">
      <p188:commentRel xmlns:p188="http://schemas.microsoft.com/office/powerpoint/2018/8/main" r:id="rId2"/>
    </p:ext>
  </p:extLs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Tratamiento de la no respuesta</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Resultados</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4264525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No respuesta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sz="1100" dirty="0">
              <a:solidFill>
                <a:srgbClr val="595959"/>
              </a:solidFill>
              <a:latin typeface="Poppins SemiBold"/>
              <a:cs typeface="Poppins SemiBold"/>
              <a:sym typeface="Poppins"/>
            </a:endParaRPr>
          </a:p>
        </p:txBody>
      </p:sp>
      <p:sp>
        <p:nvSpPr>
          <p:cNvPr id="7" name="Rectángulo 6">
            <a:extLst>
              <a:ext uri="{FF2B5EF4-FFF2-40B4-BE49-F238E27FC236}">
                <a16:creationId xmlns:a16="http://schemas.microsoft.com/office/drawing/2014/main" id="{83745E99-E0FE-F06E-B856-D3E7603DAE43}"/>
              </a:ext>
            </a:extLst>
          </p:cNvPr>
          <p:cNvSpPr/>
          <p:nvPr/>
        </p:nvSpPr>
        <p:spPr>
          <a:xfrm>
            <a:off x="7006264" y="1269112"/>
            <a:ext cx="1701080" cy="132343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latin typeface="Lato" panose="020F0502020204030203" pitchFamily="34" charset="0"/>
                <a:ea typeface="Lato" panose="020F0502020204030203" pitchFamily="34" charset="0"/>
                <a:cs typeface="Lato" panose="020F0502020204030203" pitchFamily="34" charset="0"/>
              </a:rPr>
              <a:t>La no respuesta ocurre cuando no se logra localizar a las unidades muestrales o cuando estas se niegan a responder</a:t>
            </a:r>
            <a:endParaRPr lang="es-AR" sz="1200" dirty="0">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7051633A-12BC-571E-25D2-A2BD10524CC7}"/>
              </a:ext>
            </a:extLst>
          </p:cNvPr>
          <p:cNvSpPr txBox="1"/>
          <p:nvPr/>
        </p:nvSpPr>
        <p:spPr>
          <a:xfrm>
            <a:off x="439864" y="3389624"/>
            <a:ext cx="2186817" cy="369332"/>
          </a:xfrm>
          <a:prstGeom prst="rect">
            <a:avLst/>
          </a:prstGeom>
          <a:noFill/>
        </p:spPr>
        <p:txBody>
          <a:bodyPr wrap="none" rtlCol="0">
            <a:spAutoFit/>
          </a:bodyPr>
          <a:lstStyle/>
          <a:p>
            <a:r>
              <a:rPr lang="es-AR" sz="1800" b="1" dirty="0">
                <a:solidFill>
                  <a:srgbClr val="92D050"/>
                </a:solidFill>
                <a:latin typeface="Lato" panose="020F0502020204030203" pitchFamily="34" charset="0"/>
                <a:ea typeface="Lato" panose="020F0502020204030203" pitchFamily="34" charset="0"/>
                <a:cs typeface="Lato" panose="020F0502020204030203" pitchFamily="34" charset="0"/>
              </a:rPr>
              <a:t>SOBREMUESTREO</a:t>
            </a:r>
            <a:endParaRPr lang="es-AR" b="1" dirty="0">
              <a:solidFill>
                <a:srgbClr val="92D050"/>
              </a:solidFill>
              <a:latin typeface="Lato" panose="020F0502020204030203" pitchFamily="34" charset="0"/>
              <a:ea typeface="Lato" panose="020F0502020204030203" pitchFamily="34" charset="0"/>
              <a:cs typeface="Lato" panose="020F0502020204030203" pitchFamily="34" charset="0"/>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335309" y="1070489"/>
            <a:ext cx="6351241" cy="523220"/>
          </a:xfrm>
          <a:prstGeom prst="rect">
            <a:avLst/>
          </a:prstGeom>
          <a:noFill/>
        </p:spPr>
        <p:txBody>
          <a:bodyPr wrap="square">
            <a:spAutoFit/>
          </a:bodyPr>
          <a:lstStyle/>
          <a:p>
            <a:pPr marL="285750" indent="-285750">
              <a:spcBef>
                <a:spcPts val="300"/>
              </a:spcBef>
              <a:spcAft>
                <a:spcPts val="3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Para asegurar los niveles de precisión planteados, el tamaño muestral efectivo debe ser de 1.173 GF</a:t>
            </a:r>
          </a:p>
        </p:txBody>
      </p:sp>
      <p:sp>
        <p:nvSpPr>
          <p:cNvPr id="16" name="CuadroTexto 15">
            <a:extLst>
              <a:ext uri="{FF2B5EF4-FFF2-40B4-BE49-F238E27FC236}">
                <a16:creationId xmlns:a16="http://schemas.microsoft.com/office/drawing/2014/main" id="{CC6548DC-BEF0-028C-360C-53CBBB7978DE}"/>
              </a:ext>
            </a:extLst>
          </p:cNvPr>
          <p:cNvSpPr txBox="1"/>
          <p:nvPr/>
        </p:nvSpPr>
        <p:spPr>
          <a:xfrm>
            <a:off x="436656" y="1776942"/>
            <a:ext cx="2584815" cy="307777"/>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Desafortunadamente…</a:t>
            </a:r>
          </a:p>
        </p:txBody>
      </p:sp>
      <p:sp>
        <p:nvSpPr>
          <p:cNvPr id="17" name="CuadroTexto 16">
            <a:extLst>
              <a:ext uri="{FF2B5EF4-FFF2-40B4-BE49-F238E27FC236}">
                <a16:creationId xmlns:a16="http://schemas.microsoft.com/office/drawing/2014/main" id="{CD3EB928-B566-8799-372B-2C01280A62F5}"/>
              </a:ext>
            </a:extLst>
          </p:cNvPr>
          <p:cNvSpPr txBox="1"/>
          <p:nvPr/>
        </p:nvSpPr>
        <p:spPr>
          <a:xfrm>
            <a:off x="436656" y="2253997"/>
            <a:ext cx="1696298"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NO RESPUESTA</a:t>
            </a:r>
          </a:p>
        </p:txBody>
      </p:sp>
      <p:cxnSp>
        <p:nvCxnSpPr>
          <p:cNvPr id="19" name="Conector recto de flecha 18">
            <a:extLst>
              <a:ext uri="{FF2B5EF4-FFF2-40B4-BE49-F238E27FC236}">
                <a16:creationId xmlns:a16="http://schemas.microsoft.com/office/drawing/2014/main" id="{62263B2F-9455-1DB8-B102-4441DA8BF07D}"/>
              </a:ext>
            </a:extLst>
          </p:cNvPr>
          <p:cNvCxnSpPr>
            <a:cxnSpLocks/>
            <a:stCxn id="17" idx="3"/>
            <a:endCxn id="21" idx="1"/>
          </p:cNvCxnSpPr>
          <p:nvPr/>
        </p:nvCxnSpPr>
        <p:spPr>
          <a:xfrm>
            <a:off x="2132954" y="2423274"/>
            <a:ext cx="662855" cy="76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1D3FC26-D1DA-303F-A3FC-F2213E75892B}"/>
              </a:ext>
            </a:extLst>
          </p:cNvPr>
          <p:cNvSpPr txBox="1"/>
          <p:nvPr/>
        </p:nvSpPr>
        <p:spPr>
          <a:xfrm>
            <a:off x="2795809" y="2169301"/>
            <a:ext cx="1407891" cy="523220"/>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Tamaño de muestra menor</a:t>
            </a:r>
          </a:p>
        </p:txBody>
      </p:sp>
      <p:cxnSp>
        <p:nvCxnSpPr>
          <p:cNvPr id="22" name="Conector recto de flecha 21">
            <a:extLst>
              <a:ext uri="{FF2B5EF4-FFF2-40B4-BE49-F238E27FC236}">
                <a16:creationId xmlns:a16="http://schemas.microsoft.com/office/drawing/2014/main" id="{1A60665E-3B50-D880-5B7C-5874FB501069}"/>
              </a:ext>
            </a:extLst>
          </p:cNvPr>
          <p:cNvCxnSpPr>
            <a:cxnSpLocks/>
            <a:stCxn id="21" idx="3"/>
          </p:cNvCxnSpPr>
          <p:nvPr/>
        </p:nvCxnSpPr>
        <p:spPr>
          <a:xfrm>
            <a:off x="4203700" y="2430911"/>
            <a:ext cx="66285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C1E04245-7FA0-3523-9416-50C4FC19FE84}"/>
              </a:ext>
            </a:extLst>
          </p:cNvPr>
          <p:cNvSpPr txBox="1"/>
          <p:nvPr/>
        </p:nvSpPr>
        <p:spPr>
          <a:xfrm>
            <a:off x="4866555" y="2161664"/>
            <a:ext cx="1407891" cy="523220"/>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Estimaciones menos precisas</a:t>
            </a:r>
          </a:p>
        </p:txBody>
      </p:sp>
      <p:sp>
        <p:nvSpPr>
          <p:cNvPr id="33" name="CuadroTexto 32">
            <a:extLst>
              <a:ext uri="{FF2B5EF4-FFF2-40B4-BE49-F238E27FC236}">
                <a16:creationId xmlns:a16="http://schemas.microsoft.com/office/drawing/2014/main" id="{ED40971F-D8A4-C3C2-27B7-C53931C6E3B1}"/>
              </a:ext>
            </a:extLst>
          </p:cNvPr>
          <p:cNvSpPr txBox="1"/>
          <p:nvPr/>
        </p:nvSpPr>
        <p:spPr>
          <a:xfrm>
            <a:off x="347730" y="2887184"/>
            <a:ext cx="6496654" cy="307777"/>
          </a:xfrm>
          <a:prstGeom prst="rect">
            <a:avLst/>
          </a:prstGeom>
          <a:noFill/>
        </p:spPr>
        <p:txBody>
          <a:bodyPr wrap="square">
            <a:spAutoFit/>
          </a:bodyPr>
          <a:lstStyle/>
          <a:p>
            <a:pPr marL="285750" indent="-285750">
              <a:spcBef>
                <a:spcPts val="300"/>
              </a:spcBef>
              <a:spcAft>
                <a:spcPts val="3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Estrategia para preservar la precisión de las estimaciones</a:t>
            </a:r>
          </a:p>
        </p:txBody>
      </p:sp>
      <p:sp>
        <p:nvSpPr>
          <p:cNvPr id="34" name="Rectángulo 33">
            <a:extLst>
              <a:ext uri="{FF2B5EF4-FFF2-40B4-BE49-F238E27FC236}">
                <a16:creationId xmlns:a16="http://schemas.microsoft.com/office/drawing/2014/main" id="{654E3F10-FD05-0F49-2946-6C4EDDFC60DB}"/>
              </a:ext>
            </a:extLst>
          </p:cNvPr>
          <p:cNvSpPr/>
          <p:nvPr/>
        </p:nvSpPr>
        <p:spPr>
          <a:xfrm>
            <a:off x="7003056" y="3041072"/>
            <a:ext cx="1701080" cy="132343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latin typeface="Lato" panose="020F0502020204030203" pitchFamily="34" charset="0"/>
                <a:ea typeface="Lato" panose="020F0502020204030203" pitchFamily="34" charset="0"/>
                <a:cs typeface="Lato" panose="020F0502020204030203" pitchFamily="34" charset="0"/>
              </a:rPr>
              <a:t>Consiste en incrementar el tamaño muestral en cada estrato de acuerdo con la tasa de no respuesta presente en dicho estrato</a:t>
            </a:r>
          </a:p>
        </p:txBody>
      </p:sp>
      <p:sp>
        <p:nvSpPr>
          <p:cNvPr id="36" name="CuadroTexto 35">
            <a:extLst>
              <a:ext uri="{FF2B5EF4-FFF2-40B4-BE49-F238E27FC236}">
                <a16:creationId xmlns:a16="http://schemas.microsoft.com/office/drawing/2014/main" id="{F1DF7969-CF32-AD5C-004F-2884ACDC4E1C}"/>
              </a:ext>
            </a:extLst>
          </p:cNvPr>
          <p:cNvSpPr txBox="1"/>
          <p:nvPr/>
        </p:nvSpPr>
        <p:spPr>
          <a:xfrm>
            <a:off x="2785352" y="3432575"/>
            <a:ext cx="4059031" cy="1200329"/>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asume no respuesta no asociada a las características de la encuesta</a:t>
            </a:r>
          </a:p>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supone una tasa de respuesta del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50%</a:t>
            </a:r>
            <a:r>
              <a:rPr lang="es-ES" dirty="0">
                <a:latin typeface="Lato" panose="020F0502020204030203" pitchFamily="34" charset="0"/>
                <a:ea typeface="Lato" panose="020F0502020204030203" pitchFamily="34" charset="0"/>
                <a:cs typeface="Lato" panose="020F0502020204030203" pitchFamily="34" charset="0"/>
              </a:rPr>
              <a:t> en cada estrato</a:t>
            </a:r>
          </a:p>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Muestra inflada final: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2.346 GF</a:t>
            </a:r>
            <a:endParaRPr lang="es-AR" b="1" dirty="0">
              <a:solidFill>
                <a:srgbClr val="92D050"/>
              </a:solidFill>
            </a:endParaRPr>
          </a:p>
        </p:txBody>
      </p:sp>
    </p:spTree>
    <p:extLst>
      <p:ext uri="{BB962C8B-B14F-4D97-AF65-F5344CB8AC3E}">
        <p14:creationId xmlns:p14="http://schemas.microsoft.com/office/powerpoint/2010/main" val="4252756018"/>
      </p:ext>
    </p:extLst>
  </p:cSld>
  <p:clrMapOvr>
    <a:masterClrMapping/>
  </p:clrMapOvr>
  <p:extLst>
    <p:ext uri="{6950BFC3-D8DA-4A85-94F7-54DA5524770B}">
      <p188:commentRel xmlns:p188="http://schemas.microsoft.com/office/powerpoint/2018/8/main" r:id="rId2"/>
    </p:ext>
  </p:extLs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Conclusiones</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62317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5" y="2977675"/>
            <a:ext cx="63684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Objetivos de la tesina</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3646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F73FD48E-9461-CC32-B2E4-66711EE52447}"/>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Conclusiones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12439" y="962240"/>
            <a:ext cx="3553771" cy="347787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cumple con el objetivo de la tesina de investigar y aplicar un diseño muestral para la Encuesta de Satisfacción de Asociados de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que brinde resultados confiables a la hora de tomar decisiones.</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desarrolla una metodología que resulta innovadora para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utilizando un diseño muestral probabilístico. El método de selección es estratificado de GF con adjudicación de la muestra siguiendo un enfoque multivariado y multidominio, mientras que el de estimación es de simple expansión.</a:t>
            </a:r>
          </a:p>
        </p:txBody>
      </p:sp>
      <p:sp>
        <p:nvSpPr>
          <p:cNvPr id="6" name="CuadroTexto 5">
            <a:extLst>
              <a:ext uri="{FF2B5EF4-FFF2-40B4-BE49-F238E27FC236}">
                <a16:creationId xmlns:a16="http://schemas.microsoft.com/office/drawing/2014/main" id="{E380C7FB-4537-85F6-2DB4-9B1F912A01C5}"/>
              </a:ext>
            </a:extLst>
          </p:cNvPr>
          <p:cNvSpPr txBox="1"/>
          <p:nvPr/>
        </p:nvSpPr>
        <p:spPr>
          <a:xfrm>
            <a:off x="4363943" y="962240"/>
            <a:ext cx="4577714" cy="3631763"/>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comparación con las encuestas realizadas en los últimos años, se podrá conocer el nivel de satisfacción y de recomendación para todos los GF de la población objetivo y para los dominios considerados. Asimismo, se podrá conocer una medida de error que indique el nivel de precisión de las estimaciones.</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sobre los posibles sesgos que generan diferencias en los métodos de recolección de datos, buscando la respuesta del GF cualquiera sea el medio de contacto.</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en el instrumento de recolección de datos, creando un formulario simple y ágil, con un máximo de catorce preguntas, simplificando la formulación de las mismas y las escalas utilizadas.</a:t>
            </a:r>
          </a:p>
        </p:txBody>
      </p:sp>
    </p:spTree>
    <p:extLst>
      <p:ext uri="{BB962C8B-B14F-4D97-AF65-F5344CB8AC3E}">
        <p14:creationId xmlns:p14="http://schemas.microsoft.com/office/powerpoint/2010/main" val="1812652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6;p14">
            <a:extLst>
              <a:ext uri="{FF2B5EF4-FFF2-40B4-BE49-F238E27FC236}">
                <a16:creationId xmlns:a16="http://schemas.microsoft.com/office/drawing/2014/main" id="{6FA0871A-735E-00F4-0879-E5B291F2FC63}"/>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Conclusiones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572000" y="1075612"/>
            <a:ext cx="3884281" cy="138499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Debido a que la no respuesta es inevitable, se utiliza la técnica de </a:t>
            </a:r>
            <a:r>
              <a:rPr lang="es-ES" dirty="0" err="1">
                <a:latin typeface="Lato" panose="020F0502020204030203" pitchFamily="34" charset="0"/>
                <a:ea typeface="Lato" panose="020F0502020204030203" pitchFamily="34" charset="0"/>
                <a:cs typeface="Lato" panose="020F0502020204030203" pitchFamily="34" charset="0"/>
              </a:rPr>
              <a:t>sobremuestreo</a:t>
            </a:r>
            <a:r>
              <a:rPr lang="es-ES" dirty="0">
                <a:latin typeface="Lato" panose="020F0502020204030203" pitchFamily="34" charset="0"/>
                <a:ea typeface="Lato" panose="020F0502020204030203" pitchFamily="34" charset="0"/>
                <a:cs typeface="Lato" panose="020F0502020204030203" pitchFamily="34" charset="0"/>
              </a:rPr>
              <a:t>. Suponiendo una tasa de respuesta del 50%, la muestra inflada es de 2.346 GF. Se presenta el listado de los GF que componen la muestra.</a:t>
            </a:r>
          </a:p>
        </p:txBody>
      </p:sp>
      <p:sp>
        <p:nvSpPr>
          <p:cNvPr id="5" name="CuadroTexto 4">
            <a:extLst>
              <a:ext uri="{FF2B5EF4-FFF2-40B4-BE49-F238E27FC236}">
                <a16:creationId xmlns:a16="http://schemas.microsoft.com/office/drawing/2014/main" id="{4694DE93-404E-B6D5-807B-D7772F198EC1}"/>
              </a:ext>
            </a:extLst>
          </p:cNvPr>
          <p:cNvSpPr txBox="1"/>
          <p:nvPr/>
        </p:nvSpPr>
        <p:spPr>
          <a:xfrm>
            <a:off x="335056" y="1075612"/>
            <a:ext cx="3451860" cy="347787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establece una estrategia de comunicación que contribuya a aumentar las tasas de respuesta.</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Utilizando el paquete </a:t>
            </a:r>
            <a:r>
              <a:rPr lang="es-ES" i="1" dirty="0">
                <a:latin typeface="Lato" panose="020F0502020204030203" pitchFamily="34" charset="0"/>
                <a:ea typeface="Lato" panose="020F0502020204030203" pitchFamily="34" charset="0"/>
                <a:cs typeface="Lato" panose="020F0502020204030203" pitchFamily="34" charset="0"/>
              </a:rPr>
              <a:t>R2BEAT</a:t>
            </a:r>
            <a:r>
              <a:rPr lang="es-ES" dirty="0">
                <a:latin typeface="Lato" panose="020F0502020204030203" pitchFamily="34" charset="0"/>
                <a:ea typeface="Lato" panose="020F0502020204030203" pitchFamily="34" charset="0"/>
                <a:cs typeface="Lato" panose="020F0502020204030203" pitchFamily="34" charset="0"/>
              </a:rPr>
              <a:t> se obtuvieron distintos tamaños de muestra según distintos niveles de precisión, para cuatro escenarios planteados. Se eligió el menor tamaño de 1.173 GF, el cual corresponde al escenario 4 (sin la credencial D y segmento presentada en dos categorías) con niveles de precisión del 5% a nivel global y del 12% para las desagregaciones dadas por región, segmento, nivel de uso y credencial.</a:t>
            </a:r>
          </a:p>
        </p:txBody>
      </p:sp>
    </p:spTree>
    <p:extLst>
      <p:ext uri="{BB962C8B-B14F-4D97-AF65-F5344CB8AC3E}">
        <p14:creationId xmlns:p14="http://schemas.microsoft.com/office/powerpoint/2010/main" val="41623730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4C30F4EF-2B09-8B31-AA21-CD08D1406176}"/>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Consideraciones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70549" y="1034440"/>
            <a:ext cx="3392791" cy="3262432"/>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 presente encuesta, se recomienda realizar un seguimiento de la no respuesta que permita contar con información más precisa de la tasa de respuesta en los años siguientes, así como también acerca de las características de quienes no responden </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espera obtener un mayor conocimiento acerca de los valores supuestos, necesarios para la obtención del tamaño de la muestra, de la media y de la variabilidad de los parámetros de interés.</a:t>
            </a:r>
          </a:p>
        </p:txBody>
      </p:sp>
      <p:sp>
        <p:nvSpPr>
          <p:cNvPr id="6" name="CuadroTexto 5">
            <a:extLst>
              <a:ext uri="{FF2B5EF4-FFF2-40B4-BE49-F238E27FC236}">
                <a16:creationId xmlns:a16="http://schemas.microsoft.com/office/drawing/2014/main" id="{6110D573-E241-14E1-7EF2-D2662552BF6D}"/>
              </a:ext>
            </a:extLst>
          </p:cNvPr>
          <p:cNvSpPr txBox="1"/>
          <p:nvPr/>
        </p:nvSpPr>
        <p:spPr>
          <a:xfrm>
            <a:off x="4571381" y="1034440"/>
            <a:ext cx="4162837" cy="138499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esperan avances en el proyecto de Calidad de Datos de manera que la información faltante de los datos de contacto de los GF esté completa y actualizada, aspecto fundamental del marco muestral en un diseño probabilístico.</a:t>
            </a:r>
          </a:p>
        </p:txBody>
      </p:sp>
    </p:spTree>
    <p:extLst>
      <p:ext uri="{BB962C8B-B14F-4D97-AF65-F5344CB8AC3E}">
        <p14:creationId xmlns:p14="http://schemas.microsoft.com/office/powerpoint/2010/main" val="41070725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p:nvSpPr>
          <p:cNvPr id="2" name="Google Shape;86;p14">
            <a:extLst>
              <a:ext uri="{FF2B5EF4-FFF2-40B4-BE49-F238E27FC236}">
                <a16:creationId xmlns:a16="http://schemas.microsoft.com/office/drawing/2014/main" id="{5E283876-F1DD-8B4A-FA20-89E161970BB2}"/>
              </a:ext>
            </a:extLst>
          </p:cNvPr>
          <p:cNvSpPr/>
          <p:nvPr/>
        </p:nvSpPr>
        <p:spPr>
          <a:xfrm>
            <a:off x="0" y="0"/>
            <a:ext cx="6792686"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3" name="Google Shape;163;p22"/>
          <p:cNvSpPr txBox="1"/>
          <p:nvPr/>
        </p:nvSpPr>
        <p:spPr>
          <a:xfrm>
            <a:off x="611062" y="1925434"/>
            <a:ext cx="792187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7200" dirty="0">
                <a:solidFill>
                  <a:schemeClr val="bg1">
                    <a:lumMod val="50000"/>
                  </a:schemeClr>
                </a:solidFill>
                <a:latin typeface="Poppins SemiBold"/>
                <a:ea typeface="Poppins SemiBold"/>
                <a:cs typeface="Poppins SemiBold"/>
                <a:sym typeface="Poppins SemiBold"/>
              </a:rPr>
              <a:t>¡Gracias!</a:t>
            </a:r>
            <a:endParaRPr sz="7200" dirty="0">
              <a:solidFill>
                <a:schemeClr val="bg1">
                  <a:lumMod val="50000"/>
                </a:schemeClr>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3758590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Tree>
    <p:extLst>
      <p:ext uri="{BB962C8B-B14F-4D97-AF65-F5344CB8AC3E}">
        <p14:creationId xmlns:p14="http://schemas.microsoft.com/office/powerpoint/2010/main" val="31917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F5522D0C-C7DE-E258-9E0D-57AF91F9B0C1}"/>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Objetivos de la tesina</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335059" y="427704"/>
            <a:ext cx="278635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general</a:t>
            </a:r>
            <a:endParaRPr sz="2400" b="1" dirty="0">
              <a:solidFill>
                <a:srgbClr val="00986B"/>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185725" y="1027394"/>
            <a:ext cx="3826541" cy="1169551"/>
          </a:xfrm>
          <a:prstGeom prst="rect">
            <a:avLst/>
          </a:prstGeom>
          <a:noFill/>
          <a:ln>
            <a:solidFill>
              <a:schemeClr val="bg1"/>
            </a:solidFill>
          </a:ln>
        </p:spPr>
        <p:txBody>
          <a:bodyPr wrap="square">
            <a:spAutoFit/>
          </a:bodyPr>
          <a:lstStyle/>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Estudiar y aplicar diseños muestrales para encuestas de opinión en la empresa </a:t>
            </a:r>
            <a:r>
              <a:rPr lang="es-ES" dirty="0" err="1">
                <a:solidFill>
                  <a:schemeClr val="dk2"/>
                </a:solidFill>
                <a:latin typeface="Lato"/>
                <a:ea typeface="Lato"/>
                <a:cs typeface="Lato"/>
                <a:sym typeface="Lato"/>
              </a:rPr>
              <a:t>Avalian</a:t>
            </a:r>
            <a:r>
              <a:rPr lang="es-ES" dirty="0">
                <a:solidFill>
                  <a:schemeClr val="dk2"/>
                </a:solidFill>
                <a:latin typeface="Lato"/>
                <a:ea typeface="Lato"/>
                <a:cs typeface="Lato"/>
                <a:sym typeface="Lato"/>
              </a:rPr>
              <a:t> que tengan en cuenta distintos niveles de estratificación y distintos niveles de dominios de estimación</a:t>
            </a:r>
          </a:p>
        </p:txBody>
      </p:sp>
      <p:sp>
        <p:nvSpPr>
          <p:cNvPr id="2" name="Google Shape;105;p16">
            <a:extLst>
              <a:ext uri="{FF2B5EF4-FFF2-40B4-BE49-F238E27FC236}">
                <a16:creationId xmlns:a16="http://schemas.microsoft.com/office/drawing/2014/main" id="{A3A5A78A-82D4-EB25-243C-9549BF3B14C3}"/>
              </a:ext>
            </a:extLst>
          </p:cNvPr>
          <p:cNvSpPr txBox="1"/>
          <p:nvPr/>
        </p:nvSpPr>
        <p:spPr>
          <a:xfrm>
            <a:off x="4572000" y="427704"/>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Objetivos específicos</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4436C582-9D74-75E7-A6BC-92571046ECA2}"/>
              </a:ext>
            </a:extLst>
          </p:cNvPr>
          <p:cNvSpPr txBox="1"/>
          <p:nvPr/>
        </p:nvSpPr>
        <p:spPr>
          <a:xfrm>
            <a:off x="4460267" y="1027394"/>
            <a:ext cx="4348674" cy="3493264"/>
          </a:xfrm>
          <a:prstGeom prst="rect">
            <a:avLst/>
          </a:prstGeom>
          <a:noFill/>
        </p:spPr>
        <p:txBody>
          <a:bodyPr wrap="square">
            <a:spAutoFit/>
          </a:bodyPr>
          <a:lstStyle/>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Estudio de antecedentes de los diseños muestrales utilizados en el pasado en encuestas similares dentro de la empresa</a:t>
            </a:r>
          </a:p>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Búsqueda bibliográfica de diseños muestrales con más de una variable de estratificación y con distintos niveles de dominios de estimación</a:t>
            </a:r>
          </a:p>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Determinación de tamaños de muestra que se ajusten a niveles de precisión para cada uno de los niveles de dominios de estimación y a los costos operativos</a:t>
            </a:r>
          </a:p>
          <a:p>
            <a:pPr marL="457200" lvl="0" indent="-317500" algn="l" rtl="0">
              <a:spcBef>
                <a:spcPts val="0"/>
              </a:spcBef>
              <a:spcAft>
                <a:spcPts val="0"/>
              </a:spcAft>
              <a:buClr>
                <a:schemeClr val="bg1">
                  <a:lumMod val="50000"/>
                </a:schemeClr>
              </a:buClr>
              <a:buSzPts val="1400"/>
              <a:buFont typeface="Lato"/>
              <a:buChar char="●"/>
            </a:pPr>
            <a:r>
              <a:rPr lang="es-ES" dirty="0">
                <a:solidFill>
                  <a:schemeClr val="dk2"/>
                </a:solidFill>
                <a:latin typeface="Lato"/>
                <a:ea typeface="Lato"/>
                <a:cs typeface="Lato"/>
                <a:sym typeface="Lato"/>
              </a:rPr>
              <a:t>Determinación del diseño muestral que cumpla con los requisitos pretendidos y planteo de posibles soluciones para el problema de la no respuesta</a:t>
            </a:r>
          </a:p>
        </p:txBody>
      </p:sp>
    </p:spTree>
    <p:extLst>
      <p:ext uri="{BB962C8B-B14F-4D97-AF65-F5344CB8AC3E}">
        <p14:creationId xmlns:p14="http://schemas.microsoft.com/office/powerpoint/2010/main" val="2801880588"/>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11600</TotalTime>
  <Words>6604</Words>
  <Application>Microsoft Office PowerPoint</Application>
  <PresentationFormat>Presentación en pantalla (16:9)</PresentationFormat>
  <Paragraphs>850</Paragraphs>
  <Slides>84</Slides>
  <Notes>46</Notes>
  <HiddenSlides>16</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84</vt:i4>
      </vt:variant>
    </vt:vector>
  </HeadingPairs>
  <TitlesOfParts>
    <vt:vector size="96" baseType="lpstr">
      <vt:lpstr>Arial</vt:lpstr>
      <vt:lpstr>Raleway SemiBold</vt:lpstr>
      <vt:lpstr>Poppins</vt:lpstr>
      <vt:lpstr>Poppins SemiBold</vt:lpstr>
      <vt:lpstr>Segoe UI</vt:lpstr>
      <vt:lpstr>Calibri</vt:lpstr>
      <vt:lpstr>Raleway</vt:lpstr>
      <vt:lpstr>Raleway ExtraBold</vt:lpstr>
      <vt:lpstr>Cambria Math</vt:lpstr>
      <vt:lpstr>Lato</vt:lpstr>
      <vt:lpstr>Swiss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Sofía Suares</cp:lastModifiedBy>
  <cp:revision>103</cp:revision>
  <dcterms:modified xsi:type="dcterms:W3CDTF">2024-07-30T15:52:43Z</dcterms:modified>
</cp:coreProperties>
</file>