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58" r:id="rId3"/>
    <p:sldId id="294" r:id="rId4"/>
    <p:sldId id="264" r:id="rId5"/>
    <p:sldId id="263" r:id="rId6"/>
    <p:sldId id="273" r:id="rId7"/>
    <p:sldId id="272" r:id="rId8"/>
    <p:sldId id="262" r:id="rId9"/>
    <p:sldId id="295" r:id="rId10"/>
    <p:sldId id="261" r:id="rId11"/>
    <p:sldId id="296" r:id="rId12"/>
    <p:sldId id="260" r:id="rId13"/>
    <p:sldId id="282" r:id="rId14"/>
    <p:sldId id="259" r:id="rId15"/>
    <p:sldId id="266" r:id="rId16"/>
    <p:sldId id="283" r:id="rId17"/>
    <p:sldId id="275" r:id="rId18"/>
    <p:sldId id="274" r:id="rId19"/>
    <p:sldId id="284" r:id="rId20"/>
    <p:sldId id="267" r:id="rId21"/>
    <p:sldId id="299" r:id="rId22"/>
    <p:sldId id="300" r:id="rId23"/>
    <p:sldId id="278" r:id="rId24"/>
    <p:sldId id="301" r:id="rId25"/>
    <p:sldId id="302" r:id="rId26"/>
    <p:sldId id="277" r:id="rId27"/>
    <p:sldId id="303" r:id="rId28"/>
    <p:sldId id="304" r:id="rId29"/>
    <p:sldId id="276" r:id="rId30"/>
    <p:sldId id="305" r:id="rId31"/>
    <p:sldId id="306" r:id="rId32"/>
    <p:sldId id="268" r:id="rId33"/>
    <p:sldId id="279" r:id="rId34"/>
    <p:sldId id="290" r:id="rId35"/>
    <p:sldId id="291" r:id="rId36"/>
    <p:sldId id="292" r:id="rId37"/>
    <p:sldId id="293" r:id="rId38"/>
    <p:sldId id="298" r:id="rId39"/>
    <p:sldId id="269" r:id="rId40"/>
    <p:sldId id="281" r:id="rId41"/>
    <p:sldId id="280" r:id="rId42"/>
    <p:sldId id="270" r:id="rId43"/>
    <p:sldId id="297" r:id="rId44"/>
    <p:sldId id="285" r:id="rId45"/>
    <p:sldId id="265" r:id="rId46"/>
    <p:sldId id="287" r:id="rId47"/>
    <p:sldId id="289" r:id="rId48"/>
    <p:sldId id="288" r:id="rId49"/>
    <p:sldId id="286"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045EF4-A7F3-452C-A571-20EDE77692FF}">
          <p14:sldIdLst>
            <p14:sldId id="256"/>
            <p14:sldId id="258"/>
            <p14:sldId id="294"/>
            <p14:sldId id="264"/>
            <p14:sldId id="263"/>
            <p14:sldId id="273"/>
            <p14:sldId id="272"/>
            <p14:sldId id="262"/>
            <p14:sldId id="295"/>
            <p14:sldId id="261"/>
            <p14:sldId id="296"/>
            <p14:sldId id="260"/>
            <p14:sldId id="282"/>
            <p14:sldId id="259"/>
            <p14:sldId id="266"/>
            <p14:sldId id="283"/>
            <p14:sldId id="275"/>
            <p14:sldId id="274"/>
            <p14:sldId id="284"/>
            <p14:sldId id="267"/>
            <p14:sldId id="299"/>
            <p14:sldId id="300"/>
            <p14:sldId id="278"/>
            <p14:sldId id="301"/>
            <p14:sldId id="302"/>
            <p14:sldId id="277"/>
            <p14:sldId id="303"/>
            <p14:sldId id="304"/>
            <p14:sldId id="276"/>
            <p14:sldId id="305"/>
            <p14:sldId id="306"/>
            <p14:sldId id="268"/>
            <p14:sldId id="279"/>
            <p14:sldId id="290"/>
            <p14:sldId id="291"/>
            <p14:sldId id="292"/>
            <p14:sldId id="293"/>
            <p14:sldId id="298"/>
            <p14:sldId id="269"/>
            <p14:sldId id="281"/>
            <p14:sldId id="280"/>
            <p14:sldId id="270"/>
            <p14:sldId id="297"/>
            <p14:sldId id="285"/>
            <p14:sldId id="265"/>
            <p14:sldId id="287"/>
            <p14:sldId id="289"/>
            <p14:sldId id="288"/>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660"/>
  </p:normalViewPr>
  <p:slideViewPr>
    <p:cSldViewPr snapToGrid="0">
      <p:cViewPr varScale="1">
        <p:scale>
          <a:sx n="82" d="100"/>
          <a:sy n="82" d="100"/>
        </p:scale>
        <p:origin x="143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05-04-2023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05-04-2023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05-04-2023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05-04-2023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drive.google.com/file/d/113HhKRXt6Ocb3udHnRgT-sahSNKJ2eH8/view?usp=drivesd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411993" y="1800691"/>
            <a:ext cx="8360229" cy="430887"/>
          </a:xfrm>
          <a:prstGeom prst="rect">
            <a:avLst/>
          </a:prstGeom>
          <a:noFill/>
        </p:spPr>
        <p:txBody>
          <a:bodyPr wrap="square">
            <a:spAutoFit/>
          </a:bodyPr>
          <a:lstStyle/>
          <a:p>
            <a:r>
              <a:rPr lang="en-US" sz="2200" b="1" dirty="0">
                <a:solidFill>
                  <a:srgbClr val="002060"/>
                </a:solidFill>
                <a:latin typeface="Times New Roman" panose="02020603050405020304" pitchFamily="18" charset="0"/>
              </a:rPr>
              <a:t>DEPARTMENT OF COMPUTER SCIENCE AND ENGINEERING </a:t>
            </a:r>
            <a:endParaRPr lang="en-IN" sz="2200" b="1" dirty="0">
              <a:solidFill>
                <a:srgbClr val="00206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1342658" y="2148027"/>
            <a:ext cx="6498898" cy="954107"/>
          </a:xfrm>
          <a:prstGeom prst="rect">
            <a:avLst/>
          </a:prstGeom>
          <a:noFill/>
        </p:spPr>
        <p:txBody>
          <a:bodyPr wrap="square" rtlCol="0">
            <a:spAutoFit/>
          </a:bodyPr>
          <a:lstStyle/>
          <a:p>
            <a:pPr algn="ctr"/>
            <a:r>
              <a:rPr lang="en-IN" sz="2800" b="1" dirty="0">
                <a:solidFill>
                  <a:srgbClr val="C00000"/>
                </a:solidFill>
                <a:latin typeface="Times New Roman" panose="02020603050405020304" pitchFamily="18" charset="0"/>
                <a:cs typeface="Times New Roman" panose="02020603050405020304" pitchFamily="18" charset="0"/>
              </a:rPr>
              <a:t>   </a:t>
            </a:r>
            <a:r>
              <a:rPr lang="en-IN" sz="2800" b="1" dirty="0">
                <a:solidFill>
                  <a:srgbClr val="CC0099"/>
                </a:solidFill>
                <a:latin typeface="Times New Roman" panose="02020603050405020304" pitchFamily="18" charset="0"/>
                <a:cs typeface="Times New Roman" panose="02020603050405020304" pitchFamily="18" charset="0"/>
              </a:rPr>
              <a:t>BATCH 4  </a:t>
            </a:r>
          </a:p>
          <a:p>
            <a:pPr algn="ctr"/>
            <a:r>
              <a:rPr lang="en-IN" sz="2800" b="1" dirty="0">
                <a:solidFill>
                  <a:srgbClr val="CC0099"/>
                </a:solidFill>
                <a:latin typeface="Times New Roman" panose="02020603050405020304" pitchFamily="18" charset="0"/>
                <a:cs typeface="Times New Roman" panose="02020603050405020304" pitchFamily="18" charset="0"/>
              </a:rPr>
              <a:t>REAL TIME FIRE LOCALIZATION</a:t>
            </a:r>
          </a:p>
        </p:txBody>
      </p:sp>
      <p:sp>
        <p:nvSpPr>
          <p:cNvPr id="16" name="TextBox 15">
            <a:extLst>
              <a:ext uri="{FF2B5EF4-FFF2-40B4-BE49-F238E27FC236}">
                <a16:creationId xmlns:a16="http://schemas.microsoft.com/office/drawing/2014/main" id="{1330EC8A-088B-458F-9182-920EE3139846}"/>
              </a:ext>
            </a:extLst>
          </p:cNvPr>
          <p:cNvSpPr txBox="1"/>
          <p:nvPr/>
        </p:nvSpPr>
        <p:spPr>
          <a:xfrm>
            <a:off x="108244" y="4798826"/>
            <a:ext cx="4071870" cy="1323439"/>
          </a:xfrm>
          <a:prstGeom prst="rect">
            <a:avLst/>
          </a:prstGeom>
          <a:noFill/>
        </p:spPr>
        <p:txBody>
          <a:bodyPr wrap="square" rtlCol="0">
            <a:spAutoFit/>
          </a:bodyPr>
          <a:lstStyle/>
          <a:p>
            <a:r>
              <a:rPr lang="en-US" sz="2400" b="1" u="sng" dirty="0">
                <a:solidFill>
                  <a:schemeClr val="accent5">
                    <a:lumMod val="50000"/>
                  </a:schemeClr>
                </a:solidFill>
              </a:rPr>
              <a:t>GUIDED BY:</a:t>
            </a:r>
          </a:p>
          <a:p>
            <a:r>
              <a:rPr lang="en-US" sz="2000" dirty="0"/>
              <a:t>Dr.  A. HEMLATHADHEVI, M.E., Ph.D., </a:t>
            </a:r>
          </a:p>
          <a:p>
            <a:r>
              <a:rPr lang="en-US" dirty="0"/>
              <a:t> </a:t>
            </a:r>
          </a:p>
          <a:p>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565702" y="3204287"/>
            <a:ext cx="3973220" cy="1661993"/>
          </a:xfrm>
          <a:prstGeom prst="rect">
            <a:avLst/>
          </a:prstGeom>
          <a:noFill/>
        </p:spPr>
        <p:txBody>
          <a:bodyPr wrap="square" rtlCol="0">
            <a:spAutoFit/>
          </a:bodyPr>
          <a:lstStyle/>
          <a:p>
            <a:pPr algn="ctr"/>
            <a:r>
              <a:rPr lang="en-US" sz="2400" b="1" u="sng" dirty="0">
                <a:solidFill>
                  <a:schemeClr val="accent5">
                    <a:lumMod val="50000"/>
                  </a:schemeClr>
                </a:solidFill>
              </a:rPr>
              <a:t>TEAM MEMBERS:</a:t>
            </a:r>
          </a:p>
          <a:p>
            <a:pPr marL="457200" indent="-457200">
              <a:buAutoNum type="arabicPeriod"/>
            </a:pPr>
            <a:r>
              <a:rPr lang="en-US" sz="2000" dirty="0"/>
              <a:t>SAKTHI SREE V – 211419104229</a:t>
            </a:r>
          </a:p>
          <a:p>
            <a:pPr marL="457200" indent="-457200">
              <a:buAutoNum type="arabicPeriod"/>
            </a:pPr>
            <a:r>
              <a:rPr lang="en-US" sz="2000" dirty="0"/>
              <a:t>SOFIYA S – 211419104260</a:t>
            </a:r>
          </a:p>
          <a:p>
            <a:pPr marL="457200" indent="-457200">
              <a:buAutoNum type="arabicPeriod"/>
            </a:pPr>
            <a:r>
              <a:rPr lang="en-US" sz="2000" dirty="0"/>
              <a:t>SWATHI P - 211419104281   </a:t>
            </a:r>
            <a:r>
              <a:rPr lang="en-US" dirty="0"/>
              <a:t>                                                               </a:t>
            </a:r>
          </a:p>
          <a:p>
            <a:pPr algn="ct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297351" y="128368"/>
            <a:ext cx="6285765" cy="1522578"/>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fld id="{8CB503F5-DB0E-4E11-9D2A-893EDB84D48F}" type="datetime1">
              <a:rPr lang="en-IN" smtClean="0"/>
              <a:t>05-04-2023</a:t>
            </a:fld>
            <a:endParaRPr lang="en-IN"/>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800" b="1" smtClean="0">
                <a:solidFill>
                  <a:schemeClr val="tx1"/>
                </a:solidFill>
              </a:rPr>
              <a:t>1</a:t>
            </a:fld>
            <a:endParaRPr lang="en-IN" sz="1800" b="1" dirty="0">
              <a:solidFill>
                <a:schemeClr val="tx1"/>
              </a:solidFill>
            </a:endParaRPr>
          </a:p>
        </p:txBody>
      </p:sp>
      <p:sp>
        <p:nvSpPr>
          <p:cNvPr id="4" name="TextBox 3">
            <a:extLst>
              <a:ext uri="{FF2B5EF4-FFF2-40B4-BE49-F238E27FC236}">
                <a16:creationId xmlns:a16="http://schemas.microsoft.com/office/drawing/2014/main" id="{E261D5B2-10E8-FF3D-204A-90ABC56F8053}"/>
              </a:ext>
            </a:extLst>
          </p:cNvPr>
          <p:cNvSpPr txBox="1"/>
          <p:nvPr/>
        </p:nvSpPr>
        <p:spPr>
          <a:xfrm>
            <a:off x="5062536" y="4798826"/>
            <a:ext cx="3973220" cy="1046440"/>
          </a:xfrm>
          <a:prstGeom prst="rect">
            <a:avLst/>
          </a:prstGeom>
          <a:noFill/>
        </p:spPr>
        <p:txBody>
          <a:bodyPr wrap="square" rtlCol="0">
            <a:spAutoFit/>
          </a:bodyPr>
          <a:lstStyle/>
          <a:p>
            <a:r>
              <a:rPr lang="en-US" sz="2400" b="1" u="sng" dirty="0">
                <a:solidFill>
                  <a:schemeClr val="accent5">
                    <a:lumMod val="50000"/>
                  </a:schemeClr>
                </a:solidFill>
              </a:rPr>
              <a:t>CO-ORDINATED BY:</a:t>
            </a:r>
          </a:p>
          <a:p>
            <a:r>
              <a:rPr lang="en-US" sz="2000" dirty="0"/>
              <a:t>MRS. K. VALARMATHI, ME., PhD.,</a:t>
            </a:r>
            <a:r>
              <a:rPr lang="en-US" dirty="0"/>
              <a:t> </a:t>
            </a:r>
          </a:p>
          <a:p>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0"/>
            <a:ext cx="7886700" cy="746287"/>
          </a:xfrm>
        </p:spPr>
        <p:txBody>
          <a:bodyPr>
            <a:noAutofit/>
          </a:bodyPr>
          <a:lstStyle/>
          <a:p>
            <a:pPr algn="ctr"/>
            <a:r>
              <a:rPr lang="en-US" b="1" dirty="0">
                <a:solidFill>
                  <a:srgbClr val="7030A0"/>
                </a:solidFill>
                <a:latin typeface="Times New Roman" panose="02020603050405020304" pitchFamily="18" charset="0"/>
                <a:cs typeface="Times New Roman" panose="02020603050405020304" pitchFamily="18" charset="0"/>
              </a:rPr>
              <a:t>PROPOSED SYSTEM</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89E01FDE-22D3-49D9-846C-C14CA8C34E8A}" type="datetime1">
              <a:rPr lang="en-IN" smtClean="0"/>
              <a:t>05-04-2023</a:t>
            </a:fld>
            <a:endParaRPr lang="en-IN"/>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10</a:t>
            </a:fld>
            <a:endParaRPr lang="en-IN"/>
          </a:p>
        </p:txBody>
      </p:sp>
      <p:sp>
        <p:nvSpPr>
          <p:cNvPr id="5" name="Rectangle 4"/>
          <p:cNvSpPr/>
          <p:nvPr/>
        </p:nvSpPr>
        <p:spPr>
          <a:xfrm>
            <a:off x="703762" y="1095158"/>
            <a:ext cx="7811588" cy="4832092"/>
          </a:xfrm>
          <a:prstGeom prst="rect">
            <a:avLst/>
          </a:prstGeom>
        </p:spPr>
        <p:txBody>
          <a:bodyPr wrap="square">
            <a:spAutoFit/>
          </a:bodyPr>
          <a:lstStyle/>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proposed model </a:t>
            </a:r>
            <a:r>
              <a:rPr lang="en-US" sz="2800" dirty="0">
                <a:solidFill>
                  <a:srgbClr val="0070C0"/>
                </a:solidFill>
                <a:latin typeface="Times New Roman" panose="02020603050405020304" pitchFamily="18" charset="0"/>
                <a:cs typeface="Times New Roman" panose="02020603050405020304" pitchFamily="18" charset="0"/>
              </a:rPr>
              <a:t>combines both open cv and deep learning algorithm</a:t>
            </a:r>
            <a:r>
              <a:rPr lang="en-US" sz="2800" dirty="0">
                <a:latin typeface="Times New Roman" panose="02020603050405020304" pitchFamily="18" charset="0"/>
                <a:cs typeface="Times New Roman" panose="02020603050405020304" pitchFamily="18" charset="0"/>
              </a:rPr>
              <a:t>(yolo5) to efficiently detect fire.</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Yolov5 is faster than its earlier versions and offers improved speed and accuracy for object detection, classification and localization.  It is a light weight model and it is easy to deploy that makes it suitable for real time application.</a:t>
            </a:r>
          </a:p>
          <a:p>
            <a:pPr algn="just">
              <a:buFont typeface="Wingdings" panose="05000000000000000000" pitchFamily="2" charset="2"/>
              <a:buChar char="Ø"/>
            </a:pPr>
            <a:r>
              <a:rPr lang="en-US" sz="2800" dirty="0">
                <a:solidFill>
                  <a:srgbClr val="0070C0"/>
                </a:solidFill>
                <a:latin typeface="Times New Roman" panose="02020603050405020304" pitchFamily="18" charset="0"/>
                <a:cs typeface="Times New Roman" panose="02020603050405020304" pitchFamily="18" charset="0"/>
              </a:rPr>
              <a:t>Pre-trained weights and configuration files of yolo5 algorithm is loaded into the webcam for image processing and fire detection.</a:t>
            </a:r>
          </a:p>
        </p:txBody>
      </p:sp>
    </p:spTree>
    <p:extLst>
      <p:ext uri="{BB962C8B-B14F-4D97-AF65-F5344CB8AC3E}">
        <p14:creationId xmlns:p14="http://schemas.microsoft.com/office/powerpoint/2010/main" val="85330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40526"/>
            <a:ext cx="7886700" cy="4741817"/>
          </a:xfrm>
        </p:spPr>
        <p:txBody>
          <a:bodyPr/>
          <a:lstStyle/>
          <a:p>
            <a:pPr algn="just">
              <a:buFont typeface="Wingdings" panose="05000000000000000000" pitchFamily="2" charset="2"/>
              <a:buChar char="Ø"/>
            </a:pPr>
            <a:r>
              <a:rPr lang="en-US" dirty="0">
                <a:solidFill>
                  <a:srgbClr val="0070C0"/>
                </a:solidFill>
                <a:latin typeface="Times New Roman" panose="02020603050405020304" pitchFamily="18" charset="0"/>
                <a:cs typeface="Times New Roman" panose="02020603050405020304" pitchFamily="18" charset="0"/>
              </a:rPr>
              <a:t>The input obtained from webcam is resized to fit the network size of yolo5 algorithm.	</a:t>
            </a:r>
          </a:p>
          <a:p>
            <a:pPr algn="just">
              <a:buFont typeface="Wingdings" panose="05000000000000000000" pitchFamily="2" charset="2"/>
              <a:buChar char="Ø"/>
            </a:pPr>
            <a:r>
              <a:rPr lang="en-US" dirty="0">
                <a:solidFill>
                  <a:srgbClr val="0070C0"/>
                </a:solidFill>
                <a:latin typeface="Times New Roman" panose="02020603050405020304" pitchFamily="18" charset="0"/>
                <a:cs typeface="Times New Roman" panose="02020603050405020304" pitchFamily="18" charset="0"/>
              </a:rPr>
              <a:t>Then, it is fed into the yolo5 network where object detection and labelling occurs.	</a:t>
            </a:r>
          </a:p>
          <a:p>
            <a:pPr algn="just">
              <a:buFont typeface="Wingdings" panose="05000000000000000000" pitchFamily="2" charset="2"/>
              <a:buChar char="Ø"/>
            </a:pPr>
            <a:r>
              <a:rPr lang="en-US" dirty="0">
                <a:solidFill>
                  <a:srgbClr val="0070C0"/>
                </a:solidFill>
                <a:latin typeface="Times New Roman" panose="02020603050405020304" pitchFamily="18" charset="0"/>
                <a:cs typeface="Times New Roman" panose="02020603050405020304" pitchFamily="18" charset="0"/>
              </a:rPr>
              <a:t>If the labelling matches with the class fire, the system alerts with an alarm sound.</a:t>
            </a:r>
          </a:p>
          <a:p>
            <a:pPr marL="0" indent="0" algn="just">
              <a:buNone/>
            </a:pPr>
            <a:endParaRPr lang="en-IN" dirty="0">
              <a:solidFill>
                <a:srgbClr val="0070C0"/>
              </a:solidFill>
            </a:endParaRPr>
          </a:p>
        </p:txBody>
      </p:sp>
      <p:sp>
        <p:nvSpPr>
          <p:cNvPr id="4" name="Date Placeholder 3"/>
          <p:cNvSpPr>
            <a:spLocks noGrp="1"/>
          </p:cNvSpPr>
          <p:nvPr>
            <p:ph type="dt" sz="half" idx="10"/>
          </p:nvPr>
        </p:nvSpPr>
        <p:spPr/>
        <p:txBody>
          <a:bodyPr/>
          <a:lstStyle/>
          <a:p>
            <a:fld id="{88D22DAB-7094-45B8-85D5-D3661D95DC5B}" type="datetime1">
              <a:rPr lang="en-IN" smtClean="0"/>
              <a:t>05-04-2023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11</a:t>
            </a:fld>
            <a:endParaRPr lang="en-IN"/>
          </a:p>
        </p:txBody>
      </p:sp>
    </p:spTree>
    <p:extLst>
      <p:ext uri="{BB962C8B-B14F-4D97-AF65-F5344CB8AC3E}">
        <p14:creationId xmlns:p14="http://schemas.microsoft.com/office/powerpoint/2010/main" val="2130199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746215" y="783772"/>
            <a:ext cx="7886700" cy="1228920"/>
          </a:xfrm>
        </p:spPr>
        <p:txBody>
          <a:bodyPr>
            <a:noAutofit/>
          </a:bodyPr>
          <a:lstStyle/>
          <a:p>
            <a:pPr algn="ctr"/>
            <a:r>
              <a:rPr lang="en-US" b="1" dirty="0">
                <a:solidFill>
                  <a:srgbClr val="7030A0"/>
                </a:solidFill>
                <a:latin typeface="Times New Roman" panose="02020603050405020304" pitchFamily="18" charset="0"/>
                <a:cs typeface="Times New Roman" panose="02020603050405020304" pitchFamily="18" charset="0"/>
              </a:rPr>
              <a:t>SOFTWARE REQUIREMENTS</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fld id="{E8DB6051-EE13-42E6-98E9-4DCFCECF34A5}" type="datetime1">
              <a:rPr lang="en-IN" smtClean="0"/>
              <a:t>05-04-2023</a:t>
            </a:fld>
            <a:endParaRPr lang="en-IN"/>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mtClean="0"/>
              <a:t>12</a:t>
            </a:fld>
            <a:endParaRPr lang="en-IN"/>
          </a:p>
        </p:txBody>
      </p:sp>
      <p:sp>
        <p:nvSpPr>
          <p:cNvPr id="5" name="Rectangle 4"/>
          <p:cNvSpPr/>
          <p:nvPr/>
        </p:nvSpPr>
        <p:spPr>
          <a:xfrm>
            <a:off x="1059724" y="2559515"/>
            <a:ext cx="8373292" cy="2323713"/>
          </a:xfrm>
          <a:prstGeom prst="rect">
            <a:avLst/>
          </a:prstGeom>
        </p:spPr>
        <p:txBody>
          <a:bodyPr wrap="square">
            <a:spAutoFit/>
          </a:bodyPr>
          <a:lstStyle/>
          <a:p>
            <a:pPr marR="0" lvl="0" algn="just">
              <a:lnSpc>
                <a:spcPct val="100000"/>
              </a:lnSpc>
              <a:spcBef>
                <a:spcPts val="0"/>
              </a:spcBef>
              <a:spcAft>
                <a:spcPts val="1000"/>
              </a:spcAft>
              <a:buFont typeface="Wingdings" panose="05000000000000000000" pitchFamily="2" charset="2"/>
              <a:buChar char="ü"/>
            </a:pPr>
            <a:r>
              <a:rPr lang="en-US" sz="2800" dirty="0">
                <a:latin typeface="Times New Roman" panose="02020603050405020304" pitchFamily="18" charset="0"/>
                <a:ea typeface="Calibri" panose="020F0502020204030204" pitchFamily="34" charset="0"/>
                <a:cs typeface="Times New Roman" panose="02020603050405020304" pitchFamily="18" charset="0"/>
              </a:rPr>
              <a:t>Operating System  - Linux, Windows/7/10</a:t>
            </a:r>
          </a:p>
          <a:p>
            <a:pPr marR="0" lvl="0" algn="just">
              <a:lnSpc>
                <a:spcPct val="100000"/>
              </a:lnSpc>
              <a:spcBef>
                <a:spcPts val="0"/>
              </a:spcBef>
              <a:spcAft>
                <a:spcPts val="1000"/>
              </a:spcAft>
              <a:buFont typeface="Wingdings" panose="05000000000000000000" pitchFamily="2" charset="2"/>
              <a:buChar char="ü"/>
            </a:pPr>
            <a:r>
              <a:rPr lang="en-US" sz="2800" dirty="0">
                <a:latin typeface="Times New Roman" panose="02020603050405020304" pitchFamily="18" charset="0"/>
                <a:ea typeface="Calibri" panose="020F0502020204030204" pitchFamily="34" charset="0"/>
                <a:cs typeface="Times New Roman" panose="02020603050405020304" pitchFamily="18" charset="0"/>
              </a:rPr>
              <a:t>Server			          -  Anaconda, VS code</a:t>
            </a:r>
          </a:p>
          <a:p>
            <a:pPr marR="0" lvl="0" algn="just">
              <a:lnSpc>
                <a:spcPct val="100000"/>
              </a:lnSpc>
              <a:spcBef>
                <a:spcPts val="0"/>
              </a:spcBef>
              <a:spcAft>
                <a:spcPts val="1000"/>
              </a:spcAft>
              <a:buFont typeface="Wingdings" panose="05000000000000000000" pitchFamily="2" charset="2"/>
              <a:buChar char="ü"/>
            </a:pPr>
            <a:r>
              <a:rPr lang="en-US" sz="2800" dirty="0">
                <a:latin typeface="Times New Roman" panose="02020603050405020304" pitchFamily="18" charset="0"/>
                <a:ea typeface="Calibri" panose="020F0502020204030204" pitchFamily="34" charset="0"/>
                <a:cs typeface="Times New Roman" panose="02020603050405020304" pitchFamily="18" charset="0"/>
              </a:rPr>
              <a:t>Server side Script  -	 Python , AIML</a:t>
            </a:r>
          </a:p>
          <a:p>
            <a:pPr marR="0" lvl="0">
              <a:lnSpc>
                <a:spcPct val="100000"/>
              </a:lnSpc>
              <a:spcBef>
                <a:spcPts val="0"/>
              </a:spcBef>
              <a:spcAft>
                <a:spcPts val="1000"/>
              </a:spcAft>
            </a:pP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026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15" y="574133"/>
            <a:ext cx="8294914" cy="1019536"/>
          </a:xfrm>
        </p:spPr>
        <p:txBody>
          <a:bodyPr>
            <a:normAutofit fontScale="90000"/>
          </a:bodyPr>
          <a:lstStyle/>
          <a:p>
            <a:pPr algn="ctr"/>
            <a:r>
              <a:rPr lang="en-IN" dirty="0"/>
              <a:t> </a:t>
            </a:r>
            <a:r>
              <a:rPr lang="en-IN" sz="4900" b="1" dirty="0">
                <a:solidFill>
                  <a:srgbClr val="7030A0"/>
                </a:solidFill>
                <a:latin typeface="Times New Roman" panose="02020603050405020304" pitchFamily="18" charset="0"/>
                <a:cs typeface="Times New Roman" panose="02020603050405020304" pitchFamily="18" charset="0"/>
              </a:rPr>
              <a:t>HARDWARE REQUIREMENTS</a:t>
            </a:r>
          </a:p>
        </p:txBody>
      </p:sp>
      <p:sp>
        <p:nvSpPr>
          <p:cNvPr id="3" name="Content Placeholder 2"/>
          <p:cNvSpPr>
            <a:spLocks noGrp="1"/>
          </p:cNvSpPr>
          <p:nvPr>
            <p:ph idx="1"/>
          </p:nvPr>
        </p:nvSpPr>
        <p:spPr>
          <a:xfrm>
            <a:off x="930729" y="2003878"/>
            <a:ext cx="7886700" cy="4717598"/>
          </a:xfrm>
        </p:spPr>
        <p:txBody>
          <a:bodyPr>
            <a:noAutofit/>
          </a:bodyPr>
          <a:lstStyle/>
          <a:p>
            <a:pPr marR="0" lvl="0">
              <a:lnSpc>
                <a:spcPct val="100000"/>
              </a:lnSpc>
              <a:spcBef>
                <a:spcPts val="0"/>
              </a:spcBef>
              <a:spcAft>
                <a:spcPts val="1000"/>
              </a:spcAft>
              <a:buFont typeface="Wingdings" panose="05000000000000000000" pitchFamily="2" charset="2"/>
              <a:buChar char="ü"/>
            </a:pPr>
            <a:r>
              <a:rPr lang="en-US" dirty="0">
                <a:latin typeface="Times New Roman" panose="02020603050405020304" pitchFamily="18" charset="0"/>
                <a:ea typeface="Calibri" panose="020F0502020204030204" pitchFamily="34" charset="0"/>
                <a:cs typeface="Times New Roman" panose="02020603050405020304" pitchFamily="18" charset="0"/>
              </a:rPr>
              <a:t>Processor    	-   I5</a:t>
            </a:r>
          </a:p>
          <a:p>
            <a:pPr>
              <a:lnSpc>
                <a:spcPct val="100000"/>
              </a:lnSpc>
              <a:spcBef>
                <a:spcPts val="0"/>
              </a:spcBef>
              <a:spcAft>
                <a:spcPts val="1000"/>
              </a:spcAft>
              <a:buFont typeface="Wingdings" panose="05000000000000000000" pitchFamily="2" charset="2"/>
              <a:buChar char="ü"/>
            </a:pPr>
            <a:r>
              <a:rPr lang="en-US" dirty="0">
                <a:latin typeface="Times New Roman" panose="02020603050405020304" pitchFamily="18" charset="0"/>
                <a:ea typeface="Calibri" panose="020F0502020204030204" pitchFamily="34" charset="0"/>
                <a:cs typeface="Times New Roman" panose="02020603050405020304" pitchFamily="18" charset="0"/>
              </a:rPr>
              <a:t>RAM		-   8 GB(min)</a:t>
            </a:r>
          </a:p>
          <a:p>
            <a:pPr marR="0" lvl="0">
              <a:lnSpc>
                <a:spcPct val="100000"/>
              </a:lnSpc>
              <a:spcBef>
                <a:spcPts val="0"/>
              </a:spcBef>
              <a:spcAft>
                <a:spcPts val="1000"/>
              </a:spcAft>
              <a:buFont typeface="Wingdings" panose="05000000000000000000" pitchFamily="2" charset="2"/>
              <a:buChar char="ü"/>
            </a:pPr>
            <a:r>
              <a:rPr lang="en-US" dirty="0">
                <a:latin typeface="Times New Roman" panose="02020603050405020304" pitchFamily="18" charset="0"/>
                <a:ea typeface="Calibri" panose="020F0502020204030204" pitchFamily="34" charset="0"/>
                <a:cs typeface="Times New Roman" panose="02020603050405020304" pitchFamily="18" charset="0"/>
              </a:rPr>
              <a:t>Hard Disk           -  500 GB</a:t>
            </a:r>
          </a:p>
          <a:p>
            <a:pPr>
              <a:lnSpc>
                <a:spcPct val="100000"/>
              </a:lnSpc>
              <a:spcBef>
                <a:spcPts val="0"/>
              </a:spcBef>
              <a:spcAft>
                <a:spcPts val="1000"/>
              </a:spcAft>
              <a:buFont typeface="Wingdings" panose="05000000000000000000" pitchFamily="2" charset="2"/>
              <a:buChar char="ü"/>
            </a:pPr>
            <a:r>
              <a:rPr lang="en-US" dirty="0">
                <a:latin typeface="Times New Roman" panose="02020603050405020304" pitchFamily="18" charset="0"/>
                <a:ea typeface="Calibri" panose="020F0502020204030204" pitchFamily="34" charset="0"/>
                <a:cs typeface="Times New Roman" panose="02020603050405020304" pitchFamily="18" charset="0"/>
              </a:rPr>
              <a:t>Key Board          - Standard Windows Keyboard</a:t>
            </a:r>
          </a:p>
          <a:p>
            <a:pPr lvl="0">
              <a:lnSpc>
                <a:spcPct val="100000"/>
              </a:lnSpc>
              <a:spcBef>
                <a:spcPts val="0"/>
              </a:spcBef>
              <a:spcAft>
                <a:spcPts val="1000"/>
              </a:spcAft>
              <a:buFont typeface="Wingdings" panose="05000000000000000000" pitchFamily="2" charset="2"/>
              <a:buChar char="ü"/>
            </a:pPr>
            <a:r>
              <a:rPr lang="en-US" dirty="0">
                <a:latin typeface="Times New Roman" panose="02020603050405020304" pitchFamily="18" charset="0"/>
                <a:ea typeface="Calibri" panose="020F0502020204030204" pitchFamily="34" charset="0"/>
                <a:cs typeface="Times New Roman" panose="02020603050405020304" pitchFamily="18" charset="0"/>
              </a:rPr>
              <a:t>Mouse		-  Two or Three Button Mouse</a:t>
            </a:r>
          </a:p>
          <a:p>
            <a:pPr>
              <a:lnSpc>
                <a:spcPct val="100000"/>
              </a:lnSpc>
              <a:spcBef>
                <a:spcPts val="0"/>
              </a:spcBef>
              <a:spcAft>
                <a:spcPts val="1000"/>
              </a:spcAft>
              <a:buFont typeface="Wingdings" panose="05000000000000000000" pitchFamily="2" charset="2"/>
              <a:buChar char="ü"/>
            </a:pPr>
            <a:r>
              <a:rPr lang="en-US" dirty="0">
                <a:latin typeface="Times New Roman" panose="02020603050405020304" pitchFamily="18" charset="0"/>
                <a:ea typeface="Calibri" panose="020F0502020204030204" pitchFamily="34" charset="0"/>
                <a:cs typeface="Times New Roman" panose="02020603050405020304" pitchFamily="18" charset="0"/>
              </a:rPr>
              <a:t>Mouse		-  Two or Three Button Mouse</a:t>
            </a:r>
          </a:p>
          <a:p>
            <a:pPr lvl="0" algn="just">
              <a:lnSpc>
                <a:spcPct val="100000"/>
              </a:lnSpc>
              <a:spcBef>
                <a:spcPts val="0"/>
              </a:spcBef>
              <a:spcAft>
                <a:spcPts val="1000"/>
              </a:spcAft>
              <a:buFont typeface="Wingdings" panose="05000000000000000000" pitchFamily="2" charset="2"/>
              <a:buChar char="ü"/>
            </a:pPr>
            <a:endParaRPr lang="en-US" sz="4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spcAft>
                <a:spcPts val="1000"/>
              </a:spcAft>
              <a:buFont typeface="Wingdings" panose="05000000000000000000" pitchFamily="2" charset="2"/>
              <a:buChar char="ü"/>
            </a:pPr>
            <a:endParaRPr lang="en-US" sz="40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0000"/>
              </a:lnSpc>
              <a:spcBef>
                <a:spcPts val="0"/>
              </a:spcBef>
              <a:spcAft>
                <a:spcPts val="1000"/>
              </a:spcAft>
              <a:buFont typeface="Wingdings" panose="05000000000000000000" pitchFamily="2" charset="2"/>
              <a:buChar char="ü"/>
            </a:pPr>
            <a:endParaRPr lang="en-US" sz="4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8D22DAB-7094-45B8-85D5-D3661D95DC5B}" type="datetime1">
              <a:rPr lang="en-IN" smtClean="0"/>
              <a:t>05-04-2023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13</a:t>
            </a:fld>
            <a:endParaRPr lang="en-IN"/>
          </a:p>
        </p:txBody>
      </p:sp>
    </p:spTree>
    <p:extLst>
      <p:ext uri="{BB962C8B-B14F-4D97-AF65-F5344CB8AC3E}">
        <p14:creationId xmlns:p14="http://schemas.microsoft.com/office/powerpoint/2010/main" val="298194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31120"/>
            <a:ext cx="7886700" cy="530258"/>
          </a:xfrm>
        </p:spPr>
        <p:txBody>
          <a:bodyPr>
            <a:noAutofit/>
          </a:bodyPr>
          <a:lstStyle/>
          <a:p>
            <a:pPr algn="ctr"/>
            <a:r>
              <a:rPr lang="en-US" b="1" dirty="0">
                <a:solidFill>
                  <a:srgbClr val="7030A0"/>
                </a:solidFill>
                <a:latin typeface="Times New Roman" panose="02020603050405020304" pitchFamily="18" charset="0"/>
                <a:cs typeface="Times New Roman" panose="02020603050405020304" pitchFamily="18" charset="0"/>
              </a:rPr>
              <a:t>ARCHITECTURE</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fld id="{62C8375E-572C-4231-AFAD-B0A78AF670A8}" type="datetime1">
              <a:rPr lang="en-IN" smtClean="0"/>
              <a:t>05-04-2023</a:t>
            </a:fld>
            <a:endParaRPr lang="en-IN"/>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14</a:t>
            </a:fld>
            <a:endParaRPr lang="en-IN"/>
          </a:p>
        </p:txBody>
      </p:sp>
      <p:pic>
        <p:nvPicPr>
          <p:cNvPr id="5" name="image9.jpeg"/>
          <p:cNvPicPr/>
          <p:nvPr/>
        </p:nvPicPr>
        <p:blipFill>
          <a:blip r:embed="rId2" cstate="print"/>
          <a:stretch>
            <a:fillRect/>
          </a:stretch>
        </p:blipFill>
        <p:spPr>
          <a:xfrm>
            <a:off x="628650" y="1286020"/>
            <a:ext cx="7886700" cy="4480560"/>
          </a:xfrm>
          <a:prstGeom prst="rect">
            <a:avLst/>
          </a:prstGeom>
        </p:spPr>
      </p:pic>
    </p:spTree>
    <p:extLst>
      <p:ext uri="{BB962C8B-B14F-4D97-AF65-F5344CB8AC3E}">
        <p14:creationId xmlns:p14="http://schemas.microsoft.com/office/powerpoint/2010/main" val="3264071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89683"/>
            <a:ext cx="7886700" cy="1151733"/>
          </a:xfrm>
        </p:spPr>
        <p:txBody>
          <a:bodyPr>
            <a:noAutofit/>
          </a:bodyPr>
          <a:lstStyle/>
          <a:p>
            <a:pPr algn="ctr"/>
            <a:r>
              <a:rPr lang="en-US"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DFD </a:t>
            </a:r>
            <a:r>
              <a:rPr 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LEVEL</a:t>
            </a:r>
            <a:r>
              <a:rPr lang="en-US"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0 </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05-04-2023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15</a:t>
            </a:fld>
            <a:endParaRPr lang="en-IN"/>
          </a:p>
        </p:txBody>
      </p:sp>
      <p:pic>
        <p:nvPicPr>
          <p:cNvPr id="9" name="image4.png"/>
          <p:cNvPicPr/>
          <p:nvPr/>
        </p:nvPicPr>
        <p:blipFill>
          <a:blip r:embed="rId2" cstate="print"/>
          <a:stretch>
            <a:fillRect/>
          </a:stretch>
        </p:blipFill>
        <p:spPr>
          <a:xfrm>
            <a:off x="862148" y="2220686"/>
            <a:ext cx="7653201" cy="2651759"/>
          </a:xfrm>
          <a:prstGeom prst="rect">
            <a:avLst/>
          </a:prstGeom>
        </p:spPr>
      </p:pic>
    </p:spTree>
    <p:extLst>
      <p:ext uri="{BB962C8B-B14F-4D97-AF65-F5344CB8AC3E}">
        <p14:creationId xmlns:p14="http://schemas.microsoft.com/office/powerpoint/2010/main" val="1665330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6754"/>
            <a:ext cx="7886700" cy="1071155"/>
          </a:xfrm>
        </p:spPr>
        <p:txBody>
          <a:bodyPr>
            <a:normAutofit fontScale="90000"/>
          </a:bodyPr>
          <a:lstStyle/>
          <a:p>
            <a:pPr algn="ctr"/>
            <a:r>
              <a:rPr lang="en-US" sz="49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DFD LEVEL 1</a:t>
            </a:r>
            <a:endParaRPr lang="en-IN" dirty="0"/>
          </a:p>
        </p:txBody>
      </p:sp>
      <p:sp>
        <p:nvSpPr>
          <p:cNvPr id="4" name="Date Placeholder 3"/>
          <p:cNvSpPr>
            <a:spLocks noGrp="1"/>
          </p:cNvSpPr>
          <p:nvPr>
            <p:ph type="dt" sz="half" idx="10"/>
          </p:nvPr>
        </p:nvSpPr>
        <p:spPr/>
        <p:txBody>
          <a:bodyPr/>
          <a:lstStyle/>
          <a:p>
            <a:fld id="{88D22DAB-7094-45B8-85D5-D3661D95DC5B}" type="datetime1">
              <a:rPr lang="en-IN" smtClean="0"/>
              <a:t>05-04-2023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16</a:t>
            </a:fld>
            <a:endParaRPr lang="en-IN"/>
          </a:p>
        </p:txBody>
      </p:sp>
      <p:pic>
        <p:nvPicPr>
          <p:cNvPr id="6" name="image5.png"/>
          <p:cNvPicPr>
            <a:picLocks noGrp="1"/>
          </p:cNvPicPr>
          <p:nvPr>
            <p:ph idx="1"/>
          </p:nvPr>
        </p:nvPicPr>
        <p:blipFill>
          <a:blip r:embed="rId2" cstate="print"/>
          <a:stretch>
            <a:fillRect/>
          </a:stretch>
        </p:blipFill>
        <p:spPr>
          <a:xfrm>
            <a:off x="628650" y="1410789"/>
            <a:ext cx="7886700" cy="4945562"/>
          </a:xfrm>
          <a:prstGeom prst="rect">
            <a:avLst/>
          </a:prstGeom>
        </p:spPr>
      </p:pic>
    </p:spTree>
    <p:extLst>
      <p:ext uri="{BB962C8B-B14F-4D97-AF65-F5344CB8AC3E}">
        <p14:creationId xmlns:p14="http://schemas.microsoft.com/office/powerpoint/2010/main" val="2769682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0"/>
            <a:ext cx="7886700" cy="1315373"/>
          </a:xfrm>
        </p:spPr>
        <p:txBody>
          <a:bodyPr>
            <a:noAutofit/>
          </a:bodyPr>
          <a:lstStyle/>
          <a:p>
            <a:pPr algn="ctr"/>
            <a:r>
              <a:rPr lang="en-US"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ER DIAGRAM</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05-04-2023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17</a:t>
            </a:fld>
            <a:endParaRPr lang="en-IN"/>
          </a:p>
        </p:txBody>
      </p:sp>
      <p:pic>
        <p:nvPicPr>
          <p:cNvPr id="9" name="image3.jpeg"/>
          <p:cNvPicPr/>
          <p:nvPr/>
        </p:nvPicPr>
        <p:blipFill>
          <a:blip r:embed="rId2" cstate="print"/>
          <a:stretch>
            <a:fillRect/>
          </a:stretch>
        </p:blipFill>
        <p:spPr>
          <a:xfrm>
            <a:off x="424543" y="1658983"/>
            <a:ext cx="8294914" cy="4519749"/>
          </a:xfrm>
          <a:prstGeom prst="rect">
            <a:avLst/>
          </a:prstGeom>
        </p:spPr>
      </p:pic>
    </p:spTree>
    <p:extLst>
      <p:ext uri="{BB962C8B-B14F-4D97-AF65-F5344CB8AC3E}">
        <p14:creationId xmlns:p14="http://schemas.microsoft.com/office/powerpoint/2010/main" val="362709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765810" y="1"/>
            <a:ext cx="7886700" cy="1295400"/>
          </a:xfrm>
        </p:spPr>
        <p:txBody>
          <a:bodyPr>
            <a:noAutofit/>
          </a:bodyPr>
          <a:lstStyle/>
          <a:p>
            <a:pPr algn="ctr"/>
            <a:r>
              <a:rPr lang="en-US"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a:t>
            </a:r>
            <a:r>
              <a:rPr 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05-04-2023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18</a:t>
            </a:fld>
            <a:endParaRPr lang="en-IN"/>
          </a:p>
        </p:txBody>
      </p:sp>
      <p:pic>
        <p:nvPicPr>
          <p:cNvPr id="9" name="image6.jpeg"/>
          <p:cNvPicPr/>
          <p:nvPr/>
        </p:nvPicPr>
        <p:blipFill>
          <a:blip r:embed="rId2" cstate="print"/>
          <a:stretch>
            <a:fillRect/>
          </a:stretch>
        </p:blipFill>
        <p:spPr>
          <a:xfrm>
            <a:off x="1110343" y="1295400"/>
            <a:ext cx="7197634" cy="4739640"/>
          </a:xfrm>
          <a:prstGeom prst="rect">
            <a:avLst/>
          </a:prstGeom>
        </p:spPr>
      </p:pic>
    </p:spTree>
    <p:extLst>
      <p:ext uri="{BB962C8B-B14F-4D97-AF65-F5344CB8AC3E}">
        <p14:creationId xmlns:p14="http://schemas.microsoft.com/office/powerpoint/2010/main" val="972360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21024"/>
            <a:ext cx="8029575" cy="1131605"/>
          </a:xfrm>
        </p:spPr>
        <p:txBody>
          <a:bodyPr>
            <a:noAutofit/>
          </a:bodyPr>
          <a:lstStyle/>
          <a:p>
            <a:pPr algn="ctr"/>
            <a:r>
              <a:rPr lang="en-US"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SEQUENCE DIAGRAM </a:t>
            </a:r>
            <a:endParaRPr lang="en-IN" dirty="0"/>
          </a:p>
        </p:txBody>
      </p:sp>
      <p:sp>
        <p:nvSpPr>
          <p:cNvPr id="4" name="Date Placeholder 3"/>
          <p:cNvSpPr>
            <a:spLocks noGrp="1"/>
          </p:cNvSpPr>
          <p:nvPr>
            <p:ph type="dt" sz="half" idx="10"/>
          </p:nvPr>
        </p:nvSpPr>
        <p:spPr/>
        <p:txBody>
          <a:bodyPr/>
          <a:lstStyle/>
          <a:p>
            <a:fld id="{88D22DAB-7094-45B8-85D5-D3661D95DC5B}" type="datetime1">
              <a:rPr lang="en-IN" smtClean="0"/>
              <a:t>05-04-2023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19</a:t>
            </a:fld>
            <a:endParaRPr lang="en-IN"/>
          </a:p>
        </p:txBody>
      </p:sp>
      <p:sp>
        <p:nvSpPr>
          <p:cNvPr id="8" name="Rectangle 5"/>
          <p:cNvSpPr>
            <a:spLocks noChangeArrowheads="1"/>
          </p:cNvSpPr>
          <p:nvPr/>
        </p:nvSpPr>
        <p:spPr bwMode="auto">
          <a:xfrm>
            <a:off x="-2461037" y="1541417"/>
            <a:ext cx="17573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2052" name="image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364" y="1411941"/>
            <a:ext cx="6172201" cy="515022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p:cNvSpPr>
            <a:spLocks noChangeArrowheads="1"/>
          </p:cNvSpPr>
          <p:nvPr/>
        </p:nvSpPr>
        <p:spPr bwMode="auto">
          <a:xfrm>
            <a:off x="-2461037" y="1697191"/>
            <a:ext cx="1757383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7911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38900"/>
            <a:ext cx="7886700" cy="530258"/>
          </a:xfrm>
        </p:spPr>
        <p:txBody>
          <a:bodyPr>
            <a:noAutofit/>
          </a:bodyPr>
          <a:lstStyle/>
          <a:p>
            <a:pPr algn="ctr"/>
            <a:r>
              <a:rPr lang="en-US" b="1" dirty="0">
                <a:solidFill>
                  <a:srgbClr val="7030A0"/>
                </a:solidFill>
                <a:latin typeface="Times New Roman" panose="02020603050405020304" pitchFamily="18" charset="0"/>
                <a:cs typeface="Times New Roman" panose="02020603050405020304" pitchFamily="18" charset="0"/>
              </a:rPr>
              <a:t>INTRODUCTION</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fld id="{7993C1BB-792E-4C92-9F5F-EE1024995E79}" type="datetime1">
              <a:rPr lang="en-IN" smtClean="0"/>
              <a:t>05-04-2023</a:t>
            </a:fld>
            <a:endParaRPr lang="en-IN"/>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a:p>
        </p:txBody>
      </p:sp>
      <p:sp>
        <p:nvSpPr>
          <p:cNvPr id="5" name="TextBox 4">
            <a:extLst>
              <a:ext uri="{FF2B5EF4-FFF2-40B4-BE49-F238E27FC236}">
                <a16:creationId xmlns:a16="http://schemas.microsoft.com/office/drawing/2014/main" id="{0C1EE2AE-FD4B-37D2-63E6-099CA2FE86E2}"/>
              </a:ext>
            </a:extLst>
          </p:cNvPr>
          <p:cNvSpPr txBox="1"/>
          <p:nvPr/>
        </p:nvSpPr>
        <p:spPr>
          <a:xfrm>
            <a:off x="628650" y="1212980"/>
            <a:ext cx="8058150" cy="5262979"/>
          </a:xfrm>
          <a:prstGeom prst="rect">
            <a:avLst/>
          </a:prstGeom>
          <a:noFill/>
        </p:spPr>
        <p:txBody>
          <a:bodyPr wrap="square" rtlCol="0">
            <a:spAutoFit/>
          </a:bodyPr>
          <a:lstStyle/>
          <a:p>
            <a:pPr marL="457200" indent="-457200" algn="just">
              <a:buFont typeface="Wingdings" panose="05000000000000000000" pitchFamily="2" charset="2"/>
              <a:buChar char="§"/>
            </a:pPr>
            <a:r>
              <a:rPr lang="en-US" sz="2800" dirty="0">
                <a:effectLst/>
                <a:latin typeface="Times New Roman" panose="02020603050405020304" pitchFamily="18" charset="0"/>
                <a:ea typeface="Times New Roman" panose="02020603050405020304" pitchFamily="18" charset="0"/>
              </a:rPr>
              <a:t>Fire, an hazardous incident, poses a significant risk as it can be destructive and dangerous, causing wildfires, building fires, and explosions. </a:t>
            </a:r>
          </a:p>
          <a:p>
            <a:pPr marL="457200" indent="-457200" algn="just">
              <a:buFont typeface="Wingdings" panose="05000000000000000000" pitchFamily="2" charset="2"/>
              <a:buChar char="§"/>
            </a:pPr>
            <a:r>
              <a:rPr lang="en-US" sz="2800" dirty="0">
                <a:effectLst/>
                <a:latin typeface="Times New Roman" panose="02020603050405020304" pitchFamily="18" charset="0"/>
                <a:ea typeface="Times New Roman" panose="02020603050405020304" pitchFamily="18" charset="0"/>
              </a:rPr>
              <a:t>A fire can burn out of control, engulfing the area in heat and toxic with heavy smoke. So, it's crucial to spot and put out fire at its very beginning.  </a:t>
            </a:r>
          </a:p>
          <a:p>
            <a:pPr marL="457200" indent="-457200" algn="just">
              <a:buFont typeface="Wingdings" panose="05000000000000000000" pitchFamily="2" charset="2"/>
              <a:buChar char="§"/>
            </a:pPr>
            <a:r>
              <a:rPr lang="en-US" sz="2800" dirty="0">
                <a:solidFill>
                  <a:srgbClr val="0070C0"/>
                </a:solidFill>
                <a:effectLst/>
                <a:latin typeface="Times New Roman" panose="02020603050405020304" pitchFamily="18" charset="0"/>
                <a:ea typeface="Times New Roman" panose="02020603050405020304" pitchFamily="18" charset="0"/>
              </a:rPr>
              <a:t>The majority of fire monitoring and alarm systems now in use rely on sensors, which have drawbacks such as low sensitivity, sluggish response, limited coverage, and poor stability.</a:t>
            </a:r>
          </a:p>
          <a:p>
            <a:pPr marL="457200" indent="-457200" algn="just">
              <a:buFont typeface="Wingdings" panose="05000000000000000000" pitchFamily="2" charset="2"/>
              <a:buChar char="§"/>
            </a:pPr>
            <a:r>
              <a:rPr lang="en-IN" sz="2800" dirty="0">
                <a:effectLst/>
                <a:latin typeface="Times New Roman" panose="02020603050405020304" pitchFamily="18" charset="0"/>
                <a:ea typeface="Times New Roman" panose="02020603050405020304" pitchFamily="18" charset="0"/>
              </a:rPr>
              <a:t>This explores a way to develop a fire localization system using yolo5 network.</a:t>
            </a:r>
            <a:endParaRPr lang="en-US" dirty="0"/>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b="1" dirty="0">
                <a:solidFill>
                  <a:srgbClr val="7030A0"/>
                </a:solidFill>
                <a:latin typeface="Times New Roman" panose="02020603050405020304" pitchFamily="18" charset="0"/>
                <a:cs typeface="Times New Roman" panose="02020603050405020304" pitchFamily="18" charset="0"/>
              </a:rPr>
              <a:t>MODULE DESCRIPTION</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05-04-2023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20</a:t>
            </a:fld>
            <a:endParaRPr lang="en-IN"/>
          </a:p>
        </p:txBody>
      </p:sp>
      <p:sp>
        <p:nvSpPr>
          <p:cNvPr id="6" name="TextBox 5">
            <a:extLst>
              <a:ext uri="{FF2B5EF4-FFF2-40B4-BE49-F238E27FC236}">
                <a16:creationId xmlns:a16="http://schemas.microsoft.com/office/drawing/2014/main" id="{2B5697B8-54EE-71EE-E805-3DE8B573E7C4}"/>
              </a:ext>
            </a:extLst>
          </p:cNvPr>
          <p:cNvSpPr txBox="1"/>
          <p:nvPr/>
        </p:nvSpPr>
        <p:spPr>
          <a:xfrm>
            <a:off x="867747" y="671691"/>
            <a:ext cx="7647603" cy="5109091"/>
          </a:xfrm>
          <a:prstGeom prst="rect">
            <a:avLst/>
          </a:prstGeom>
          <a:noFill/>
        </p:spPr>
        <p:txBody>
          <a:bodyPr wrap="square" rtlCol="0">
            <a:spAutoFit/>
          </a:bodyPr>
          <a:lstStyle/>
          <a:p>
            <a:pPr marL="0" marR="0">
              <a:spcBef>
                <a:spcPts val="0"/>
              </a:spcBef>
              <a:spcAft>
                <a:spcPts val="0"/>
              </a:spcAft>
            </a:pPr>
            <a:r>
              <a:rPr lang="en-IN" sz="2800" b="1" u="sng" dirty="0">
                <a:effectLst/>
                <a:latin typeface="Times New Roman" panose="02020603050405020304" pitchFamily="18" charset="0"/>
                <a:ea typeface="Times New Roman" panose="02020603050405020304" pitchFamily="18" charset="0"/>
              </a:rPr>
              <a:t>1. LOAD YOLO</a:t>
            </a:r>
            <a:endParaRPr lang="en-US" sz="2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IN" sz="1800" dirty="0">
              <a:effectLst/>
              <a:latin typeface="Times New Roman" panose="02020603050405020304" pitchFamily="18" charset="0"/>
              <a:ea typeface="Times New Roman" panose="02020603050405020304" pitchFamily="18" charset="0"/>
            </a:endParaRPr>
          </a:p>
          <a:p>
            <a:pPr marL="457200" marR="0" indent="-457200" algn="just">
              <a:spcBef>
                <a:spcPts val="0"/>
              </a:spcBef>
              <a:spcAft>
                <a:spcPts val="0"/>
              </a:spcAft>
              <a:buFont typeface="Wingdings" panose="05000000000000000000" pitchFamily="2" charset="2"/>
              <a:buChar char="ü"/>
            </a:pPr>
            <a:r>
              <a:rPr lang="en-IN" sz="2800" dirty="0">
                <a:effectLst/>
                <a:latin typeface="Times New Roman" panose="02020603050405020304" pitchFamily="18" charset="0"/>
                <a:ea typeface="Times New Roman" panose="02020603050405020304" pitchFamily="18" charset="0"/>
              </a:rPr>
              <a:t>1.1 Download Pre-trained Weights: The pre-trained weights for various YOLO versions are available on the official website. Download the weight files and store them in a folder</a:t>
            </a:r>
            <a:endParaRPr lang="en-US" sz="2800" dirty="0">
              <a:effectLst/>
              <a:latin typeface="Times New Roman" panose="02020603050405020304" pitchFamily="18" charset="0"/>
              <a:ea typeface="Times New Roman" panose="02020603050405020304" pitchFamily="18" charset="0"/>
            </a:endParaRPr>
          </a:p>
          <a:p>
            <a:pPr marL="457200" marR="0" indent="-457200" algn="just">
              <a:spcBef>
                <a:spcPts val="0"/>
              </a:spcBef>
              <a:spcAft>
                <a:spcPts val="0"/>
              </a:spcAft>
              <a:buFont typeface="Wingdings" panose="05000000000000000000" pitchFamily="2" charset="2"/>
              <a:buChar char="ü"/>
            </a:pPr>
            <a:r>
              <a:rPr lang="en-IN" sz="2800" dirty="0">
                <a:effectLst/>
                <a:latin typeface="Times New Roman" panose="02020603050405020304" pitchFamily="18" charset="0"/>
                <a:ea typeface="Times New Roman" panose="02020603050405020304" pitchFamily="18" charset="0"/>
              </a:rPr>
              <a:t>1.2 Load the configuration and weight files: In OpenCV, you can load the configuration and weight files using the cv2.dnn.readNetFromDarknet() function. This function takes two arguments: the path to the configuration file and the path to the weight file.</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47520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137" y="765130"/>
            <a:ext cx="8071213" cy="5773783"/>
          </a:xfrm>
        </p:spPr>
        <p:txBody>
          <a:bodyPr>
            <a:noAutofit/>
          </a:bodyPr>
          <a:lstStyle/>
          <a:p>
            <a:pPr marL="457200" marR="0" indent="-457200" algn="just">
              <a:spcBef>
                <a:spcPts val="0"/>
              </a:spcBef>
              <a:spcAft>
                <a:spcPts val="0"/>
              </a:spcAft>
              <a:buFont typeface="Wingdings" panose="05000000000000000000" pitchFamily="2" charset="2"/>
              <a:buChar char="ü"/>
            </a:pPr>
            <a:r>
              <a:rPr lang="en-IN" dirty="0">
                <a:latin typeface="Times New Roman" panose="02020603050405020304" pitchFamily="18" charset="0"/>
                <a:ea typeface="Times New Roman" panose="02020603050405020304" pitchFamily="18" charset="0"/>
              </a:rPr>
              <a:t>1.3 The YOLO algorithm is trained to recognize a specific set of objects. The class names can be loaded by reading a text file that contains one class name per line. </a:t>
            </a:r>
            <a:endParaRPr lang="en-US" dirty="0">
              <a:latin typeface="Times New Roman" panose="02020603050405020304" pitchFamily="18" charset="0"/>
              <a:ea typeface="Times New Roman" panose="02020603050405020304" pitchFamily="18" charset="0"/>
            </a:endParaRPr>
          </a:p>
          <a:p>
            <a:pPr marL="457200" marR="0" indent="-457200" algn="just">
              <a:spcBef>
                <a:spcPts val="0"/>
              </a:spcBef>
              <a:spcAft>
                <a:spcPts val="0"/>
              </a:spcAft>
              <a:buFont typeface="Wingdings" panose="05000000000000000000" pitchFamily="2" charset="2"/>
              <a:buChar char="ü"/>
            </a:pPr>
            <a:r>
              <a:rPr lang="en-IN" dirty="0">
                <a:latin typeface="Times New Roman" panose="02020603050405020304" pitchFamily="18" charset="0"/>
                <a:ea typeface="Times New Roman" panose="02020603050405020304" pitchFamily="18" charset="0"/>
              </a:rPr>
              <a:t>1.4 The input image needs to be </a:t>
            </a:r>
            <a:r>
              <a:rPr lang="en-IN" dirty="0" err="1">
                <a:latin typeface="Times New Roman" panose="02020603050405020304" pitchFamily="18" charset="0"/>
                <a:ea typeface="Times New Roman" panose="02020603050405020304" pitchFamily="18" charset="0"/>
              </a:rPr>
              <a:t>preprocessed</a:t>
            </a:r>
            <a:r>
              <a:rPr lang="en-IN" dirty="0">
                <a:latin typeface="Times New Roman" panose="02020603050405020304" pitchFamily="18" charset="0"/>
                <a:ea typeface="Times New Roman" panose="02020603050405020304" pitchFamily="18" charset="0"/>
              </a:rPr>
              <a:t> before feeding it to the YOLO network. Resizing the image to the same size as the input size of the network must be done.</a:t>
            </a:r>
            <a:endParaRPr lang="en-US" dirty="0">
              <a:latin typeface="Times New Roman" panose="02020603050405020304" pitchFamily="18" charset="0"/>
              <a:ea typeface="Times New Roman" panose="02020603050405020304" pitchFamily="18" charset="0"/>
            </a:endParaRPr>
          </a:p>
          <a:p>
            <a:pPr marL="457200" marR="0" indent="-457200" algn="just">
              <a:spcBef>
                <a:spcPts val="0"/>
              </a:spcBef>
              <a:spcAft>
                <a:spcPts val="0"/>
              </a:spcAft>
              <a:buFont typeface="Wingdings" panose="05000000000000000000" pitchFamily="2" charset="2"/>
              <a:buChar char="ü"/>
            </a:pPr>
            <a:r>
              <a:rPr lang="en-IN" dirty="0">
                <a:latin typeface="Times New Roman" panose="02020603050405020304" pitchFamily="18" charset="0"/>
                <a:ea typeface="Times New Roman" panose="02020603050405020304" pitchFamily="18" charset="0"/>
              </a:rPr>
              <a:t>1.5 Once the input image is </a:t>
            </a:r>
            <a:r>
              <a:rPr lang="en-IN" dirty="0" err="1">
                <a:latin typeface="Times New Roman" panose="02020603050405020304" pitchFamily="18" charset="0"/>
                <a:ea typeface="Times New Roman" panose="02020603050405020304" pitchFamily="18" charset="0"/>
              </a:rPr>
              <a:t>preprocessed</a:t>
            </a:r>
            <a:r>
              <a:rPr lang="en-IN" dirty="0">
                <a:latin typeface="Times New Roman" panose="02020603050405020304" pitchFamily="18" charset="0"/>
                <a:ea typeface="Times New Roman" panose="02020603050405020304" pitchFamily="18" charset="0"/>
              </a:rPr>
              <a:t>, set it as the input to the YOLO network using the </a:t>
            </a:r>
            <a:r>
              <a:rPr lang="en-IN" dirty="0" err="1">
                <a:latin typeface="Times New Roman" panose="02020603050405020304" pitchFamily="18" charset="0"/>
                <a:ea typeface="Times New Roman" panose="02020603050405020304" pitchFamily="18" charset="0"/>
              </a:rPr>
              <a:t>net.setInput</a:t>
            </a:r>
            <a:r>
              <a:rPr lang="en-IN" dirty="0">
                <a:latin typeface="Times New Roman" panose="02020603050405020304" pitchFamily="18" charset="0"/>
                <a:ea typeface="Times New Roman" panose="02020603050405020304" pitchFamily="18" charset="0"/>
              </a:rPr>
              <a:t>() function.</a:t>
            </a:r>
            <a:endParaRPr lang="en-US" dirty="0">
              <a:latin typeface="Times New Roman" panose="02020603050405020304" pitchFamily="18" charset="0"/>
              <a:ea typeface="Times New Roman" panose="02020603050405020304" pitchFamily="18" charset="0"/>
            </a:endParaRPr>
          </a:p>
        </p:txBody>
      </p:sp>
      <p:sp>
        <p:nvSpPr>
          <p:cNvPr id="4" name="Date Placeholder 3"/>
          <p:cNvSpPr>
            <a:spLocks noGrp="1"/>
          </p:cNvSpPr>
          <p:nvPr>
            <p:ph type="dt" sz="half" idx="10"/>
          </p:nvPr>
        </p:nvSpPr>
        <p:spPr/>
        <p:txBody>
          <a:bodyPr/>
          <a:lstStyle/>
          <a:p>
            <a:fld id="{88D22DAB-7094-45B8-85D5-D3661D95DC5B}" type="datetime1">
              <a:rPr lang="en-IN" smtClean="0"/>
              <a:t>05-04-2023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21</a:t>
            </a:fld>
            <a:endParaRPr lang="en-IN"/>
          </a:p>
        </p:txBody>
      </p:sp>
    </p:spTree>
    <p:extLst>
      <p:ext uri="{BB962C8B-B14F-4D97-AF65-F5344CB8AC3E}">
        <p14:creationId xmlns:p14="http://schemas.microsoft.com/office/powerpoint/2010/main" val="1868891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D22DAB-7094-45B8-85D5-D3661D95DC5B}" type="datetime1">
              <a:rPr lang="en-IN" smtClean="0"/>
              <a:t>05-04-2023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22</a:t>
            </a:fld>
            <a:endParaRPr lang="en-IN"/>
          </a:p>
        </p:txBody>
      </p:sp>
      <p:sp>
        <p:nvSpPr>
          <p:cNvPr id="3" name="Content Placeholder 2"/>
          <p:cNvSpPr>
            <a:spLocks noGrp="1"/>
          </p:cNvSpPr>
          <p:nvPr>
            <p:ph idx="4294967295"/>
          </p:nvPr>
        </p:nvSpPr>
        <p:spPr>
          <a:xfrm>
            <a:off x="535578" y="715282"/>
            <a:ext cx="7886700" cy="4351338"/>
          </a:xfrm>
        </p:spPr>
        <p:txBody>
          <a:bodyPr/>
          <a:lstStyle/>
          <a:p>
            <a:pPr marL="457200" marR="0" indent="-457200" algn="just">
              <a:spcBef>
                <a:spcPts val="0"/>
              </a:spcBef>
              <a:spcAft>
                <a:spcPts val="0"/>
              </a:spcAft>
              <a:buFont typeface="Wingdings" panose="05000000000000000000" pitchFamily="2" charset="2"/>
              <a:buChar char="ü"/>
            </a:pPr>
            <a:r>
              <a:rPr lang="en-IN" dirty="0">
                <a:latin typeface="Times New Roman" panose="02020603050405020304" pitchFamily="18" charset="0"/>
                <a:ea typeface="Times New Roman" panose="02020603050405020304" pitchFamily="18" charset="0"/>
              </a:rPr>
              <a:t>1.6 The forward pass of the network will generate a list of bounding boxes and class probabilities for the objects in the image.</a:t>
            </a:r>
            <a:endParaRPr lang="en-US" dirty="0">
              <a:latin typeface="Times New Roman" panose="02020603050405020304" pitchFamily="18" charset="0"/>
              <a:ea typeface="Times New Roman" panose="02020603050405020304" pitchFamily="18" charset="0"/>
            </a:endParaRPr>
          </a:p>
          <a:p>
            <a:pPr marL="457200" marR="0" indent="-457200" algn="just">
              <a:spcBef>
                <a:spcPts val="0"/>
              </a:spcBef>
              <a:spcAft>
                <a:spcPts val="0"/>
              </a:spcAft>
              <a:buFont typeface="Wingdings" panose="05000000000000000000" pitchFamily="2" charset="2"/>
              <a:buChar char="ü"/>
            </a:pPr>
            <a:r>
              <a:rPr lang="en-IN" dirty="0">
                <a:latin typeface="Times New Roman" panose="02020603050405020304" pitchFamily="18" charset="0"/>
                <a:ea typeface="Times New Roman" panose="02020603050405020304" pitchFamily="18" charset="0"/>
              </a:rPr>
              <a:t>1.7 Once you have the outputs from the network, you need to filter out the weak detections and non-maximum suppression to get the final set of bounding boxes and class probabilities.</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84938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05-04-2023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23</a:t>
            </a:fld>
            <a:endParaRPr lang="en-IN"/>
          </a:p>
        </p:txBody>
      </p:sp>
      <p:sp>
        <p:nvSpPr>
          <p:cNvPr id="6" name="TextBox 5">
            <a:extLst>
              <a:ext uri="{FF2B5EF4-FFF2-40B4-BE49-F238E27FC236}">
                <a16:creationId xmlns:a16="http://schemas.microsoft.com/office/drawing/2014/main" id="{420F5354-2B44-6B10-2523-F339927C0FEF}"/>
              </a:ext>
            </a:extLst>
          </p:cNvPr>
          <p:cNvSpPr txBox="1"/>
          <p:nvPr/>
        </p:nvSpPr>
        <p:spPr>
          <a:xfrm>
            <a:off x="628650" y="734327"/>
            <a:ext cx="7886700" cy="4678204"/>
          </a:xfrm>
          <a:prstGeom prst="rect">
            <a:avLst/>
          </a:prstGeom>
          <a:noFill/>
        </p:spPr>
        <p:txBody>
          <a:bodyPr wrap="square" rtlCol="0">
            <a:spAutoFit/>
          </a:bodyPr>
          <a:lstStyle/>
          <a:p>
            <a:pPr marL="0" marR="0">
              <a:spcBef>
                <a:spcPts val="0"/>
              </a:spcBef>
              <a:spcAft>
                <a:spcPts val="0"/>
              </a:spcAft>
            </a:pPr>
            <a:r>
              <a:rPr lang="en-IN" sz="2800" b="1" u="sng" dirty="0">
                <a:effectLst/>
                <a:latin typeface="Times New Roman" panose="02020603050405020304" pitchFamily="18" charset="0"/>
                <a:ea typeface="Times New Roman" panose="02020603050405020304" pitchFamily="18" charset="0"/>
              </a:rPr>
              <a:t>2. START WEBCAM.</a:t>
            </a:r>
          </a:p>
          <a:p>
            <a:pPr marL="0" marR="0">
              <a:spcBef>
                <a:spcPts val="0"/>
              </a:spcBef>
              <a:spcAft>
                <a:spcPts val="0"/>
              </a:spcAft>
            </a:pPr>
            <a:endParaRPr lang="en-US" sz="2800" b="1"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IN" sz="2800" dirty="0">
                <a:effectLst/>
                <a:latin typeface="Times New Roman" panose="02020603050405020304" pitchFamily="18" charset="0"/>
                <a:ea typeface="Times New Roman" panose="02020603050405020304" pitchFamily="18" charset="0"/>
              </a:rPr>
              <a:t>To start the webcam in OpenCV, you can use the cv2.VideoCapture() function. This creates a Video Capture object with a device index of 0, which represents the default webcam. It sets the width and height of the frame to 640 and 480, respectively, and starts a while loop to read frames from the webcam, display them, and exit the loop when the 'q' key is pressed.</a:t>
            </a:r>
            <a:endParaRPr lang="en-US" sz="2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154308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D22DAB-7094-45B8-85D5-D3661D95DC5B}" type="datetime1">
              <a:rPr lang="en-IN" smtClean="0"/>
              <a:t>05-04-2023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24</a:t>
            </a:fld>
            <a:endParaRPr lang="en-IN"/>
          </a:p>
        </p:txBody>
      </p:sp>
      <p:sp>
        <p:nvSpPr>
          <p:cNvPr id="3" name="Content Placeholder 2"/>
          <p:cNvSpPr>
            <a:spLocks noGrp="1"/>
          </p:cNvSpPr>
          <p:nvPr>
            <p:ph idx="4294967295"/>
          </p:nvPr>
        </p:nvSpPr>
        <p:spPr>
          <a:xfrm>
            <a:off x="628650" y="479516"/>
            <a:ext cx="7886700" cy="6241960"/>
          </a:xfrm>
        </p:spPr>
        <p:txBody>
          <a:bodyPr>
            <a:noAutofit/>
          </a:bodyPr>
          <a:lstStyle/>
          <a:p>
            <a:pPr marL="0" marR="0" indent="0">
              <a:spcBef>
                <a:spcPts val="0"/>
              </a:spcBef>
              <a:spcAft>
                <a:spcPts val="0"/>
              </a:spcAft>
              <a:buNone/>
            </a:pPr>
            <a:r>
              <a:rPr lang="en-IN" b="1" u="sng" dirty="0">
                <a:latin typeface="Times New Roman" panose="02020603050405020304" pitchFamily="18" charset="0"/>
                <a:ea typeface="Times New Roman" panose="02020603050405020304" pitchFamily="18" charset="0"/>
              </a:rPr>
              <a:t>3. IMAGE PROCESSING  </a:t>
            </a:r>
          </a:p>
          <a:p>
            <a:pPr marL="0" marR="0" indent="0">
              <a:spcBef>
                <a:spcPts val="0"/>
              </a:spcBef>
              <a:spcAft>
                <a:spcPts val="0"/>
              </a:spcAft>
              <a:buNone/>
            </a:pPr>
            <a:endParaRPr lang="en-US" b="1" dirty="0">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IN" dirty="0">
                <a:latin typeface="Times New Roman" panose="02020603050405020304" pitchFamily="18" charset="0"/>
                <a:ea typeface="Times New Roman" panose="02020603050405020304" pitchFamily="18" charset="0"/>
              </a:rPr>
              <a:t>Image processing is an essential component of YOLO, as it involves preparing and </a:t>
            </a:r>
            <a:r>
              <a:rPr lang="en-IN" dirty="0" err="1">
                <a:latin typeface="Times New Roman" panose="02020603050405020304" pitchFamily="18" charset="0"/>
                <a:ea typeface="Times New Roman" panose="02020603050405020304" pitchFamily="18" charset="0"/>
              </a:rPr>
              <a:t>preprocessing</a:t>
            </a:r>
            <a:r>
              <a:rPr lang="en-IN" dirty="0">
                <a:latin typeface="Times New Roman" panose="02020603050405020304" pitchFamily="18" charset="0"/>
                <a:ea typeface="Times New Roman" panose="02020603050405020304" pitchFamily="18" charset="0"/>
              </a:rPr>
              <a:t> the input images for object detection. The important steps in image processing involves:</a:t>
            </a:r>
            <a:endParaRPr lang="en-US"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IN" u="sng" dirty="0">
                <a:latin typeface="Times New Roman" panose="02020603050405020304" pitchFamily="18" charset="0"/>
                <a:ea typeface="Times New Roman" panose="02020603050405020304" pitchFamily="18" charset="0"/>
              </a:rPr>
              <a:t>Set Input and Output Layers:</a:t>
            </a:r>
            <a:r>
              <a:rPr lang="en-IN" dirty="0">
                <a:latin typeface="Times New Roman" panose="02020603050405020304" pitchFamily="18" charset="0"/>
                <a:ea typeface="Times New Roman" panose="02020603050405020304" pitchFamily="18" charset="0"/>
              </a:rPr>
              <a:t> To set the input and output layers, use the "</a:t>
            </a:r>
            <a:r>
              <a:rPr lang="en-IN" dirty="0" err="1">
                <a:latin typeface="Times New Roman" panose="02020603050405020304" pitchFamily="18" charset="0"/>
                <a:ea typeface="Times New Roman" panose="02020603050405020304" pitchFamily="18" charset="0"/>
              </a:rPr>
              <a:t>blobFromImage</a:t>
            </a:r>
            <a:r>
              <a:rPr lang="en-IN" dirty="0">
                <a:latin typeface="Times New Roman" panose="02020603050405020304" pitchFamily="18" charset="0"/>
                <a:ea typeface="Times New Roman" panose="02020603050405020304" pitchFamily="18" charset="0"/>
              </a:rPr>
              <a:t>()" function to pre-process the input image for the network.</a:t>
            </a:r>
            <a:endParaRPr lang="en-US"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IN" u="sng" dirty="0">
                <a:latin typeface="Times New Roman" panose="02020603050405020304" pitchFamily="18" charset="0"/>
                <a:ea typeface="Times New Roman" panose="02020603050405020304" pitchFamily="18" charset="0"/>
              </a:rPr>
              <a:t>Resizing the input image to a fixed size:</a:t>
            </a:r>
            <a:r>
              <a:rPr lang="en-IN" dirty="0">
                <a:latin typeface="Times New Roman" panose="02020603050405020304" pitchFamily="18" charset="0"/>
                <a:ea typeface="Times New Roman" panose="02020603050405020304" pitchFamily="18" charset="0"/>
              </a:rPr>
              <a:t> The YOLO model expects a fixed input size. Therefore, the input images are resized to a fixed size before being fed to the model.</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37857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D22DAB-7094-45B8-85D5-D3661D95DC5B}" type="datetime1">
              <a:rPr lang="en-IN" smtClean="0"/>
              <a:t>05-04-2023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25</a:t>
            </a:fld>
            <a:endParaRPr lang="en-IN"/>
          </a:p>
        </p:txBody>
      </p:sp>
      <p:sp>
        <p:nvSpPr>
          <p:cNvPr id="3" name="Content Placeholder 2"/>
          <p:cNvSpPr>
            <a:spLocks noGrp="1"/>
          </p:cNvSpPr>
          <p:nvPr>
            <p:ph idx="4294967295"/>
          </p:nvPr>
        </p:nvSpPr>
        <p:spPr>
          <a:xfrm>
            <a:off x="535577" y="754469"/>
            <a:ext cx="7979773" cy="5084627"/>
          </a:xfrm>
        </p:spPr>
        <p:txBody>
          <a:bodyPr/>
          <a:lstStyle/>
          <a:p>
            <a:pPr marL="342900" marR="0" lvl="0" indent="-342900" algn="just">
              <a:spcBef>
                <a:spcPts val="0"/>
              </a:spcBef>
              <a:spcAft>
                <a:spcPts val="0"/>
              </a:spcAft>
              <a:buFont typeface="Wingdings" panose="05000000000000000000" pitchFamily="2" charset="2"/>
              <a:buChar char=""/>
            </a:pPr>
            <a:r>
              <a:rPr lang="en-IN" u="sng" dirty="0">
                <a:latin typeface="Times New Roman" panose="02020603050405020304" pitchFamily="18" charset="0"/>
                <a:ea typeface="Times New Roman" panose="02020603050405020304" pitchFamily="18" charset="0"/>
              </a:rPr>
              <a:t>Converting the image to a format suitable for the model:</a:t>
            </a:r>
            <a:r>
              <a:rPr lang="en-IN" dirty="0">
                <a:latin typeface="Times New Roman" panose="02020603050405020304" pitchFamily="18" charset="0"/>
                <a:ea typeface="Times New Roman" panose="02020603050405020304" pitchFamily="18" charset="0"/>
              </a:rPr>
              <a:t> The YOLO model expects the input image to be in RGB </a:t>
            </a:r>
            <a:r>
              <a:rPr lang="en-IN" dirty="0" err="1">
                <a:latin typeface="Times New Roman" panose="02020603050405020304" pitchFamily="18" charset="0"/>
                <a:ea typeface="Times New Roman" panose="02020603050405020304" pitchFamily="18" charset="0"/>
              </a:rPr>
              <a:t>color</a:t>
            </a:r>
            <a:r>
              <a:rPr lang="en-IN" dirty="0">
                <a:latin typeface="Times New Roman" panose="02020603050405020304" pitchFamily="18" charset="0"/>
                <a:ea typeface="Times New Roman" panose="02020603050405020304" pitchFamily="18" charset="0"/>
              </a:rPr>
              <a:t> format. Therefore, if the input image is in a different format, it is converted to RGB.</a:t>
            </a:r>
            <a:endParaRPr lang="en-US"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IN" u="sng" dirty="0">
                <a:latin typeface="Times New Roman" panose="02020603050405020304" pitchFamily="18" charset="0"/>
                <a:ea typeface="Times New Roman" panose="02020603050405020304" pitchFamily="18" charset="0"/>
              </a:rPr>
              <a:t>Normalization:</a:t>
            </a:r>
            <a:r>
              <a:rPr lang="en-IN" dirty="0">
                <a:latin typeface="Times New Roman" panose="02020603050405020304" pitchFamily="18" charset="0"/>
                <a:ea typeface="Times New Roman" panose="02020603050405020304" pitchFamily="18" charset="0"/>
              </a:rPr>
              <a:t> The pixel values in the input image are normalized to a range between 0 and 1. This step helps improve the accuracy and stability of the object detection model.</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79323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05-04-2023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26</a:t>
            </a:fld>
            <a:endParaRPr lang="en-IN"/>
          </a:p>
        </p:txBody>
      </p:sp>
      <p:sp>
        <p:nvSpPr>
          <p:cNvPr id="4" name="TextBox 3">
            <a:extLst>
              <a:ext uri="{FF2B5EF4-FFF2-40B4-BE49-F238E27FC236}">
                <a16:creationId xmlns:a16="http://schemas.microsoft.com/office/drawing/2014/main" id="{D62E8DBB-8CAD-47AF-1F08-E5D854F507F6}"/>
              </a:ext>
            </a:extLst>
          </p:cNvPr>
          <p:cNvSpPr txBox="1"/>
          <p:nvPr/>
        </p:nvSpPr>
        <p:spPr>
          <a:xfrm>
            <a:off x="314441" y="265175"/>
            <a:ext cx="8476861" cy="6986528"/>
          </a:xfrm>
          <a:prstGeom prst="rect">
            <a:avLst/>
          </a:prstGeom>
          <a:noFill/>
        </p:spPr>
        <p:txBody>
          <a:bodyPr wrap="square">
            <a:spAutoFit/>
          </a:bodyPr>
          <a:lstStyle/>
          <a:p>
            <a:pPr marL="0" marR="0">
              <a:spcBef>
                <a:spcPts val="0"/>
              </a:spcBef>
              <a:spcAft>
                <a:spcPts val="0"/>
              </a:spcAft>
            </a:pPr>
            <a:r>
              <a:rPr lang="en-IN" sz="2800" b="1" u="sng" dirty="0">
                <a:effectLst/>
                <a:latin typeface="Times New Roman" panose="02020603050405020304" pitchFamily="18" charset="0"/>
                <a:ea typeface="Times New Roman" panose="02020603050405020304" pitchFamily="18" charset="0"/>
              </a:rPr>
              <a:t>4.OBJECT DETECTION</a:t>
            </a:r>
            <a:endParaRPr lang="en-US" sz="2800" b="1"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IN" sz="2800" dirty="0">
                <a:effectLst/>
                <a:latin typeface="Times New Roman" panose="02020603050405020304" pitchFamily="18" charset="0"/>
                <a:ea typeface="Times New Roman" panose="02020603050405020304" pitchFamily="18" charset="0"/>
              </a:rPr>
              <a:t>Object detection is a fundamental task in computer vision that involves identifying the location and class of objects within an image or video. YOLOv5 is a state-of-the-art object detection algorithm that has gained significant popularity due to its speed and accuracy.</a:t>
            </a:r>
            <a:endParaRPr lang="en-US" sz="2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IN" sz="2800" dirty="0">
                <a:effectLst/>
                <a:latin typeface="Times New Roman" panose="02020603050405020304" pitchFamily="18" charset="0"/>
                <a:ea typeface="Times New Roman" panose="02020603050405020304" pitchFamily="18" charset="0"/>
              </a:rPr>
              <a:t>The YOLOv5 algorithm uses a deep neural network to predict bounding boxes, object classes, and confidence levels for each detected object in real-time. The algorithm works by dividing the input image into a grid of cells and predicting the probability of an object being present within each cell. Bounding boxes are then predicted for each cell that exceeds a certain threshold.</a:t>
            </a:r>
            <a:endParaRPr lang="en-US" sz="2800" dirty="0">
              <a:effectLst/>
              <a:latin typeface="Times New Roman" panose="02020603050405020304" pitchFamily="18" charset="0"/>
              <a:ea typeface="Times New Roman" panose="02020603050405020304" pitchFamily="18" charset="0"/>
            </a:endParaRPr>
          </a:p>
          <a:p>
            <a:pPr marR="0" lvl="0" algn="just">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a:p>
            <a:r>
              <a:rPr lang="en-US" sz="2800" dirty="0">
                <a:solidFill>
                  <a:srgbClr val="222222"/>
                </a:solidFill>
                <a:effectLst/>
                <a:latin typeface="Arial" panose="020B0604020202020204" pitchFamily="34" charset="0"/>
                <a:ea typeface="Calibri" panose="020F0502020204030204" pitchFamily="34" charset="0"/>
              </a:rPr>
              <a:t>    </a:t>
            </a:r>
            <a:endParaRPr lang="en-IN" sz="2800" dirty="0"/>
          </a:p>
        </p:txBody>
      </p:sp>
    </p:spTree>
    <p:extLst>
      <p:ext uri="{BB962C8B-B14F-4D97-AF65-F5344CB8AC3E}">
        <p14:creationId xmlns:p14="http://schemas.microsoft.com/office/powerpoint/2010/main" val="1021463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05-04-2023</a:t>
            </a:fld>
            <a:endParaRPr lang="en-IN"/>
          </a:p>
        </p:txBody>
      </p:sp>
      <p:sp>
        <p:nvSpPr>
          <p:cNvPr id="3" name="Slide Number Placeholder 2"/>
          <p:cNvSpPr>
            <a:spLocks noGrp="1"/>
          </p:cNvSpPr>
          <p:nvPr>
            <p:ph type="sldNum" sz="quarter" idx="12"/>
          </p:nvPr>
        </p:nvSpPr>
        <p:spPr/>
        <p:txBody>
          <a:bodyPr/>
          <a:lstStyle/>
          <a:p>
            <a:fld id="{9D3FF152-60F5-4862-82F9-1190556AA56F}" type="slidenum">
              <a:rPr lang="en-IN" smtClean="0"/>
              <a:t>27</a:t>
            </a:fld>
            <a:endParaRPr lang="en-IN"/>
          </a:p>
        </p:txBody>
      </p:sp>
      <p:sp>
        <p:nvSpPr>
          <p:cNvPr id="4" name="Rectangle 3"/>
          <p:cNvSpPr/>
          <p:nvPr/>
        </p:nvSpPr>
        <p:spPr>
          <a:xfrm>
            <a:off x="628650" y="466309"/>
            <a:ext cx="7548699" cy="5693866"/>
          </a:xfrm>
          <a:prstGeom prst="rect">
            <a:avLst/>
          </a:prstGeom>
        </p:spPr>
        <p:txBody>
          <a:bodyPr wrap="square">
            <a:spAutoFit/>
          </a:bodyPr>
          <a:lstStyle/>
          <a:p>
            <a:pPr marL="342900" marR="0" lvl="0" indent="-342900" algn="just">
              <a:spcBef>
                <a:spcPts val="0"/>
              </a:spcBef>
              <a:spcAft>
                <a:spcPts val="0"/>
              </a:spcAft>
              <a:buFont typeface="Symbol" panose="05050102010706020507" pitchFamily="18" charset="2"/>
              <a:buChar char=""/>
            </a:pPr>
            <a:r>
              <a:rPr lang="en-IN" sz="2800" dirty="0">
                <a:latin typeface="Times New Roman" panose="02020603050405020304" pitchFamily="18" charset="0"/>
                <a:ea typeface="Times New Roman" panose="02020603050405020304" pitchFamily="18" charset="0"/>
              </a:rPr>
              <a:t>One of the main advantages of YOLOv5 is its speed. It can process up to 155 frames per second on a single GPU, which makes it suitable for real-time applications such as autonomous vehicles, surveillance cameras, and robotics. Additionally, YOLOv5 achieves state-of-the-art performance on many benchmark datasets, making it a reliable choice for object detection tasks.</a:t>
            </a:r>
            <a:endParaRPr lang="en-US" sz="2800"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IN" sz="2800" dirty="0">
                <a:latin typeface="Times New Roman" panose="02020603050405020304" pitchFamily="18" charset="0"/>
                <a:ea typeface="Times New Roman" panose="02020603050405020304" pitchFamily="18" charset="0"/>
              </a:rPr>
              <a:t>To implement object detection using YOLOv5, one can use pre-trained models from the official repository or train a custom model on a specific dataset. </a:t>
            </a:r>
            <a:endParaRPr lang="en-IN" sz="2800" dirty="0"/>
          </a:p>
        </p:txBody>
      </p:sp>
    </p:spTree>
    <p:extLst>
      <p:ext uri="{BB962C8B-B14F-4D97-AF65-F5344CB8AC3E}">
        <p14:creationId xmlns:p14="http://schemas.microsoft.com/office/powerpoint/2010/main" val="3160244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05-04-2023</a:t>
            </a:fld>
            <a:endParaRPr lang="en-IN"/>
          </a:p>
        </p:txBody>
      </p:sp>
      <p:sp>
        <p:nvSpPr>
          <p:cNvPr id="3" name="Slide Number Placeholder 2"/>
          <p:cNvSpPr>
            <a:spLocks noGrp="1"/>
          </p:cNvSpPr>
          <p:nvPr>
            <p:ph type="sldNum" sz="quarter" idx="12"/>
          </p:nvPr>
        </p:nvSpPr>
        <p:spPr/>
        <p:txBody>
          <a:bodyPr/>
          <a:lstStyle/>
          <a:p>
            <a:fld id="{9D3FF152-60F5-4862-82F9-1190556AA56F}" type="slidenum">
              <a:rPr lang="en-IN" smtClean="0"/>
              <a:t>28</a:t>
            </a:fld>
            <a:endParaRPr lang="en-IN"/>
          </a:p>
        </p:txBody>
      </p:sp>
      <p:sp>
        <p:nvSpPr>
          <p:cNvPr id="5" name="Content Placeholder 4"/>
          <p:cNvSpPr>
            <a:spLocks noGrp="1"/>
          </p:cNvSpPr>
          <p:nvPr>
            <p:ph idx="4294967295"/>
          </p:nvPr>
        </p:nvSpPr>
        <p:spPr>
          <a:xfrm>
            <a:off x="509451" y="623842"/>
            <a:ext cx="8005898" cy="5293632"/>
          </a:xfrm>
        </p:spPr>
        <p:txBody>
          <a:bodyPr>
            <a:noAutofit/>
          </a:bodyPr>
          <a:lstStyle/>
          <a:p>
            <a:pPr marL="342900" marR="0" lvl="0" indent="-342900" algn="just">
              <a:spcBef>
                <a:spcPts val="0"/>
              </a:spcBef>
              <a:spcAft>
                <a:spcPts val="0"/>
              </a:spcAft>
              <a:buFont typeface="Symbol" panose="05050102010706020507" pitchFamily="18" charset="2"/>
              <a:buChar char=""/>
            </a:pPr>
            <a:r>
              <a:rPr lang="en-IN" dirty="0">
                <a:latin typeface="Times New Roman" panose="02020603050405020304" pitchFamily="18" charset="0"/>
                <a:ea typeface="Times New Roman" panose="02020603050405020304" pitchFamily="18" charset="0"/>
              </a:rPr>
              <a:t>The implementation involves initializing the model architecture, loading the pre-trained weights or training the model on the dataset, and feeding the input image to the model to obtain predictions. The output predictions can then be visualized by drawing bounding boxes around the detected objects and </a:t>
            </a:r>
            <a:r>
              <a:rPr lang="en-IN" dirty="0" err="1">
                <a:latin typeface="Times New Roman" panose="02020603050405020304" pitchFamily="18" charset="0"/>
                <a:ea typeface="Times New Roman" panose="02020603050405020304" pitchFamily="18" charset="0"/>
              </a:rPr>
              <a:t>labeling</a:t>
            </a:r>
            <a:r>
              <a:rPr lang="en-IN" dirty="0">
                <a:latin typeface="Times New Roman" panose="02020603050405020304" pitchFamily="18" charset="0"/>
                <a:ea typeface="Times New Roman" panose="02020603050405020304" pitchFamily="18" charset="0"/>
              </a:rPr>
              <a:t> them with their corresponding class.</a:t>
            </a:r>
            <a:endParaRPr lang="en-US"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IN" dirty="0">
                <a:latin typeface="Times New Roman" panose="02020603050405020304" pitchFamily="18" charset="0"/>
                <a:ea typeface="Times New Roman" panose="02020603050405020304" pitchFamily="18" charset="0"/>
              </a:rPr>
              <a:t>Overall, YOLOv5 has revolutionized object detection and inspired various applications across different industries. Its speed, accuracy, and ease of use make it a popular choice for developers and researchers alike.</a:t>
            </a:r>
            <a:endParaRPr lang="en-IN" dirty="0"/>
          </a:p>
        </p:txBody>
      </p:sp>
    </p:spTree>
    <p:extLst>
      <p:ext uri="{BB962C8B-B14F-4D97-AF65-F5344CB8AC3E}">
        <p14:creationId xmlns:p14="http://schemas.microsoft.com/office/powerpoint/2010/main" val="4085825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05-04-2023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29</a:t>
            </a:fld>
            <a:endParaRPr lang="en-IN"/>
          </a:p>
        </p:txBody>
      </p:sp>
      <p:sp>
        <p:nvSpPr>
          <p:cNvPr id="4" name="TextBox 3">
            <a:extLst>
              <a:ext uri="{FF2B5EF4-FFF2-40B4-BE49-F238E27FC236}">
                <a16:creationId xmlns:a16="http://schemas.microsoft.com/office/drawing/2014/main" id="{D62E8DBB-8CAD-47AF-1F08-E5D854F507F6}"/>
              </a:ext>
            </a:extLst>
          </p:cNvPr>
          <p:cNvSpPr txBox="1"/>
          <p:nvPr/>
        </p:nvSpPr>
        <p:spPr>
          <a:xfrm>
            <a:off x="138093" y="407518"/>
            <a:ext cx="8744650" cy="7417415"/>
          </a:xfrm>
          <a:prstGeom prst="rect">
            <a:avLst/>
          </a:prstGeom>
          <a:noFill/>
        </p:spPr>
        <p:txBody>
          <a:bodyPr wrap="square">
            <a:spAutoFit/>
          </a:bodyPr>
          <a:lstStyle/>
          <a:p>
            <a:pPr marL="0" marR="0" algn="just">
              <a:spcBef>
                <a:spcPts val="0"/>
              </a:spcBef>
              <a:spcAft>
                <a:spcPts val="0"/>
              </a:spcAft>
            </a:pPr>
            <a:r>
              <a:rPr lang="en-IN" sz="2800" u="sng" dirty="0">
                <a:effectLst/>
                <a:latin typeface="Times New Roman" panose="02020603050405020304" pitchFamily="18" charset="0"/>
                <a:ea typeface="Times New Roman" panose="02020603050405020304" pitchFamily="18" charset="0"/>
                <a:cs typeface="Times New Roman" panose="02020603050405020304" pitchFamily="18" charset="0"/>
              </a:rPr>
              <a:t>5.POST PROCESSING</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spcBef>
                <a:spcPts val="0"/>
              </a:spcBef>
              <a:spcAft>
                <a:spcPts val="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Post-processing is an essential step in computer vision (CV) that involves analysing and refining the output of a computer vision algorithm. Post-processing is particularly important in CV applications that involve object detection and recognition, as the output of these algorithms may contain errors or inaccuracies.</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spcBef>
                <a:spcPts val="0"/>
              </a:spcBef>
              <a:spcAft>
                <a:spcPts val="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Some of the common techniques used in post-processing for CV include:</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IN" sz="2800" u="sng" dirty="0">
                <a:effectLst/>
                <a:latin typeface="Times New Roman" panose="02020603050405020304" pitchFamily="18" charset="0"/>
                <a:ea typeface="Times New Roman" panose="02020603050405020304" pitchFamily="18" charset="0"/>
                <a:cs typeface="Times New Roman" panose="02020603050405020304" pitchFamily="18" charset="0"/>
              </a:rPr>
              <a:t>Non-maximum suppression:</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Non-maximum suppression is a technique used to eliminate duplicate detections of the same object. This involves identifying overlapping bounding boxes and selecting the one with the highest confidence score.</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spcBef>
                <a:spcPts val="0"/>
              </a:spcBef>
              <a:spcAft>
                <a:spcPts val="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spcBef>
                <a:spcPts val="0"/>
              </a:spcBef>
              <a:spcAft>
                <a:spcPts val="0"/>
              </a:spcAft>
            </a:pP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08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D22DAB-7094-45B8-85D5-D3661D95DC5B}" type="datetime1">
              <a:rPr lang="en-IN" smtClean="0"/>
              <a:t>05-04-2023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3</a:t>
            </a:fld>
            <a:endParaRPr lang="en-IN"/>
          </a:p>
        </p:txBody>
      </p:sp>
      <p:sp>
        <p:nvSpPr>
          <p:cNvPr id="10" name="Content Placeholder 9"/>
          <p:cNvSpPr>
            <a:spLocks noGrp="1"/>
          </p:cNvSpPr>
          <p:nvPr>
            <p:ph idx="1"/>
          </p:nvPr>
        </p:nvSpPr>
        <p:spPr>
          <a:xfrm>
            <a:off x="628650" y="702219"/>
            <a:ext cx="7886700" cy="5518434"/>
          </a:xfrm>
          <a:prstGeom prst="rect">
            <a:avLst/>
          </a:prstGeom>
        </p:spPr>
        <p:txBody>
          <a:bodyPr>
            <a:spAutoFit/>
          </a:bodyPr>
          <a:lstStyle/>
          <a:p>
            <a:pPr algn="jus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As security technology has advanced, </a:t>
            </a:r>
            <a:r>
              <a:rPr lang="en-US" dirty="0" err="1">
                <a:latin typeface="Times New Roman" panose="02020603050405020304" pitchFamily="18" charset="0"/>
                <a:ea typeface="Times New Roman" panose="02020603050405020304" pitchFamily="18" charset="0"/>
              </a:rPr>
              <a:t>cctv</a:t>
            </a:r>
            <a:r>
              <a:rPr lang="en-US" dirty="0">
                <a:latin typeface="Times New Roman" panose="02020603050405020304" pitchFamily="18" charset="0"/>
                <a:ea typeface="Times New Roman" panose="02020603050405020304" pitchFamily="18" charset="0"/>
              </a:rPr>
              <a:t> cameras are now mounted for surveillance at the majority of buildings and traffic lights. </a:t>
            </a:r>
          </a:p>
          <a:p>
            <a:pPr algn="just">
              <a:buFont typeface="Wingdings" panose="05000000000000000000" pitchFamily="2" charset="2"/>
              <a:buChar char="§"/>
            </a:pPr>
            <a:r>
              <a:rPr lang="en-US" dirty="0">
                <a:solidFill>
                  <a:srgbClr val="0070C0"/>
                </a:solidFill>
                <a:latin typeface="Times New Roman" panose="02020603050405020304" pitchFamily="18" charset="0"/>
                <a:ea typeface="Times New Roman" panose="02020603050405020304" pitchFamily="18" charset="0"/>
              </a:rPr>
              <a:t>Early fire detection and identification are possible using the camera's live footage</a:t>
            </a:r>
            <a:r>
              <a:rPr lang="en-IN" dirty="0">
                <a:solidFill>
                  <a:srgbClr val="0070C0"/>
                </a:solidFill>
                <a:latin typeface="Times New Roman" panose="02020603050405020304" pitchFamily="18" charset="0"/>
                <a:ea typeface="Times New Roman" panose="02020603050405020304" pitchFamily="18" charset="0"/>
              </a:rPr>
              <a:t>. </a:t>
            </a:r>
          </a:p>
          <a:p>
            <a:pPr algn="jus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YOLOV5 network is used for the successful detection and warning of fire disasters.</a:t>
            </a:r>
            <a:r>
              <a:rPr lang="en-IN" dirty="0">
                <a:latin typeface="Times New Roman" panose="02020603050405020304" pitchFamily="18" charset="0"/>
                <a:ea typeface="Times New Roman" panose="02020603050405020304" pitchFamily="18" charset="0"/>
              </a:rPr>
              <a:t> So, the moment the fire occurs, it is detected precisely and alarmed.  </a:t>
            </a:r>
          </a:p>
          <a:p>
            <a:pPr algn="jus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Thus, a quick and extremely accurate fire detection could be employed day and night, regardless of size and shape  was made possible by using the yolo5 algorithm.</a:t>
            </a:r>
            <a:endParaRPr lang="en-IN" dirty="0"/>
          </a:p>
        </p:txBody>
      </p:sp>
    </p:spTree>
    <p:extLst>
      <p:ext uri="{BB962C8B-B14F-4D97-AF65-F5344CB8AC3E}">
        <p14:creationId xmlns:p14="http://schemas.microsoft.com/office/powerpoint/2010/main" val="3301984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D22DAB-7094-45B8-85D5-D3661D95DC5B}" type="datetime1">
              <a:rPr lang="en-IN" smtClean="0"/>
              <a:t>05-04-2023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30</a:t>
            </a:fld>
            <a:endParaRPr lang="en-IN"/>
          </a:p>
        </p:txBody>
      </p:sp>
      <p:sp>
        <p:nvSpPr>
          <p:cNvPr id="3" name="Content Placeholder 2"/>
          <p:cNvSpPr>
            <a:spLocks noGrp="1"/>
          </p:cNvSpPr>
          <p:nvPr>
            <p:ph idx="4294967295"/>
          </p:nvPr>
        </p:nvSpPr>
        <p:spPr>
          <a:xfrm>
            <a:off x="509451" y="519339"/>
            <a:ext cx="7886700" cy="4351338"/>
          </a:xfrm>
        </p:spPr>
        <p:txBody>
          <a:bodyPr>
            <a:noAutofit/>
          </a:bodyPr>
          <a:lstStyle/>
          <a:p>
            <a:pPr marL="342900" marR="0" lvl="0" indent="-342900" algn="just">
              <a:spcBef>
                <a:spcPts val="0"/>
              </a:spcBef>
              <a:spcAft>
                <a:spcPts val="0"/>
              </a:spcAft>
              <a:buFont typeface="Wingdings" panose="05000000000000000000" pitchFamily="2" charset="2"/>
              <a:buChar char=""/>
            </a:pPr>
            <a:r>
              <a:rPr lang="en-IN" u="sng" dirty="0">
                <a:latin typeface="Times New Roman" panose="02020603050405020304" pitchFamily="18" charset="0"/>
                <a:ea typeface="Times New Roman" panose="02020603050405020304" pitchFamily="18" charset="0"/>
                <a:cs typeface="Times New Roman" panose="02020603050405020304" pitchFamily="18" charset="0"/>
              </a:rPr>
              <a:t>Bounding box refinement:</a:t>
            </a:r>
            <a:r>
              <a:rPr lang="en-IN" dirty="0">
                <a:latin typeface="Times New Roman" panose="02020603050405020304" pitchFamily="18" charset="0"/>
                <a:ea typeface="Times New Roman" panose="02020603050405020304" pitchFamily="18" charset="0"/>
                <a:cs typeface="Times New Roman" panose="02020603050405020304" pitchFamily="18" charset="0"/>
              </a:rPr>
              <a:t> Bounding box refinement is used to adjust the location and size of bounding boxes to better fit the detected object. This can improve the accuracy of object detection and recognition.</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spcBef>
                <a:spcPts val="0"/>
              </a:spcBef>
              <a:spcAft>
                <a:spcPts val="0"/>
              </a:spcAft>
              <a:buNone/>
            </a:pPr>
            <a:r>
              <a:rPr lang="en-IN"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spcBef>
                <a:spcPts val="0"/>
              </a:spcBef>
              <a:spcAft>
                <a:spcPts val="0"/>
              </a:spcAft>
              <a:buNone/>
            </a:pPr>
            <a:r>
              <a:rPr lang="en-IN"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IN" u="sng" dirty="0">
                <a:latin typeface="Times New Roman" panose="02020603050405020304" pitchFamily="18" charset="0"/>
                <a:ea typeface="Times New Roman" panose="02020603050405020304" pitchFamily="18" charset="0"/>
                <a:cs typeface="Times New Roman" panose="02020603050405020304" pitchFamily="18" charset="0"/>
              </a:rPr>
              <a:t>Post-classification analysis:</a:t>
            </a:r>
            <a:r>
              <a:rPr lang="en-IN" dirty="0">
                <a:latin typeface="Times New Roman" panose="02020603050405020304" pitchFamily="18" charset="0"/>
                <a:ea typeface="Times New Roman" panose="02020603050405020304" pitchFamily="18" charset="0"/>
                <a:cs typeface="Times New Roman" panose="02020603050405020304" pitchFamily="18" charset="0"/>
              </a:rPr>
              <a:t> Post-classification analysis involves </a:t>
            </a:r>
            <a:r>
              <a:rPr lang="en-IN" dirty="0" err="1">
                <a:latin typeface="Times New Roman" panose="02020603050405020304" pitchFamily="18" charset="0"/>
                <a:ea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ea typeface="Times New Roman" panose="02020603050405020304" pitchFamily="18" charset="0"/>
                <a:cs typeface="Times New Roman" panose="02020603050405020304" pitchFamily="18" charset="0"/>
              </a:rPr>
              <a:t> the output of a classification algorithm to identify patterns or trends. This can help to improve the accuracy of object detection and recognition.</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spcBef>
                <a:spcPts val="0"/>
              </a:spcBef>
              <a:spcAft>
                <a:spcPts val="0"/>
              </a:spcAft>
              <a:buNone/>
            </a:pPr>
            <a:r>
              <a:rPr lang="en-IN"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3272703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05-04-2023</a:t>
            </a:fld>
            <a:endParaRPr lang="en-IN"/>
          </a:p>
        </p:txBody>
      </p:sp>
      <p:sp>
        <p:nvSpPr>
          <p:cNvPr id="3" name="Slide Number Placeholder 2"/>
          <p:cNvSpPr>
            <a:spLocks noGrp="1"/>
          </p:cNvSpPr>
          <p:nvPr>
            <p:ph type="sldNum" sz="quarter" idx="12"/>
          </p:nvPr>
        </p:nvSpPr>
        <p:spPr/>
        <p:txBody>
          <a:bodyPr/>
          <a:lstStyle/>
          <a:p>
            <a:fld id="{9D3FF152-60F5-4862-82F9-1190556AA56F}" type="slidenum">
              <a:rPr lang="en-IN" smtClean="0"/>
              <a:t>31</a:t>
            </a:fld>
            <a:endParaRPr lang="en-IN"/>
          </a:p>
        </p:txBody>
      </p:sp>
      <p:sp>
        <p:nvSpPr>
          <p:cNvPr id="5" name="Content Placeholder 4"/>
          <p:cNvSpPr>
            <a:spLocks noGrp="1"/>
          </p:cNvSpPr>
          <p:nvPr>
            <p:ph idx="4294967295"/>
          </p:nvPr>
        </p:nvSpPr>
        <p:spPr>
          <a:xfrm>
            <a:off x="628650" y="192766"/>
            <a:ext cx="7886700" cy="5855335"/>
          </a:xfrm>
        </p:spPr>
        <p:txBody>
          <a:bodyPr>
            <a:noAutofit/>
          </a:bodyPr>
          <a:lstStyle/>
          <a:p>
            <a:pPr marL="0" marR="0" indent="0" algn="just">
              <a:spcBef>
                <a:spcPts val="0"/>
              </a:spcBef>
              <a:spcAft>
                <a:spcPts val="0"/>
              </a:spcAft>
              <a:buNone/>
            </a:pPr>
            <a:r>
              <a:rPr lang="en-IN" b="1" u="sng" dirty="0">
                <a:latin typeface="Times New Roman" panose="02020603050405020304" pitchFamily="18" charset="0"/>
                <a:ea typeface="Times New Roman" panose="02020603050405020304" pitchFamily="18" charset="0"/>
                <a:cs typeface="Times New Roman" panose="02020603050405020304" pitchFamily="18" charset="0"/>
              </a:rPr>
              <a:t> 6. ALERTING</a:t>
            </a:r>
          </a:p>
          <a:p>
            <a:pPr marR="0" algn="just">
              <a:spcBef>
                <a:spcPts val="0"/>
              </a:spcBef>
              <a:spcAft>
                <a:spcPts val="0"/>
              </a:spcAft>
            </a:pPr>
            <a:endParaRPr lang="en-US" b="1" dirty="0">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spcBef>
                <a:spcPts val="0"/>
              </a:spcBef>
              <a:spcAft>
                <a:spcPts val="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Alerting in </a:t>
            </a:r>
            <a:r>
              <a:rPr lang="en-IN" dirty="0" err="1">
                <a:latin typeface="Times New Roman" panose="02020603050405020304" pitchFamily="18" charset="0"/>
                <a:ea typeface="Times New Roman" panose="02020603050405020304" pitchFamily="18" charset="0"/>
                <a:cs typeface="Times New Roman" panose="02020603050405020304" pitchFamily="18" charset="0"/>
              </a:rPr>
              <a:t>OpenCV</a:t>
            </a:r>
            <a:r>
              <a:rPr lang="en-IN" dirty="0">
                <a:latin typeface="Times New Roman" panose="02020603050405020304" pitchFamily="18" charset="0"/>
                <a:ea typeface="Times New Roman" panose="02020603050405020304" pitchFamily="18" charset="0"/>
                <a:cs typeface="Times New Roman" panose="02020603050405020304" pitchFamily="18" charset="0"/>
              </a:rPr>
              <a:t> (Open Source Computer Vision Library) is a technique used to notify users of specific events or occurrences detected in a video stream or image. Alerting is a crucial component of many computer vision applications, such as security systems, where alerts need to be triggered if an intruder is detected.</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spcBef>
                <a:spcPts val="0"/>
              </a:spcBef>
              <a:spcAft>
                <a:spcPts val="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Overall, alerting in </a:t>
            </a:r>
            <a:r>
              <a:rPr lang="en-IN" dirty="0" err="1">
                <a:latin typeface="Times New Roman" panose="02020603050405020304" pitchFamily="18" charset="0"/>
                <a:ea typeface="Times New Roman" panose="02020603050405020304" pitchFamily="18" charset="0"/>
                <a:cs typeface="Times New Roman" panose="02020603050405020304" pitchFamily="18" charset="0"/>
              </a:rPr>
              <a:t>OpenCV</a:t>
            </a:r>
            <a:r>
              <a:rPr lang="en-IN" dirty="0">
                <a:latin typeface="Times New Roman" panose="02020603050405020304" pitchFamily="18" charset="0"/>
                <a:ea typeface="Times New Roman" panose="02020603050405020304" pitchFamily="18" charset="0"/>
                <a:cs typeface="Times New Roman" panose="02020603050405020304" pitchFamily="18" charset="0"/>
              </a:rPr>
              <a:t> is an essential feature for many computer vision applications. The ability to trigger alerts based on specific events detected in a video stream or image is critical in applications such as surveillance, security, and monitoring systems.</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091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0790"/>
            <a:ext cx="7886700" cy="530258"/>
          </a:xfrm>
        </p:spPr>
        <p:txBody>
          <a:bodyPr>
            <a:noAutofit/>
          </a:bodyPr>
          <a:lstStyle/>
          <a:p>
            <a:pPr algn="ctr"/>
            <a:r>
              <a:rPr lang="en-US" b="1" dirty="0">
                <a:solidFill>
                  <a:srgbClr val="7030A0"/>
                </a:solidFill>
                <a:latin typeface="Times New Roman" panose="02020603050405020304" pitchFamily="18" charset="0"/>
                <a:cs typeface="Times New Roman" panose="02020603050405020304" pitchFamily="18" charset="0"/>
              </a:rPr>
              <a:t>TESTING</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1950720" y="1948934"/>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  </a:t>
            </a:r>
            <a:endParaRPr lang="en-IN" dirty="0"/>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t>05-04-2023</a:t>
            </a:fld>
            <a:endParaRPr lang="en-IN"/>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32</a:t>
            </a:fld>
            <a:endParaRPr lang="en-IN"/>
          </a:p>
        </p:txBody>
      </p:sp>
      <p:graphicFrame>
        <p:nvGraphicFramePr>
          <p:cNvPr id="6" name="Table 7">
            <a:extLst>
              <a:ext uri="{FF2B5EF4-FFF2-40B4-BE49-F238E27FC236}">
                <a16:creationId xmlns:a16="http://schemas.microsoft.com/office/drawing/2014/main" id="{6075E6A0-EF6A-E729-B073-8D1E51F6FD1F}"/>
              </a:ext>
            </a:extLst>
          </p:cNvPr>
          <p:cNvGraphicFramePr>
            <a:graphicFrameLocks noGrp="1"/>
          </p:cNvGraphicFramePr>
          <p:nvPr>
            <p:extLst>
              <p:ext uri="{D42A27DB-BD31-4B8C-83A1-F6EECF244321}">
                <p14:modId xmlns:p14="http://schemas.microsoft.com/office/powerpoint/2010/main" val="2029212449"/>
              </p:ext>
            </p:extLst>
          </p:nvPr>
        </p:nvGraphicFramePr>
        <p:xfrm>
          <a:off x="340567" y="1047751"/>
          <a:ext cx="8686800" cy="5308600"/>
        </p:xfrm>
        <a:graphic>
          <a:graphicData uri="http://schemas.openxmlformats.org/drawingml/2006/table">
            <a:tbl>
              <a:tblPr firstRow="1" bandRow="1">
                <a:tableStyleId>{5C22544A-7EE6-4342-B048-85BDC9FD1C3A}</a:tableStyleId>
              </a:tblPr>
              <a:tblGrid>
                <a:gridCol w="909735">
                  <a:extLst>
                    <a:ext uri="{9D8B030D-6E8A-4147-A177-3AD203B41FA5}">
                      <a16:colId xmlns:a16="http://schemas.microsoft.com/office/drawing/2014/main" val="954527760"/>
                    </a:ext>
                  </a:extLst>
                </a:gridCol>
                <a:gridCol w="1651518">
                  <a:extLst>
                    <a:ext uri="{9D8B030D-6E8A-4147-A177-3AD203B41FA5}">
                      <a16:colId xmlns:a16="http://schemas.microsoft.com/office/drawing/2014/main" val="2846066641"/>
                    </a:ext>
                  </a:extLst>
                </a:gridCol>
                <a:gridCol w="1688841">
                  <a:extLst>
                    <a:ext uri="{9D8B030D-6E8A-4147-A177-3AD203B41FA5}">
                      <a16:colId xmlns:a16="http://schemas.microsoft.com/office/drawing/2014/main" val="284767680"/>
                    </a:ext>
                  </a:extLst>
                </a:gridCol>
                <a:gridCol w="2699346">
                  <a:extLst>
                    <a:ext uri="{9D8B030D-6E8A-4147-A177-3AD203B41FA5}">
                      <a16:colId xmlns:a16="http://schemas.microsoft.com/office/drawing/2014/main" val="4187147545"/>
                    </a:ext>
                  </a:extLst>
                </a:gridCol>
                <a:gridCol w="1737360">
                  <a:extLst>
                    <a:ext uri="{9D8B030D-6E8A-4147-A177-3AD203B41FA5}">
                      <a16:colId xmlns:a16="http://schemas.microsoft.com/office/drawing/2014/main" val="3266510986"/>
                    </a:ext>
                  </a:extLst>
                </a:gridCol>
              </a:tblGrid>
              <a:tr h="370840">
                <a:tc>
                  <a:txBody>
                    <a:bodyPr/>
                    <a:lstStyle/>
                    <a:p>
                      <a:pPr marL="0" marR="0" algn="ctr">
                        <a:spcBef>
                          <a:spcPts val="0"/>
                        </a:spcBef>
                        <a:spcAft>
                          <a:spcPts val="0"/>
                        </a:spcAft>
                      </a:pPr>
                      <a:r>
                        <a:rPr lang="en-IN" sz="2000" dirty="0">
                          <a:effectLst/>
                          <a:latin typeface="Times New Roman" panose="02020603050405020304" pitchFamily="18" charset="0"/>
                          <a:cs typeface="Times New Roman" panose="02020603050405020304" pitchFamily="18" charset="0"/>
                        </a:rPr>
                        <a:t>S.NO</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TEST CASE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INPUT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STEPS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OUTPUT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extLst>
                  <a:ext uri="{0D108BD9-81ED-4DB2-BD59-A6C34878D82A}">
                    <a16:rowId xmlns:a16="http://schemas.microsoft.com/office/drawing/2014/main" val="2466963372"/>
                  </a:ext>
                </a:extLst>
              </a:tr>
              <a:tr h="370840">
                <a:tc>
                  <a:txBody>
                    <a:bodyPr/>
                    <a:lstStyle/>
                    <a:p>
                      <a:pPr marL="0" marR="0" algn="just">
                        <a:spcBef>
                          <a:spcPts val="0"/>
                        </a:spcBef>
                        <a:spcAft>
                          <a:spcPts val="0"/>
                        </a:spcAf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1</a:t>
                      </a:r>
                      <a:endParaRPr lang="en-US" sz="1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just">
                        <a:spcBef>
                          <a:spcPts val="0"/>
                        </a:spcBef>
                        <a:spcAft>
                          <a:spcPts val="0"/>
                        </a:spcAf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Fire detection accuracy</a:t>
                      </a:r>
                      <a:endParaRPr lang="en-US" sz="1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just">
                        <a:spcBef>
                          <a:spcPts val="0"/>
                        </a:spcBef>
                        <a:spcAft>
                          <a:spcPts val="0"/>
                        </a:spcAf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Different types of fires and non-fire images.</a:t>
                      </a:r>
                      <a:endParaRPr lang="en-US" sz="1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just">
                        <a:spcBef>
                          <a:spcPts val="0"/>
                        </a:spcBef>
                        <a:spcAft>
                          <a:spcPts val="0"/>
                        </a:spcAf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a. Create a dataset of images and videos containing different types of fires and non-fire objects</a:t>
                      </a:r>
                      <a:endParaRPr lang="en-US" sz="1800" dirty="0">
                        <a:effectLst/>
                        <a:latin typeface="Times New Roman" panose="02020603050405020304" pitchFamily="18" charset="0"/>
                        <a:ea typeface="Times New Roman" panose="02020603050405020304" pitchFamily="18" charset="0"/>
                        <a:cs typeface="Latha" panose="020B0604020202020204" pitchFamily="34" charset="0"/>
                      </a:endParaRPr>
                    </a:p>
                    <a:p>
                      <a:pPr marL="0" marR="0" algn="just">
                        <a:spcBef>
                          <a:spcPts val="0"/>
                        </a:spcBef>
                        <a:spcAft>
                          <a:spcPts val="0"/>
                        </a:spcAf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b. Use the YOLOv5 algorithm to detect the presence of fire in the images and videos in the dataset</a:t>
                      </a:r>
                      <a:endParaRPr lang="en-US" sz="1800" dirty="0">
                        <a:effectLst/>
                        <a:latin typeface="Times New Roman" panose="02020603050405020304" pitchFamily="18" charset="0"/>
                        <a:ea typeface="Times New Roman" panose="02020603050405020304" pitchFamily="18" charset="0"/>
                        <a:cs typeface="Latha" panose="020B0604020202020204" pitchFamily="34" charset="0"/>
                      </a:endParaRPr>
                    </a:p>
                    <a:p>
                      <a:pPr marL="0" marR="0" algn="just">
                        <a:spcBef>
                          <a:spcPts val="0"/>
                        </a:spcBef>
                        <a:spcAft>
                          <a:spcPts val="0"/>
                        </a:spcAf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c. Record the number of true positive, false positive, true negative, and false negative detections</a:t>
                      </a:r>
                      <a:endParaRPr lang="en-US" sz="1800" dirty="0">
                        <a:effectLst/>
                        <a:latin typeface="Times New Roman" panose="02020603050405020304" pitchFamily="18" charset="0"/>
                        <a:ea typeface="Times New Roman" panose="02020603050405020304" pitchFamily="18" charset="0"/>
                        <a:cs typeface="Latha" panose="020B0604020202020204" pitchFamily="34" charset="0"/>
                      </a:endParaRPr>
                    </a:p>
                    <a:p>
                      <a:pPr marL="0" marR="0" algn="just">
                        <a:spcBef>
                          <a:spcPts val="0"/>
                        </a:spcBef>
                        <a:spcAft>
                          <a:spcPts val="0"/>
                        </a:spcAf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d. Calculate the precision, recall, and F1 score to evaluate the accuracy of fire detection using YOLOv5.</a:t>
                      </a:r>
                      <a:endParaRPr lang="en-US" sz="1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just">
                        <a:spcBef>
                          <a:spcPts val="0"/>
                        </a:spcBef>
                        <a:spcAft>
                          <a:spcPts val="0"/>
                        </a:spcAf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Correct prediction of images.</a:t>
                      </a:r>
                      <a:endParaRPr lang="en-US" sz="1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1197235878"/>
                  </a:ext>
                </a:extLst>
              </a:tr>
            </a:tbl>
          </a:graphicData>
        </a:graphic>
      </p:graphicFrame>
    </p:spTree>
    <p:extLst>
      <p:ext uri="{BB962C8B-B14F-4D97-AF65-F5344CB8AC3E}">
        <p14:creationId xmlns:p14="http://schemas.microsoft.com/office/powerpoint/2010/main" val="3576434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t>05-04-2023</a:t>
            </a:fld>
            <a:endParaRPr lang="en-IN"/>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33</a:t>
            </a:fld>
            <a:endParaRPr lang="en-IN"/>
          </a:p>
        </p:txBody>
      </p:sp>
      <p:graphicFrame>
        <p:nvGraphicFramePr>
          <p:cNvPr id="9" name="Table 9">
            <a:extLst>
              <a:ext uri="{FF2B5EF4-FFF2-40B4-BE49-F238E27FC236}">
                <a16:creationId xmlns:a16="http://schemas.microsoft.com/office/drawing/2014/main" id="{944ED475-F56C-B682-4DD1-19231CB6603D}"/>
              </a:ext>
            </a:extLst>
          </p:cNvPr>
          <p:cNvGraphicFramePr>
            <a:graphicFrameLocks noGrp="1"/>
          </p:cNvGraphicFramePr>
          <p:nvPr>
            <p:extLst>
              <p:ext uri="{D42A27DB-BD31-4B8C-83A1-F6EECF244321}">
                <p14:modId xmlns:p14="http://schemas.microsoft.com/office/powerpoint/2010/main" val="3363760871"/>
              </p:ext>
            </p:extLst>
          </p:nvPr>
        </p:nvGraphicFramePr>
        <p:xfrm>
          <a:off x="628650" y="875211"/>
          <a:ext cx="7886700" cy="5381898"/>
        </p:xfrm>
        <a:graphic>
          <a:graphicData uri="http://schemas.openxmlformats.org/drawingml/2006/table">
            <a:tbl>
              <a:tblPr firstRow="1" bandRow="1">
                <a:tableStyleId>{5C22544A-7EE6-4342-B048-85BDC9FD1C3A}</a:tableStyleId>
              </a:tblPr>
              <a:tblGrid>
                <a:gridCol w="1160961">
                  <a:extLst>
                    <a:ext uri="{9D8B030D-6E8A-4147-A177-3AD203B41FA5}">
                      <a16:colId xmlns:a16="http://schemas.microsoft.com/office/drawing/2014/main" val="813168657"/>
                    </a:ext>
                  </a:extLst>
                </a:gridCol>
                <a:gridCol w="1528355">
                  <a:extLst>
                    <a:ext uri="{9D8B030D-6E8A-4147-A177-3AD203B41FA5}">
                      <a16:colId xmlns:a16="http://schemas.microsoft.com/office/drawing/2014/main" val="1468173113"/>
                    </a:ext>
                  </a:extLst>
                </a:gridCol>
                <a:gridCol w="1613461">
                  <a:extLst>
                    <a:ext uri="{9D8B030D-6E8A-4147-A177-3AD203B41FA5}">
                      <a16:colId xmlns:a16="http://schemas.microsoft.com/office/drawing/2014/main" val="85440637"/>
                    </a:ext>
                  </a:extLst>
                </a:gridCol>
                <a:gridCol w="2006583">
                  <a:extLst>
                    <a:ext uri="{9D8B030D-6E8A-4147-A177-3AD203B41FA5}">
                      <a16:colId xmlns:a16="http://schemas.microsoft.com/office/drawing/2014/main" val="1176718068"/>
                    </a:ext>
                  </a:extLst>
                </a:gridCol>
                <a:gridCol w="1577340">
                  <a:extLst>
                    <a:ext uri="{9D8B030D-6E8A-4147-A177-3AD203B41FA5}">
                      <a16:colId xmlns:a16="http://schemas.microsoft.com/office/drawing/2014/main" val="1614319522"/>
                    </a:ext>
                  </a:extLst>
                </a:gridCol>
              </a:tblGrid>
              <a:tr h="331516">
                <a:tc>
                  <a:txBody>
                    <a:bodyPr/>
                    <a:lstStyle/>
                    <a:p>
                      <a:pPr marL="0" marR="0" algn="ctr">
                        <a:spcBef>
                          <a:spcPts val="0"/>
                        </a:spcBef>
                        <a:spcAft>
                          <a:spcPts val="0"/>
                        </a:spcAft>
                      </a:pPr>
                      <a:r>
                        <a:rPr lang="en-IN" sz="2000" dirty="0">
                          <a:effectLst/>
                          <a:latin typeface="Times New Roman" panose="02020603050405020304" pitchFamily="18" charset="0"/>
                          <a:cs typeface="Times New Roman" panose="02020603050405020304" pitchFamily="18" charset="0"/>
                        </a:rPr>
                        <a:t>S.NO</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TEST CASE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INPUT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STEPS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OUTPUT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extLst>
                  <a:ext uri="{0D108BD9-81ED-4DB2-BD59-A6C34878D82A}">
                    <a16:rowId xmlns:a16="http://schemas.microsoft.com/office/drawing/2014/main" val="3911477028"/>
                  </a:ext>
                </a:extLst>
              </a:tr>
              <a:tr h="5050382">
                <a:tc>
                  <a:txBody>
                    <a:bodyPr/>
                    <a:lstStyle/>
                    <a:p>
                      <a:pPr marL="0" marR="0" algn="just">
                        <a:spcBef>
                          <a:spcPts val="0"/>
                        </a:spcBef>
                        <a:spcAft>
                          <a:spcPts val="0"/>
                        </a:spcAft>
                      </a:pPr>
                      <a:r>
                        <a:rPr lang="en-IN" sz="1600" dirty="0">
                          <a:effectLst/>
                          <a:latin typeface="Times New Roman" panose="02020603050405020304" pitchFamily="18" charset="0"/>
                          <a:ea typeface="Times New Roman" panose="02020603050405020304" pitchFamily="18" charset="0"/>
                          <a:cs typeface="Latha" panose="020B0604020202020204" pitchFamily="34" charset="0"/>
                        </a:rPr>
                        <a:t>2</a:t>
                      </a:r>
                      <a:endParaRPr lang="en-US" sz="16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just">
                        <a:spcBef>
                          <a:spcPts val="0"/>
                        </a:spcBef>
                        <a:spcAft>
                          <a:spcPts val="0"/>
                        </a:spcAft>
                      </a:pPr>
                      <a:r>
                        <a:rPr lang="en-IN" sz="1600" dirty="0">
                          <a:effectLst/>
                          <a:latin typeface="Times New Roman" panose="02020603050405020304" pitchFamily="18" charset="0"/>
                          <a:ea typeface="Times New Roman" panose="02020603050405020304" pitchFamily="18" charset="0"/>
                          <a:cs typeface="Latha" panose="020B0604020202020204" pitchFamily="34" charset="0"/>
                        </a:rPr>
                        <a:t>YOLOv5 performance on different types of fires</a:t>
                      </a:r>
                      <a:endParaRPr lang="en-US" sz="16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just">
                        <a:spcBef>
                          <a:spcPts val="0"/>
                        </a:spcBef>
                        <a:spcAft>
                          <a:spcPts val="0"/>
                        </a:spcAft>
                      </a:pPr>
                      <a:r>
                        <a:rPr lang="en-IN" sz="1600" dirty="0">
                          <a:effectLst/>
                          <a:latin typeface="Times New Roman" panose="02020603050405020304" pitchFamily="18" charset="0"/>
                          <a:ea typeface="Times New Roman" panose="02020603050405020304" pitchFamily="18" charset="0"/>
                          <a:cs typeface="Latha" panose="020B0604020202020204" pitchFamily="34" charset="0"/>
                        </a:rPr>
                        <a:t>Images resembling different types of fires.</a:t>
                      </a:r>
                      <a:endParaRPr lang="en-US" sz="16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just">
                        <a:spcBef>
                          <a:spcPts val="0"/>
                        </a:spcBef>
                        <a:spcAft>
                          <a:spcPts val="0"/>
                        </a:spcAft>
                      </a:pPr>
                      <a:r>
                        <a:rPr lang="en-IN" sz="1600" dirty="0">
                          <a:effectLst/>
                          <a:latin typeface="Times New Roman" panose="02020603050405020304" pitchFamily="18" charset="0"/>
                          <a:ea typeface="Times New Roman" panose="02020603050405020304" pitchFamily="18" charset="0"/>
                          <a:cs typeface="Latha" panose="020B0604020202020204" pitchFamily="34" charset="0"/>
                        </a:rPr>
                        <a:t>a. Create a dataset of images and videos containing different types of fires such as campfires, wildfires, and house fires</a:t>
                      </a:r>
                      <a:endParaRPr lang="en-US" sz="1600" dirty="0">
                        <a:effectLst/>
                        <a:latin typeface="Times New Roman" panose="02020603050405020304" pitchFamily="18" charset="0"/>
                        <a:ea typeface="Times New Roman" panose="02020603050405020304" pitchFamily="18" charset="0"/>
                        <a:cs typeface="Latha" panose="020B0604020202020204" pitchFamily="34" charset="0"/>
                      </a:endParaRPr>
                    </a:p>
                    <a:p>
                      <a:pPr marL="0" marR="0" algn="just">
                        <a:spcBef>
                          <a:spcPts val="0"/>
                        </a:spcBef>
                        <a:spcAft>
                          <a:spcPts val="0"/>
                        </a:spcAft>
                      </a:pPr>
                      <a:r>
                        <a:rPr lang="en-IN" sz="1600" dirty="0">
                          <a:effectLst/>
                          <a:latin typeface="Times New Roman" panose="02020603050405020304" pitchFamily="18" charset="0"/>
                          <a:ea typeface="Times New Roman" panose="02020603050405020304" pitchFamily="18" charset="0"/>
                          <a:cs typeface="Latha" panose="020B0604020202020204" pitchFamily="34" charset="0"/>
                        </a:rPr>
                        <a:t>b. Use the YOLOv5 algorithm to detect the presence of fire in the images and videos in the dataset</a:t>
                      </a:r>
                      <a:endParaRPr lang="en-US" sz="1600" dirty="0">
                        <a:effectLst/>
                        <a:latin typeface="Times New Roman" panose="02020603050405020304" pitchFamily="18" charset="0"/>
                        <a:ea typeface="Times New Roman" panose="02020603050405020304" pitchFamily="18" charset="0"/>
                        <a:cs typeface="Latha" panose="020B0604020202020204" pitchFamily="34" charset="0"/>
                      </a:endParaRPr>
                    </a:p>
                    <a:p>
                      <a:pPr marL="0" marR="0" algn="just">
                        <a:spcBef>
                          <a:spcPts val="0"/>
                        </a:spcBef>
                        <a:spcAft>
                          <a:spcPts val="0"/>
                        </a:spcAft>
                      </a:pPr>
                      <a:r>
                        <a:rPr lang="en-IN" sz="1600" dirty="0">
                          <a:effectLst/>
                          <a:latin typeface="Times New Roman" panose="02020603050405020304" pitchFamily="18" charset="0"/>
                          <a:ea typeface="Times New Roman" panose="02020603050405020304" pitchFamily="18" charset="0"/>
                          <a:cs typeface="Latha" panose="020B0604020202020204" pitchFamily="34" charset="0"/>
                        </a:rPr>
                        <a:t>c. Compare the performance of YOLOv5 in detecting different types of fires by </a:t>
                      </a:r>
                      <a:r>
                        <a:rPr lang="en-IN" sz="1600" dirty="0" err="1">
                          <a:effectLst/>
                          <a:latin typeface="Times New Roman" panose="02020603050405020304" pitchFamily="18" charset="0"/>
                          <a:ea typeface="Times New Roman" panose="02020603050405020304" pitchFamily="18" charset="0"/>
                          <a:cs typeface="Latha" panose="020B0604020202020204" pitchFamily="34" charset="0"/>
                        </a:rPr>
                        <a:t>analyzing</a:t>
                      </a:r>
                      <a:r>
                        <a:rPr lang="en-IN" sz="1600" dirty="0">
                          <a:effectLst/>
                          <a:latin typeface="Times New Roman" panose="02020603050405020304" pitchFamily="18" charset="0"/>
                          <a:ea typeface="Times New Roman" panose="02020603050405020304" pitchFamily="18" charset="0"/>
                          <a:cs typeface="Latha" panose="020B0604020202020204" pitchFamily="34" charset="0"/>
                        </a:rPr>
                        <a:t> the accuracy and detection time.</a:t>
                      </a:r>
                      <a:endParaRPr lang="en-US" sz="16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just">
                        <a:spcBef>
                          <a:spcPts val="0"/>
                        </a:spcBef>
                        <a:spcAft>
                          <a:spcPts val="0"/>
                        </a:spcAft>
                      </a:pPr>
                      <a:r>
                        <a:rPr lang="en-IN" sz="1600" dirty="0">
                          <a:effectLst/>
                          <a:latin typeface="Times New Roman" panose="02020603050405020304" pitchFamily="18" charset="0"/>
                          <a:ea typeface="Times New Roman" panose="02020603050405020304" pitchFamily="18" charset="0"/>
                          <a:cs typeface="Latha" panose="020B0604020202020204" pitchFamily="34" charset="0"/>
                        </a:rPr>
                        <a:t>Correct prediction of images even the location, size, and type of fire changes.</a:t>
                      </a:r>
                      <a:endParaRPr lang="en-US" sz="1600" dirty="0">
                        <a:effectLst/>
                        <a:latin typeface="Times New Roman" panose="02020603050405020304" pitchFamily="18" charset="0"/>
                        <a:ea typeface="Times New Roman" panose="02020603050405020304" pitchFamily="18" charset="0"/>
                        <a:cs typeface="Latha" panose="020B0604020202020204" pitchFamily="34" charset="0"/>
                      </a:endParaRPr>
                    </a:p>
                    <a:p>
                      <a:pPr marL="0" marR="0" algn="just">
                        <a:spcBef>
                          <a:spcPts val="0"/>
                        </a:spcBef>
                        <a:spcAft>
                          <a:spcPts val="0"/>
                        </a:spcAft>
                      </a:pPr>
                      <a:r>
                        <a:rPr lang="en-IN" sz="1600" dirty="0">
                          <a:effectLst/>
                          <a:latin typeface="Times New Roman" panose="02020603050405020304" pitchFamily="18" charset="0"/>
                          <a:ea typeface="Times New Roman" panose="02020603050405020304" pitchFamily="18" charset="0"/>
                          <a:cs typeface="Latha" panose="020B0604020202020204" pitchFamily="34" charset="0"/>
                        </a:rPr>
                        <a:t>The prediction is accurate</a:t>
                      </a:r>
                      <a:endParaRPr lang="en-US" sz="16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190824441"/>
                  </a:ext>
                </a:extLst>
              </a:tr>
            </a:tbl>
          </a:graphicData>
        </a:graphic>
      </p:graphicFrame>
    </p:spTree>
    <p:extLst>
      <p:ext uri="{BB962C8B-B14F-4D97-AF65-F5344CB8AC3E}">
        <p14:creationId xmlns:p14="http://schemas.microsoft.com/office/powerpoint/2010/main" val="4035232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A254-2173-0D6B-9B06-82C590B09760}"/>
              </a:ext>
            </a:extLst>
          </p:cNvPr>
          <p:cNvSpPr>
            <a:spLocks noGrp="1"/>
          </p:cNvSpPr>
          <p:nvPr>
            <p:ph type="title"/>
          </p:nvPr>
        </p:nvSpPr>
        <p:spPr>
          <a:xfrm>
            <a:off x="628650" y="365126"/>
            <a:ext cx="7886700" cy="967285"/>
          </a:xfrm>
        </p:spPr>
        <p:txBody>
          <a:bodyPr/>
          <a:lstStyle/>
          <a:p>
            <a:pPr algn="just"/>
            <a:r>
              <a:rPr lang="en-US" sz="4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TESTING</a:t>
            </a:r>
            <a:endParaRPr lang="en-US" dirty="0"/>
          </a:p>
        </p:txBody>
      </p:sp>
      <p:graphicFrame>
        <p:nvGraphicFramePr>
          <p:cNvPr id="6" name="Table 6">
            <a:extLst>
              <a:ext uri="{FF2B5EF4-FFF2-40B4-BE49-F238E27FC236}">
                <a16:creationId xmlns:a16="http://schemas.microsoft.com/office/drawing/2014/main" id="{FEAB2B9A-C134-D108-23A6-5C1497DFA36C}"/>
              </a:ext>
            </a:extLst>
          </p:cNvPr>
          <p:cNvGraphicFramePr>
            <a:graphicFrameLocks noGrp="1"/>
          </p:cNvGraphicFramePr>
          <p:nvPr>
            <p:ph idx="1"/>
            <p:extLst>
              <p:ext uri="{D42A27DB-BD31-4B8C-83A1-F6EECF244321}">
                <p14:modId xmlns:p14="http://schemas.microsoft.com/office/powerpoint/2010/main" val="4231570923"/>
              </p:ext>
            </p:extLst>
          </p:nvPr>
        </p:nvGraphicFramePr>
        <p:xfrm>
          <a:off x="628650" y="1299181"/>
          <a:ext cx="7886700" cy="5057170"/>
        </p:xfrm>
        <a:graphic>
          <a:graphicData uri="http://schemas.openxmlformats.org/drawingml/2006/table">
            <a:tbl>
              <a:tblPr firstRow="1" bandRow="1">
                <a:tableStyleId>{5C22544A-7EE6-4342-B048-85BDC9FD1C3A}</a:tableStyleId>
              </a:tblPr>
              <a:tblGrid>
                <a:gridCol w="1095647">
                  <a:extLst>
                    <a:ext uri="{9D8B030D-6E8A-4147-A177-3AD203B41FA5}">
                      <a16:colId xmlns:a16="http://schemas.microsoft.com/office/drawing/2014/main" val="113710833"/>
                    </a:ext>
                  </a:extLst>
                </a:gridCol>
                <a:gridCol w="1528354">
                  <a:extLst>
                    <a:ext uri="{9D8B030D-6E8A-4147-A177-3AD203B41FA5}">
                      <a16:colId xmlns:a16="http://schemas.microsoft.com/office/drawing/2014/main" val="1538698194"/>
                    </a:ext>
                  </a:extLst>
                </a:gridCol>
                <a:gridCol w="1502229">
                  <a:extLst>
                    <a:ext uri="{9D8B030D-6E8A-4147-A177-3AD203B41FA5}">
                      <a16:colId xmlns:a16="http://schemas.microsoft.com/office/drawing/2014/main" val="2255409808"/>
                    </a:ext>
                  </a:extLst>
                </a:gridCol>
                <a:gridCol w="2183130">
                  <a:extLst>
                    <a:ext uri="{9D8B030D-6E8A-4147-A177-3AD203B41FA5}">
                      <a16:colId xmlns:a16="http://schemas.microsoft.com/office/drawing/2014/main" val="3719989044"/>
                    </a:ext>
                  </a:extLst>
                </a:gridCol>
                <a:gridCol w="1577340">
                  <a:extLst>
                    <a:ext uri="{9D8B030D-6E8A-4147-A177-3AD203B41FA5}">
                      <a16:colId xmlns:a16="http://schemas.microsoft.com/office/drawing/2014/main" val="3898665902"/>
                    </a:ext>
                  </a:extLst>
                </a:gridCol>
              </a:tblGrid>
              <a:tr h="393730">
                <a:tc>
                  <a:txBody>
                    <a:bodyPr/>
                    <a:lstStyle/>
                    <a:p>
                      <a:pPr marL="0" marR="0" algn="ctr">
                        <a:spcBef>
                          <a:spcPts val="0"/>
                        </a:spcBef>
                        <a:spcAft>
                          <a:spcPts val="0"/>
                        </a:spcAft>
                      </a:pPr>
                      <a:r>
                        <a:rPr lang="en-IN" sz="2000" dirty="0">
                          <a:effectLst/>
                          <a:latin typeface="Times New Roman" panose="02020603050405020304" pitchFamily="18" charset="0"/>
                          <a:cs typeface="Times New Roman" panose="02020603050405020304" pitchFamily="18" charset="0"/>
                        </a:rPr>
                        <a:t>S.NO</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TEST CASE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INPUT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STEPS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OUTPUT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extLst>
                  <a:ext uri="{0D108BD9-81ED-4DB2-BD59-A6C34878D82A}">
                    <a16:rowId xmlns:a16="http://schemas.microsoft.com/office/drawing/2014/main" val="782931582"/>
                  </a:ext>
                </a:extLst>
              </a:tr>
              <a:tr h="4142256">
                <a:tc>
                  <a:txBody>
                    <a:bodyPr/>
                    <a:lstStyle/>
                    <a:p>
                      <a:pPr marL="0" marR="0" algn="just">
                        <a:spcBef>
                          <a:spcPts val="0"/>
                        </a:spcBef>
                        <a:spcAft>
                          <a:spcPts val="0"/>
                        </a:spcAf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3</a:t>
                      </a:r>
                      <a:endParaRPr lang="en-US" sz="1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just">
                        <a:spcBef>
                          <a:spcPts val="0"/>
                        </a:spcBef>
                        <a:spcAft>
                          <a:spcPts val="0"/>
                        </a:spcAf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Impact of environmental factors on YOLOv5's fire detection accuracy</a:t>
                      </a:r>
                      <a:endParaRPr lang="en-US" sz="1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just">
                        <a:spcBef>
                          <a:spcPts val="0"/>
                        </a:spcBef>
                        <a:spcAft>
                          <a:spcPts val="0"/>
                        </a:spcAf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Live video in different lighting conditions through web cam or images with different lighting conditions.</a:t>
                      </a:r>
                      <a:endParaRPr lang="en-US" sz="1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just">
                        <a:spcBef>
                          <a:spcPts val="0"/>
                        </a:spcBef>
                        <a:spcAft>
                          <a:spcPts val="0"/>
                        </a:spcAf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a. Test YOLOv5's fire detection performance under different lighting conditions such as daylight, low light, and darkness</a:t>
                      </a:r>
                      <a:endParaRPr lang="en-US" sz="1800" dirty="0">
                        <a:effectLst/>
                        <a:latin typeface="Times New Roman" panose="02020603050405020304" pitchFamily="18" charset="0"/>
                        <a:ea typeface="Times New Roman" panose="02020603050405020304" pitchFamily="18" charset="0"/>
                        <a:cs typeface="Latha" panose="020B0604020202020204" pitchFamily="34" charset="0"/>
                      </a:endParaRPr>
                    </a:p>
                    <a:p>
                      <a:pPr marL="0" marR="0" algn="just">
                        <a:spcBef>
                          <a:spcPts val="0"/>
                        </a:spcBef>
                        <a:spcAft>
                          <a:spcPts val="0"/>
                        </a:spcAf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b. Observe how the algorithm performs in detecting fires under different weather conditions, such as haze or smoke.</a:t>
                      </a:r>
                      <a:endParaRPr lang="en-US" sz="1800" dirty="0">
                        <a:effectLst/>
                        <a:latin typeface="Times New Roman" panose="02020603050405020304" pitchFamily="18" charset="0"/>
                        <a:ea typeface="Times New Roman" panose="02020603050405020304" pitchFamily="18" charset="0"/>
                        <a:cs typeface="Latha" panose="020B0604020202020204" pitchFamily="34" charset="0"/>
                      </a:endParaRPr>
                    </a:p>
                    <a:p>
                      <a:pPr marL="0" marR="0" algn="just">
                        <a:spcBef>
                          <a:spcPts val="0"/>
                        </a:spcBef>
                        <a:spcAft>
                          <a:spcPts val="0"/>
                        </a:spcAf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c. Measure how well YOLOv5 works in detecting fires at varying distances.</a:t>
                      </a:r>
                      <a:endParaRPr lang="en-US" sz="1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just">
                        <a:spcBef>
                          <a:spcPts val="0"/>
                        </a:spcBef>
                        <a:spcAft>
                          <a:spcPts val="0"/>
                        </a:spcAf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The system predicts the fire accurately.</a:t>
                      </a:r>
                      <a:endParaRPr lang="en-US" sz="1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1316574108"/>
                  </a:ext>
                </a:extLst>
              </a:tr>
            </a:tbl>
          </a:graphicData>
        </a:graphic>
      </p:graphicFrame>
      <p:sp>
        <p:nvSpPr>
          <p:cNvPr id="4" name="Date Placeholder 3">
            <a:extLst>
              <a:ext uri="{FF2B5EF4-FFF2-40B4-BE49-F238E27FC236}">
                <a16:creationId xmlns:a16="http://schemas.microsoft.com/office/drawing/2014/main" id="{8734FBDD-5E25-29A3-E3B5-3CC590784105}"/>
              </a:ext>
            </a:extLst>
          </p:cNvPr>
          <p:cNvSpPr>
            <a:spLocks noGrp="1"/>
          </p:cNvSpPr>
          <p:nvPr>
            <p:ph type="dt" sz="half" idx="10"/>
          </p:nvPr>
        </p:nvSpPr>
        <p:spPr/>
        <p:txBody>
          <a:bodyPr/>
          <a:lstStyle/>
          <a:p>
            <a:fld id="{88D22DAB-7094-45B8-85D5-D3661D95DC5B}" type="datetime1">
              <a:rPr lang="en-IN" smtClean="0"/>
              <a:t>05-04-2023</a:t>
            </a:fld>
            <a:endParaRPr lang="en-IN"/>
          </a:p>
        </p:txBody>
      </p:sp>
      <p:sp>
        <p:nvSpPr>
          <p:cNvPr id="5" name="Slide Number Placeholder 4">
            <a:extLst>
              <a:ext uri="{FF2B5EF4-FFF2-40B4-BE49-F238E27FC236}">
                <a16:creationId xmlns:a16="http://schemas.microsoft.com/office/drawing/2014/main" id="{82197E64-149C-B2B1-8EED-FC21E86EF172}"/>
              </a:ext>
            </a:extLst>
          </p:cNvPr>
          <p:cNvSpPr>
            <a:spLocks noGrp="1"/>
          </p:cNvSpPr>
          <p:nvPr>
            <p:ph type="sldNum" sz="quarter" idx="12"/>
          </p:nvPr>
        </p:nvSpPr>
        <p:spPr/>
        <p:txBody>
          <a:bodyPr/>
          <a:lstStyle/>
          <a:p>
            <a:fld id="{9D3FF152-60F5-4862-82F9-1190556AA56F}" type="slidenum">
              <a:rPr lang="en-IN" smtClean="0"/>
              <a:t>34</a:t>
            </a:fld>
            <a:endParaRPr lang="en-IN"/>
          </a:p>
        </p:txBody>
      </p:sp>
    </p:spTree>
    <p:extLst>
      <p:ext uri="{BB962C8B-B14F-4D97-AF65-F5344CB8AC3E}">
        <p14:creationId xmlns:p14="http://schemas.microsoft.com/office/powerpoint/2010/main" val="1953063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1732-B9CB-A7B7-C834-52B601FCF7CE}"/>
              </a:ext>
            </a:extLst>
          </p:cNvPr>
          <p:cNvSpPr>
            <a:spLocks noGrp="1"/>
          </p:cNvSpPr>
          <p:nvPr>
            <p:ph type="title"/>
          </p:nvPr>
        </p:nvSpPr>
        <p:spPr>
          <a:xfrm>
            <a:off x="628650" y="365126"/>
            <a:ext cx="7886700" cy="875845"/>
          </a:xfrm>
        </p:spPr>
        <p:txBody>
          <a:bodyPr/>
          <a:lstStyle/>
          <a:p>
            <a:pPr algn="just"/>
            <a:r>
              <a:rPr lang="en-US" b="1" dirty="0">
                <a:solidFill>
                  <a:srgbClr val="7030A0"/>
                </a:solidFill>
                <a:latin typeface="Times New Roman" panose="02020603050405020304" pitchFamily="18" charset="0"/>
                <a:cs typeface="Times New Roman" panose="02020603050405020304" pitchFamily="18" charset="0"/>
              </a:rPr>
              <a:t>                 TESTING</a:t>
            </a:r>
            <a:endParaRPr lang="en-US" dirty="0"/>
          </a:p>
        </p:txBody>
      </p:sp>
      <p:graphicFrame>
        <p:nvGraphicFramePr>
          <p:cNvPr id="6" name="Table 6">
            <a:extLst>
              <a:ext uri="{FF2B5EF4-FFF2-40B4-BE49-F238E27FC236}">
                <a16:creationId xmlns:a16="http://schemas.microsoft.com/office/drawing/2014/main" id="{34849808-28DA-515F-2D8F-7F50DE6E4113}"/>
              </a:ext>
            </a:extLst>
          </p:cNvPr>
          <p:cNvGraphicFramePr>
            <a:graphicFrameLocks noGrp="1"/>
          </p:cNvGraphicFramePr>
          <p:nvPr>
            <p:ph idx="1"/>
            <p:extLst>
              <p:ext uri="{D42A27DB-BD31-4B8C-83A1-F6EECF244321}">
                <p14:modId xmlns:p14="http://schemas.microsoft.com/office/powerpoint/2010/main" val="2219811583"/>
              </p:ext>
            </p:extLst>
          </p:nvPr>
        </p:nvGraphicFramePr>
        <p:xfrm>
          <a:off x="628650" y="1240971"/>
          <a:ext cx="7886700" cy="4815750"/>
        </p:xfrm>
        <a:graphic>
          <a:graphicData uri="http://schemas.openxmlformats.org/drawingml/2006/table">
            <a:tbl>
              <a:tblPr firstRow="1" bandRow="1">
                <a:tableStyleId>{5C22544A-7EE6-4342-B048-85BDC9FD1C3A}</a:tableStyleId>
              </a:tblPr>
              <a:tblGrid>
                <a:gridCol w="1030333">
                  <a:extLst>
                    <a:ext uri="{9D8B030D-6E8A-4147-A177-3AD203B41FA5}">
                      <a16:colId xmlns:a16="http://schemas.microsoft.com/office/drawing/2014/main" val="1582807608"/>
                    </a:ext>
                  </a:extLst>
                </a:gridCol>
                <a:gridCol w="1619794">
                  <a:extLst>
                    <a:ext uri="{9D8B030D-6E8A-4147-A177-3AD203B41FA5}">
                      <a16:colId xmlns:a16="http://schemas.microsoft.com/office/drawing/2014/main" val="2170589512"/>
                    </a:ext>
                  </a:extLst>
                </a:gridCol>
                <a:gridCol w="1528354">
                  <a:extLst>
                    <a:ext uri="{9D8B030D-6E8A-4147-A177-3AD203B41FA5}">
                      <a16:colId xmlns:a16="http://schemas.microsoft.com/office/drawing/2014/main" val="365838210"/>
                    </a:ext>
                  </a:extLst>
                </a:gridCol>
                <a:gridCol w="2130879">
                  <a:extLst>
                    <a:ext uri="{9D8B030D-6E8A-4147-A177-3AD203B41FA5}">
                      <a16:colId xmlns:a16="http://schemas.microsoft.com/office/drawing/2014/main" val="3214202339"/>
                    </a:ext>
                  </a:extLst>
                </a:gridCol>
                <a:gridCol w="1577340">
                  <a:extLst>
                    <a:ext uri="{9D8B030D-6E8A-4147-A177-3AD203B41FA5}">
                      <a16:colId xmlns:a16="http://schemas.microsoft.com/office/drawing/2014/main" val="2345499796"/>
                    </a:ext>
                  </a:extLst>
                </a:gridCol>
              </a:tblGrid>
              <a:tr h="395444">
                <a:tc>
                  <a:txBody>
                    <a:bodyPr/>
                    <a:lstStyle/>
                    <a:p>
                      <a:pPr marL="0" marR="0" algn="ctr">
                        <a:spcBef>
                          <a:spcPts val="0"/>
                        </a:spcBef>
                        <a:spcAft>
                          <a:spcPts val="0"/>
                        </a:spcAft>
                      </a:pPr>
                      <a:r>
                        <a:rPr lang="en-IN" sz="2000" dirty="0">
                          <a:effectLst/>
                          <a:latin typeface="Times New Roman" panose="02020603050405020304" pitchFamily="18" charset="0"/>
                          <a:cs typeface="Times New Roman" panose="02020603050405020304" pitchFamily="18" charset="0"/>
                        </a:rPr>
                        <a:t>S.NO</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TEST CASE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INPUT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STEPS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OUTPUT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extLst>
                  <a:ext uri="{0D108BD9-81ED-4DB2-BD59-A6C34878D82A}">
                    <a16:rowId xmlns:a16="http://schemas.microsoft.com/office/drawing/2014/main" val="4289553097"/>
                  </a:ext>
                </a:extLst>
              </a:tr>
              <a:tr h="4420306">
                <a:tc>
                  <a:txBody>
                    <a:bodyPr/>
                    <a:lstStyle/>
                    <a:p>
                      <a:pPr marL="0" marR="0" algn="just">
                        <a:spcBef>
                          <a:spcPts val="0"/>
                        </a:spcBef>
                        <a:spcAft>
                          <a:spcPts val="0"/>
                        </a:spcAft>
                      </a:pPr>
                      <a:r>
                        <a:rPr lang="en-IN" sz="1600" dirty="0">
                          <a:effectLst/>
                          <a:latin typeface="Times New Roman" panose="02020603050405020304" pitchFamily="18" charset="0"/>
                          <a:ea typeface="Times New Roman" panose="02020603050405020304" pitchFamily="18" charset="0"/>
                          <a:cs typeface="Latha" panose="020B0604020202020204" pitchFamily="34" charset="0"/>
                        </a:rPr>
                        <a:t>4</a:t>
                      </a:r>
                      <a:endParaRPr lang="en-US" sz="16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just">
                        <a:spcBef>
                          <a:spcPts val="0"/>
                        </a:spcBef>
                        <a:spcAft>
                          <a:spcPts val="0"/>
                        </a:spcAft>
                      </a:pPr>
                      <a:r>
                        <a:rPr lang="en-IN" sz="1600" dirty="0">
                          <a:effectLst/>
                          <a:latin typeface="Times New Roman" panose="02020603050405020304" pitchFamily="18" charset="0"/>
                          <a:ea typeface="Times New Roman" panose="02020603050405020304" pitchFamily="18" charset="0"/>
                          <a:cs typeface="Latha" panose="020B0604020202020204" pitchFamily="34" charset="0"/>
                        </a:rPr>
                        <a:t>YOLOv5's ability to detect false positives</a:t>
                      </a:r>
                      <a:endParaRPr lang="en-US" sz="16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just">
                        <a:spcBef>
                          <a:spcPts val="0"/>
                        </a:spcBef>
                        <a:spcAft>
                          <a:spcPts val="0"/>
                        </a:spcAft>
                      </a:pPr>
                      <a:r>
                        <a:rPr lang="en-IN" sz="1600" dirty="0">
                          <a:effectLst/>
                          <a:latin typeface="Times New Roman" panose="02020603050405020304" pitchFamily="18" charset="0"/>
                          <a:ea typeface="Times New Roman" panose="02020603050405020304" pitchFamily="18" charset="0"/>
                          <a:cs typeface="Latha" panose="020B0604020202020204" pitchFamily="34" charset="0"/>
                        </a:rPr>
                        <a:t>Images and videos containing objects that resemble fire.</a:t>
                      </a:r>
                      <a:endParaRPr lang="en-US" sz="16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just">
                        <a:spcBef>
                          <a:spcPts val="0"/>
                        </a:spcBef>
                        <a:spcAft>
                          <a:spcPts val="0"/>
                        </a:spcAft>
                      </a:pPr>
                      <a:r>
                        <a:rPr lang="en-IN" sz="1600" dirty="0">
                          <a:effectLst/>
                          <a:latin typeface="Times New Roman" panose="02020603050405020304" pitchFamily="18" charset="0"/>
                          <a:ea typeface="Times New Roman" panose="02020603050405020304" pitchFamily="18" charset="0"/>
                          <a:cs typeface="Latha" panose="020B0604020202020204" pitchFamily="34" charset="0"/>
                        </a:rPr>
                        <a:t>a. Create a dataset of images and videos containing objects that resemble fire, such as bright lights, reflections, and sunsets.</a:t>
                      </a:r>
                      <a:endParaRPr lang="en-US" sz="1600" dirty="0">
                        <a:effectLst/>
                        <a:latin typeface="Times New Roman" panose="02020603050405020304" pitchFamily="18" charset="0"/>
                        <a:ea typeface="Times New Roman" panose="02020603050405020304" pitchFamily="18" charset="0"/>
                        <a:cs typeface="Latha" panose="020B0604020202020204" pitchFamily="34" charset="0"/>
                      </a:endParaRPr>
                    </a:p>
                    <a:p>
                      <a:pPr marL="0" marR="0" algn="just">
                        <a:spcBef>
                          <a:spcPts val="0"/>
                        </a:spcBef>
                        <a:spcAft>
                          <a:spcPts val="0"/>
                        </a:spcAft>
                      </a:pPr>
                      <a:r>
                        <a:rPr lang="en-IN" sz="1600" dirty="0">
                          <a:effectLst/>
                          <a:latin typeface="Times New Roman" panose="02020603050405020304" pitchFamily="18" charset="0"/>
                          <a:ea typeface="Times New Roman" panose="02020603050405020304" pitchFamily="18" charset="0"/>
                          <a:cs typeface="Latha" panose="020B0604020202020204" pitchFamily="34" charset="0"/>
                        </a:rPr>
                        <a:t>b. Run YOLOv5 algorithm to detect the presence of a fire in the images and videos in the dataset.</a:t>
                      </a:r>
                      <a:endParaRPr lang="en-US" sz="1600" dirty="0">
                        <a:effectLst/>
                        <a:latin typeface="Times New Roman" panose="02020603050405020304" pitchFamily="18" charset="0"/>
                        <a:ea typeface="Times New Roman" panose="02020603050405020304" pitchFamily="18" charset="0"/>
                        <a:cs typeface="Latha" panose="020B0604020202020204" pitchFamily="34" charset="0"/>
                      </a:endParaRPr>
                    </a:p>
                    <a:p>
                      <a:pPr marL="0" marR="0" algn="just">
                        <a:spcBef>
                          <a:spcPts val="0"/>
                        </a:spcBef>
                        <a:spcAft>
                          <a:spcPts val="0"/>
                        </a:spcAft>
                      </a:pPr>
                      <a:r>
                        <a:rPr lang="en-IN" sz="1600" dirty="0">
                          <a:effectLst/>
                          <a:latin typeface="Times New Roman" panose="02020603050405020304" pitchFamily="18" charset="0"/>
                          <a:ea typeface="Times New Roman" panose="02020603050405020304" pitchFamily="18" charset="0"/>
                          <a:cs typeface="Latha" panose="020B0604020202020204" pitchFamily="34" charset="0"/>
                        </a:rPr>
                        <a:t>c. </a:t>
                      </a:r>
                      <a:r>
                        <a:rPr lang="en-IN" sz="1600" dirty="0" err="1">
                          <a:effectLst/>
                          <a:latin typeface="Times New Roman" panose="02020603050405020304" pitchFamily="18" charset="0"/>
                          <a:ea typeface="Times New Roman" panose="02020603050405020304" pitchFamily="18" charset="0"/>
                          <a:cs typeface="Latha" panose="020B0604020202020204" pitchFamily="34" charset="0"/>
                        </a:rPr>
                        <a:t>Analyze</a:t>
                      </a:r>
                      <a:r>
                        <a:rPr lang="en-IN" sz="1600" dirty="0">
                          <a:effectLst/>
                          <a:latin typeface="Times New Roman" panose="02020603050405020304" pitchFamily="18" charset="0"/>
                          <a:ea typeface="Times New Roman" panose="02020603050405020304" pitchFamily="18" charset="0"/>
                          <a:cs typeface="Latha" panose="020B0604020202020204" pitchFamily="34" charset="0"/>
                        </a:rPr>
                        <a:t> the number of false positives generated by YOLOv5 by examining the images and videos in the dataset.</a:t>
                      </a:r>
                      <a:endParaRPr lang="en-US" sz="16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just">
                        <a:spcBef>
                          <a:spcPts val="0"/>
                        </a:spcBef>
                        <a:spcAft>
                          <a:spcPts val="0"/>
                        </a:spcAft>
                      </a:pPr>
                      <a:r>
                        <a:rPr lang="en-IN" sz="1600" dirty="0">
                          <a:effectLst/>
                          <a:latin typeface="Times New Roman" panose="02020603050405020304" pitchFamily="18" charset="0"/>
                          <a:ea typeface="Times New Roman" panose="02020603050405020304" pitchFamily="18" charset="0"/>
                          <a:cs typeface="Latha" panose="020B0604020202020204" pitchFamily="34" charset="0"/>
                        </a:rPr>
                        <a:t>Detects only fire and not images that resemble fire.</a:t>
                      </a:r>
                      <a:endParaRPr lang="en-US" sz="16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3540831972"/>
                  </a:ext>
                </a:extLst>
              </a:tr>
            </a:tbl>
          </a:graphicData>
        </a:graphic>
      </p:graphicFrame>
      <p:sp>
        <p:nvSpPr>
          <p:cNvPr id="4" name="Date Placeholder 3">
            <a:extLst>
              <a:ext uri="{FF2B5EF4-FFF2-40B4-BE49-F238E27FC236}">
                <a16:creationId xmlns:a16="http://schemas.microsoft.com/office/drawing/2014/main" id="{B82E7CA5-993E-2925-16A2-6C663B518EEF}"/>
              </a:ext>
            </a:extLst>
          </p:cNvPr>
          <p:cNvSpPr>
            <a:spLocks noGrp="1"/>
          </p:cNvSpPr>
          <p:nvPr>
            <p:ph type="dt" sz="half" idx="10"/>
          </p:nvPr>
        </p:nvSpPr>
        <p:spPr/>
        <p:txBody>
          <a:bodyPr/>
          <a:lstStyle/>
          <a:p>
            <a:fld id="{88D22DAB-7094-45B8-85D5-D3661D95DC5B}" type="datetime1">
              <a:rPr lang="en-IN" smtClean="0"/>
              <a:t>05-04-2023</a:t>
            </a:fld>
            <a:endParaRPr lang="en-IN"/>
          </a:p>
        </p:txBody>
      </p:sp>
      <p:sp>
        <p:nvSpPr>
          <p:cNvPr id="5" name="Slide Number Placeholder 4">
            <a:extLst>
              <a:ext uri="{FF2B5EF4-FFF2-40B4-BE49-F238E27FC236}">
                <a16:creationId xmlns:a16="http://schemas.microsoft.com/office/drawing/2014/main" id="{630F0AA6-E71A-B33C-9D06-8F1AB84B0EA4}"/>
              </a:ext>
            </a:extLst>
          </p:cNvPr>
          <p:cNvSpPr>
            <a:spLocks noGrp="1"/>
          </p:cNvSpPr>
          <p:nvPr>
            <p:ph type="sldNum" sz="quarter" idx="12"/>
          </p:nvPr>
        </p:nvSpPr>
        <p:spPr/>
        <p:txBody>
          <a:bodyPr/>
          <a:lstStyle/>
          <a:p>
            <a:fld id="{9D3FF152-60F5-4862-82F9-1190556AA56F}" type="slidenum">
              <a:rPr lang="en-IN" smtClean="0"/>
              <a:t>35</a:t>
            </a:fld>
            <a:endParaRPr lang="en-IN"/>
          </a:p>
        </p:txBody>
      </p:sp>
    </p:spTree>
    <p:extLst>
      <p:ext uri="{BB962C8B-B14F-4D97-AF65-F5344CB8AC3E}">
        <p14:creationId xmlns:p14="http://schemas.microsoft.com/office/powerpoint/2010/main" val="1066890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32251-557A-A425-1FD4-1A35E06D7435}"/>
              </a:ext>
            </a:extLst>
          </p:cNvPr>
          <p:cNvSpPr>
            <a:spLocks noGrp="1"/>
          </p:cNvSpPr>
          <p:nvPr>
            <p:ph type="title"/>
          </p:nvPr>
        </p:nvSpPr>
        <p:spPr>
          <a:xfrm>
            <a:off x="628650" y="206148"/>
            <a:ext cx="7886700" cy="1021762"/>
          </a:xfrm>
        </p:spPr>
        <p:txBody>
          <a:bodyPr/>
          <a:lstStyle/>
          <a:p>
            <a:r>
              <a:rPr lang="en-US" b="1" dirty="0">
                <a:solidFill>
                  <a:srgbClr val="7030A0"/>
                </a:solidFill>
                <a:latin typeface="Times New Roman" panose="02020603050405020304" pitchFamily="18" charset="0"/>
                <a:cs typeface="Times New Roman" panose="02020603050405020304" pitchFamily="18" charset="0"/>
              </a:rPr>
              <a:t>                   TESTING</a:t>
            </a:r>
            <a:endParaRPr lang="en-US" dirty="0"/>
          </a:p>
        </p:txBody>
      </p:sp>
      <p:graphicFrame>
        <p:nvGraphicFramePr>
          <p:cNvPr id="6" name="Table 6">
            <a:extLst>
              <a:ext uri="{FF2B5EF4-FFF2-40B4-BE49-F238E27FC236}">
                <a16:creationId xmlns:a16="http://schemas.microsoft.com/office/drawing/2014/main" id="{CA847813-A497-623E-E091-AF71F62FF769}"/>
              </a:ext>
            </a:extLst>
          </p:cNvPr>
          <p:cNvGraphicFramePr>
            <a:graphicFrameLocks noGrp="1"/>
          </p:cNvGraphicFramePr>
          <p:nvPr>
            <p:ph idx="1"/>
            <p:extLst>
              <p:ext uri="{D42A27DB-BD31-4B8C-83A1-F6EECF244321}">
                <p14:modId xmlns:p14="http://schemas.microsoft.com/office/powerpoint/2010/main" val="1909634404"/>
              </p:ext>
            </p:extLst>
          </p:nvPr>
        </p:nvGraphicFramePr>
        <p:xfrm>
          <a:off x="600892" y="1227910"/>
          <a:ext cx="7914459" cy="4848088"/>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1590052152"/>
                    </a:ext>
                  </a:extLst>
                </a:gridCol>
                <a:gridCol w="1593669">
                  <a:extLst>
                    <a:ext uri="{9D8B030D-6E8A-4147-A177-3AD203B41FA5}">
                      <a16:colId xmlns:a16="http://schemas.microsoft.com/office/drawing/2014/main" val="2882024467"/>
                    </a:ext>
                  </a:extLst>
                </a:gridCol>
                <a:gridCol w="1502229">
                  <a:extLst>
                    <a:ext uri="{9D8B030D-6E8A-4147-A177-3AD203B41FA5}">
                      <a16:colId xmlns:a16="http://schemas.microsoft.com/office/drawing/2014/main" val="143635696"/>
                    </a:ext>
                  </a:extLst>
                </a:gridCol>
                <a:gridCol w="2143941">
                  <a:extLst>
                    <a:ext uri="{9D8B030D-6E8A-4147-A177-3AD203B41FA5}">
                      <a16:colId xmlns:a16="http://schemas.microsoft.com/office/drawing/2014/main" val="1225582019"/>
                    </a:ext>
                  </a:extLst>
                </a:gridCol>
                <a:gridCol w="1577340">
                  <a:extLst>
                    <a:ext uri="{9D8B030D-6E8A-4147-A177-3AD203B41FA5}">
                      <a16:colId xmlns:a16="http://schemas.microsoft.com/office/drawing/2014/main" val="488487923"/>
                    </a:ext>
                  </a:extLst>
                </a:gridCol>
              </a:tblGrid>
              <a:tr h="458968">
                <a:tc>
                  <a:txBody>
                    <a:bodyPr/>
                    <a:lstStyle/>
                    <a:p>
                      <a:pPr marL="0" marR="0" algn="ctr">
                        <a:spcBef>
                          <a:spcPts val="0"/>
                        </a:spcBef>
                        <a:spcAft>
                          <a:spcPts val="0"/>
                        </a:spcAft>
                      </a:pPr>
                      <a:r>
                        <a:rPr lang="en-IN" sz="2000" dirty="0">
                          <a:effectLst/>
                          <a:latin typeface="Times New Roman" panose="02020603050405020304" pitchFamily="18" charset="0"/>
                          <a:cs typeface="Times New Roman" panose="02020603050405020304" pitchFamily="18" charset="0"/>
                        </a:rPr>
                        <a:t>S.NO</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TEST CASE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INPUT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STEPS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OUTPUT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67" marR="56267" marT="0" marB="0"/>
                </a:tc>
                <a:extLst>
                  <a:ext uri="{0D108BD9-81ED-4DB2-BD59-A6C34878D82A}">
                    <a16:rowId xmlns:a16="http://schemas.microsoft.com/office/drawing/2014/main" val="1320065397"/>
                  </a:ext>
                </a:extLst>
              </a:tr>
              <a:tr h="4225018">
                <a:tc>
                  <a:txBody>
                    <a:bodyPr/>
                    <a:lstStyle/>
                    <a:p>
                      <a:pPr marL="0" marR="0" algn="just">
                        <a:spcBef>
                          <a:spcPts val="0"/>
                        </a:spcBef>
                        <a:spcAft>
                          <a:spcPts val="0"/>
                        </a:spcAf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5</a:t>
                      </a:r>
                      <a:endParaRPr lang="en-US" sz="1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just">
                        <a:spcBef>
                          <a:spcPts val="0"/>
                        </a:spcBef>
                        <a:spcAft>
                          <a:spcPts val="0"/>
                        </a:spcAf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YOLOv5's ability to detect fires in crowded scenes</a:t>
                      </a:r>
                      <a:endParaRPr lang="en-US" sz="1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just">
                        <a:spcBef>
                          <a:spcPts val="0"/>
                        </a:spcBef>
                        <a:spcAft>
                          <a:spcPts val="0"/>
                        </a:spcAf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Fire images/video occurring in a crowded location.</a:t>
                      </a:r>
                      <a:endParaRPr lang="en-US" sz="1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just">
                        <a:spcBef>
                          <a:spcPts val="0"/>
                        </a:spcBef>
                        <a:spcAft>
                          <a:spcPts val="0"/>
                        </a:spcAf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a. Create a dataset of images containing crowds of people in which a fire occurs</a:t>
                      </a:r>
                      <a:endParaRPr lang="en-US" sz="1800" dirty="0">
                        <a:effectLst/>
                        <a:latin typeface="Times New Roman" panose="02020603050405020304" pitchFamily="18" charset="0"/>
                        <a:ea typeface="Times New Roman" panose="02020603050405020304" pitchFamily="18" charset="0"/>
                        <a:cs typeface="Latha" panose="020B0604020202020204" pitchFamily="34" charset="0"/>
                      </a:endParaRPr>
                    </a:p>
                    <a:p>
                      <a:pPr marL="0" marR="0" algn="just">
                        <a:spcBef>
                          <a:spcPts val="0"/>
                        </a:spcBef>
                        <a:spcAft>
                          <a:spcPts val="0"/>
                        </a:spcAf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b. Run YOLOv5 algorithm to detect the presence of a fire in the images in the dataset.</a:t>
                      </a:r>
                      <a:endParaRPr lang="en-US" sz="1800" dirty="0">
                        <a:effectLst/>
                        <a:latin typeface="Times New Roman" panose="02020603050405020304" pitchFamily="18" charset="0"/>
                        <a:ea typeface="Times New Roman" panose="02020603050405020304" pitchFamily="18" charset="0"/>
                        <a:cs typeface="Latha" panose="020B0604020202020204" pitchFamily="34" charset="0"/>
                      </a:endParaRPr>
                    </a:p>
                    <a:p>
                      <a:pPr marL="0" marR="0" algn="just">
                        <a:spcBef>
                          <a:spcPts val="0"/>
                        </a:spcBef>
                        <a:spcAft>
                          <a:spcPts val="0"/>
                        </a:spcAf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c. Measure how well the algorithm works in detecting fires when there is a crowd of people and other obstacles in the scene.</a:t>
                      </a:r>
                      <a:endParaRPr lang="en-US" sz="1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tc>
                  <a:txBody>
                    <a:bodyPr/>
                    <a:lstStyle/>
                    <a:p>
                      <a:pPr marL="0" marR="0" algn="just">
                        <a:spcBef>
                          <a:spcPts val="0"/>
                        </a:spcBef>
                        <a:spcAft>
                          <a:spcPts val="0"/>
                        </a:spcAf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Detect fire even in a crowded place and produce alarm sound.</a:t>
                      </a:r>
                      <a:endParaRPr lang="en-US" sz="18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tc>
                <a:extLst>
                  <a:ext uri="{0D108BD9-81ED-4DB2-BD59-A6C34878D82A}">
                    <a16:rowId xmlns:a16="http://schemas.microsoft.com/office/drawing/2014/main" val="2038661389"/>
                  </a:ext>
                </a:extLst>
              </a:tr>
            </a:tbl>
          </a:graphicData>
        </a:graphic>
      </p:graphicFrame>
      <p:sp>
        <p:nvSpPr>
          <p:cNvPr id="4" name="Date Placeholder 3">
            <a:extLst>
              <a:ext uri="{FF2B5EF4-FFF2-40B4-BE49-F238E27FC236}">
                <a16:creationId xmlns:a16="http://schemas.microsoft.com/office/drawing/2014/main" id="{F7B674F7-54B0-A295-EBF4-FFB1615B8C8C}"/>
              </a:ext>
            </a:extLst>
          </p:cNvPr>
          <p:cNvSpPr>
            <a:spLocks noGrp="1"/>
          </p:cNvSpPr>
          <p:nvPr>
            <p:ph type="dt" sz="half" idx="10"/>
          </p:nvPr>
        </p:nvSpPr>
        <p:spPr/>
        <p:txBody>
          <a:bodyPr/>
          <a:lstStyle/>
          <a:p>
            <a:fld id="{88D22DAB-7094-45B8-85D5-D3661D95DC5B}" type="datetime1">
              <a:rPr lang="en-IN" smtClean="0"/>
              <a:t>05-04-2023</a:t>
            </a:fld>
            <a:endParaRPr lang="en-IN"/>
          </a:p>
        </p:txBody>
      </p:sp>
      <p:sp>
        <p:nvSpPr>
          <p:cNvPr id="5" name="Slide Number Placeholder 4">
            <a:extLst>
              <a:ext uri="{FF2B5EF4-FFF2-40B4-BE49-F238E27FC236}">
                <a16:creationId xmlns:a16="http://schemas.microsoft.com/office/drawing/2014/main" id="{074BAE26-8ECB-4E3D-D52C-EF717B99024B}"/>
              </a:ext>
            </a:extLst>
          </p:cNvPr>
          <p:cNvSpPr>
            <a:spLocks noGrp="1"/>
          </p:cNvSpPr>
          <p:nvPr>
            <p:ph type="sldNum" sz="quarter" idx="12"/>
          </p:nvPr>
        </p:nvSpPr>
        <p:spPr/>
        <p:txBody>
          <a:bodyPr/>
          <a:lstStyle/>
          <a:p>
            <a:fld id="{9D3FF152-60F5-4862-82F9-1190556AA56F}" type="slidenum">
              <a:rPr lang="en-IN" smtClean="0"/>
              <a:t>36</a:t>
            </a:fld>
            <a:endParaRPr lang="en-IN"/>
          </a:p>
        </p:txBody>
      </p:sp>
    </p:spTree>
    <p:extLst>
      <p:ext uri="{BB962C8B-B14F-4D97-AF65-F5344CB8AC3E}">
        <p14:creationId xmlns:p14="http://schemas.microsoft.com/office/powerpoint/2010/main" val="529124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01E3-5431-02E3-71FB-F5692BB9A0CF}"/>
              </a:ext>
            </a:extLst>
          </p:cNvPr>
          <p:cNvSpPr>
            <a:spLocks noGrp="1"/>
          </p:cNvSpPr>
          <p:nvPr>
            <p:ph type="title"/>
          </p:nvPr>
        </p:nvSpPr>
        <p:spPr>
          <a:xfrm>
            <a:off x="628650" y="195310"/>
            <a:ext cx="7886700" cy="706027"/>
          </a:xfrm>
        </p:spPr>
        <p:txBody>
          <a:bodyPr>
            <a:noAutofit/>
          </a:bodyPr>
          <a:lstStyle/>
          <a:p>
            <a:pPr algn="ctr"/>
            <a:r>
              <a:rPr lang="en-US"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RESULTS</a:t>
            </a:r>
            <a:endParaRPr lang="en-US" dirty="0"/>
          </a:p>
        </p:txBody>
      </p:sp>
      <p:sp>
        <p:nvSpPr>
          <p:cNvPr id="3" name="Content Placeholder 2">
            <a:extLst>
              <a:ext uri="{FF2B5EF4-FFF2-40B4-BE49-F238E27FC236}">
                <a16:creationId xmlns:a16="http://schemas.microsoft.com/office/drawing/2014/main" id="{4F68576E-4F8A-F1D8-8ECB-73D835CBCC10}"/>
              </a:ext>
            </a:extLst>
          </p:cNvPr>
          <p:cNvSpPr>
            <a:spLocks noGrp="1"/>
          </p:cNvSpPr>
          <p:nvPr>
            <p:ph idx="1"/>
          </p:nvPr>
        </p:nvSpPr>
        <p:spPr>
          <a:xfrm>
            <a:off x="759279" y="901337"/>
            <a:ext cx="7886700" cy="4351338"/>
          </a:xfrm>
        </p:spPr>
        <p:txBody>
          <a:bodyPr>
            <a:noAutofit/>
          </a:bodyPr>
          <a:lstStyle/>
          <a:p>
            <a:pPr marR="0" indent="-457200" algn="just">
              <a:spcBef>
                <a:spcPts val="0"/>
              </a:spcBef>
              <a:spcAft>
                <a:spcPts val="0"/>
              </a:spcAft>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rPr>
              <a:t>A crucial area of research entails creating algorithms and systems that can recognise fires as soon as they start. This is known as real-time fire detection. Real-time fire detection aims to minimise possible fire damage, such as property loss, human fatalities, and environmental harm. </a:t>
            </a:r>
          </a:p>
          <a:p>
            <a:pPr marR="0" indent="-457200" algn="just">
              <a:spcBef>
                <a:spcPts val="0"/>
              </a:spcBef>
              <a:spcAft>
                <a:spcPts val="0"/>
              </a:spcAft>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rPr>
              <a:t>The system was designed in such a way that successful fire detection could be accomplished because fire detection is crucial and must be done at the appropriate moment. </a:t>
            </a:r>
            <a:r>
              <a:rPr lang="en-IN" dirty="0">
                <a:solidFill>
                  <a:srgbClr val="0070C0"/>
                </a:solidFill>
                <a:effectLst/>
                <a:latin typeface="Times New Roman" panose="02020603050405020304" pitchFamily="18" charset="0"/>
                <a:ea typeface="Times New Roman" panose="02020603050405020304" pitchFamily="18" charset="0"/>
              </a:rPr>
              <a:t>The system sounds a warning as soon as a fire is discovered to alert people about the fire.  A person nearby can be reached and the fire can be put out at the earliest stage. </a:t>
            </a:r>
          </a:p>
          <a:p>
            <a:pPr marL="0" marR="0" indent="0" algn="just">
              <a:spcBef>
                <a:spcPts val="0"/>
              </a:spcBef>
              <a:spcAft>
                <a:spcPts val="0"/>
              </a:spcAft>
              <a:buNone/>
            </a:pPr>
            <a:endParaRPr lang="en-US"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93B19112-C729-1635-6046-2E3A6434B11B}"/>
              </a:ext>
            </a:extLst>
          </p:cNvPr>
          <p:cNvSpPr>
            <a:spLocks noGrp="1"/>
          </p:cNvSpPr>
          <p:nvPr>
            <p:ph type="dt" sz="half" idx="10"/>
          </p:nvPr>
        </p:nvSpPr>
        <p:spPr/>
        <p:txBody>
          <a:bodyPr/>
          <a:lstStyle/>
          <a:p>
            <a:fld id="{88D22DAB-7094-45B8-85D5-D3661D95DC5B}" type="datetime1">
              <a:rPr lang="en-IN" smtClean="0"/>
              <a:t>05-04-2023</a:t>
            </a:fld>
            <a:endParaRPr lang="en-IN"/>
          </a:p>
        </p:txBody>
      </p:sp>
      <p:sp>
        <p:nvSpPr>
          <p:cNvPr id="5" name="Slide Number Placeholder 4">
            <a:extLst>
              <a:ext uri="{FF2B5EF4-FFF2-40B4-BE49-F238E27FC236}">
                <a16:creationId xmlns:a16="http://schemas.microsoft.com/office/drawing/2014/main" id="{09519736-3EA4-0820-C280-8CF547E78439}"/>
              </a:ext>
            </a:extLst>
          </p:cNvPr>
          <p:cNvSpPr>
            <a:spLocks noGrp="1"/>
          </p:cNvSpPr>
          <p:nvPr>
            <p:ph type="sldNum" sz="quarter" idx="12"/>
          </p:nvPr>
        </p:nvSpPr>
        <p:spPr/>
        <p:txBody>
          <a:bodyPr/>
          <a:lstStyle/>
          <a:p>
            <a:fld id="{9D3FF152-60F5-4862-82F9-1190556AA56F}" type="slidenum">
              <a:rPr lang="en-IN" smtClean="0"/>
              <a:t>37</a:t>
            </a:fld>
            <a:endParaRPr lang="en-IN"/>
          </a:p>
        </p:txBody>
      </p:sp>
    </p:spTree>
    <p:extLst>
      <p:ext uri="{BB962C8B-B14F-4D97-AF65-F5344CB8AC3E}">
        <p14:creationId xmlns:p14="http://schemas.microsoft.com/office/powerpoint/2010/main" val="2000822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885100"/>
            <a:ext cx="7886700" cy="4351338"/>
          </a:xfrm>
        </p:spPr>
        <p:txBody>
          <a:bodyPr/>
          <a:lstStyle/>
          <a:p>
            <a:pPr algn="just">
              <a:buFont typeface="Wingdings" panose="05000000000000000000" pitchFamily="2" charset="2"/>
              <a:buChar char="Ø"/>
            </a:pPr>
            <a:r>
              <a:rPr lang="en-IN" dirty="0">
                <a:latin typeface="Times New Roman" panose="02020603050405020304" pitchFamily="18" charset="0"/>
                <a:ea typeface="Times New Roman" panose="02020603050405020304" pitchFamily="18" charset="0"/>
              </a:rPr>
              <a:t>Additionally, it can be used to keep an eye on commercial buildings and spot possible fire hazards early on, enabling early intervention and prevention. </a:t>
            </a:r>
          </a:p>
          <a:p>
            <a:pPr algn="just">
              <a:buFont typeface="Wingdings" panose="05000000000000000000" pitchFamily="2" charset="2"/>
              <a:buChar char="Ø"/>
            </a:pPr>
            <a:r>
              <a:rPr lang="en-IN" dirty="0">
                <a:solidFill>
                  <a:srgbClr val="0070C0"/>
                </a:solidFill>
                <a:latin typeface="Times New Roman" panose="02020603050405020304" pitchFamily="18" charset="0"/>
                <a:ea typeface="Times New Roman" panose="02020603050405020304" pitchFamily="18" charset="0"/>
              </a:rPr>
              <a:t>In conclusion, real-time fire detection is a vital tool with the potential to prevent deaths and lessen the harm that fires do. </a:t>
            </a:r>
            <a:r>
              <a:rPr lang="en-IN" dirty="0">
                <a:latin typeface="Times New Roman" panose="02020603050405020304" pitchFamily="18" charset="0"/>
                <a:ea typeface="Times New Roman" panose="02020603050405020304" pitchFamily="18" charset="0"/>
              </a:rPr>
              <a:t>Fire detection is successful with the growth of this system, making it a crucial component of fire prevention and control.</a:t>
            </a:r>
            <a:endParaRPr lang="en-IN" dirty="0"/>
          </a:p>
        </p:txBody>
      </p:sp>
      <p:sp>
        <p:nvSpPr>
          <p:cNvPr id="4" name="Date Placeholder 3"/>
          <p:cNvSpPr>
            <a:spLocks noGrp="1"/>
          </p:cNvSpPr>
          <p:nvPr>
            <p:ph type="dt" sz="half" idx="10"/>
          </p:nvPr>
        </p:nvSpPr>
        <p:spPr/>
        <p:txBody>
          <a:bodyPr/>
          <a:lstStyle/>
          <a:p>
            <a:fld id="{88D22DAB-7094-45B8-85D5-D3661D95DC5B}" type="datetime1">
              <a:rPr lang="en-IN" smtClean="0"/>
              <a:t>05-04-2023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38</a:t>
            </a:fld>
            <a:endParaRPr lang="en-IN"/>
          </a:p>
        </p:txBody>
      </p:sp>
    </p:spTree>
    <p:extLst>
      <p:ext uri="{BB962C8B-B14F-4D97-AF65-F5344CB8AC3E}">
        <p14:creationId xmlns:p14="http://schemas.microsoft.com/office/powerpoint/2010/main" val="911511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34459"/>
            <a:ext cx="7886700" cy="530258"/>
          </a:xfrm>
        </p:spPr>
        <p:txBody>
          <a:bodyPr>
            <a:noAutofit/>
          </a:bodyPr>
          <a:lstStyle/>
          <a:p>
            <a:pPr algn="ctr"/>
            <a:r>
              <a:rPr lang="en-US" b="1" dirty="0">
                <a:solidFill>
                  <a:srgbClr val="7030A0"/>
                </a:solidFill>
                <a:latin typeface="Times New Roman" panose="02020603050405020304" pitchFamily="18" charset="0"/>
                <a:cs typeface="Times New Roman" panose="02020603050405020304" pitchFamily="18" charset="0"/>
              </a:rPr>
              <a:t>SCREEN SHOTS</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940526" y="864717"/>
            <a:ext cx="5059681" cy="646331"/>
          </a:xfrm>
          <a:prstGeom prst="rect">
            <a:avLst/>
          </a:prstGeom>
          <a:noFill/>
        </p:spPr>
        <p:txBody>
          <a:bodyPr wrap="square">
            <a:spAutoFit/>
          </a:bodyPr>
          <a:lstStyle/>
          <a:p>
            <a:r>
              <a:rPr lang="en-US" sz="3600" b="1" dirty="0">
                <a:solidFill>
                  <a:srgbClr val="222222"/>
                </a:solidFill>
                <a:latin typeface="Times New Roman" panose="02020603050405020304" pitchFamily="18" charset="0"/>
                <a:cs typeface="Times New Roman" panose="02020603050405020304" pitchFamily="18" charset="0"/>
              </a:rPr>
              <a:t>INPUT</a:t>
            </a:r>
            <a:endParaRPr lang="en-IN" sz="36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05-04-2023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39</a:t>
            </a:fld>
            <a:endParaRPr lang="en-IN"/>
          </a:p>
        </p:txBody>
      </p:sp>
      <p:pic>
        <p:nvPicPr>
          <p:cNvPr id="6" name="image13.jpeg"/>
          <p:cNvPicPr/>
          <p:nvPr/>
        </p:nvPicPr>
        <p:blipFill>
          <a:blip r:embed="rId2" cstate="print"/>
          <a:stretch>
            <a:fillRect/>
          </a:stretch>
        </p:blipFill>
        <p:spPr>
          <a:xfrm>
            <a:off x="1123406" y="1679516"/>
            <a:ext cx="6923314" cy="4329398"/>
          </a:xfrm>
          <a:prstGeom prst="rect">
            <a:avLst/>
          </a:prstGeom>
        </p:spPr>
      </p:pic>
    </p:spTree>
    <p:extLst>
      <p:ext uri="{BB962C8B-B14F-4D97-AF65-F5344CB8AC3E}">
        <p14:creationId xmlns:p14="http://schemas.microsoft.com/office/powerpoint/2010/main" val="112652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17566"/>
            <a:ext cx="7886700" cy="1227908"/>
          </a:xfrm>
        </p:spPr>
        <p:txBody>
          <a:bodyPr>
            <a:noAutofit/>
          </a:bodyPr>
          <a:lstStyle/>
          <a:p>
            <a:pPr algn="ctr"/>
            <a:r>
              <a:rPr lang="en-US" b="1" dirty="0">
                <a:solidFill>
                  <a:srgbClr val="7030A0"/>
                </a:solidFill>
                <a:latin typeface="Times New Roman" panose="02020603050405020304" pitchFamily="18" charset="0"/>
                <a:cs typeface="Times New Roman" panose="02020603050405020304" pitchFamily="18" charset="0"/>
              </a:rPr>
              <a:t>OBJECTIVE OF THE PROJECT</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82B3EE2-24C4-940E-3786-D25689664F2D}"/>
              </a:ext>
            </a:extLst>
          </p:cNvPr>
          <p:cNvSpPr>
            <a:spLocks noGrp="1"/>
          </p:cNvSpPr>
          <p:nvPr>
            <p:ph type="dt" sz="half" idx="10"/>
          </p:nvPr>
        </p:nvSpPr>
        <p:spPr/>
        <p:txBody>
          <a:bodyPr/>
          <a:lstStyle/>
          <a:p>
            <a:fld id="{368C5B53-8BED-48C0-8230-40B62B9F94F5}" type="datetime1">
              <a:rPr lang="en-IN" smtClean="0"/>
              <a:t>05-04-2023</a:t>
            </a:fld>
            <a:endParaRPr lang="en-IN"/>
          </a:p>
        </p:txBody>
      </p:sp>
      <p:sp>
        <p:nvSpPr>
          <p:cNvPr id="4" name="Slide Number Placeholder 3">
            <a:extLst>
              <a:ext uri="{FF2B5EF4-FFF2-40B4-BE49-F238E27FC236}">
                <a16:creationId xmlns:a16="http://schemas.microsoft.com/office/drawing/2014/main" id="{53EE05FC-38D6-EA45-0957-044D82E81D3A}"/>
              </a:ext>
            </a:extLst>
          </p:cNvPr>
          <p:cNvSpPr>
            <a:spLocks noGrp="1"/>
          </p:cNvSpPr>
          <p:nvPr>
            <p:ph type="sldNum" sz="quarter" idx="12"/>
          </p:nvPr>
        </p:nvSpPr>
        <p:spPr/>
        <p:txBody>
          <a:bodyPr/>
          <a:lstStyle/>
          <a:p>
            <a:fld id="{9D3FF152-60F5-4862-82F9-1190556AA56F}" type="slidenum">
              <a:rPr lang="en-IN" smtClean="0"/>
              <a:t>4</a:t>
            </a:fld>
            <a:endParaRPr lang="en-IN"/>
          </a:p>
        </p:txBody>
      </p:sp>
      <p:sp>
        <p:nvSpPr>
          <p:cNvPr id="5" name="TextBox 4">
            <a:extLst>
              <a:ext uri="{FF2B5EF4-FFF2-40B4-BE49-F238E27FC236}">
                <a16:creationId xmlns:a16="http://schemas.microsoft.com/office/drawing/2014/main" id="{990F3D7A-FC67-2611-24D7-48B70CA705DD}"/>
              </a:ext>
            </a:extLst>
          </p:cNvPr>
          <p:cNvSpPr txBox="1"/>
          <p:nvPr/>
        </p:nvSpPr>
        <p:spPr>
          <a:xfrm>
            <a:off x="949857" y="1546682"/>
            <a:ext cx="7787562" cy="3970318"/>
          </a:xfrm>
          <a:prstGeom prst="rect">
            <a:avLst/>
          </a:prstGeom>
          <a:noFill/>
        </p:spPr>
        <p:txBody>
          <a:bodyPr wrap="square" rtlCol="0">
            <a:spAutoFit/>
          </a:bodyPr>
          <a:lstStyle/>
          <a:p>
            <a:pPr marL="457200" indent="-457200" algn="just">
              <a:buFont typeface="Wingdings" panose="05000000000000000000" pitchFamily="2" charset="2"/>
              <a:buChar char="§"/>
            </a:pPr>
            <a:r>
              <a:rPr lang="en-US" sz="2800" b="0" i="0" dirty="0">
                <a:effectLst/>
                <a:latin typeface="Times New Roman" panose="02020603050405020304" pitchFamily="18" charset="0"/>
                <a:cs typeface="Times New Roman" panose="02020603050405020304" pitchFamily="18" charset="0"/>
              </a:rPr>
              <a:t>The main objective of fire detection is to </a:t>
            </a:r>
            <a:r>
              <a:rPr lang="en-US" sz="2800" b="0" i="0" dirty="0">
                <a:solidFill>
                  <a:srgbClr val="0070C0"/>
                </a:solidFill>
                <a:effectLst/>
                <a:latin typeface="Times New Roman" panose="02020603050405020304" pitchFamily="18" charset="0"/>
                <a:cs typeface="Times New Roman" panose="02020603050405020304" pitchFamily="18" charset="0"/>
              </a:rPr>
              <a:t>identify and alert people </a:t>
            </a:r>
            <a:r>
              <a:rPr lang="en-US" sz="2800" dirty="0">
                <a:solidFill>
                  <a:srgbClr val="0070C0"/>
                </a:solidFill>
                <a:latin typeface="Times New Roman" panose="02020603050405020304" pitchFamily="18" charset="0"/>
                <a:cs typeface="Times New Roman" panose="02020603050405020304" pitchFamily="18" charset="0"/>
              </a:rPr>
              <a:t>about</a:t>
            </a:r>
            <a:r>
              <a:rPr lang="en-US" sz="2800" b="0" i="0" dirty="0">
                <a:solidFill>
                  <a:srgbClr val="0070C0"/>
                </a:solidFill>
                <a:effectLst/>
                <a:latin typeface="Times New Roman" panose="02020603050405020304" pitchFamily="18" charset="0"/>
                <a:cs typeface="Times New Roman" panose="02020603050405020304" pitchFamily="18" charset="0"/>
              </a:rPr>
              <a:t> the presence of a fire </a:t>
            </a:r>
            <a:r>
              <a:rPr lang="en-US" sz="2800" b="0" i="0" dirty="0">
                <a:effectLst/>
                <a:latin typeface="Times New Roman" panose="02020603050405020304" pitchFamily="18" charset="0"/>
                <a:cs typeface="Times New Roman" panose="02020603050405020304" pitchFamily="18" charset="0"/>
              </a:rPr>
              <a:t>as quickly and accurately as possible, so that they can take appropriate action to extinguish the fire and evacuate the building safely.</a:t>
            </a:r>
          </a:p>
          <a:p>
            <a:pPr marL="457200" indent="-457200" algn="just">
              <a:buFont typeface="Wingdings" panose="05000000000000000000" pitchFamily="2" charset="2"/>
              <a:buChar char="§"/>
            </a:pPr>
            <a:r>
              <a:rPr lang="en-US" sz="2800" b="0" i="0" dirty="0">
                <a:effectLst/>
                <a:latin typeface="Times New Roman" panose="02020603050405020304" pitchFamily="18" charset="0"/>
                <a:cs typeface="Times New Roman" panose="02020603050405020304" pitchFamily="18" charset="0"/>
              </a:rPr>
              <a:t> Early detection of a fire is critical, as it allows the fire department to respond quickly and minimize damage to property and the risk of injury or death to people.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226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719091"/>
          </a:xfrm>
        </p:spPr>
        <p:txBody>
          <a:bodyPr>
            <a:noAutofit/>
          </a:bodyPr>
          <a:lstStyle/>
          <a:p>
            <a:pPr algn="ctr"/>
            <a:r>
              <a:rPr lang="en-US" b="1" dirty="0">
                <a:solidFill>
                  <a:srgbClr val="7030A0"/>
                </a:solidFill>
                <a:latin typeface="Times New Roman" panose="02020603050405020304" pitchFamily="18" charset="0"/>
                <a:cs typeface="Times New Roman" panose="02020603050405020304" pitchFamily="18" charset="0"/>
              </a:rPr>
              <a:t>SCREEN SHOTS</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628650" y="1084217"/>
            <a:ext cx="3460024" cy="604066"/>
          </a:xfrm>
        </p:spPr>
        <p:txBody>
          <a:bodyPr>
            <a:noAutofit/>
          </a:bodyPr>
          <a:lstStyle/>
          <a:p>
            <a:pPr marL="0" indent="0">
              <a:buNone/>
            </a:pPr>
            <a:r>
              <a:rPr lang="en-IN" sz="3600" b="1" dirty="0">
                <a:latin typeface="Times New Roman" panose="02020603050405020304" pitchFamily="18" charset="0"/>
                <a:cs typeface="Times New Roman" panose="02020603050405020304" pitchFamily="18" charset="0"/>
              </a:rPr>
              <a:t>OUTPUT</a:t>
            </a: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05-04-2023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40</a:t>
            </a:fld>
            <a:endParaRPr lang="en-IN"/>
          </a:p>
        </p:txBody>
      </p:sp>
      <p:pic>
        <p:nvPicPr>
          <p:cNvPr id="9" name="image14.jpeg"/>
          <p:cNvPicPr/>
          <p:nvPr/>
        </p:nvPicPr>
        <p:blipFill>
          <a:blip r:embed="rId2" cstate="print"/>
          <a:stretch>
            <a:fillRect/>
          </a:stretch>
        </p:blipFill>
        <p:spPr>
          <a:xfrm>
            <a:off x="628650" y="1793557"/>
            <a:ext cx="7886699" cy="4437426"/>
          </a:xfrm>
          <a:prstGeom prst="rect">
            <a:avLst/>
          </a:prstGeom>
        </p:spPr>
      </p:pic>
    </p:spTree>
    <p:extLst>
      <p:ext uri="{BB962C8B-B14F-4D97-AF65-F5344CB8AC3E}">
        <p14:creationId xmlns:p14="http://schemas.microsoft.com/office/powerpoint/2010/main" val="2479289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95942"/>
            <a:ext cx="7886700" cy="826453"/>
          </a:xfrm>
        </p:spPr>
        <p:txBody>
          <a:bodyPr>
            <a:noAutofit/>
          </a:bodyPr>
          <a:lstStyle/>
          <a:p>
            <a:pPr algn="ctr"/>
            <a:r>
              <a:rPr lang="en-US"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p:txBody>
          <a:bodyPr/>
          <a:lstStyle/>
          <a:p>
            <a:endParaRPr lang="en-IN"/>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05-04-2023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41</a:t>
            </a:fld>
            <a:endParaRPr lang="en-IN"/>
          </a:p>
        </p:txBody>
      </p:sp>
      <p:pic>
        <p:nvPicPr>
          <p:cNvPr id="6" name="image15.jpeg"/>
          <p:cNvPicPr/>
          <p:nvPr/>
        </p:nvPicPr>
        <p:blipFill>
          <a:blip r:embed="rId2" cstate="print"/>
          <a:stretch>
            <a:fillRect/>
          </a:stretch>
        </p:blipFill>
        <p:spPr>
          <a:xfrm>
            <a:off x="628651" y="1201784"/>
            <a:ext cx="7979772" cy="4950822"/>
          </a:xfrm>
          <a:prstGeom prst="rect">
            <a:avLst/>
          </a:prstGeom>
        </p:spPr>
      </p:pic>
    </p:spTree>
    <p:extLst>
      <p:ext uri="{BB962C8B-B14F-4D97-AF65-F5344CB8AC3E}">
        <p14:creationId xmlns:p14="http://schemas.microsoft.com/office/powerpoint/2010/main" val="2018087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503634"/>
            <a:ext cx="7886700" cy="530258"/>
          </a:xfrm>
        </p:spPr>
        <p:txBody>
          <a:bodyPr>
            <a:noAutofit/>
          </a:bodyPr>
          <a:lstStyle/>
          <a:p>
            <a:pPr algn="ctr"/>
            <a:r>
              <a:rPr lang="en-US"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fld id="{81F865BB-D69F-48AF-829D-597573FD9C58}" type="datetime1">
              <a:rPr lang="en-IN" smtClean="0"/>
              <a:t>05-04-2023</a:t>
            </a:fld>
            <a:endParaRPr lang="en-IN"/>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42</a:t>
            </a:fld>
            <a:endParaRPr lang="en-IN"/>
          </a:p>
        </p:txBody>
      </p:sp>
      <p:sp>
        <p:nvSpPr>
          <p:cNvPr id="4" name="Rectangle 3"/>
          <p:cNvSpPr/>
          <p:nvPr/>
        </p:nvSpPr>
        <p:spPr>
          <a:xfrm>
            <a:off x="267789" y="1275934"/>
            <a:ext cx="8608422" cy="5262979"/>
          </a:xfrm>
          <a:prstGeom prst="rect">
            <a:avLst/>
          </a:prstGeom>
        </p:spPr>
        <p:txBody>
          <a:bodyPr wrap="square">
            <a:spAutoFit/>
          </a:bodyPr>
          <a:lstStyle/>
          <a:p>
            <a:pPr marL="952500" marR="148590" indent="-457200" algn="just">
              <a:spcAft>
                <a:spcPts val="0"/>
              </a:spcAft>
              <a:buFont typeface="Wingdings" panose="05000000000000000000" pitchFamily="2" charset="2"/>
              <a:buChar char="Ø"/>
            </a:pPr>
            <a:r>
              <a:rPr lang="en-US" sz="2800" dirty="0">
                <a:latin typeface="Times New Roman" panose="02020603050405020304" pitchFamily="18" charset="0"/>
                <a:ea typeface="Times New Roman" panose="02020603050405020304" pitchFamily="18" charset="0"/>
              </a:rPr>
              <a:t>The fundamental structure of YOLOV5 is real-time object detection</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algorithm. When properly used, YOLOV5 has many advantages in</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practice. </a:t>
            </a:r>
          </a:p>
          <a:p>
            <a:pPr marL="952500" marR="148590" indent="-457200" algn="just">
              <a:spcAft>
                <a:spcPts val="0"/>
              </a:spcAft>
              <a:buFont typeface="Wingdings" panose="05000000000000000000" pitchFamily="2" charset="2"/>
              <a:buChar char="Ø"/>
            </a:pPr>
            <a:r>
              <a:rPr lang="en-US" sz="2800" dirty="0">
                <a:latin typeface="Times New Roman" panose="02020603050405020304" pitchFamily="18" charset="0"/>
                <a:ea typeface="Times New Roman" panose="02020603050405020304" pitchFamily="18" charset="0"/>
              </a:rPr>
              <a:t>Being a unified object detection model that is simple to</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construct and train in correspondence with its simple loss-function,</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YOLOv5</a:t>
            </a:r>
            <a:r>
              <a:rPr lang="en-US" sz="2800" spc="-4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can</a:t>
            </a:r>
            <a:r>
              <a:rPr lang="en-US" sz="2800" spc="-3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train</a:t>
            </a:r>
            <a:r>
              <a:rPr lang="en-US" sz="2800" spc="-3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the</a:t>
            </a:r>
            <a:r>
              <a:rPr lang="en-US" sz="2800" spc="-4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entire</a:t>
            </a:r>
            <a:r>
              <a:rPr lang="en-US" sz="2800" spc="-3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model</a:t>
            </a:r>
            <a:r>
              <a:rPr lang="en-US" sz="2800" spc="-4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in</a:t>
            </a:r>
            <a:r>
              <a:rPr lang="en-US" sz="2800" spc="-3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parallel.</a:t>
            </a:r>
            <a:r>
              <a:rPr lang="en-US" sz="2800" spc="-30" dirty="0">
                <a:latin typeface="Times New Roman" panose="02020603050405020304" pitchFamily="18" charset="0"/>
                <a:ea typeface="Times New Roman" panose="02020603050405020304" pitchFamily="18" charset="0"/>
              </a:rPr>
              <a:t> </a:t>
            </a:r>
          </a:p>
          <a:p>
            <a:pPr marL="952500" marR="148590" indent="-457200" algn="just">
              <a:spcAft>
                <a:spcPts val="0"/>
              </a:spcAft>
              <a:buFont typeface="Wingdings" panose="05000000000000000000" pitchFamily="2" charset="2"/>
              <a:buChar char="Ø"/>
            </a:pPr>
            <a:r>
              <a:rPr lang="en-US" sz="2800" dirty="0">
                <a:latin typeface="Times New Roman" panose="02020603050405020304" pitchFamily="18" charset="0"/>
                <a:ea typeface="Times New Roman" panose="02020603050405020304" pitchFamily="18" charset="0"/>
              </a:rPr>
              <a:t>YOLOV5</a:t>
            </a:r>
            <a:r>
              <a:rPr lang="en-US" sz="2800" spc="-3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is</a:t>
            </a:r>
            <a:r>
              <a:rPr lang="en-US" sz="2800" spc="-3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also</a:t>
            </a:r>
            <a:r>
              <a:rPr lang="en-US" sz="2800" spc="-3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better</a:t>
            </a:r>
            <a:r>
              <a:rPr lang="en-US" sz="2800" spc="-39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at</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generalizing</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object</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representation</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compared</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with</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other</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object</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detection</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models</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and</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can</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be</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recommended</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for</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real-time</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object</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detection</a:t>
            </a:r>
            <a:r>
              <a:rPr lang="en-US" sz="2800" spc="3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as</a:t>
            </a:r>
            <a:r>
              <a:rPr lang="en-US" sz="2800" spc="4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the</a:t>
            </a:r>
            <a:r>
              <a:rPr lang="en-US" sz="2800" spc="5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state-of-art</a:t>
            </a:r>
            <a:r>
              <a:rPr lang="en-US" sz="2800" spc="3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algorithm</a:t>
            </a:r>
            <a:r>
              <a:rPr lang="en-US" sz="2800" spc="1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in</a:t>
            </a:r>
            <a:r>
              <a:rPr lang="en-US" sz="2800" spc="4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fire</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detection.</a:t>
            </a:r>
            <a:r>
              <a:rPr lang="en-US" sz="2800" spc="45" dirty="0">
                <a:latin typeface="Times New Roman" panose="02020603050405020304" pitchFamily="18" charset="0"/>
                <a:ea typeface="Times New Roman" panose="02020603050405020304" pitchFamily="18" charset="0"/>
              </a:rPr>
              <a:t> </a:t>
            </a:r>
            <a:endParaRPr lang="en-IN"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419395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147" y="950414"/>
            <a:ext cx="7886700" cy="4351338"/>
          </a:xfrm>
        </p:spPr>
        <p:txBody>
          <a:bodyPr/>
          <a:lstStyle/>
          <a:p>
            <a:pPr marL="723900" marR="148590" indent="-457200" algn="just">
              <a:spcAft>
                <a:spcPts val="0"/>
              </a:spcAft>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With</a:t>
            </a:r>
            <a:r>
              <a:rPr lang="en-US" spc="1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these</a:t>
            </a:r>
            <a:r>
              <a:rPr lang="en-IN"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marks, it is acknowledgeable that the field of fire detection has an</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expanding, great future ahead. </a:t>
            </a:r>
          </a:p>
          <a:p>
            <a:pPr marL="723900" marR="148590" indent="-457200" algn="just">
              <a:spcAft>
                <a:spcPts val="0"/>
              </a:spcAft>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The experiments showed that changed</a:t>
            </a:r>
            <a:r>
              <a:rPr lang="en-US" spc="-38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 algorithm (model size) and the dataset could </a:t>
            </a:r>
            <a:r>
              <a:rPr lang="en-US" dirty="0">
                <a:solidFill>
                  <a:srgbClr val="0070C0"/>
                </a:solidFill>
                <a:latin typeface="Times New Roman" panose="02020603050405020304" pitchFamily="18" charset="0"/>
                <a:ea typeface="Times New Roman" panose="02020603050405020304" pitchFamily="18" charset="0"/>
              </a:rPr>
              <a:t>quickly detect a real-</a:t>
            </a:r>
            <a:r>
              <a:rPr lang="en-US" spc="-385" dirty="0">
                <a:solidFill>
                  <a:srgbClr val="0070C0"/>
                </a:solidFill>
                <a:latin typeface="Times New Roman" panose="02020603050405020304" pitchFamily="18" charset="0"/>
                <a:ea typeface="Times New Roman" panose="02020603050405020304" pitchFamily="18" charset="0"/>
              </a:rPr>
              <a:t> </a:t>
            </a:r>
            <a:r>
              <a:rPr lang="en-US" dirty="0">
                <a:solidFill>
                  <a:srgbClr val="0070C0"/>
                </a:solidFill>
                <a:latin typeface="Times New Roman" panose="02020603050405020304" pitchFamily="18" charset="0"/>
                <a:ea typeface="Times New Roman" panose="02020603050405020304" pitchFamily="18" charset="0"/>
              </a:rPr>
              <a:t>time</a:t>
            </a:r>
            <a:r>
              <a:rPr lang="en-US" spc="-10" dirty="0">
                <a:solidFill>
                  <a:srgbClr val="0070C0"/>
                </a:solidFill>
                <a:latin typeface="Times New Roman" panose="02020603050405020304" pitchFamily="18" charset="0"/>
                <a:ea typeface="Times New Roman" panose="02020603050405020304" pitchFamily="18" charset="0"/>
              </a:rPr>
              <a:t> </a:t>
            </a:r>
            <a:r>
              <a:rPr lang="en-US" dirty="0">
                <a:solidFill>
                  <a:srgbClr val="0070C0"/>
                </a:solidFill>
                <a:latin typeface="Times New Roman" panose="02020603050405020304" pitchFamily="18" charset="0"/>
                <a:ea typeface="Times New Roman" panose="02020603050405020304" pitchFamily="18" charset="0"/>
              </a:rPr>
              <a:t>fire</a:t>
            </a:r>
            <a:r>
              <a:rPr lang="en-US" spc="5" dirty="0">
                <a:solidFill>
                  <a:srgbClr val="0070C0"/>
                </a:solidFill>
                <a:latin typeface="Times New Roman" panose="02020603050405020304" pitchFamily="18" charset="0"/>
                <a:ea typeface="Times New Roman" panose="02020603050405020304" pitchFamily="18" charset="0"/>
              </a:rPr>
              <a:t> </a:t>
            </a:r>
            <a:r>
              <a:rPr lang="en-US" dirty="0">
                <a:solidFill>
                  <a:srgbClr val="0070C0"/>
                </a:solidFill>
                <a:latin typeface="Times New Roman" panose="02020603050405020304" pitchFamily="18" charset="0"/>
                <a:ea typeface="Times New Roman" panose="02020603050405020304" pitchFamily="18" charset="0"/>
              </a:rPr>
              <a:t>with</a:t>
            </a:r>
            <a:r>
              <a:rPr lang="en-US" spc="-5" dirty="0">
                <a:solidFill>
                  <a:srgbClr val="0070C0"/>
                </a:solidFill>
                <a:latin typeface="Times New Roman" panose="02020603050405020304" pitchFamily="18" charset="0"/>
                <a:ea typeface="Times New Roman" panose="02020603050405020304" pitchFamily="18" charset="0"/>
              </a:rPr>
              <a:t> </a:t>
            </a:r>
            <a:r>
              <a:rPr lang="en-US" dirty="0">
                <a:solidFill>
                  <a:srgbClr val="0070C0"/>
                </a:solidFill>
                <a:latin typeface="Times New Roman" panose="02020603050405020304" pitchFamily="18" charset="0"/>
                <a:ea typeface="Times New Roman" panose="02020603050405020304" pitchFamily="18" charset="0"/>
              </a:rPr>
              <a:t>a</a:t>
            </a:r>
            <a:r>
              <a:rPr lang="en-US" spc="5" dirty="0">
                <a:solidFill>
                  <a:srgbClr val="0070C0"/>
                </a:solidFill>
                <a:latin typeface="Times New Roman" panose="02020603050405020304" pitchFamily="18" charset="0"/>
                <a:ea typeface="Times New Roman" panose="02020603050405020304" pitchFamily="18" charset="0"/>
              </a:rPr>
              <a:t> </a:t>
            </a:r>
            <a:r>
              <a:rPr lang="en-US" dirty="0">
                <a:solidFill>
                  <a:srgbClr val="0070C0"/>
                </a:solidFill>
                <a:latin typeface="Times New Roman" panose="02020603050405020304" pitchFamily="18" charset="0"/>
                <a:ea typeface="Times New Roman" panose="02020603050405020304" pitchFamily="18" charset="0"/>
              </a:rPr>
              <a:t>high</a:t>
            </a:r>
            <a:r>
              <a:rPr lang="en-US" spc="-5" dirty="0">
                <a:solidFill>
                  <a:srgbClr val="0070C0"/>
                </a:solidFill>
                <a:latin typeface="Times New Roman" panose="02020603050405020304" pitchFamily="18" charset="0"/>
                <a:ea typeface="Times New Roman" panose="02020603050405020304" pitchFamily="18" charset="0"/>
              </a:rPr>
              <a:t> </a:t>
            </a:r>
            <a:r>
              <a:rPr lang="en-US" dirty="0">
                <a:solidFill>
                  <a:srgbClr val="0070C0"/>
                </a:solidFill>
                <a:latin typeface="Times New Roman" panose="02020603050405020304" pitchFamily="18" charset="0"/>
                <a:ea typeface="Times New Roman" panose="02020603050405020304" pitchFamily="18" charset="0"/>
              </a:rPr>
              <a:t>degree</a:t>
            </a:r>
            <a:r>
              <a:rPr lang="en-US" spc="-10" dirty="0">
                <a:solidFill>
                  <a:srgbClr val="0070C0"/>
                </a:solidFill>
                <a:latin typeface="Times New Roman" panose="02020603050405020304" pitchFamily="18" charset="0"/>
                <a:ea typeface="Times New Roman" panose="02020603050405020304" pitchFamily="18" charset="0"/>
              </a:rPr>
              <a:t> </a:t>
            </a:r>
            <a:r>
              <a:rPr lang="en-US" dirty="0">
                <a:solidFill>
                  <a:srgbClr val="0070C0"/>
                </a:solidFill>
                <a:latin typeface="Times New Roman" panose="02020603050405020304" pitchFamily="18" charset="0"/>
                <a:ea typeface="Times New Roman" panose="02020603050405020304" pitchFamily="18" charset="0"/>
              </a:rPr>
              <a:t>of</a:t>
            </a:r>
            <a:r>
              <a:rPr lang="en-US" spc="5" dirty="0">
                <a:solidFill>
                  <a:srgbClr val="0070C0"/>
                </a:solidFill>
                <a:latin typeface="Times New Roman" panose="02020603050405020304" pitchFamily="18" charset="0"/>
                <a:ea typeface="Times New Roman" panose="02020603050405020304" pitchFamily="18" charset="0"/>
              </a:rPr>
              <a:t> </a:t>
            </a:r>
            <a:r>
              <a:rPr lang="en-US" dirty="0">
                <a:solidFill>
                  <a:srgbClr val="0070C0"/>
                </a:solidFill>
                <a:latin typeface="Times New Roman" panose="02020603050405020304" pitchFamily="18" charset="0"/>
                <a:ea typeface="Times New Roman" panose="02020603050405020304" pitchFamily="18" charset="0"/>
              </a:rPr>
              <a:t>accuracy.</a:t>
            </a:r>
            <a:endParaRPr lang="en-IN" dirty="0">
              <a:solidFill>
                <a:srgbClr val="0070C0"/>
              </a:solidFill>
              <a:latin typeface="Times New Roman" panose="02020603050405020304" pitchFamily="18" charset="0"/>
              <a:ea typeface="Times New Roman" panose="02020603050405020304" pitchFamily="18" charset="0"/>
            </a:endParaRPr>
          </a:p>
        </p:txBody>
      </p:sp>
      <p:sp>
        <p:nvSpPr>
          <p:cNvPr id="4" name="Date Placeholder 3"/>
          <p:cNvSpPr>
            <a:spLocks noGrp="1"/>
          </p:cNvSpPr>
          <p:nvPr>
            <p:ph type="dt" sz="half" idx="10"/>
          </p:nvPr>
        </p:nvSpPr>
        <p:spPr/>
        <p:txBody>
          <a:bodyPr/>
          <a:lstStyle/>
          <a:p>
            <a:fld id="{88D22DAB-7094-45B8-85D5-D3661D95DC5B}" type="datetime1">
              <a:rPr lang="en-IN" smtClean="0"/>
              <a:t>05-04-2023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43</a:t>
            </a:fld>
            <a:endParaRPr lang="en-IN"/>
          </a:p>
        </p:txBody>
      </p:sp>
    </p:spTree>
    <p:extLst>
      <p:ext uri="{BB962C8B-B14F-4D97-AF65-F5344CB8AC3E}">
        <p14:creationId xmlns:p14="http://schemas.microsoft.com/office/powerpoint/2010/main" val="3425500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7030A0"/>
                </a:solidFill>
                <a:latin typeface="Times New Roman" panose="02020603050405020304" pitchFamily="18" charset="0"/>
                <a:cs typeface="Times New Roman" panose="02020603050405020304" pitchFamily="18" charset="0"/>
              </a:rPr>
              <a:t>FUTURE ENHANCEMENT</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597958"/>
            <a:ext cx="7886700" cy="4351338"/>
          </a:xfrm>
        </p:spPr>
        <p:txBody>
          <a:bodyPr>
            <a:normAutofit lnSpcReduction="10000"/>
          </a:bodyPr>
          <a:lstStyle/>
          <a:p>
            <a:pPr lvl="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Future work will include improving the </a:t>
            </a:r>
            <a:r>
              <a:rPr lang="en-US" dirty="0">
                <a:solidFill>
                  <a:srgbClr val="0070C0"/>
                </a:solidFill>
                <a:latin typeface="Times New Roman" panose="02020603050405020304" pitchFamily="18" charset="0"/>
                <a:cs typeface="Times New Roman" panose="02020603050405020304" pitchFamily="18" charset="0"/>
              </a:rPr>
              <a:t>accuracy of our method and handling blurring issues </a:t>
            </a:r>
            <a:r>
              <a:rPr lang="en-US" dirty="0">
                <a:latin typeface="Times New Roman" panose="02020603050405020304" pitchFamily="18" charset="0"/>
                <a:cs typeface="Times New Roman" panose="02020603050405020304" pitchFamily="18" charset="0"/>
              </a:rPr>
              <a:t>in nighttime environments.</a:t>
            </a:r>
            <a:endParaRPr lang="en-IN"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Our future projection is to build a </a:t>
            </a:r>
            <a:r>
              <a:rPr lang="en-US" dirty="0">
                <a:solidFill>
                  <a:srgbClr val="0070C0"/>
                </a:solidFill>
                <a:latin typeface="Times New Roman" panose="02020603050405020304" pitchFamily="18" charset="0"/>
                <a:cs typeface="Times New Roman" panose="02020603050405020304" pitchFamily="18" charset="0"/>
              </a:rPr>
              <a:t>lightweight model with robust detection performance </a:t>
            </a:r>
            <a:r>
              <a:rPr lang="en-US" dirty="0">
                <a:latin typeface="Times New Roman" panose="02020603050405020304" pitchFamily="18" charset="0"/>
                <a:cs typeface="Times New Roman" panose="02020603050405020304" pitchFamily="18" charset="0"/>
              </a:rPr>
              <a:t>that would allow us to set up embedded devices with low computational capabilities.</a:t>
            </a:r>
            <a:endParaRPr lang="en-IN"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Future work will be based on using </a:t>
            </a:r>
            <a:r>
              <a:rPr lang="en-US" dirty="0">
                <a:solidFill>
                  <a:srgbClr val="0070C0"/>
                </a:solidFill>
                <a:latin typeface="Times New Roman" panose="02020603050405020304" pitchFamily="18" charset="0"/>
                <a:cs typeface="Times New Roman" panose="02020603050405020304" pitchFamily="18" charset="0"/>
              </a:rPr>
              <a:t>geostationary satellite imagery for rapid monitoring of active fires </a:t>
            </a:r>
            <a:r>
              <a:rPr lang="en-US" dirty="0">
                <a:latin typeface="Times New Roman" panose="02020603050405020304" pitchFamily="18" charset="0"/>
                <a:cs typeface="Times New Roman" panose="02020603050405020304" pitchFamily="18" charset="0"/>
              </a:rPr>
              <a:t>to provides high temporal resolution for fast monitoring in a larger scale.</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8D22DAB-7094-45B8-85D5-D3661D95DC5B}" type="datetime1">
              <a:rPr lang="en-IN" smtClean="0"/>
              <a:t>05-04-2023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44</a:t>
            </a:fld>
            <a:endParaRPr lang="en-IN"/>
          </a:p>
        </p:txBody>
      </p:sp>
    </p:spTree>
    <p:extLst>
      <p:ext uri="{BB962C8B-B14F-4D97-AF65-F5344CB8AC3E}">
        <p14:creationId xmlns:p14="http://schemas.microsoft.com/office/powerpoint/2010/main" val="30334772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17567"/>
            <a:ext cx="7886700" cy="570140"/>
          </a:xfrm>
        </p:spPr>
        <p:txBody>
          <a:bodyPr>
            <a:noAutofit/>
          </a:bodyPr>
          <a:lstStyle/>
          <a:p>
            <a:pPr algn="ctr"/>
            <a:r>
              <a:rPr lang="en-US" b="1" dirty="0">
                <a:solidFill>
                  <a:srgbClr val="7030A0"/>
                </a:solidFill>
                <a:latin typeface="Times New Roman" panose="02020603050405020304" pitchFamily="18" charset="0"/>
                <a:cs typeface="Times New Roman" panose="02020603050405020304" pitchFamily="18" charset="0"/>
              </a:rPr>
              <a:t>REFERENCE PAPER</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B6D369E8-824B-4704-91D5-7D9A997346C0}"/>
              </a:ext>
            </a:extLst>
          </p:cNvPr>
          <p:cNvSpPr txBox="1">
            <a:spLocks/>
          </p:cNvSpPr>
          <p:nvPr/>
        </p:nvSpPr>
        <p:spPr>
          <a:xfrm>
            <a:off x="442684" y="1052831"/>
            <a:ext cx="8576285" cy="53035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just"/>
            <a:r>
              <a:rPr lang="en-US" sz="2800" dirty="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Veerappampalayam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Easwaramoorthy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Sathishkumar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Jaehyuk</a:t>
            </a:r>
            <a:r>
              <a:rPr lang="en-US" sz="2800" dirty="0">
                <a:latin typeface="Times New Roman" panose="02020603050405020304" pitchFamily="18" charset="0"/>
                <a:cs typeface="Times New Roman" panose="02020603050405020304" pitchFamily="18" charset="0"/>
              </a:rPr>
              <a:t> Cho, </a:t>
            </a:r>
            <a:r>
              <a:rPr lang="en-US" sz="2800" dirty="0" err="1">
                <a:latin typeface="Times New Roman" panose="02020603050405020304" pitchFamily="18" charset="0"/>
                <a:cs typeface="Times New Roman" panose="02020603050405020304" pitchFamily="18" charset="0"/>
              </a:rPr>
              <a:t>Malliga</a:t>
            </a:r>
            <a:r>
              <a:rPr lang="en-US" sz="2800" dirty="0">
                <a:latin typeface="Times New Roman" panose="02020603050405020304" pitchFamily="18" charset="0"/>
                <a:cs typeface="Times New Roman" panose="02020603050405020304" pitchFamily="18" charset="0"/>
              </a:rPr>
              <a:t> Subramanian, and </a:t>
            </a:r>
            <a:r>
              <a:rPr lang="en-US" sz="2800" dirty="0" err="1">
                <a:latin typeface="Times New Roman" panose="02020603050405020304" pitchFamily="18" charset="0"/>
                <a:cs typeface="Times New Roman" panose="02020603050405020304" pitchFamily="18" charset="0"/>
              </a:rPr>
              <a:t>Obuli</a:t>
            </a:r>
            <a:r>
              <a:rPr lang="en-US" sz="2800" dirty="0">
                <a:latin typeface="Times New Roman" panose="02020603050405020304" pitchFamily="18" charset="0"/>
                <a:cs typeface="Times New Roman" panose="02020603050405020304" pitchFamily="18" charset="0"/>
              </a:rPr>
              <a:t> Sai Naren, “Forest </a:t>
            </a:r>
            <a:r>
              <a:rPr lang="en-US" sz="2800" dirty="0" err="1">
                <a:latin typeface="Times New Roman" panose="02020603050405020304" pitchFamily="18" charset="0"/>
                <a:cs typeface="Times New Roman" panose="02020603050405020304" pitchFamily="18" charset="0"/>
              </a:rPr>
              <a:t>fre</a:t>
            </a:r>
            <a:r>
              <a:rPr lang="en-US" sz="2800" dirty="0">
                <a:latin typeface="Times New Roman" panose="02020603050405020304" pitchFamily="18" charset="0"/>
                <a:cs typeface="Times New Roman" panose="02020603050405020304" pitchFamily="18" charset="0"/>
              </a:rPr>
              <a:t> and smoke detection using deep learning-based learning without forgetting”, 2023.</a:t>
            </a:r>
            <a:endParaRPr lang="en-IN"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pPr lvl="0" algn="just"/>
            <a:r>
              <a:rPr lang="en-US" sz="2800" dirty="0">
                <a:latin typeface="Times New Roman" panose="02020603050405020304" pitchFamily="18" charset="0"/>
                <a:cs typeface="Times New Roman" panose="02020603050405020304" pitchFamily="18" charset="0"/>
              </a:rPr>
              <a:t>[2]  </a:t>
            </a:r>
            <a:r>
              <a:rPr lang="en-US" sz="2800" dirty="0" err="1">
                <a:latin typeface="Times New Roman" panose="02020603050405020304" pitchFamily="18" charset="0"/>
                <a:cs typeface="Times New Roman" panose="02020603050405020304" pitchFamily="18" charset="0"/>
              </a:rPr>
              <a:t>Seyd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Teymoor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Seydi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Vahideh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Saeidi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Bahareh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Kalantar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Naonori</a:t>
            </a:r>
            <a:r>
              <a:rPr lang="en-US" sz="2800" dirty="0">
                <a:latin typeface="Times New Roman" panose="02020603050405020304" pitchFamily="18" charset="0"/>
                <a:cs typeface="Times New Roman" panose="02020603050405020304" pitchFamily="18" charset="0"/>
              </a:rPr>
              <a:t> Ueda and </a:t>
            </a:r>
            <a:r>
              <a:rPr lang="en-US" sz="2800" dirty="0" err="1">
                <a:latin typeface="Times New Roman" panose="02020603050405020304" pitchFamily="18" charset="0"/>
                <a:cs typeface="Times New Roman" panose="02020603050405020304" pitchFamily="18" charset="0"/>
              </a:rPr>
              <a:t>Alfian</a:t>
            </a:r>
            <a:r>
              <a:rPr lang="en-US" sz="2800" dirty="0">
                <a:latin typeface="Times New Roman" panose="02020603050405020304" pitchFamily="18" charset="0"/>
                <a:cs typeface="Times New Roman" panose="02020603050405020304" pitchFamily="18" charset="0"/>
              </a:rPr>
              <a:t> Abdul </a:t>
            </a:r>
            <a:r>
              <a:rPr lang="en-US" sz="2800" dirty="0" err="1">
                <a:latin typeface="Times New Roman" panose="02020603050405020304" pitchFamily="18" charset="0"/>
                <a:cs typeface="Times New Roman" panose="02020603050405020304" pitchFamily="18" charset="0"/>
              </a:rPr>
              <a:t>Halin</a:t>
            </a:r>
            <a:r>
              <a:rPr lang="en-US" sz="2800" dirty="0">
                <a:latin typeface="Times New Roman" panose="02020603050405020304" pitchFamily="18" charset="0"/>
                <a:cs typeface="Times New Roman" panose="02020603050405020304" pitchFamily="18" charset="0"/>
              </a:rPr>
              <a:t>, "Fire-Net: A Deep Learning Framework for Active Forest Fire Detection", Feb 2022</a:t>
            </a:r>
            <a:endParaRPr lang="en-IN"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pPr lvl="0" algn="just"/>
            <a:r>
              <a:rPr lang="en-US" sz="2800" dirty="0">
                <a:latin typeface="Times New Roman" panose="02020603050405020304" pitchFamily="18" charset="0"/>
                <a:cs typeface="Times New Roman" panose="02020603050405020304" pitchFamily="18" charset="0"/>
              </a:rPr>
              <a:t>[3]  </a:t>
            </a:r>
            <a:r>
              <a:rPr lang="en-US" sz="2800" dirty="0" err="1">
                <a:latin typeface="Times New Roman" panose="02020603050405020304" pitchFamily="18" charset="0"/>
                <a:cs typeface="Times New Roman" panose="02020603050405020304" pitchFamily="18" charset="0"/>
              </a:rPr>
              <a:t>Shuai</a:t>
            </a:r>
            <a:r>
              <a:rPr lang="en-US" sz="2800" dirty="0">
                <a:latin typeface="Times New Roman" panose="02020603050405020304" pitchFamily="18" charset="0"/>
                <a:cs typeface="Times New Roman" panose="02020603050405020304" pitchFamily="18" charset="0"/>
              </a:rPr>
              <a:t> Zhao, </a:t>
            </a:r>
            <a:r>
              <a:rPr lang="en-US" sz="2800" dirty="0" err="1">
                <a:latin typeface="Times New Roman" panose="02020603050405020304" pitchFamily="18" charset="0"/>
                <a:cs typeface="Times New Roman" panose="02020603050405020304" pitchFamily="18" charset="0"/>
              </a:rPr>
              <a:t>Boyun</a:t>
            </a:r>
            <a:r>
              <a:rPr lang="en-US" sz="2800" dirty="0">
                <a:latin typeface="Times New Roman" panose="02020603050405020304" pitchFamily="18" charset="0"/>
                <a:cs typeface="Times New Roman" panose="02020603050405020304" pitchFamily="18" charset="0"/>
              </a:rPr>
              <a:t> Liu, Zheng Chi, </a:t>
            </a:r>
            <a:r>
              <a:rPr lang="en-US" sz="2800" dirty="0" err="1">
                <a:latin typeface="Times New Roman" panose="02020603050405020304" pitchFamily="18" charset="0"/>
                <a:cs typeface="Times New Roman" panose="02020603050405020304" pitchFamily="18" charset="0"/>
              </a:rPr>
              <a:t>Taiwei</a:t>
            </a:r>
            <a:r>
              <a:rPr lang="en-US" sz="2800" dirty="0">
                <a:latin typeface="Times New Roman" panose="02020603050405020304" pitchFamily="18" charset="0"/>
                <a:cs typeface="Times New Roman" panose="02020603050405020304" pitchFamily="18" charset="0"/>
              </a:rPr>
              <a:t> Li and </a:t>
            </a:r>
            <a:r>
              <a:rPr lang="en-US" sz="2800" dirty="0" err="1">
                <a:latin typeface="Times New Roman" panose="02020603050405020304" pitchFamily="18" charset="0"/>
                <a:cs typeface="Times New Roman" panose="02020603050405020304" pitchFamily="18" charset="0"/>
              </a:rPr>
              <a:t>Shengnan</a:t>
            </a:r>
            <a:r>
              <a:rPr lang="en-US" sz="2800" dirty="0">
                <a:latin typeface="Times New Roman" panose="02020603050405020304" pitchFamily="18" charset="0"/>
                <a:cs typeface="Times New Roman" panose="02020603050405020304" pitchFamily="18" charset="0"/>
              </a:rPr>
              <a:t> Li, "Characteristics Based Fire Detection </a:t>
            </a:r>
            <a:r>
              <a:rPr lang="en-US" sz="2800" dirty="0" err="1">
                <a:latin typeface="Times New Roman" panose="02020603050405020304" pitchFamily="18" charset="0"/>
                <a:cs typeface="Times New Roman" panose="02020603050405020304" pitchFamily="18" charset="0"/>
              </a:rPr>
              <a:t>System,Under</a:t>
            </a:r>
            <a:r>
              <a:rPr lang="en-US" sz="2800" dirty="0">
                <a:latin typeface="Times New Roman" panose="02020603050405020304" pitchFamily="18" charset="0"/>
                <a:cs typeface="Times New Roman" panose="02020603050405020304" pitchFamily="18" charset="0"/>
              </a:rPr>
              <a:t> the Effect of Electric Fields With Improved Yolo-v4 and </a:t>
            </a:r>
            <a:r>
              <a:rPr lang="en-US" sz="2800" dirty="0" err="1">
                <a:latin typeface="Times New Roman" panose="02020603050405020304" pitchFamily="18" charset="0"/>
                <a:cs typeface="Times New Roman" panose="02020603050405020304" pitchFamily="18" charset="0"/>
              </a:rPr>
              <a:t>ViBe</a:t>
            </a:r>
            <a:r>
              <a:rPr lang="en-US" sz="2800" dirty="0">
                <a:latin typeface="Times New Roman" panose="02020603050405020304" pitchFamily="18" charset="0"/>
                <a:cs typeface="Times New Roman" panose="02020603050405020304" pitchFamily="18" charset="0"/>
              </a:rPr>
              <a:t>", August 2022.</a:t>
            </a:r>
            <a:endParaRPr lang="en-IN" sz="2800" dirty="0">
              <a:latin typeface="Times New Roman" panose="02020603050405020304" pitchFamily="18" charset="0"/>
              <a:cs typeface="Times New Roman" panose="02020603050405020304" pitchFamily="18" charset="0"/>
            </a:endParaRPr>
          </a:p>
          <a:p>
            <a:pPr algn="just"/>
            <a:r>
              <a:rPr lang="en-US" sz="2800" dirty="0">
                <a:solidFill>
                  <a:srgbClr val="7030A0"/>
                </a:solidFill>
                <a:latin typeface="Times New Roman" panose="02020603050405020304" pitchFamily="18" charset="0"/>
                <a:cs typeface="Times New Roman" panose="02020603050405020304" pitchFamily="18" charset="0"/>
              </a:rPr>
              <a:t> </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fld id="{6FB2D540-A2B5-48C3-A171-B58E7CA907A4}" type="datetime1">
              <a:rPr lang="en-IN" smtClean="0"/>
              <a:t>05-04-2023</a:t>
            </a:fld>
            <a:endParaRPr lang="en-IN"/>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45</a:t>
            </a:fld>
            <a:endParaRPr lang="en-IN"/>
          </a:p>
        </p:txBody>
      </p:sp>
    </p:spTree>
    <p:extLst>
      <p:ext uri="{BB962C8B-B14F-4D97-AF65-F5344CB8AC3E}">
        <p14:creationId xmlns:p14="http://schemas.microsoft.com/office/powerpoint/2010/main" val="3554452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A7C2-6291-F799-615E-96CFBF73F0E1}"/>
              </a:ext>
            </a:extLst>
          </p:cNvPr>
          <p:cNvSpPr>
            <a:spLocks noGrp="1"/>
          </p:cNvSpPr>
          <p:nvPr>
            <p:ph type="title"/>
          </p:nvPr>
        </p:nvSpPr>
        <p:spPr/>
        <p:txBody>
          <a:bodyPr/>
          <a:lstStyle/>
          <a:p>
            <a:pPr algn="ctr"/>
            <a:r>
              <a:rPr lang="en-US" sz="4400" b="1" dirty="0">
                <a:solidFill>
                  <a:srgbClr val="7030A0"/>
                </a:solidFill>
                <a:latin typeface="Times New Roman" panose="02020603050405020304" pitchFamily="18" charset="0"/>
                <a:cs typeface="Times New Roman" panose="02020603050405020304" pitchFamily="18" charset="0"/>
              </a:rPr>
              <a:t>REFERENCE PAPER</a:t>
            </a:r>
            <a:endParaRPr lang="en-US" dirty="0"/>
          </a:p>
        </p:txBody>
      </p:sp>
      <p:sp>
        <p:nvSpPr>
          <p:cNvPr id="3" name="Content Placeholder 2">
            <a:extLst>
              <a:ext uri="{FF2B5EF4-FFF2-40B4-BE49-F238E27FC236}">
                <a16:creationId xmlns:a16="http://schemas.microsoft.com/office/drawing/2014/main" id="{4BCB67DB-E255-F5D2-CE16-66FC95EAECEC}"/>
              </a:ext>
            </a:extLst>
          </p:cNvPr>
          <p:cNvSpPr>
            <a:spLocks noGrp="1"/>
          </p:cNvSpPr>
          <p:nvPr>
            <p:ph idx="1"/>
          </p:nvPr>
        </p:nvSpPr>
        <p:spPr>
          <a:xfrm>
            <a:off x="628650" y="1864814"/>
            <a:ext cx="7886700" cy="4351338"/>
          </a:xfrm>
        </p:spPr>
        <p:txBody>
          <a:bodyPr>
            <a:normAutofit/>
          </a:bodyPr>
          <a:lstStyle/>
          <a:p>
            <a:pPr marL="0" marR="0" indent="0" algn="just">
              <a:spcBef>
                <a:spcPts val="0"/>
              </a:spcBef>
              <a:spcAft>
                <a:spcPts val="0"/>
              </a:spcAft>
              <a:buNone/>
              <a:tabLst>
                <a:tab pos="426720" algn="l"/>
              </a:tabLst>
            </a:pPr>
            <a:r>
              <a:rPr lang="en-IN" dirty="0">
                <a:effectLst/>
                <a:latin typeface="Times New Roman" panose="02020603050405020304" pitchFamily="18" charset="0"/>
                <a:ea typeface="Times New Roman" panose="02020603050405020304" pitchFamily="18" charset="0"/>
              </a:rPr>
              <a:t>[4]	</a:t>
            </a:r>
            <a:r>
              <a:rPr lang="en-IN" dirty="0" err="1">
                <a:effectLst/>
                <a:latin typeface="Times New Roman" panose="02020603050405020304" pitchFamily="18" charset="0"/>
                <a:ea typeface="Times New Roman" panose="02020603050405020304" pitchFamily="18" charset="0"/>
              </a:rPr>
              <a:t>Byoungjun</a:t>
            </a:r>
            <a:r>
              <a:rPr lang="en-IN" dirty="0">
                <a:effectLst/>
                <a:latin typeface="Times New Roman" panose="02020603050405020304" pitchFamily="18" charset="0"/>
                <a:ea typeface="Times New Roman" panose="02020603050405020304" pitchFamily="18" charset="0"/>
              </a:rPr>
              <a:t> Kim and </a:t>
            </a:r>
            <a:r>
              <a:rPr lang="en-IN" dirty="0" err="1">
                <a:effectLst/>
                <a:latin typeface="Times New Roman" panose="02020603050405020304" pitchFamily="18" charset="0"/>
                <a:ea typeface="Times New Roman" panose="02020603050405020304" pitchFamily="18" charset="0"/>
              </a:rPr>
              <a:t>Joonwhoan</a:t>
            </a:r>
            <a:r>
              <a:rPr lang="en-IN" dirty="0">
                <a:effectLst/>
                <a:latin typeface="Times New Roman" panose="02020603050405020304" pitchFamily="18" charset="0"/>
                <a:ea typeface="Times New Roman" panose="02020603050405020304" pitchFamily="18" charset="0"/>
              </a:rPr>
              <a:t> Lee, “A Video-Based Fire Detection Using Deep Learning Models”, July 2019.</a:t>
            </a:r>
            <a:endParaRPr lang="en-US"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tabLst>
                <a:tab pos="426720" algn="l"/>
              </a:tabLst>
            </a:pPr>
            <a:r>
              <a:rPr lang="en-IN" dirty="0">
                <a:effectLst/>
                <a:latin typeface="Times New Roman" panose="02020603050405020304" pitchFamily="18"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tabLst>
                <a:tab pos="426720" algn="l"/>
              </a:tabLst>
            </a:pPr>
            <a:r>
              <a:rPr lang="en-IN" dirty="0">
                <a:effectLst/>
                <a:latin typeface="Times New Roman" panose="02020603050405020304" pitchFamily="18" charset="0"/>
                <a:ea typeface="Times New Roman" panose="02020603050405020304" pitchFamily="18" charset="0"/>
              </a:rPr>
              <a:t>[5]	</a:t>
            </a:r>
            <a:r>
              <a:rPr lang="en-IN" dirty="0" err="1">
                <a:effectLst/>
                <a:latin typeface="Times New Roman" panose="02020603050405020304" pitchFamily="18" charset="0"/>
                <a:ea typeface="Times New Roman" panose="02020603050405020304" pitchFamily="18" charset="0"/>
              </a:rPr>
              <a:t>Herminarto</a:t>
            </a:r>
            <a:r>
              <a:rPr lang="en-IN" dirty="0">
                <a:effectLst/>
                <a:latin typeface="Times New Roman" panose="02020603050405020304" pitchFamily="18" charset="0"/>
                <a:ea typeface="Times New Roman" panose="02020603050405020304" pitchFamily="18" charset="0"/>
              </a:rPr>
              <a:t> Nugroho, "Fully Convolutional Variational Autoencoder For Feature Extraction Of Fire Detection System", March 2020.</a:t>
            </a:r>
            <a:endParaRPr lang="en-US"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tabLst>
                <a:tab pos="426720" algn="l"/>
              </a:tabLst>
            </a:pPr>
            <a:r>
              <a:rPr lang="en-IN" dirty="0">
                <a:effectLst/>
                <a:latin typeface="Times New Roman" panose="02020603050405020304" pitchFamily="18"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tabLst>
                <a:tab pos="426720" algn="l"/>
              </a:tabLst>
            </a:pPr>
            <a:endParaRPr lang="en-US" dirty="0">
              <a:effectLst/>
              <a:latin typeface="Times New Roman" panose="02020603050405020304" pitchFamily="18" charset="0"/>
              <a:ea typeface="Times New Roman" panose="02020603050405020304" pitchFamily="18" charset="0"/>
            </a:endParaRPr>
          </a:p>
          <a:p>
            <a:pPr marL="0" indent="0" algn="just">
              <a:buNone/>
            </a:pPr>
            <a:endParaRPr lang="en-US" dirty="0"/>
          </a:p>
        </p:txBody>
      </p:sp>
      <p:sp>
        <p:nvSpPr>
          <p:cNvPr id="4" name="Date Placeholder 3">
            <a:extLst>
              <a:ext uri="{FF2B5EF4-FFF2-40B4-BE49-F238E27FC236}">
                <a16:creationId xmlns:a16="http://schemas.microsoft.com/office/drawing/2014/main" id="{B5AC07BB-BCB0-4FBD-7588-89230BAA876C}"/>
              </a:ext>
            </a:extLst>
          </p:cNvPr>
          <p:cNvSpPr>
            <a:spLocks noGrp="1"/>
          </p:cNvSpPr>
          <p:nvPr>
            <p:ph type="dt" sz="half" idx="10"/>
          </p:nvPr>
        </p:nvSpPr>
        <p:spPr/>
        <p:txBody>
          <a:bodyPr/>
          <a:lstStyle/>
          <a:p>
            <a:fld id="{88D22DAB-7094-45B8-85D5-D3661D95DC5B}" type="datetime1">
              <a:rPr lang="en-IN" smtClean="0"/>
              <a:t>05-04-2023</a:t>
            </a:fld>
            <a:endParaRPr lang="en-IN"/>
          </a:p>
        </p:txBody>
      </p:sp>
      <p:sp>
        <p:nvSpPr>
          <p:cNvPr id="5" name="Slide Number Placeholder 4">
            <a:extLst>
              <a:ext uri="{FF2B5EF4-FFF2-40B4-BE49-F238E27FC236}">
                <a16:creationId xmlns:a16="http://schemas.microsoft.com/office/drawing/2014/main" id="{A617259D-7FDD-8315-F327-D4C85B4EAAB8}"/>
              </a:ext>
            </a:extLst>
          </p:cNvPr>
          <p:cNvSpPr>
            <a:spLocks noGrp="1"/>
          </p:cNvSpPr>
          <p:nvPr>
            <p:ph type="sldNum" sz="quarter" idx="12"/>
          </p:nvPr>
        </p:nvSpPr>
        <p:spPr/>
        <p:txBody>
          <a:bodyPr/>
          <a:lstStyle/>
          <a:p>
            <a:fld id="{9D3FF152-60F5-4862-82F9-1190556AA56F}" type="slidenum">
              <a:rPr lang="en-IN" smtClean="0"/>
              <a:t>46</a:t>
            </a:fld>
            <a:endParaRPr lang="en-IN"/>
          </a:p>
        </p:txBody>
      </p:sp>
    </p:spTree>
    <p:extLst>
      <p:ext uri="{BB962C8B-B14F-4D97-AF65-F5344CB8AC3E}">
        <p14:creationId xmlns:p14="http://schemas.microsoft.com/office/powerpoint/2010/main" val="29078741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31606-03CB-4C20-4E73-FFC257A0DDD0}"/>
              </a:ext>
            </a:extLst>
          </p:cNvPr>
          <p:cNvSpPr>
            <a:spLocks noGrp="1"/>
          </p:cNvSpPr>
          <p:nvPr>
            <p:ph type="title"/>
          </p:nvPr>
        </p:nvSpPr>
        <p:spPr/>
        <p:txBody>
          <a:bodyPr/>
          <a:lstStyle/>
          <a:p>
            <a:pPr algn="ctr"/>
            <a:r>
              <a:rPr lang="en-US" sz="4400" b="1" dirty="0">
                <a:solidFill>
                  <a:srgbClr val="7030A0"/>
                </a:solidFill>
                <a:latin typeface="Times New Roman" panose="02020603050405020304" pitchFamily="18" charset="0"/>
                <a:cs typeface="Times New Roman" panose="02020603050405020304" pitchFamily="18" charset="0"/>
              </a:rPr>
              <a:t>REFERENCE PAPER</a:t>
            </a:r>
            <a:endParaRPr lang="en-US" dirty="0"/>
          </a:p>
        </p:txBody>
      </p:sp>
      <p:sp>
        <p:nvSpPr>
          <p:cNvPr id="3" name="Content Placeholder 2">
            <a:extLst>
              <a:ext uri="{FF2B5EF4-FFF2-40B4-BE49-F238E27FC236}">
                <a16:creationId xmlns:a16="http://schemas.microsoft.com/office/drawing/2014/main" id="{EA44204F-28F6-E55F-8FF7-B2E4490ABA58}"/>
              </a:ext>
            </a:extLst>
          </p:cNvPr>
          <p:cNvSpPr>
            <a:spLocks noGrp="1"/>
          </p:cNvSpPr>
          <p:nvPr>
            <p:ph idx="1"/>
          </p:nvPr>
        </p:nvSpPr>
        <p:spPr>
          <a:xfrm>
            <a:off x="628650" y="1528353"/>
            <a:ext cx="7886700" cy="4827997"/>
          </a:xfrm>
        </p:spPr>
        <p:txBody>
          <a:bodyPr>
            <a:noAutofit/>
          </a:bodyPr>
          <a:lstStyle/>
          <a:p>
            <a:pPr marL="0" marR="0" indent="0" algn="just">
              <a:spcBef>
                <a:spcPts val="0"/>
              </a:spcBef>
              <a:spcAft>
                <a:spcPts val="0"/>
              </a:spcAft>
              <a:buNone/>
              <a:tabLst>
                <a:tab pos="426720" algn="l"/>
              </a:tabLst>
            </a:pPr>
            <a:r>
              <a:rPr lang="en-IN" dirty="0">
                <a:effectLst/>
                <a:latin typeface="Times New Roman" panose="02020603050405020304" pitchFamily="18" charset="0"/>
                <a:ea typeface="Times New Roman" panose="02020603050405020304" pitchFamily="18" charset="0"/>
              </a:rPr>
              <a:t>[6]	</a:t>
            </a:r>
            <a:r>
              <a:rPr lang="en-IN" dirty="0" err="1">
                <a:effectLst/>
                <a:latin typeface="Times New Roman" panose="02020603050405020304" pitchFamily="18" charset="0"/>
                <a:ea typeface="Times New Roman" panose="02020603050405020304" pitchFamily="18" charset="0"/>
              </a:rPr>
              <a:t>Xiwen</a:t>
            </a:r>
            <a:r>
              <a:rPr lang="en-IN" dirty="0">
                <a:effectLst/>
                <a:latin typeface="Times New Roman" panose="02020603050405020304" pitchFamily="18" charset="0"/>
                <a:ea typeface="Times New Roman" panose="02020603050405020304" pitchFamily="18" charset="0"/>
              </a:rPr>
              <a:t> Chen, Bryce Hopkins, Hao Wang, Leo O' Neill, Fatemeh </a:t>
            </a:r>
            <a:r>
              <a:rPr lang="en-IN" dirty="0" err="1">
                <a:effectLst/>
                <a:latin typeface="Times New Roman" panose="02020603050405020304" pitchFamily="18" charset="0"/>
                <a:ea typeface="Times New Roman" panose="02020603050405020304" pitchFamily="18" charset="0"/>
              </a:rPr>
              <a:t>Afghah</a:t>
            </a:r>
            <a:r>
              <a:rPr lang="en-IN" dirty="0">
                <a:effectLst/>
                <a:latin typeface="Times New Roman" panose="02020603050405020304" pitchFamily="18" charset="0"/>
                <a:ea typeface="Times New Roman" panose="02020603050405020304" pitchFamily="18" charset="0"/>
              </a:rPr>
              <a:t>, et al, "Wildland Fire Detection and Monitoring Using a Drone-Collected RGB/IR Image Dataset", Nov 2022.</a:t>
            </a:r>
            <a:endParaRPr lang="en-US"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tabLst>
                <a:tab pos="426720" algn="l"/>
              </a:tabLst>
            </a:pPr>
            <a:r>
              <a:rPr lang="en-IN" dirty="0">
                <a:effectLst/>
                <a:latin typeface="Times New Roman" panose="02020603050405020304" pitchFamily="18"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tabLst>
                <a:tab pos="426720" algn="l"/>
              </a:tabLst>
            </a:pPr>
            <a:r>
              <a:rPr lang="en-IN" dirty="0">
                <a:effectLst/>
                <a:latin typeface="Times New Roman" panose="02020603050405020304" pitchFamily="18" charset="0"/>
                <a:ea typeface="Times New Roman" panose="02020603050405020304" pitchFamily="18" charset="0"/>
              </a:rPr>
              <a:t>[7]	 </a:t>
            </a:r>
            <a:r>
              <a:rPr lang="en-IN" dirty="0" err="1">
                <a:effectLst/>
                <a:latin typeface="Times New Roman" panose="02020603050405020304" pitchFamily="18" charset="0"/>
                <a:ea typeface="Times New Roman" panose="02020603050405020304" pitchFamily="18" charset="0"/>
              </a:rPr>
              <a:t>Xuehui</a:t>
            </a:r>
            <a:r>
              <a:rPr lang="en-IN" dirty="0">
                <a:effectLst/>
                <a:latin typeface="Times New Roman" panose="02020603050405020304" pitchFamily="18" charset="0"/>
                <a:ea typeface="Times New Roman" panose="02020603050405020304" pitchFamily="18" charset="0"/>
              </a:rPr>
              <a:t> Wu1, Xiaobo Lu1, and Henry Leung, “An Adaptive Threshold Deep Learning Method for Fire and Smoke Detection,” Oct 2017</a:t>
            </a:r>
          </a:p>
          <a:p>
            <a:pPr marL="0" marR="0" algn="just">
              <a:spcBef>
                <a:spcPts val="0"/>
              </a:spcBef>
              <a:spcAft>
                <a:spcPts val="0"/>
              </a:spcAft>
              <a:tabLst>
                <a:tab pos="426720" algn="l"/>
              </a:tabLst>
            </a:pPr>
            <a:endParaRPr lang="en-IN" dirty="0">
              <a:latin typeface="Times New Roman" panose="02020603050405020304" pitchFamily="18" charset="0"/>
              <a:ea typeface="Times New Roman" panose="02020603050405020304" pitchFamily="18" charset="0"/>
            </a:endParaRPr>
          </a:p>
          <a:p>
            <a:pPr marL="0" indent="0" algn="just">
              <a:spcBef>
                <a:spcPts val="0"/>
              </a:spcBef>
              <a:buNone/>
              <a:tabLst>
                <a:tab pos="426720" algn="l"/>
              </a:tabLst>
            </a:pPr>
            <a:r>
              <a:rPr lang="en-IN" dirty="0">
                <a:effectLst/>
                <a:latin typeface="Times New Roman" panose="02020603050405020304" pitchFamily="18" charset="0"/>
                <a:ea typeface="Times New Roman" panose="02020603050405020304" pitchFamily="18" charset="0"/>
              </a:rPr>
              <a:t>[8]	Taha Zaman, Muhammad Hasan, </a:t>
            </a:r>
            <a:r>
              <a:rPr lang="en-IN" dirty="0" err="1">
                <a:effectLst/>
                <a:latin typeface="Times New Roman" panose="02020603050405020304" pitchFamily="18" charset="0"/>
                <a:ea typeface="Times New Roman" panose="02020603050405020304" pitchFamily="18" charset="0"/>
              </a:rPr>
              <a:t>Saneeha</a:t>
            </a:r>
            <a:r>
              <a:rPr lang="en-IN" dirty="0">
                <a:effectLst/>
                <a:latin typeface="Times New Roman" panose="02020603050405020304" pitchFamily="18" charset="0"/>
                <a:ea typeface="Times New Roman" panose="02020603050405020304" pitchFamily="18" charset="0"/>
              </a:rPr>
              <a:t> Ahmed, </a:t>
            </a:r>
            <a:r>
              <a:rPr lang="en-IN" dirty="0" err="1">
                <a:effectLst/>
                <a:latin typeface="Times New Roman" panose="02020603050405020304" pitchFamily="18" charset="0"/>
                <a:ea typeface="Times New Roman" panose="02020603050405020304" pitchFamily="18" charset="0"/>
              </a:rPr>
              <a:t>Shumaila</a:t>
            </a:r>
            <a:r>
              <a:rPr lang="en-IN" dirty="0">
                <a:effectLst/>
                <a:latin typeface="Times New Roman" panose="02020603050405020304" pitchFamily="18" charset="0"/>
                <a:ea typeface="Times New Roman" panose="02020603050405020304" pitchFamily="18" charset="0"/>
              </a:rPr>
              <a:t> Ashfaq, "Fire Detection Using Computer Vision" , 2019</a:t>
            </a:r>
            <a:endParaRPr lang="en-US"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tabLst>
                <a:tab pos="426720" algn="l"/>
              </a:tabLst>
            </a:pPr>
            <a:endParaRPr lang="en-US" dirty="0">
              <a:effectLst/>
              <a:latin typeface="Times New Roman" panose="02020603050405020304" pitchFamily="18" charset="0"/>
              <a:ea typeface="Times New Roman" panose="02020603050405020304" pitchFamily="18" charset="0"/>
            </a:endParaRPr>
          </a:p>
          <a:p>
            <a:pPr algn="just"/>
            <a:endParaRPr lang="en-US" dirty="0"/>
          </a:p>
        </p:txBody>
      </p:sp>
      <p:sp>
        <p:nvSpPr>
          <p:cNvPr id="4" name="Date Placeholder 3">
            <a:extLst>
              <a:ext uri="{FF2B5EF4-FFF2-40B4-BE49-F238E27FC236}">
                <a16:creationId xmlns:a16="http://schemas.microsoft.com/office/drawing/2014/main" id="{FBD56384-A26C-FA6B-FB33-BB632360B573}"/>
              </a:ext>
            </a:extLst>
          </p:cNvPr>
          <p:cNvSpPr>
            <a:spLocks noGrp="1"/>
          </p:cNvSpPr>
          <p:nvPr>
            <p:ph type="dt" sz="half" idx="10"/>
          </p:nvPr>
        </p:nvSpPr>
        <p:spPr/>
        <p:txBody>
          <a:bodyPr/>
          <a:lstStyle/>
          <a:p>
            <a:fld id="{88D22DAB-7094-45B8-85D5-D3661D95DC5B}" type="datetime1">
              <a:rPr lang="en-IN" smtClean="0"/>
              <a:t>05-04-2023</a:t>
            </a:fld>
            <a:endParaRPr lang="en-IN"/>
          </a:p>
        </p:txBody>
      </p:sp>
      <p:sp>
        <p:nvSpPr>
          <p:cNvPr id="5" name="Slide Number Placeholder 4">
            <a:extLst>
              <a:ext uri="{FF2B5EF4-FFF2-40B4-BE49-F238E27FC236}">
                <a16:creationId xmlns:a16="http://schemas.microsoft.com/office/drawing/2014/main" id="{6F4BD499-D7F8-E0B6-11F0-5A518B650D14}"/>
              </a:ext>
            </a:extLst>
          </p:cNvPr>
          <p:cNvSpPr>
            <a:spLocks noGrp="1"/>
          </p:cNvSpPr>
          <p:nvPr>
            <p:ph type="sldNum" sz="quarter" idx="12"/>
          </p:nvPr>
        </p:nvSpPr>
        <p:spPr/>
        <p:txBody>
          <a:bodyPr/>
          <a:lstStyle/>
          <a:p>
            <a:fld id="{9D3FF152-60F5-4862-82F9-1190556AA56F}" type="slidenum">
              <a:rPr lang="en-IN" smtClean="0"/>
              <a:t>47</a:t>
            </a:fld>
            <a:endParaRPr lang="en-IN"/>
          </a:p>
        </p:txBody>
      </p:sp>
    </p:spTree>
    <p:extLst>
      <p:ext uri="{BB962C8B-B14F-4D97-AF65-F5344CB8AC3E}">
        <p14:creationId xmlns:p14="http://schemas.microsoft.com/office/powerpoint/2010/main" val="11915274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A0BC-FE01-83D6-A6E3-01CA585A7F63}"/>
              </a:ext>
            </a:extLst>
          </p:cNvPr>
          <p:cNvSpPr>
            <a:spLocks noGrp="1"/>
          </p:cNvSpPr>
          <p:nvPr>
            <p:ph type="title"/>
          </p:nvPr>
        </p:nvSpPr>
        <p:spPr/>
        <p:txBody>
          <a:bodyPr/>
          <a:lstStyle/>
          <a:p>
            <a:pPr algn="ctr"/>
            <a:r>
              <a:rPr lang="en-US" sz="4400" b="1" dirty="0">
                <a:solidFill>
                  <a:srgbClr val="7030A0"/>
                </a:solidFill>
                <a:latin typeface="Times New Roman" panose="02020603050405020304" pitchFamily="18" charset="0"/>
                <a:cs typeface="Times New Roman" panose="02020603050405020304" pitchFamily="18" charset="0"/>
              </a:rPr>
              <a:t>REFERENCE PAPER</a:t>
            </a:r>
            <a:endParaRPr lang="en-US" dirty="0"/>
          </a:p>
        </p:txBody>
      </p:sp>
      <p:sp>
        <p:nvSpPr>
          <p:cNvPr id="3" name="Content Placeholder 2">
            <a:extLst>
              <a:ext uri="{FF2B5EF4-FFF2-40B4-BE49-F238E27FC236}">
                <a16:creationId xmlns:a16="http://schemas.microsoft.com/office/drawing/2014/main" id="{80BD4764-BF3C-2939-3E34-C4E970FB8ED3}"/>
              </a:ext>
            </a:extLst>
          </p:cNvPr>
          <p:cNvSpPr>
            <a:spLocks noGrp="1"/>
          </p:cNvSpPr>
          <p:nvPr>
            <p:ph idx="1"/>
          </p:nvPr>
        </p:nvSpPr>
        <p:spPr/>
        <p:txBody>
          <a:bodyPr>
            <a:noAutofit/>
          </a:bodyPr>
          <a:lstStyle/>
          <a:p>
            <a:pPr marL="0" marR="0" indent="0" algn="just">
              <a:spcBef>
                <a:spcPts val="0"/>
              </a:spcBef>
              <a:spcAft>
                <a:spcPts val="0"/>
              </a:spcAft>
              <a:buNone/>
              <a:tabLst>
                <a:tab pos="426720" algn="l"/>
              </a:tabLst>
            </a:pPr>
            <a:r>
              <a:rPr lang="en-IN" dirty="0">
                <a:effectLst/>
                <a:latin typeface="Times New Roman" panose="02020603050405020304" pitchFamily="18" charset="0"/>
                <a:ea typeface="Times New Roman" panose="02020603050405020304" pitchFamily="18" charset="0"/>
              </a:rPr>
              <a:t>[9]	Murat </a:t>
            </a:r>
            <a:r>
              <a:rPr lang="en-IN" dirty="0" err="1">
                <a:effectLst/>
                <a:latin typeface="Times New Roman" panose="02020603050405020304" pitchFamily="18" charset="0"/>
                <a:ea typeface="Times New Roman" panose="02020603050405020304" pitchFamily="18" charset="0"/>
              </a:rPr>
              <a:t>Muhammet</a:t>
            </a:r>
            <a:r>
              <a:rPr lang="en-IN" dirty="0">
                <a:effectLst/>
                <a:latin typeface="Times New Roman" panose="02020603050405020304" pitchFamily="18" charset="0"/>
                <a:ea typeface="Times New Roman" panose="02020603050405020304" pitchFamily="18" charset="0"/>
              </a:rPr>
              <a:t> </a:t>
            </a:r>
            <a:r>
              <a:rPr lang="en-IN" dirty="0" err="1">
                <a:effectLst/>
                <a:latin typeface="Times New Roman" panose="02020603050405020304" pitchFamily="18" charset="0"/>
                <a:ea typeface="Times New Roman" panose="02020603050405020304" pitchFamily="18" charset="0"/>
              </a:rPr>
              <a:t>Savcı</a:t>
            </a:r>
            <a:r>
              <a:rPr lang="en-IN" dirty="0">
                <a:effectLst/>
                <a:latin typeface="Times New Roman" panose="02020603050405020304" pitchFamily="18" charset="0"/>
                <a:ea typeface="Times New Roman" panose="02020603050405020304" pitchFamily="18" charset="0"/>
              </a:rPr>
              <a:t>, Yasin </a:t>
            </a:r>
            <a:r>
              <a:rPr lang="en-IN" dirty="0" err="1">
                <a:effectLst/>
                <a:latin typeface="Times New Roman" panose="02020603050405020304" pitchFamily="18" charset="0"/>
                <a:ea typeface="Times New Roman" panose="02020603050405020304" pitchFamily="18" charset="0"/>
              </a:rPr>
              <a:t>Yıldırım</a:t>
            </a:r>
            <a:r>
              <a:rPr lang="en-IN" dirty="0">
                <a:effectLst/>
                <a:latin typeface="Times New Roman" panose="02020603050405020304" pitchFamily="18" charset="0"/>
                <a:ea typeface="Times New Roman" panose="02020603050405020304" pitchFamily="18" charset="0"/>
              </a:rPr>
              <a:t>, </a:t>
            </a:r>
            <a:r>
              <a:rPr lang="en-IN" dirty="0" err="1">
                <a:effectLst/>
                <a:latin typeface="Times New Roman" panose="02020603050405020304" pitchFamily="18" charset="0"/>
                <a:ea typeface="Times New Roman" panose="02020603050405020304" pitchFamily="18" charset="0"/>
              </a:rPr>
              <a:t>Gorkem</a:t>
            </a:r>
            <a:r>
              <a:rPr lang="en-IN" dirty="0">
                <a:effectLst/>
                <a:latin typeface="Times New Roman" panose="02020603050405020304" pitchFamily="18" charset="0"/>
                <a:ea typeface="Times New Roman" panose="02020603050405020304" pitchFamily="18" charset="0"/>
              </a:rPr>
              <a:t> </a:t>
            </a:r>
            <a:r>
              <a:rPr lang="en-IN" dirty="0" err="1">
                <a:effectLst/>
                <a:latin typeface="Times New Roman" panose="02020603050405020304" pitchFamily="18" charset="0"/>
                <a:ea typeface="Times New Roman" panose="02020603050405020304" pitchFamily="18" charset="0"/>
              </a:rPr>
              <a:t>Saygili</a:t>
            </a:r>
            <a:r>
              <a:rPr lang="en-IN" dirty="0">
                <a:effectLst/>
                <a:latin typeface="Times New Roman" panose="02020603050405020304" pitchFamily="18" charset="0"/>
                <a:ea typeface="Times New Roman" panose="02020603050405020304" pitchFamily="18" charset="0"/>
              </a:rPr>
              <a:t>, and  </a:t>
            </a:r>
            <a:r>
              <a:rPr lang="en-IN" dirty="0" err="1">
                <a:effectLst/>
                <a:latin typeface="Times New Roman" panose="02020603050405020304" pitchFamily="18" charset="0"/>
                <a:ea typeface="Times New Roman" panose="02020603050405020304" pitchFamily="18" charset="0"/>
              </a:rPr>
              <a:t>Behcet</a:t>
            </a:r>
            <a:r>
              <a:rPr lang="en-IN" dirty="0">
                <a:effectLst/>
                <a:latin typeface="Times New Roman" panose="02020603050405020304" pitchFamily="18" charset="0"/>
                <a:ea typeface="Times New Roman" panose="02020603050405020304" pitchFamily="18" charset="0"/>
              </a:rPr>
              <a:t> Ugur </a:t>
            </a:r>
            <a:r>
              <a:rPr lang="en-IN" dirty="0" err="1">
                <a:effectLst/>
                <a:latin typeface="Times New Roman" panose="02020603050405020304" pitchFamily="18" charset="0"/>
                <a:ea typeface="Times New Roman" panose="02020603050405020304" pitchFamily="18" charset="0"/>
              </a:rPr>
              <a:t>Toreyin</a:t>
            </a:r>
            <a:r>
              <a:rPr lang="en-IN" dirty="0">
                <a:effectLst/>
                <a:latin typeface="Times New Roman" panose="02020603050405020304" pitchFamily="18" charset="0"/>
                <a:ea typeface="Times New Roman" panose="02020603050405020304" pitchFamily="18" charset="0"/>
              </a:rPr>
              <a:t>, “Fire Detection in H.264 Compressed Video” 2019.</a:t>
            </a:r>
            <a:endParaRPr lang="en-US"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tabLst>
                <a:tab pos="426720" algn="l"/>
              </a:tabLst>
            </a:pPr>
            <a:r>
              <a:rPr lang="en-IN" dirty="0">
                <a:effectLst/>
                <a:latin typeface="Times New Roman" panose="02020603050405020304" pitchFamily="18"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tabLst>
                <a:tab pos="426720" algn="l"/>
              </a:tabLst>
            </a:pPr>
            <a:r>
              <a:rPr lang="en-IN" dirty="0">
                <a:effectLst/>
                <a:latin typeface="Times New Roman" panose="02020603050405020304" pitchFamily="18" charset="0"/>
                <a:ea typeface="Times New Roman" panose="02020603050405020304" pitchFamily="18" charset="0"/>
              </a:rPr>
              <a:t>[10]	</a:t>
            </a:r>
            <a:r>
              <a:rPr lang="en-IN" dirty="0" err="1">
                <a:effectLst/>
                <a:latin typeface="Times New Roman" panose="02020603050405020304" pitchFamily="18" charset="0"/>
                <a:ea typeface="Times New Roman" panose="02020603050405020304" pitchFamily="18" charset="0"/>
              </a:rPr>
              <a:t>Xuehui</a:t>
            </a:r>
            <a:r>
              <a:rPr lang="en-IN" dirty="0">
                <a:effectLst/>
                <a:latin typeface="Times New Roman" panose="02020603050405020304" pitchFamily="18" charset="0"/>
                <a:ea typeface="Times New Roman" panose="02020603050405020304" pitchFamily="18" charset="0"/>
              </a:rPr>
              <a:t> Wu, Xiaobo Lu, Henry Leung, "An Adaptive Threshold Deep Learning Method for Fire and Smoke Detection", Oct 2017.</a:t>
            </a:r>
            <a:endParaRPr lang="en-US"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tabLst>
                <a:tab pos="426720" algn="l"/>
              </a:tabLst>
            </a:pPr>
            <a:r>
              <a:rPr lang="en-IN" dirty="0">
                <a:effectLst/>
                <a:latin typeface="Times New Roman" panose="02020603050405020304" pitchFamily="18"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a:p>
            <a:pPr marL="0" indent="0" algn="just">
              <a:buNone/>
            </a:pPr>
            <a:r>
              <a:rPr lang="en-IN" dirty="0">
                <a:effectLst/>
                <a:latin typeface="Times New Roman" panose="02020603050405020304" pitchFamily="18" charset="0"/>
                <a:ea typeface="Times New Roman" panose="02020603050405020304" pitchFamily="18" charset="0"/>
              </a:rPr>
              <a:t>[11]	</a:t>
            </a:r>
            <a:r>
              <a:rPr lang="en-IN" dirty="0" err="1">
                <a:effectLst/>
                <a:latin typeface="Times New Roman" panose="02020603050405020304" pitchFamily="18" charset="0"/>
                <a:ea typeface="Times New Roman" panose="02020603050405020304" pitchFamily="18" charset="0"/>
              </a:rPr>
              <a:t>Zhenyang</a:t>
            </a:r>
            <a:r>
              <a:rPr lang="en-IN" dirty="0">
                <a:effectLst/>
                <a:latin typeface="Times New Roman" panose="02020603050405020304" pitchFamily="18" charset="0"/>
                <a:ea typeface="Times New Roman" panose="02020603050405020304" pitchFamily="18" charset="0"/>
              </a:rPr>
              <a:t> Xue, Haifeng Lin, and Fang Wang, “A Small target forest fire detection model based on </a:t>
            </a:r>
            <a:r>
              <a:rPr lang="en-IN" dirty="0" err="1">
                <a:effectLst/>
                <a:latin typeface="Times New Roman" panose="02020603050405020304" pitchFamily="18" charset="0"/>
                <a:ea typeface="Times New Roman" panose="02020603050405020304" pitchFamily="18" charset="0"/>
              </a:rPr>
              <a:t>yolov</a:t>
            </a:r>
            <a:r>
              <a:rPr lang="en-IN" dirty="0">
                <a:effectLst/>
                <a:latin typeface="Times New Roman" panose="02020603050405020304" pitchFamily="18" charset="0"/>
                <a:ea typeface="Times New Roman" panose="02020603050405020304" pitchFamily="18" charset="0"/>
              </a:rPr>
              <a:t> v5 improvement” Aug 2022.</a:t>
            </a:r>
            <a:endParaRPr lang="en-US" dirty="0"/>
          </a:p>
        </p:txBody>
      </p:sp>
      <p:sp>
        <p:nvSpPr>
          <p:cNvPr id="4" name="Date Placeholder 3">
            <a:extLst>
              <a:ext uri="{FF2B5EF4-FFF2-40B4-BE49-F238E27FC236}">
                <a16:creationId xmlns:a16="http://schemas.microsoft.com/office/drawing/2014/main" id="{27295CD7-7776-45BE-3D9D-30F88905D749}"/>
              </a:ext>
            </a:extLst>
          </p:cNvPr>
          <p:cNvSpPr>
            <a:spLocks noGrp="1"/>
          </p:cNvSpPr>
          <p:nvPr>
            <p:ph type="dt" sz="half" idx="10"/>
          </p:nvPr>
        </p:nvSpPr>
        <p:spPr/>
        <p:txBody>
          <a:bodyPr/>
          <a:lstStyle/>
          <a:p>
            <a:fld id="{88D22DAB-7094-45B8-85D5-D3661D95DC5B}" type="datetime1">
              <a:rPr lang="en-IN" smtClean="0"/>
              <a:t>05-04-2023</a:t>
            </a:fld>
            <a:endParaRPr lang="en-IN"/>
          </a:p>
        </p:txBody>
      </p:sp>
      <p:sp>
        <p:nvSpPr>
          <p:cNvPr id="5" name="Slide Number Placeholder 4">
            <a:extLst>
              <a:ext uri="{FF2B5EF4-FFF2-40B4-BE49-F238E27FC236}">
                <a16:creationId xmlns:a16="http://schemas.microsoft.com/office/drawing/2014/main" id="{A3CBC7E9-667C-B7A1-6E60-6F8AFD115504}"/>
              </a:ext>
            </a:extLst>
          </p:cNvPr>
          <p:cNvSpPr>
            <a:spLocks noGrp="1"/>
          </p:cNvSpPr>
          <p:nvPr>
            <p:ph type="sldNum" sz="quarter" idx="12"/>
          </p:nvPr>
        </p:nvSpPr>
        <p:spPr/>
        <p:txBody>
          <a:bodyPr/>
          <a:lstStyle/>
          <a:p>
            <a:fld id="{9D3FF152-60F5-4862-82F9-1190556AA56F}" type="slidenum">
              <a:rPr lang="en-IN" smtClean="0"/>
              <a:t>48</a:t>
            </a:fld>
            <a:endParaRPr lang="en-IN"/>
          </a:p>
        </p:txBody>
      </p:sp>
    </p:spTree>
    <p:extLst>
      <p:ext uri="{BB962C8B-B14F-4D97-AF65-F5344CB8AC3E}">
        <p14:creationId xmlns:p14="http://schemas.microsoft.com/office/powerpoint/2010/main" val="25695854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IN" dirty="0">
                <a:latin typeface="Times New Roman" panose="02020603050405020304" pitchFamily="18" charset="0"/>
                <a:cs typeface="Times New Roman" panose="02020603050405020304" pitchFamily="18" charset="0"/>
              </a:rPr>
              <a:t>                 </a:t>
            </a:r>
            <a:r>
              <a:rPr lang="en-IN" b="1" dirty="0">
                <a:solidFill>
                  <a:srgbClr val="7030A0"/>
                </a:solidFill>
                <a:latin typeface="Times New Roman" panose="02020603050405020304" pitchFamily="18" charset="0"/>
                <a:cs typeface="Times New Roman" panose="02020603050405020304" pitchFamily="18" charset="0"/>
              </a:rPr>
              <a:t>BASE PAPER</a:t>
            </a:r>
          </a:p>
        </p:txBody>
      </p:sp>
      <p:sp>
        <p:nvSpPr>
          <p:cNvPr id="3" name="Content Placeholder 2"/>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“SPATIO – TEMPORAL SELF ATTENTION NETWORK FOR FIRE DETECTION AND SEGMENTATION IN VIDEO SURVEILLANCE”– Mohammad </a:t>
            </a:r>
            <a:r>
              <a:rPr lang="en-IN" dirty="0" err="1">
                <a:latin typeface="Times New Roman" panose="02020603050405020304" pitchFamily="18" charset="0"/>
                <a:cs typeface="Times New Roman" panose="02020603050405020304" pitchFamily="18" charset="0"/>
              </a:rPr>
              <a:t>Shahid</a:t>
            </a:r>
            <a:r>
              <a:rPr lang="en-IN" dirty="0">
                <a:latin typeface="Times New Roman" panose="02020603050405020304" pitchFamily="18" charset="0"/>
                <a:cs typeface="Times New Roman" panose="02020603050405020304" pitchFamily="18" charset="0"/>
              </a:rPr>
              <a:t>, John Jethro </a:t>
            </a:r>
            <a:r>
              <a:rPr lang="en-IN" dirty="0" err="1">
                <a:latin typeface="Times New Roman" panose="02020603050405020304" pitchFamily="18" charset="0"/>
                <a:cs typeface="Times New Roman" panose="02020603050405020304" pitchFamily="18" charset="0"/>
              </a:rPr>
              <a:t>Virtusio</a:t>
            </a:r>
            <a:r>
              <a:rPr lang="en-IN" dirty="0">
                <a:latin typeface="Times New Roman" panose="02020603050405020304" pitchFamily="18" charset="0"/>
                <a:cs typeface="Times New Roman" panose="02020603050405020304" pitchFamily="18" charset="0"/>
              </a:rPr>
              <a:t>, Yu-Hsien Wu, Yung-Yao </a:t>
            </a:r>
            <a:r>
              <a:rPr lang="en-IN" dirty="0" err="1">
                <a:latin typeface="Times New Roman" panose="02020603050405020304" pitchFamily="18" charset="0"/>
                <a:cs typeface="Times New Roman" panose="02020603050405020304" pitchFamily="18" charset="0"/>
              </a:rPr>
              <a:t>chen</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Tanveer</a:t>
            </a:r>
            <a:r>
              <a:rPr lang="en-IN" dirty="0">
                <a:latin typeface="Times New Roman" panose="02020603050405020304" pitchFamily="18" charset="0"/>
                <a:cs typeface="Times New Roman" panose="02020603050405020304" pitchFamily="18" charset="0"/>
              </a:rPr>
              <a:t>, Khan Muhammad, and kai-Lung Hua.</a:t>
            </a:r>
          </a:p>
          <a:p>
            <a:pPr marL="0" indent="0" algn="just">
              <a:buNone/>
            </a:pPr>
            <a:r>
              <a:rPr lang="en-IN" dirty="0">
                <a:latin typeface="Times New Roman" panose="02020603050405020304" pitchFamily="18" charset="0"/>
                <a:cs typeface="Times New Roman" panose="02020603050405020304" pitchFamily="18" charset="0"/>
                <a:hlinkClick r:id="rId2"/>
              </a:rPr>
              <a:t>https://drive.google.com/file/d/113HhKRXt6Ocb3udHnRgT-sahSNKJ2eH8/view?usp=drivesdk</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8D22DAB-7094-45B8-85D5-D3661D95DC5B}" type="datetime1">
              <a:rPr lang="en-IN" smtClean="0"/>
              <a:t>05-04-2023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49</a:t>
            </a:fld>
            <a:endParaRPr lang="en-IN"/>
          </a:p>
        </p:txBody>
      </p:sp>
    </p:spTree>
    <p:extLst>
      <p:ext uri="{BB962C8B-B14F-4D97-AF65-F5344CB8AC3E}">
        <p14:creationId xmlns:p14="http://schemas.microsoft.com/office/powerpoint/2010/main" val="213992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83401"/>
            <a:ext cx="7886700" cy="530258"/>
          </a:xfrm>
        </p:spPr>
        <p:txBody>
          <a:bodyPr>
            <a:noAutofit/>
          </a:bodyPr>
          <a:lstStyle/>
          <a:p>
            <a:pPr algn="ctr"/>
            <a:r>
              <a:rPr lang="en-IN" b="1" dirty="0">
                <a:solidFill>
                  <a:srgbClr val="7030A0"/>
                </a:solidFill>
                <a:latin typeface="Times New Roman" panose="02020603050405020304" pitchFamily="18" charset="0"/>
                <a:cs typeface="Times New Roman" panose="02020603050405020304" pitchFamily="18" charset="0"/>
              </a:rPr>
              <a:t>LITERATURE SURVEY</a:t>
            </a: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05-04-2023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5</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179649867"/>
              </p:ext>
            </p:extLst>
          </p:nvPr>
        </p:nvGraphicFramePr>
        <p:xfrm>
          <a:off x="489856" y="1184987"/>
          <a:ext cx="8486193" cy="4903471"/>
        </p:xfrm>
        <a:graphic>
          <a:graphicData uri="http://schemas.openxmlformats.org/drawingml/2006/table">
            <a:tbl>
              <a:tblPr firstRow="1" bandRow="1">
                <a:tableStyleId>{5C22544A-7EE6-4342-B048-85BDC9FD1C3A}</a:tableStyleId>
              </a:tblPr>
              <a:tblGrid>
                <a:gridCol w="907004">
                  <a:extLst>
                    <a:ext uri="{9D8B030D-6E8A-4147-A177-3AD203B41FA5}">
                      <a16:colId xmlns:a16="http://schemas.microsoft.com/office/drawing/2014/main" val="847599521"/>
                    </a:ext>
                  </a:extLst>
                </a:gridCol>
                <a:gridCol w="2429297">
                  <a:extLst>
                    <a:ext uri="{9D8B030D-6E8A-4147-A177-3AD203B41FA5}">
                      <a16:colId xmlns:a16="http://schemas.microsoft.com/office/drawing/2014/main" val="2196894529"/>
                    </a:ext>
                  </a:extLst>
                </a:gridCol>
                <a:gridCol w="1717383">
                  <a:extLst>
                    <a:ext uri="{9D8B030D-6E8A-4147-A177-3AD203B41FA5}">
                      <a16:colId xmlns:a16="http://schemas.microsoft.com/office/drawing/2014/main" val="2839792042"/>
                    </a:ext>
                  </a:extLst>
                </a:gridCol>
                <a:gridCol w="1618917">
                  <a:extLst>
                    <a:ext uri="{9D8B030D-6E8A-4147-A177-3AD203B41FA5}">
                      <a16:colId xmlns:a16="http://schemas.microsoft.com/office/drawing/2014/main" val="4102258031"/>
                    </a:ext>
                  </a:extLst>
                </a:gridCol>
                <a:gridCol w="1813592">
                  <a:extLst>
                    <a:ext uri="{9D8B030D-6E8A-4147-A177-3AD203B41FA5}">
                      <a16:colId xmlns:a16="http://schemas.microsoft.com/office/drawing/2014/main" val="3839224526"/>
                    </a:ext>
                  </a:extLst>
                </a:gridCol>
              </a:tblGrid>
              <a:tr h="609056">
                <a:tc>
                  <a:txBody>
                    <a:bodyPr/>
                    <a:lstStyle/>
                    <a:p>
                      <a:pPr algn="ctr"/>
                      <a:r>
                        <a:rPr lang="en-US" dirty="0">
                          <a:solidFill>
                            <a:schemeClr val="tx1"/>
                          </a:solidFill>
                        </a:rPr>
                        <a:t>YEAR</a:t>
                      </a:r>
                      <a:endParaRPr lang="en-IN" dirty="0">
                        <a:solidFill>
                          <a:schemeClr val="tx1"/>
                        </a:solidFill>
                      </a:endParaRPr>
                    </a:p>
                  </a:txBody>
                  <a:tcPr/>
                </a:tc>
                <a:tc>
                  <a:txBody>
                    <a:bodyPr/>
                    <a:lstStyle/>
                    <a:p>
                      <a:pPr algn="ctr"/>
                      <a:r>
                        <a:rPr lang="en-US" dirty="0">
                          <a:solidFill>
                            <a:schemeClr val="tx1"/>
                          </a:solidFill>
                        </a:rPr>
                        <a:t>TITLE</a:t>
                      </a:r>
                      <a:r>
                        <a:rPr lang="en-US" baseline="0" dirty="0">
                          <a:solidFill>
                            <a:schemeClr val="tx1"/>
                          </a:solidFill>
                        </a:rPr>
                        <a:t> AND JOURNAL PAPER</a:t>
                      </a:r>
                      <a:endParaRPr lang="en-IN" dirty="0">
                        <a:solidFill>
                          <a:schemeClr val="tx1"/>
                        </a:solidFill>
                      </a:endParaRPr>
                    </a:p>
                  </a:txBody>
                  <a:tcPr/>
                </a:tc>
                <a:tc>
                  <a:txBody>
                    <a:bodyPr/>
                    <a:lstStyle/>
                    <a:p>
                      <a:pPr algn="ctr"/>
                      <a:r>
                        <a:rPr lang="en-US" dirty="0">
                          <a:solidFill>
                            <a:schemeClr val="tx1"/>
                          </a:solidFill>
                        </a:rPr>
                        <a:t>DESCRIPTION</a:t>
                      </a:r>
                      <a:endParaRPr lang="en-IN" dirty="0">
                        <a:solidFill>
                          <a:schemeClr val="tx1"/>
                        </a:solidFill>
                      </a:endParaRPr>
                    </a:p>
                  </a:txBody>
                  <a:tcPr/>
                </a:tc>
                <a:tc>
                  <a:txBody>
                    <a:bodyPr/>
                    <a:lstStyle/>
                    <a:p>
                      <a:pPr algn="ctr"/>
                      <a:r>
                        <a:rPr lang="en-US" dirty="0">
                          <a:solidFill>
                            <a:schemeClr val="tx1"/>
                          </a:solidFill>
                        </a:rPr>
                        <a:t>ADVANTAGES</a:t>
                      </a:r>
                      <a:endParaRPr lang="en-IN" dirty="0">
                        <a:solidFill>
                          <a:schemeClr val="tx1"/>
                        </a:solidFill>
                      </a:endParaRPr>
                    </a:p>
                  </a:txBody>
                  <a:tcPr/>
                </a:tc>
                <a:tc>
                  <a:txBody>
                    <a:bodyPr/>
                    <a:lstStyle/>
                    <a:p>
                      <a:pPr algn="ctr"/>
                      <a:r>
                        <a:rPr lang="en-US" dirty="0">
                          <a:solidFill>
                            <a:schemeClr val="tx1"/>
                          </a:solidFill>
                        </a:rPr>
                        <a:t>DISADVANTAGES</a:t>
                      </a:r>
                      <a:endParaRPr lang="en-IN" dirty="0">
                        <a:solidFill>
                          <a:schemeClr val="tx1"/>
                        </a:solidFill>
                      </a:endParaRPr>
                    </a:p>
                  </a:txBody>
                  <a:tcPr/>
                </a:tc>
                <a:extLst>
                  <a:ext uri="{0D108BD9-81ED-4DB2-BD59-A6C34878D82A}">
                    <a16:rowId xmlns:a16="http://schemas.microsoft.com/office/drawing/2014/main" val="2630093240"/>
                  </a:ext>
                </a:extLst>
              </a:tr>
              <a:tr h="4263391">
                <a:tc>
                  <a:txBody>
                    <a:bodyPr/>
                    <a:lstStyle/>
                    <a:p>
                      <a:pPr algn="just"/>
                      <a:r>
                        <a:rPr lang="en-US" sz="1800" dirty="0"/>
                        <a:t>2023</a:t>
                      </a:r>
                      <a:endParaRPr lang="en-IN" sz="1800" dirty="0"/>
                    </a:p>
                  </a:txBody>
                  <a:tcPr/>
                </a:tc>
                <a:tc>
                  <a:txBody>
                    <a:bodyPr/>
                    <a:lstStyle/>
                    <a:p>
                      <a:pPr algn="just"/>
                      <a:r>
                        <a:rPr lang="en-US" sz="1800" dirty="0">
                          <a:latin typeface="Times New Roman" panose="02020603050405020304" pitchFamily="18" charset="0"/>
                          <a:cs typeface="Times New Roman" panose="02020603050405020304" pitchFamily="18" charset="0"/>
                        </a:rPr>
                        <a:t>“Forest</a:t>
                      </a:r>
                      <a:r>
                        <a:rPr lang="en-US" sz="1800" baseline="0" dirty="0">
                          <a:latin typeface="Times New Roman" panose="02020603050405020304" pitchFamily="18" charset="0"/>
                          <a:cs typeface="Times New Roman" panose="02020603050405020304" pitchFamily="18" charset="0"/>
                        </a:rPr>
                        <a:t> fire and smoke detection using deep learning  - based learning without forgetting”, in Fire Ecology</a:t>
                      </a:r>
                      <a:r>
                        <a:rPr lang="en-US" sz="1800" baseline="0" dirty="0"/>
                        <a:t>.</a:t>
                      </a:r>
                      <a:endParaRPr lang="en-IN" sz="1800" dirty="0"/>
                    </a:p>
                  </a:txBody>
                  <a:tcPr/>
                </a:tc>
                <a:tc>
                  <a:txBody>
                    <a:bodyPr/>
                    <a:lstStyle/>
                    <a:p>
                      <a:pPr algn="just"/>
                      <a:r>
                        <a:rPr lang="en-US" dirty="0">
                          <a:latin typeface="Times New Roman" panose="02020603050405020304" pitchFamily="18" charset="0"/>
                          <a:cs typeface="Times New Roman" panose="02020603050405020304" pitchFamily="18" charset="0"/>
                        </a:rPr>
                        <a:t>A classification model that can differentiate between fire and smoke in images by combining deep learning and transfer learning with hyper parameter tuning, reducing time and ensuring early detection.</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Learning</a:t>
                      </a:r>
                      <a:r>
                        <a:rPr lang="en-US" baseline="0" dirty="0">
                          <a:latin typeface="Times New Roman" panose="02020603050405020304" pitchFamily="18" charset="0"/>
                          <a:cs typeface="Times New Roman" panose="02020603050405020304" pitchFamily="18" charset="0"/>
                        </a:rPr>
                        <a:t> without forgetting(</a:t>
                      </a:r>
                      <a:r>
                        <a:rPr lang="en-US" baseline="0" dirty="0" err="1">
                          <a:latin typeface="Times New Roman" panose="02020603050405020304" pitchFamily="18" charset="0"/>
                          <a:cs typeface="Times New Roman" panose="02020603050405020304" pitchFamily="18" charset="0"/>
                        </a:rPr>
                        <a:t>LwF</a:t>
                      </a:r>
                      <a:r>
                        <a:rPr lang="en-US" baseline="0" dirty="0">
                          <a:latin typeface="Times New Roman" panose="02020603050405020304" pitchFamily="18" charset="0"/>
                          <a:cs typeface="Times New Roman" panose="02020603050405020304" pitchFamily="18" charset="0"/>
                        </a:rPr>
                        <a:t>) is used to overcome the disadvantages of Transfer Learning.</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High rate of false Detection.</a:t>
                      </a:r>
                    </a:p>
                    <a:p>
                      <a:pPr algn="just"/>
                      <a:r>
                        <a:rPr lang="en-US" dirty="0">
                          <a:latin typeface="Times New Roman" panose="02020603050405020304" pitchFamily="18" charset="0"/>
                          <a:cs typeface="Times New Roman" panose="02020603050405020304" pitchFamily="18" charset="0"/>
                        </a:rPr>
                        <a:t>Latest</a:t>
                      </a:r>
                      <a:r>
                        <a:rPr lang="en-US" baseline="0" dirty="0">
                          <a:latin typeface="Times New Roman" panose="02020603050405020304" pitchFamily="18" charset="0"/>
                          <a:cs typeface="Times New Roman" panose="02020603050405020304" pitchFamily="18" charset="0"/>
                        </a:rPr>
                        <a:t> CNN model must be used  to rapidly identify </a:t>
                      </a:r>
                      <a:r>
                        <a:rPr lang="en-US" baseline="0" dirty="0" err="1">
                          <a:latin typeface="Times New Roman" panose="02020603050405020304" pitchFamily="18" charset="0"/>
                          <a:cs typeface="Times New Roman" panose="02020603050405020304" pitchFamily="18" charset="0"/>
                        </a:rPr>
                        <a:t>fre</a:t>
                      </a:r>
                      <a:r>
                        <a:rPr lang="en-US" baseline="0" dirty="0">
                          <a:latin typeface="Times New Roman" panose="02020603050405020304" pitchFamily="18" charset="0"/>
                          <a:cs typeface="Times New Roman" panose="02020603050405020304" pitchFamily="18" charset="0"/>
                        </a:rPr>
                        <a:t> occurrences with a low rate of false positives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34926834"/>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05-04-2023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6</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4101482757"/>
              </p:ext>
            </p:extLst>
          </p:nvPr>
        </p:nvGraphicFramePr>
        <p:xfrm>
          <a:off x="256592" y="295144"/>
          <a:ext cx="8728788" cy="5821325"/>
        </p:xfrm>
        <a:graphic>
          <a:graphicData uri="http://schemas.openxmlformats.org/drawingml/2006/table">
            <a:tbl>
              <a:tblPr firstRow="1" bandRow="1">
                <a:tableStyleId>{5C22544A-7EE6-4342-B048-85BDC9FD1C3A}</a:tableStyleId>
              </a:tblPr>
              <a:tblGrid>
                <a:gridCol w="1003932">
                  <a:extLst>
                    <a:ext uri="{9D8B030D-6E8A-4147-A177-3AD203B41FA5}">
                      <a16:colId xmlns:a16="http://schemas.microsoft.com/office/drawing/2014/main" val="525197019"/>
                    </a:ext>
                  </a:extLst>
                </a:gridCol>
                <a:gridCol w="1963203">
                  <a:extLst>
                    <a:ext uri="{9D8B030D-6E8A-4147-A177-3AD203B41FA5}">
                      <a16:colId xmlns:a16="http://schemas.microsoft.com/office/drawing/2014/main" val="3962825222"/>
                    </a:ext>
                  </a:extLst>
                </a:gridCol>
                <a:gridCol w="2433935">
                  <a:extLst>
                    <a:ext uri="{9D8B030D-6E8A-4147-A177-3AD203B41FA5}">
                      <a16:colId xmlns:a16="http://schemas.microsoft.com/office/drawing/2014/main" val="3297926356"/>
                    </a:ext>
                  </a:extLst>
                </a:gridCol>
                <a:gridCol w="1503582">
                  <a:extLst>
                    <a:ext uri="{9D8B030D-6E8A-4147-A177-3AD203B41FA5}">
                      <a16:colId xmlns:a16="http://schemas.microsoft.com/office/drawing/2014/main" val="1584101077"/>
                    </a:ext>
                  </a:extLst>
                </a:gridCol>
                <a:gridCol w="1824136">
                  <a:extLst>
                    <a:ext uri="{9D8B030D-6E8A-4147-A177-3AD203B41FA5}">
                      <a16:colId xmlns:a16="http://schemas.microsoft.com/office/drawing/2014/main" val="3944005926"/>
                    </a:ext>
                  </a:extLst>
                </a:gridCol>
              </a:tblGrid>
              <a:tr h="373904">
                <a:tc>
                  <a:txBody>
                    <a:bodyPr/>
                    <a:lstStyle/>
                    <a:p>
                      <a:pPr algn="ctr"/>
                      <a:r>
                        <a:rPr lang="en-US" dirty="0">
                          <a:solidFill>
                            <a:schemeClr val="tx1"/>
                          </a:solidFill>
                        </a:rPr>
                        <a:t>YEAR</a:t>
                      </a:r>
                      <a:endParaRPr lang="en-IN" dirty="0">
                        <a:solidFill>
                          <a:schemeClr val="tx1"/>
                        </a:solidFill>
                      </a:endParaRPr>
                    </a:p>
                  </a:txBody>
                  <a:tcPr/>
                </a:tc>
                <a:tc>
                  <a:txBody>
                    <a:bodyPr/>
                    <a:lstStyle/>
                    <a:p>
                      <a:pPr algn="ctr"/>
                      <a:r>
                        <a:rPr lang="en-US" dirty="0">
                          <a:solidFill>
                            <a:schemeClr val="tx1"/>
                          </a:solidFill>
                        </a:rPr>
                        <a:t>TITLE</a:t>
                      </a:r>
                      <a:r>
                        <a:rPr lang="en-US" baseline="0" dirty="0">
                          <a:solidFill>
                            <a:schemeClr val="tx1"/>
                          </a:solidFill>
                        </a:rPr>
                        <a:t> AND JOURNAL PAPER</a:t>
                      </a:r>
                      <a:endParaRPr lang="en-IN" dirty="0">
                        <a:solidFill>
                          <a:schemeClr val="tx1"/>
                        </a:solidFill>
                      </a:endParaRPr>
                    </a:p>
                  </a:txBody>
                  <a:tcPr/>
                </a:tc>
                <a:tc>
                  <a:txBody>
                    <a:bodyPr/>
                    <a:lstStyle/>
                    <a:p>
                      <a:pPr algn="ctr"/>
                      <a:r>
                        <a:rPr lang="en-US" dirty="0">
                          <a:solidFill>
                            <a:schemeClr val="tx1"/>
                          </a:solidFill>
                        </a:rPr>
                        <a:t>DESCRIPTION</a:t>
                      </a:r>
                      <a:endParaRPr lang="en-IN" dirty="0">
                        <a:solidFill>
                          <a:schemeClr val="tx1"/>
                        </a:solidFill>
                      </a:endParaRPr>
                    </a:p>
                  </a:txBody>
                  <a:tcPr/>
                </a:tc>
                <a:tc>
                  <a:txBody>
                    <a:bodyPr/>
                    <a:lstStyle/>
                    <a:p>
                      <a:pPr algn="ctr"/>
                      <a:r>
                        <a:rPr lang="en-US" dirty="0">
                          <a:solidFill>
                            <a:schemeClr val="tx1"/>
                          </a:solidFill>
                        </a:rPr>
                        <a:t>ADVANTAGES</a:t>
                      </a:r>
                      <a:endParaRPr lang="en-IN" dirty="0">
                        <a:solidFill>
                          <a:schemeClr val="tx1"/>
                        </a:solidFill>
                      </a:endParaRPr>
                    </a:p>
                  </a:txBody>
                  <a:tcPr/>
                </a:tc>
                <a:tc>
                  <a:txBody>
                    <a:bodyPr/>
                    <a:lstStyle/>
                    <a:p>
                      <a:pPr algn="ctr"/>
                      <a:r>
                        <a:rPr lang="en-US" dirty="0">
                          <a:solidFill>
                            <a:schemeClr val="tx1"/>
                          </a:solidFill>
                        </a:rPr>
                        <a:t>DISADVANTAGES</a:t>
                      </a:r>
                      <a:endParaRPr lang="en-IN" dirty="0">
                        <a:solidFill>
                          <a:schemeClr val="tx1"/>
                        </a:solidFill>
                      </a:endParaRPr>
                    </a:p>
                  </a:txBody>
                  <a:tcPr/>
                </a:tc>
                <a:extLst>
                  <a:ext uri="{0D108BD9-81ED-4DB2-BD59-A6C34878D82A}">
                    <a16:rowId xmlns:a16="http://schemas.microsoft.com/office/drawing/2014/main" val="1344960763"/>
                  </a:ext>
                </a:extLst>
              </a:tr>
              <a:tr h="5181245">
                <a:tc>
                  <a:txBody>
                    <a:bodyPr/>
                    <a:lstStyle/>
                    <a:p>
                      <a:pPr algn="just"/>
                      <a:r>
                        <a:rPr lang="en-US" sz="1800" dirty="0"/>
                        <a:t>2022</a:t>
                      </a:r>
                      <a:endParaRPr lang="en-IN" sz="1800" dirty="0"/>
                    </a:p>
                  </a:txBody>
                  <a:tcPr/>
                </a:tc>
                <a:tc>
                  <a:txBody>
                    <a:bodyPr/>
                    <a:lstStyle/>
                    <a:p>
                      <a:pPr algn="just"/>
                      <a:r>
                        <a:rPr lang="en-US" sz="1800" dirty="0"/>
                        <a:t>“Fire-Net: A Deep Learning Framework for Active Forest Fire Detection</a:t>
                      </a:r>
                      <a:r>
                        <a:rPr lang="en-US" sz="1800" baseline="0" dirty="0"/>
                        <a:t>”, in </a:t>
                      </a:r>
                      <a:r>
                        <a:rPr lang="en-US" sz="1800" baseline="0" dirty="0" err="1"/>
                        <a:t>Hindawi</a:t>
                      </a:r>
                      <a:r>
                        <a:rPr lang="en-US" sz="1800" baseline="0" dirty="0"/>
                        <a:t> (journal of sensors).</a:t>
                      </a:r>
                      <a:endParaRPr lang="en-IN" sz="1800" dirty="0"/>
                    </a:p>
                  </a:txBody>
                  <a:tcPr/>
                </a:tc>
                <a:tc>
                  <a:txBody>
                    <a:bodyPr/>
                    <a:lstStyle/>
                    <a:p>
                      <a:pPr algn="just"/>
                      <a:r>
                        <a:rPr lang="en-US" dirty="0">
                          <a:latin typeface="Times New Roman" panose="02020603050405020304" pitchFamily="18" charset="0"/>
                          <a:cs typeface="Times New Roman" panose="02020603050405020304" pitchFamily="18" charset="0"/>
                        </a:rPr>
                        <a:t>A deep CNN(Fire-Net) was proposed in this work to detect active forest fires in various regions. Specifically, the USA and Australia regions were used to train the network whereas testing was done for Africa, Brazil, Ukraine, Australia (the parts  that</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was not involved in training) regions. The results depicted a high transferability of the proposed method.</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t>High accuracy rate( 92.64%).</a:t>
                      </a:r>
                      <a:endParaRPr lang="en-IN" dirty="0"/>
                    </a:p>
                  </a:txBody>
                  <a:tcPr/>
                </a:tc>
                <a:tc>
                  <a:txBody>
                    <a:bodyPr/>
                    <a:lstStyle/>
                    <a:p>
                      <a:pPr algn="just"/>
                      <a:r>
                        <a:rPr lang="en-US" dirty="0"/>
                        <a:t>rapid monitoring of active fires is not possible.</a:t>
                      </a:r>
                    </a:p>
                  </a:txBody>
                  <a:tcPr/>
                </a:tc>
                <a:extLst>
                  <a:ext uri="{0D108BD9-81ED-4DB2-BD59-A6C34878D82A}">
                    <a16:rowId xmlns:a16="http://schemas.microsoft.com/office/drawing/2014/main" val="3093274472"/>
                  </a:ext>
                </a:extLst>
              </a:tr>
            </a:tbl>
          </a:graphicData>
        </a:graphic>
      </p:graphicFrame>
    </p:spTree>
    <p:extLst>
      <p:ext uri="{BB962C8B-B14F-4D97-AF65-F5344CB8AC3E}">
        <p14:creationId xmlns:p14="http://schemas.microsoft.com/office/powerpoint/2010/main" val="329505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05-04-2023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7</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2828601898"/>
              </p:ext>
            </p:extLst>
          </p:nvPr>
        </p:nvGraphicFramePr>
        <p:xfrm>
          <a:off x="342434" y="703275"/>
          <a:ext cx="8661607" cy="5201136"/>
        </p:xfrm>
        <a:graphic>
          <a:graphicData uri="http://schemas.openxmlformats.org/drawingml/2006/table">
            <a:tbl>
              <a:tblPr firstRow="1" bandRow="1">
                <a:tableStyleId>{5C22544A-7EE6-4342-B048-85BDC9FD1C3A}</a:tableStyleId>
              </a:tblPr>
              <a:tblGrid>
                <a:gridCol w="919876">
                  <a:extLst>
                    <a:ext uri="{9D8B030D-6E8A-4147-A177-3AD203B41FA5}">
                      <a16:colId xmlns:a16="http://schemas.microsoft.com/office/drawing/2014/main" val="3423872119"/>
                    </a:ext>
                  </a:extLst>
                </a:gridCol>
                <a:gridCol w="1944622">
                  <a:extLst>
                    <a:ext uri="{9D8B030D-6E8A-4147-A177-3AD203B41FA5}">
                      <a16:colId xmlns:a16="http://schemas.microsoft.com/office/drawing/2014/main" val="713734777"/>
                    </a:ext>
                  </a:extLst>
                </a:gridCol>
                <a:gridCol w="2260912">
                  <a:extLst>
                    <a:ext uri="{9D8B030D-6E8A-4147-A177-3AD203B41FA5}">
                      <a16:colId xmlns:a16="http://schemas.microsoft.com/office/drawing/2014/main" val="1730888660"/>
                    </a:ext>
                  </a:extLst>
                </a:gridCol>
                <a:gridCol w="1641894">
                  <a:extLst>
                    <a:ext uri="{9D8B030D-6E8A-4147-A177-3AD203B41FA5}">
                      <a16:colId xmlns:a16="http://schemas.microsoft.com/office/drawing/2014/main" val="1178815556"/>
                    </a:ext>
                  </a:extLst>
                </a:gridCol>
                <a:gridCol w="1894303">
                  <a:extLst>
                    <a:ext uri="{9D8B030D-6E8A-4147-A177-3AD203B41FA5}">
                      <a16:colId xmlns:a16="http://schemas.microsoft.com/office/drawing/2014/main" val="1582198291"/>
                    </a:ext>
                  </a:extLst>
                </a:gridCol>
              </a:tblGrid>
              <a:tr h="679028">
                <a:tc>
                  <a:txBody>
                    <a:bodyPr/>
                    <a:lstStyle/>
                    <a:p>
                      <a:pPr algn="ctr"/>
                      <a:r>
                        <a:rPr lang="en-US" dirty="0">
                          <a:solidFill>
                            <a:schemeClr val="tx1"/>
                          </a:solidFill>
                        </a:rPr>
                        <a:t>YEAR</a:t>
                      </a:r>
                      <a:endParaRPr lang="en-IN" dirty="0">
                        <a:solidFill>
                          <a:schemeClr val="tx1"/>
                        </a:solidFill>
                      </a:endParaRPr>
                    </a:p>
                  </a:txBody>
                  <a:tcPr/>
                </a:tc>
                <a:tc>
                  <a:txBody>
                    <a:bodyPr/>
                    <a:lstStyle/>
                    <a:p>
                      <a:pPr algn="ctr"/>
                      <a:r>
                        <a:rPr lang="en-US" dirty="0">
                          <a:solidFill>
                            <a:schemeClr val="tx1"/>
                          </a:solidFill>
                        </a:rPr>
                        <a:t>TITLE</a:t>
                      </a:r>
                      <a:r>
                        <a:rPr lang="en-US" baseline="0" dirty="0">
                          <a:solidFill>
                            <a:schemeClr val="tx1"/>
                          </a:solidFill>
                        </a:rPr>
                        <a:t> AND JOURNAL PAPER</a:t>
                      </a:r>
                      <a:endParaRPr lang="en-IN" dirty="0">
                        <a:solidFill>
                          <a:schemeClr val="tx1"/>
                        </a:solidFill>
                      </a:endParaRPr>
                    </a:p>
                  </a:txBody>
                  <a:tcPr/>
                </a:tc>
                <a:tc>
                  <a:txBody>
                    <a:bodyPr/>
                    <a:lstStyle/>
                    <a:p>
                      <a:pPr algn="ctr"/>
                      <a:r>
                        <a:rPr lang="en-US" dirty="0">
                          <a:solidFill>
                            <a:schemeClr val="tx1"/>
                          </a:solidFill>
                        </a:rPr>
                        <a:t>DESCRIPTION</a:t>
                      </a:r>
                      <a:endParaRPr lang="en-IN" dirty="0">
                        <a:solidFill>
                          <a:schemeClr val="tx1"/>
                        </a:solidFill>
                      </a:endParaRPr>
                    </a:p>
                  </a:txBody>
                  <a:tcPr/>
                </a:tc>
                <a:tc>
                  <a:txBody>
                    <a:bodyPr/>
                    <a:lstStyle/>
                    <a:p>
                      <a:pPr algn="ctr"/>
                      <a:r>
                        <a:rPr lang="en-US" dirty="0">
                          <a:solidFill>
                            <a:schemeClr val="tx1"/>
                          </a:solidFill>
                        </a:rPr>
                        <a:t>ADVANTAGES</a:t>
                      </a:r>
                      <a:endParaRPr lang="en-IN" dirty="0">
                        <a:solidFill>
                          <a:schemeClr val="tx1"/>
                        </a:solidFill>
                      </a:endParaRPr>
                    </a:p>
                  </a:txBody>
                  <a:tcPr/>
                </a:tc>
                <a:tc>
                  <a:txBody>
                    <a:bodyPr/>
                    <a:lstStyle/>
                    <a:p>
                      <a:pPr algn="ctr"/>
                      <a:r>
                        <a:rPr lang="en-US" dirty="0">
                          <a:solidFill>
                            <a:schemeClr val="tx1"/>
                          </a:solidFill>
                        </a:rPr>
                        <a:t>DISADVANTAGES</a:t>
                      </a:r>
                      <a:endParaRPr lang="en-IN" dirty="0">
                        <a:solidFill>
                          <a:schemeClr val="tx1"/>
                        </a:solidFill>
                      </a:endParaRPr>
                    </a:p>
                  </a:txBody>
                  <a:tcPr/>
                </a:tc>
                <a:extLst>
                  <a:ext uri="{0D108BD9-81ED-4DB2-BD59-A6C34878D82A}">
                    <a16:rowId xmlns:a16="http://schemas.microsoft.com/office/drawing/2014/main" val="3400275687"/>
                  </a:ext>
                </a:extLst>
              </a:tr>
              <a:tr h="4522108">
                <a:tc>
                  <a:txBody>
                    <a:bodyPr/>
                    <a:lstStyle/>
                    <a:p>
                      <a:pPr algn="just"/>
                      <a:r>
                        <a:rPr lang="en-US" sz="1800" dirty="0"/>
                        <a:t>2022</a:t>
                      </a:r>
                      <a:endParaRPr lang="en-IN" sz="1800" dirty="0"/>
                    </a:p>
                  </a:txBody>
                  <a:tcPr/>
                </a:tc>
                <a:tc>
                  <a:txBody>
                    <a:bodyPr/>
                    <a:lstStyle/>
                    <a:p>
                      <a:pPr algn="just"/>
                      <a:r>
                        <a:rPr lang="en-US" sz="1800" dirty="0">
                          <a:latin typeface="Times New Roman" panose="02020603050405020304" pitchFamily="18" charset="0"/>
                          <a:cs typeface="Times New Roman" panose="02020603050405020304" pitchFamily="18" charset="0"/>
                        </a:rPr>
                        <a:t>“Characteristics Based Fire Detection System Under the Effect of Electric Fields With ImprovedYolo-v4 and </a:t>
                      </a:r>
                      <a:r>
                        <a:rPr lang="en-US" sz="1800" dirty="0" err="1">
                          <a:latin typeface="Times New Roman" panose="02020603050405020304" pitchFamily="18" charset="0"/>
                          <a:cs typeface="Times New Roman" panose="02020603050405020304" pitchFamily="18" charset="0"/>
                        </a:rPr>
                        <a:t>ViBe</a:t>
                      </a:r>
                      <a:r>
                        <a:rPr lang="en-US" sz="1800" baseline="0" dirty="0">
                          <a:latin typeface="Times New Roman" panose="02020603050405020304" pitchFamily="18" charset="0"/>
                          <a:cs typeface="Times New Roman" panose="02020603050405020304" pitchFamily="18" charset="0"/>
                        </a:rPr>
                        <a:t>”, in IEEE Access.</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The proposed system uses a simplified weighted bi-directional feature pyramid network (Bi-FPN) in place of the path aggregation network (</a:t>
                      </a:r>
                      <a:r>
                        <a:rPr lang="en-US" dirty="0" err="1">
                          <a:latin typeface="Times New Roman" panose="02020603050405020304" pitchFamily="18" charset="0"/>
                          <a:cs typeface="Times New Roman" panose="02020603050405020304" pitchFamily="18" charset="0"/>
                        </a:rPr>
                        <a:t>PANet</a:t>
                      </a:r>
                      <a:r>
                        <a:rPr lang="en-US" dirty="0">
                          <a:latin typeface="Times New Roman" panose="02020603050405020304" pitchFamily="18" charset="0"/>
                          <a:cs typeface="Times New Roman" panose="02020603050405020304" pitchFamily="18" charset="0"/>
                        </a:rPr>
                        <a:t>) as a feature fusion network in Yolo-v4. Using multiple dynamic fire characteristics, it can eliminate falsely detected frames.</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 Achieves fire detection with more dynamic fire characteristics compared with the image-based fire detection under the effect of electric fields</a:t>
                      </a:r>
                      <a:r>
                        <a:rPr lang="en-US" dirty="0"/>
                        <a:t>.</a:t>
                      </a:r>
                      <a:endParaRPr lang="en-IN" dirty="0"/>
                    </a:p>
                  </a:txBody>
                  <a:tcPr/>
                </a:tc>
                <a:tc>
                  <a:txBody>
                    <a:bodyPr/>
                    <a:lstStyle/>
                    <a:p>
                      <a:pPr algn="just"/>
                      <a:r>
                        <a:rPr lang="en-US" dirty="0">
                          <a:latin typeface="Times New Roman" panose="02020603050405020304" pitchFamily="18" charset="0"/>
                          <a:cs typeface="Times New Roman" panose="02020603050405020304" pitchFamily="18" charset="0"/>
                        </a:rPr>
                        <a:t>Fire detection takes longer time.</a:t>
                      </a:r>
                    </a:p>
                  </a:txBody>
                  <a:tcPr/>
                </a:tc>
                <a:extLst>
                  <a:ext uri="{0D108BD9-81ED-4DB2-BD59-A6C34878D82A}">
                    <a16:rowId xmlns:a16="http://schemas.microsoft.com/office/drawing/2014/main" val="2175235585"/>
                  </a:ext>
                </a:extLst>
              </a:tr>
            </a:tbl>
          </a:graphicData>
        </a:graphic>
      </p:graphicFrame>
    </p:spTree>
    <p:extLst>
      <p:ext uri="{BB962C8B-B14F-4D97-AF65-F5344CB8AC3E}">
        <p14:creationId xmlns:p14="http://schemas.microsoft.com/office/powerpoint/2010/main" val="404964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320AE4C-C8AD-5FE8-F765-45A6576E3B0B}"/>
              </a:ext>
            </a:extLst>
          </p:cNvPr>
          <p:cNvSpPr>
            <a:spLocks noGrp="1"/>
          </p:cNvSpPr>
          <p:nvPr>
            <p:ph type="dt" sz="half" idx="10"/>
          </p:nvPr>
        </p:nvSpPr>
        <p:spPr/>
        <p:txBody>
          <a:bodyPr/>
          <a:lstStyle/>
          <a:p>
            <a:fld id="{72CFDEE5-572C-4F2E-BEBB-78B6E85B2556}" type="datetime1">
              <a:rPr lang="en-IN" smtClean="0"/>
              <a:t>05-04-2023</a:t>
            </a:fld>
            <a:endParaRPr lang="en-IN"/>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mtClean="0"/>
              <a:t>8</a:t>
            </a:fld>
            <a:endParaRPr lang="en-IN"/>
          </a:p>
        </p:txBody>
      </p:sp>
      <p:sp>
        <p:nvSpPr>
          <p:cNvPr id="5" name="TextBox 4">
            <a:extLst>
              <a:ext uri="{FF2B5EF4-FFF2-40B4-BE49-F238E27FC236}">
                <a16:creationId xmlns:a16="http://schemas.microsoft.com/office/drawing/2014/main" id="{FBE5899A-780D-E017-4F3F-CFB55BF06C7A}"/>
              </a:ext>
            </a:extLst>
          </p:cNvPr>
          <p:cNvSpPr txBox="1"/>
          <p:nvPr/>
        </p:nvSpPr>
        <p:spPr>
          <a:xfrm>
            <a:off x="418011" y="1054359"/>
            <a:ext cx="8347166" cy="5109091"/>
          </a:xfrm>
          <a:prstGeom prst="rect">
            <a:avLst/>
          </a:prstGeom>
          <a:noFill/>
        </p:spPr>
        <p:txBody>
          <a:bodyPr wrap="square" rtlCol="0">
            <a:spAutoFit/>
          </a:bodyPr>
          <a:lstStyle/>
          <a:p>
            <a:pPr marL="685800" marR="0" indent="-457200" algn="just">
              <a:spcBef>
                <a:spcPts val="0"/>
              </a:spcBef>
              <a:spcAft>
                <a:spcPts val="0"/>
              </a:spcAft>
              <a:buFont typeface="Wingdings" panose="05000000000000000000" pitchFamily="2" charset="2"/>
              <a:buChar char="§"/>
            </a:pPr>
            <a:r>
              <a:rPr lang="en-IN" sz="2800" dirty="0">
                <a:effectLst/>
                <a:latin typeface="Times New Roman" panose="02020603050405020304" pitchFamily="18" charset="0"/>
                <a:ea typeface="Times New Roman" panose="02020603050405020304" pitchFamily="18" charset="0"/>
              </a:rPr>
              <a:t>The issue of fire detection is an important challenge for public safety since it can cause significant damage to property and human life. Although there are numerous fire detection systems in place, they often have limitations that need to be addressed. </a:t>
            </a:r>
          </a:p>
          <a:p>
            <a:pPr marL="685800" marR="0" indent="-457200" algn="just">
              <a:spcBef>
                <a:spcPts val="0"/>
              </a:spcBef>
              <a:spcAft>
                <a:spcPts val="0"/>
              </a:spcAft>
              <a:buFont typeface="Wingdings" panose="05000000000000000000" pitchFamily="2" charset="2"/>
              <a:buChar char="§"/>
            </a:pPr>
            <a:r>
              <a:rPr lang="en-IN" sz="2800" dirty="0">
                <a:effectLst/>
                <a:latin typeface="Times New Roman" panose="02020603050405020304" pitchFamily="18" charset="0"/>
                <a:ea typeface="Times New Roman" panose="02020603050405020304" pitchFamily="18" charset="0"/>
              </a:rPr>
              <a:t>Specifically, current systems may face challenges in detecting fires in low-light conditions or detecting multiple fires simultaneously. In addition, there may be issues with false alarms, which can waste valuable resources and cause unnecessary panic.</a:t>
            </a:r>
            <a:endParaRPr lang="en-US" sz="28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IN" sz="2800" dirty="0">
                <a:effectLst/>
                <a:latin typeface="Times New Roman" panose="02020603050405020304" pitchFamily="18" charset="0"/>
                <a:ea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126665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8457"/>
            <a:ext cx="8164286" cy="5029200"/>
          </a:xfrm>
        </p:spPr>
        <p:txBody>
          <a:bodyPr/>
          <a:lstStyle/>
          <a:p>
            <a:pPr algn="just">
              <a:buFont typeface="Wingdings" panose="05000000000000000000" pitchFamily="2" charset="2"/>
              <a:buChar char="§"/>
            </a:pPr>
            <a:r>
              <a:rPr lang="en-IN" dirty="0">
                <a:latin typeface="Times New Roman" panose="02020603050405020304" pitchFamily="18" charset="0"/>
                <a:ea typeface="Times New Roman" panose="02020603050405020304" pitchFamily="18" charset="0"/>
              </a:rPr>
              <a:t>To address these challenges, the implementation of an advanced fire detection system that incorporates artificial intelligence (AI) and machine learning (ML) algorithms is necessary. </a:t>
            </a:r>
          </a:p>
          <a:p>
            <a:pPr algn="just">
              <a:buFont typeface="Wingdings" panose="05000000000000000000" pitchFamily="2" charset="2"/>
              <a:buChar char="§"/>
            </a:pPr>
            <a:r>
              <a:rPr lang="en-IN" dirty="0">
                <a:latin typeface="Times New Roman" panose="02020603050405020304" pitchFamily="18" charset="0"/>
                <a:ea typeface="Times New Roman" panose="02020603050405020304" pitchFamily="18" charset="0"/>
              </a:rPr>
              <a:t>Specifically, the YOLOv5 architecture can be utilized to develop a fire detection system that accurately detects fires in real-time, improves detection in low-light conditions, and reduces false alarms. </a:t>
            </a:r>
          </a:p>
          <a:p>
            <a:pPr algn="just">
              <a:buFont typeface="Wingdings" panose="05000000000000000000" pitchFamily="2" charset="2"/>
              <a:buChar char="§"/>
            </a:pPr>
            <a:r>
              <a:rPr lang="en-IN" dirty="0">
                <a:solidFill>
                  <a:srgbClr val="0070C0"/>
                </a:solidFill>
                <a:latin typeface="Times New Roman" panose="02020603050405020304" pitchFamily="18" charset="0"/>
                <a:ea typeface="Times New Roman" panose="02020603050405020304" pitchFamily="18" charset="0"/>
              </a:rPr>
              <a:t>This project aims to develop a robust fire detection system that can help to improve public safety and prevent the loss of life and property caused by fires.</a:t>
            </a:r>
            <a:endParaRPr lang="en-IN" dirty="0">
              <a:solidFill>
                <a:srgbClr val="0070C0"/>
              </a:solidFill>
            </a:endParaRPr>
          </a:p>
        </p:txBody>
      </p:sp>
      <p:sp>
        <p:nvSpPr>
          <p:cNvPr id="4" name="Date Placeholder 3"/>
          <p:cNvSpPr>
            <a:spLocks noGrp="1"/>
          </p:cNvSpPr>
          <p:nvPr>
            <p:ph type="dt" sz="half" idx="10"/>
          </p:nvPr>
        </p:nvSpPr>
        <p:spPr/>
        <p:txBody>
          <a:bodyPr/>
          <a:lstStyle/>
          <a:p>
            <a:fld id="{88D22DAB-7094-45B8-85D5-D3661D95DC5B}" type="datetime1">
              <a:rPr lang="en-IN" smtClean="0"/>
              <a:t>05-04-2023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9</a:t>
            </a:fld>
            <a:endParaRPr lang="en-IN"/>
          </a:p>
        </p:txBody>
      </p:sp>
    </p:spTree>
    <p:extLst>
      <p:ext uri="{BB962C8B-B14F-4D97-AF65-F5344CB8AC3E}">
        <p14:creationId xmlns:p14="http://schemas.microsoft.com/office/powerpoint/2010/main" val="42771206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491</TotalTime>
  <Words>3578</Words>
  <Application>Microsoft Office PowerPoint</Application>
  <PresentationFormat>On-screen Show (4:3)</PresentationFormat>
  <Paragraphs>349</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Calibri Light</vt:lpstr>
      <vt:lpstr>Symbol</vt:lpstr>
      <vt:lpstr>Times New Roman</vt:lpstr>
      <vt:lpstr>Wingdings</vt:lpstr>
      <vt:lpstr>Office Theme</vt:lpstr>
      <vt:lpstr>PowerPoint Presentation</vt:lpstr>
      <vt:lpstr>INTRODUCTION</vt:lpstr>
      <vt:lpstr>PowerPoint Presentation</vt:lpstr>
      <vt:lpstr>OBJECTIVE OF THE PROJECT</vt:lpstr>
      <vt:lpstr>LITERATURE SURVEY</vt:lpstr>
      <vt:lpstr>PowerPoint Presentation</vt:lpstr>
      <vt:lpstr>PowerPoint Presentation</vt:lpstr>
      <vt:lpstr>PROBLEM STATEMENT</vt:lpstr>
      <vt:lpstr>PowerPoint Presentation</vt:lpstr>
      <vt:lpstr>PROPOSED SYSTEM</vt:lpstr>
      <vt:lpstr>PowerPoint Presentation</vt:lpstr>
      <vt:lpstr>SOFTWARE REQUIREMENTS</vt:lpstr>
      <vt:lpstr> HARDWARE REQUIREMENTS</vt:lpstr>
      <vt:lpstr>ARCHITECTURE</vt:lpstr>
      <vt:lpstr>SYSTEM DESIGN – DFD LEVEL 0 </vt:lpstr>
      <vt:lpstr>SYSTEM DESIGN – DFD LEVEL 1</vt:lpstr>
      <vt:lpstr>SYSTEM DESIGN - ER DIAGRAM</vt:lpstr>
      <vt:lpstr>SYSTEM DESIGN – USE CASE DIAGRAM</vt:lpstr>
      <vt:lpstr>SYSTEM DESIGN – SEQUENCE DIAGRAM </vt:lpstr>
      <vt:lpstr>MODULE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vt:lpstr>
      <vt:lpstr>TESTING</vt:lpstr>
      <vt:lpstr>                   TESTING</vt:lpstr>
      <vt:lpstr>                 TESTING</vt:lpstr>
      <vt:lpstr>                   TESTING</vt:lpstr>
      <vt:lpstr>RESULTS</vt:lpstr>
      <vt:lpstr>PowerPoint Presentation</vt:lpstr>
      <vt:lpstr>SCREEN SHOTS</vt:lpstr>
      <vt:lpstr>SCREEN SHOTS</vt:lpstr>
      <vt:lpstr>SCREEN SHOTS</vt:lpstr>
      <vt:lpstr>CONCLUSION</vt:lpstr>
      <vt:lpstr>PowerPoint Presentation</vt:lpstr>
      <vt:lpstr>FUTURE ENHANCEMENT</vt:lpstr>
      <vt:lpstr>REFERENCE PAPER</vt:lpstr>
      <vt:lpstr>REFERENCE PAPER</vt:lpstr>
      <vt:lpstr>REFERENCE PAPER</vt:lpstr>
      <vt:lpstr>REFERENCE PAPER</vt:lpstr>
      <vt:lpstr>                 BASE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Sakthi Sree V</cp:lastModifiedBy>
  <cp:revision>33</cp:revision>
  <dcterms:created xsi:type="dcterms:W3CDTF">2020-12-27T14:21:20Z</dcterms:created>
  <dcterms:modified xsi:type="dcterms:W3CDTF">2023-04-05T17:18:51Z</dcterms:modified>
</cp:coreProperties>
</file>