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Economica"/>
      <p:regular r:id="rId21"/>
      <p:bold r:id="rId22"/>
      <p:italic r:id="rId23"/>
      <p:boldItalic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Economica-bold.fntdata"/><Relationship Id="rId21" Type="http://schemas.openxmlformats.org/officeDocument/2006/relationships/font" Target="fonts/Economica-regular.fntdata"/><Relationship Id="rId24" Type="http://schemas.openxmlformats.org/officeDocument/2006/relationships/font" Target="fonts/Economica-boldItalic.fntdata"/><Relationship Id="rId23" Type="http://schemas.openxmlformats.org/officeDocument/2006/relationships/font" Target="fonts/Economic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be883d6b8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be883d6b8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be883d6b8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be883d6b8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be883d6b8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be883d6b8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be883d6b8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be883d6b8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be883d6b8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be883d6b8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be883d6b8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be883d6b8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be883d6b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be883d6b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be883d6b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be883d6b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be883d6b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be883d6b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be883d6b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be883d6b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be883d6b8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be883d6b8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be883d6b8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be883d6b8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be883d6b8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be883d6b8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be883d6b8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be883d6b8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Times New Roman"/>
                <a:ea typeface="Times New Roman"/>
                <a:cs typeface="Times New Roman"/>
                <a:sym typeface="Times New Roman"/>
              </a:rPr>
              <a:t>Лабораторная работа №7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latin typeface="Times New Roman"/>
                <a:ea typeface="Times New Roman"/>
                <a:cs typeface="Times New Roman"/>
                <a:sym typeface="Times New Roman"/>
              </a:rPr>
              <a:t>Условие задачи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Постройте график распространения рекламы, математическая модель которой описывается следующим уравнением: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При этом объем аудитории N = 800, в начальный момент о товаре знает 11 человек.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Для случая 2 определите, в какой момент времени скорость распространения рекламы будет иметь максимальное значение.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53813"/>
            <a:ext cx="4762500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latin typeface="Times New Roman"/>
                <a:ea typeface="Times New Roman"/>
                <a:cs typeface="Times New Roman"/>
                <a:sym typeface="Times New Roman"/>
              </a:rPr>
              <a:t>График в первом случае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8839199" cy="3337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latin typeface="Times New Roman"/>
                <a:ea typeface="Times New Roman"/>
                <a:cs typeface="Times New Roman"/>
                <a:sym typeface="Times New Roman"/>
              </a:rPr>
              <a:t>График во втором случае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8839200" cy="3346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latin typeface="Times New Roman"/>
                <a:ea typeface="Times New Roman"/>
                <a:cs typeface="Times New Roman"/>
                <a:sym typeface="Times New Roman"/>
              </a:rPr>
              <a:t>График в третьем случае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8839200" cy="3334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500">
                <a:latin typeface="Times New Roman"/>
                <a:ea typeface="Times New Roman"/>
                <a:cs typeface="Times New Roman"/>
                <a:sym typeface="Times New Roman"/>
              </a:rPr>
              <a:t>Выводы по проделанной работе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500">
                <a:latin typeface="Times New Roman"/>
                <a:ea typeface="Times New Roman"/>
                <a:cs typeface="Times New Roman"/>
                <a:sym typeface="Times New Roman"/>
              </a:rPr>
              <a:t>Вывод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В ходе выполнения лабораторной работы была изучена модель эффективности рекламы и построены графики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500">
                <a:latin typeface="Times New Roman"/>
                <a:ea typeface="Times New Roman"/>
                <a:cs typeface="Times New Roman"/>
                <a:sym typeface="Times New Roman"/>
              </a:rPr>
              <a:t>Цель лабораторной работы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Изучить модель 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эффективности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 рекламы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500">
                <a:latin typeface="Times New Roman"/>
                <a:ea typeface="Times New Roman"/>
                <a:cs typeface="Times New Roman"/>
                <a:sym typeface="Times New Roman"/>
              </a:rPr>
              <a:t>Задание к лабораторной работе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Изучить модель эффективности рекламы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Построить графики распространения рекламы в заданных случаях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Определить для случая 2 момент времени, в который скорость распространения рекламы будет максимальной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600">
                <a:latin typeface="Times New Roman"/>
                <a:ea typeface="Times New Roman"/>
                <a:cs typeface="Times New Roman"/>
                <a:sym typeface="Times New Roman"/>
              </a:rPr>
              <a:t>Процесс выполнения лабораторной работы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500">
                <a:latin typeface="Times New Roman"/>
                <a:ea typeface="Times New Roman"/>
                <a:cs typeface="Times New Roman"/>
                <a:sym typeface="Times New Roman"/>
              </a:rPr>
              <a:t>Теоретический материал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скорость изменения со временем числа потребителей, узнавших о товаре и готовых его купить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t - время, прошедшее с начала рекламной 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кампании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N - общее число потенциальных 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платежеспособных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 покупателей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n(t) - число уже информированных клиентов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&lt;math xmlns=&quot;http://www.w3.org/1998/Math/MathML&quot; display=&quot;block&quot; data-is-equatio=&quot;1&quot; data-latex=&quot;\frac{dn}{dt}&quot;&gt;&lt;mfrac&gt;&lt;mrow&gt;&lt;mi&gt;d&lt;/mi&gt;&lt;mi&gt;n&lt;/mi&gt;&lt;/mrow&gt;&lt;mrow&gt;&lt;mi&gt;d&lt;/mi&gt;&lt;mi&gt;t&lt;/mi&gt;&lt;/mrow&gt;&lt;/mfrac&gt;&lt;/math&gt;" id="86" name="Google Shape;86;p17" title="d n over d 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43200"/>
            <a:ext cx="262950" cy="4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500">
                <a:latin typeface="Times New Roman"/>
                <a:ea typeface="Times New Roman"/>
                <a:cs typeface="Times New Roman"/>
                <a:sym typeface="Times New Roman"/>
              </a:rPr>
              <a:t>Теоретический материал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Величина n(t) пропорциональна числу покупателей, еще не знающих о нем, это описывается следующим образом a₁(t)(N - n(t)), где a₁ &gt; 0 - характеризует интенсивность рекламной кампании. Помимо этого, узнавшие о товаре потребители также распространяют полученную информацию среди потенциальных покупателей, не знающих о нем. Этот вклад в рекламу описывается величиной a₂(t)n(t)(N - n(t)). Эта величина увеличивается с увеличением потребителей, узнавших о товаре.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500">
                <a:latin typeface="Times New Roman"/>
                <a:ea typeface="Times New Roman"/>
                <a:cs typeface="Times New Roman"/>
                <a:sym typeface="Times New Roman"/>
              </a:rPr>
              <a:t>Теоретический материал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Математическая модель распространения рекламы описывается уравнением: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&lt;math xmlns=&quot;http://www.w3.org/1998/Math/MathML&quot; display=&quot;block&quot; data-is-equatio=&quot;1&quot; data-latex=&quot;\frac{dn}{dt}=\left(\left(a_1\left(t\right)\ +\ a_2\left(t\right)n\left(t\right)\right)\left(N\ -\ n\left(t\right)\right)\right)&quot;&gt;&lt;mfrac&gt;&lt;mrow&gt;&lt;mi&gt;d&lt;/mi&gt;&lt;mi&gt;n&lt;/mi&gt;&lt;/mrow&gt;&lt;mrow&gt;&lt;mi&gt;d&lt;/mi&gt;&lt;mi&gt;t&lt;/mi&gt;&lt;/mrow&gt;&lt;/mfrac&gt;&lt;mo&gt;=&lt;/mo&gt;&lt;mrow data-mjx-texclass=&quot;INNER&quot;&gt;&lt;mo data-mjx-texclass=&quot;OPEN&quot;&gt;(&lt;/mo&gt;&lt;mrow data-mjx-texclass=&quot;INNER&quot;&gt;&lt;mo data-mjx-texclass=&quot;OPEN&quot;&gt;(&lt;/mo&gt;&lt;msub&gt;&lt;mi&gt;a&lt;/mi&gt;&lt;mn&gt;1&lt;/mn&gt;&lt;/msub&gt;&lt;mrow data-mjx-texclass=&quot;INNER&quot;&gt;&lt;mo data-mjx-texclass=&quot;OPEN&quot;&gt;(&lt;/mo&gt;&lt;mi&gt;t&lt;/mi&gt;&lt;mo data-mjx-texclass=&quot;CLOSE&quot;&gt;)&lt;/mo&gt;&lt;/mrow&gt;&lt;mtext&gt;&lt;/mtext&gt;&lt;mo&gt;+&lt;/mo&gt;&lt;mtext&gt;&lt;/mtext&gt;&lt;msub&gt;&lt;mi&gt;a&lt;/mi&gt;&lt;mn&gt;2&lt;/mn&gt;&lt;/msub&gt;&lt;mrow data-mjx-texclass=&quot;INNER&quot;&gt;&lt;mo data-mjx-texclass=&quot;OPEN&quot;&gt;(&lt;/mo&gt;&lt;mi&gt;t&lt;/mi&gt;&lt;mo data-mjx-texclass=&quot;CLOSE&quot;&gt;)&lt;/mo&gt;&lt;/mrow&gt;&lt;mi&gt;n&lt;/mi&gt;&lt;mrow data-mjx-texclass=&quot;INNER&quot;&gt;&lt;mo data-mjx-texclass=&quot;OPEN&quot;&gt;(&lt;/mo&gt;&lt;mi&gt;t&lt;/mi&gt;&lt;mo data-mjx-texclass=&quot;CLOSE&quot;&gt;)&lt;/mo&gt;&lt;/mrow&gt;&lt;mo data-mjx-texclass=&quot;CLOSE&quot;&gt;)&lt;/mo&gt;&lt;/mrow&gt;&lt;mrow data-mjx-texclass=&quot;INNER&quot;&gt;&lt;mo data-mjx-texclass=&quot;OPEN&quot;&gt;(&lt;/mo&gt;&lt;mi&gt;N&lt;/mi&gt;&lt;mtext&gt;&lt;/mtext&gt;&lt;mo&gt;−&lt;/mo&gt;&lt;mtext&gt;&lt;/mtext&gt;&lt;mi&gt;n&lt;/mi&gt;&lt;mrow data-mjx-texclass=&quot;INNER&quot;&gt;&lt;mo data-mjx-texclass=&quot;OPEN&quot;&gt;(&lt;/mo&gt;&lt;mi&gt;t&lt;/mi&gt;&lt;mo data-mjx-texclass=&quot;CLOSE&quot;&gt;)&lt;/mo&gt;&lt;/mrow&gt;&lt;mo data-mjx-texclass=&quot;CLOSE&quot;&gt;)&lt;/mo&gt;&lt;/mrow&gt;&lt;mo data-mjx-texclass=&quot;CLOSE&quot;&gt;)&lt;/mo&gt;&lt;/mrow&gt;&lt;/math&gt;" id="99" name="Google Shape;99;p19" title="d n over d t equals open paren open paren a. sub 1 of t plus a. sub 2 of t n of t close paren times open paren N minus n of t close paren close pare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1363" y="2265075"/>
            <a:ext cx="6121275" cy="7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500">
                <a:latin typeface="Times New Roman"/>
                <a:ea typeface="Times New Roman"/>
                <a:cs typeface="Times New Roman"/>
                <a:sym typeface="Times New Roman"/>
              </a:rPr>
              <a:t>Теоретический материал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При a₁(t) &gt;&gt; a₂(t) получается модель типа модели Мальтуса, решение которой имеет вид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3175" y="1732100"/>
            <a:ext cx="3397989" cy="284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/>
        </p:nvSpPr>
        <p:spPr>
          <a:xfrm>
            <a:off x="2005775" y="4507100"/>
            <a:ext cx="490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Times New Roman"/>
                <a:ea typeface="Times New Roman"/>
                <a:cs typeface="Times New Roman"/>
                <a:sym typeface="Times New Roman"/>
              </a:rPr>
              <a:t>Рисунок 1: 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График решения уравнения модели Мальтуса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500">
                <a:latin typeface="Times New Roman"/>
                <a:ea typeface="Times New Roman"/>
                <a:cs typeface="Times New Roman"/>
                <a:sym typeface="Times New Roman"/>
              </a:rPr>
              <a:t>Теоретический материал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В обратном случае 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a₁(t) &lt;&lt; a₂(t) получаем уравнение логистической кривой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325" y="1759825"/>
            <a:ext cx="6991350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/>
        </p:nvSpPr>
        <p:spPr>
          <a:xfrm>
            <a:off x="2772675" y="4579225"/>
            <a:ext cx="646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Times New Roman"/>
                <a:ea typeface="Times New Roman"/>
                <a:cs typeface="Times New Roman"/>
                <a:sym typeface="Times New Roman"/>
              </a:rPr>
              <a:t>Рисунок 2: 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График логистической кривой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