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4" r:id="rId4"/>
    <p:sldId id="259" r:id="rId5"/>
    <p:sldId id="269" r:id="rId6"/>
    <p:sldId id="260" r:id="rId7"/>
    <p:sldId id="267" r:id="rId8"/>
    <p:sldId id="261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7436" autoAdjust="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48114-68A1-4287-AC3F-32E290DAB00A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l-GR"/>
              <a:t>Ομάδα &lt;ΧΧ&gt; - &lt;Τίτλος Εργασίας&gt;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DBF26-A543-4060-8F9A-6E0DEA0150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53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BB701-3101-480F-9CF1-BB5FF4C72247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l-GR"/>
              <a:t>Ομάδα &lt;ΧΧ&gt; - &lt;Τίτλος Εργασίας&gt;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8B8EC-93AF-40CC-AF9B-75992D388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636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0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03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B8EC-93AF-40CC-AF9B-75992D3881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&lt;ΧΧ&gt; - &lt;Τίτλος Εργασίας&gt;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914400" y="2130450"/>
            <a:ext cx="10363200" cy="1470025"/>
          </a:xfrm>
        </p:spPr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9C9C-06F2-4965-AD0B-CAFD51B778E2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37 - Απτική αλληλεπίδραση με εικονικά αντικείμενα</a:t>
            </a:r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7B70-52F6-4FE8-91AB-42604747FF24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37 - Απτική αλληλεπίδραση με εικονικά αντικείμενα</a:t>
            </a:r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11785600" y="274663"/>
            <a:ext cx="3657600" cy="5851525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812800" y="274663"/>
            <a:ext cx="10769600" cy="5851525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319D-9D47-4170-8456-E16B5B2FAAEE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37 - Απτική αλληλεπίδραση με εικονικά αντικείμενα</a:t>
            </a:r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9D73-34F6-4692-9A15-4FF1678BCBF8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37 - Απτική αλληλεπίδραση με εικονικά αντικείμενα</a:t>
            </a:r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63084" y="440692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1F8-1D87-48A0-9B89-F3A0FF7FCBAD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37 - Απτική αλληλεπίδραση με εικονικά αντικείμενα</a:t>
            </a:r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66BD-6FD3-4707-8389-9C60042D6DA5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37 - Απτική αλληλεπίδραση με εικονικά αντικείμενα</a:t>
            </a:r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619338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619338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92B2-558A-49CC-AD9B-273C967E81A0}" type="datetime1">
              <a:rPr lang="en-US" smtClean="0"/>
              <a:t>6/18/2018</a:t>
            </a:fld>
            <a:endParaRPr lang="en-US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37 - Απτική αλληλεπίδραση με εικονικά αντικείμενα</a:t>
            </a:r>
            <a:endParaRPr lang="en-U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A658-B5A2-4008-9A8B-2B65E980F2C8}" type="datetime1">
              <a:rPr lang="en-US" smtClean="0"/>
              <a:t>6/18/2018</a:t>
            </a:fld>
            <a:endParaRPr lang="en-US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37 - Απτική αλληλεπίδραση με εικονικά αντικείμενα</a:t>
            </a:r>
            <a:endParaRPr lang="en-US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BE68-2923-4017-BE8E-92E9EA724CB1}" type="datetime1">
              <a:rPr lang="en-US" smtClean="0"/>
              <a:t>6/18/2018</a:t>
            </a:fld>
            <a:endParaRPr lang="en-US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37 - Απτική αλληλεπίδραση με εικονικά αντικείμενα</a:t>
            </a:r>
            <a:endParaRPr lang="en-US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60D4-8918-4E81-B884-0F98757839C1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37 - Απτική αλληλεπίδραση με εικονικά αντικείμενα</a:t>
            </a:r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C1A6-671B-480C-9F19-2259A5AE5505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37 - Απτική αλληλεπίδραση με εικονικά αντικείμενα</a:t>
            </a:r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609600" y="63563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6F13-5FAF-49D3-9CE1-48640F74F8DF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4165600" y="635637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/>
              <a:t>Ομάδα 37 - Απτική αλληλεπίδραση με εικονικά αντικείμενα</a:t>
            </a:r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737600" y="63563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0321E-C18D-4B49-9E22-A08BE95AB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nswers.unity.com/questions/250286/how-do-you-delete-variables-or-arrays.html" TargetMode="External"/><Relationship Id="rId3" Type="http://schemas.openxmlformats.org/officeDocument/2006/relationships/hyperlink" Target="https://developer.leapmotion.com/releases/detection-examples-101" TargetMode="External"/><Relationship Id="rId7" Type="http://schemas.openxmlformats.org/officeDocument/2006/relationships/hyperlink" Target="https://answers.unity.com/questions/602224/destroy-gameobject-variable.html" TargetMode="External"/><Relationship Id="rId12" Type="http://schemas.openxmlformats.org/officeDocument/2006/relationships/hyperlink" Target="https://en.wikipedia.org/wiki/Haptic_technolog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ScriptReference/Debug.Log.html" TargetMode="External"/><Relationship Id="rId11" Type="http://schemas.openxmlformats.org/officeDocument/2006/relationships/hyperlink" Target="https://www.youtube.com/watch?v=MBbWcniM0BM" TargetMode="External"/><Relationship Id="rId5" Type="http://schemas.openxmlformats.org/officeDocument/2006/relationships/hyperlink" Target="https://docs.unity3d.com/Manual/ScriptingConcepts.html" TargetMode="External"/><Relationship Id="rId10" Type="http://schemas.openxmlformats.org/officeDocument/2006/relationships/hyperlink" Target="http://www.youtube.com/channel/UCBrjdbKlf9f_3zlpNoTyZ0Q" TargetMode="External"/><Relationship Id="rId4" Type="http://schemas.openxmlformats.org/officeDocument/2006/relationships/hyperlink" Target="https://developer.leapmotion.com/releases/detection-examples-104" TargetMode="External"/><Relationship Id="rId9" Type="http://schemas.openxmlformats.org/officeDocument/2006/relationships/hyperlink" Target="https://answers.unity.com/questions/10108/debuglog-or-print-whats-the-difference-and-when-t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7" Type="http://schemas.openxmlformats.org/officeDocument/2006/relationships/image" Target="../media/image9.png"/><Relationship Id="rId2" Type="http://schemas.openxmlformats.org/officeDocument/2006/relationships/video" Target="file:///D:\&#927;&#956;&#945;&#948;&#953;&#954;&#942;\video-1529080388.mp4" TargetMode="External"/><Relationship Id="rId1" Type="http://schemas.microsoft.com/office/2007/relationships/media" Target="file:///D:\&#927;&#956;&#945;&#948;&#953;&#954;&#942;\video-1529080388.mp4" TargetMode="Externa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1.mp4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0618"/>
            <a:ext cx="9144000" cy="2471627"/>
          </a:xfrm>
        </p:spPr>
        <p:txBody>
          <a:bodyPr>
            <a:normAutofit/>
          </a:bodyPr>
          <a:lstStyle/>
          <a:p>
            <a:r>
              <a:rPr lang="el-GR" sz="2800" dirty="0"/>
              <a:t>Εισαγωγή στην Επιστήμη του Ηλεκτρολόγου Μηχανικού</a:t>
            </a:r>
            <a:br>
              <a:rPr lang="el-GR" sz="2800" dirty="0"/>
            </a:br>
            <a:r>
              <a:rPr lang="el-GR" sz="3200" b="1" dirty="0"/>
              <a:t>Απτική αλληλεπίδραση με εικονικά αντικείμενα</a:t>
            </a:r>
            <a:br>
              <a:rPr lang="el-GR" sz="2800" dirty="0"/>
            </a:br>
            <a:br>
              <a:rPr lang="el-GR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343" y="3069223"/>
            <a:ext cx="9144000" cy="2952879"/>
          </a:xfrm>
        </p:spPr>
        <p:txBody>
          <a:bodyPr>
            <a:normAutofit/>
          </a:bodyPr>
          <a:lstStyle/>
          <a:p>
            <a:r>
              <a:rPr lang="el-GR" sz="2000" b="1" dirty="0"/>
              <a:t>ΟΜΑΔΑ</a:t>
            </a:r>
            <a:r>
              <a:rPr lang="en-US" sz="1800" dirty="0"/>
              <a:t> 37</a:t>
            </a:r>
            <a:endParaRPr lang="el-GR" sz="1800" dirty="0"/>
          </a:p>
          <a:p>
            <a:r>
              <a:rPr lang="el-GR" sz="1600" dirty="0"/>
              <a:t>Κισκήρα Φωτεινή</a:t>
            </a:r>
            <a:r>
              <a:rPr lang="en-US" sz="1600" dirty="0"/>
              <a:t> </a:t>
            </a:r>
            <a:r>
              <a:rPr lang="el-GR" sz="1600" dirty="0"/>
              <a:t>-</a:t>
            </a:r>
            <a:r>
              <a:rPr lang="en-US" sz="1600" dirty="0"/>
              <a:t> </a:t>
            </a:r>
            <a:r>
              <a:rPr lang="el-GR" sz="1600" dirty="0"/>
              <a:t>Άρτεμις - 1059448</a:t>
            </a:r>
          </a:p>
          <a:p>
            <a:r>
              <a:rPr lang="el-GR" sz="1600" dirty="0"/>
              <a:t>Μάμαλη Σοφία  - 1059466</a:t>
            </a:r>
          </a:p>
          <a:p>
            <a:r>
              <a:rPr lang="el-GR" sz="1600" dirty="0"/>
              <a:t>Μαναγούδης Μιχάλης - 1059398</a:t>
            </a:r>
            <a:endParaRPr lang="en-US" sz="1600" dirty="0"/>
          </a:p>
          <a:p>
            <a:r>
              <a:rPr lang="el-GR" sz="1600" dirty="0"/>
              <a:t>Ματζαράπης Ηλίας  - 1063966</a:t>
            </a:r>
          </a:p>
          <a:p>
            <a:r>
              <a:rPr lang="el-GR" sz="1600" dirty="0"/>
              <a:t>Σεραφείμ Άννα - 1064481</a:t>
            </a:r>
          </a:p>
          <a:p>
            <a:r>
              <a:rPr lang="el-GR" sz="1600" dirty="0"/>
              <a:t>Τεπελένας</a:t>
            </a:r>
            <a:r>
              <a:rPr lang="en-US" sz="1600" dirty="0"/>
              <a:t>	</a:t>
            </a:r>
            <a:r>
              <a:rPr lang="el-GR" sz="1600" dirty="0"/>
              <a:t>-</a:t>
            </a:r>
            <a:r>
              <a:rPr lang="en-US" sz="1600" dirty="0"/>
              <a:t> </a:t>
            </a:r>
            <a:r>
              <a:rPr lang="el-GR" sz="1600" dirty="0"/>
              <a:t>Αγγελακόπουλος Μάριος - 1059502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875" y="6391423"/>
            <a:ext cx="997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Τμήμα Ηλεκτρολόγων Μηχανικών και Τεχνολογίας Υπολογιστών – Πανεπιστήμιο Πατρών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13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3" y="11070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l-GR" sz="2800" dirty="0">
                <a:latin typeface="+mn-lt"/>
              </a:rPr>
              <a:t>Ηλεκτρονικές Πηγές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u="sng" dirty="0">
                <a:hlinkClick r:id="rId3"/>
              </a:rPr>
              <a:t>https://developer.leapmotion.com/releases/detection-examples-101</a:t>
            </a:r>
            <a:endParaRPr lang="el-GR" u="sng" dirty="0"/>
          </a:p>
          <a:p>
            <a:pPr>
              <a:buNone/>
            </a:pPr>
            <a:endParaRPr lang="el-GR" u="sng" dirty="0"/>
          </a:p>
          <a:p>
            <a:r>
              <a:rPr lang="en-US" u="sng" dirty="0">
                <a:hlinkClick r:id="rId4"/>
              </a:rPr>
              <a:t>https://developer.leapmotion.com/releases/detection-examples-104</a:t>
            </a:r>
            <a:endParaRPr lang="el-GR" u="sng" dirty="0"/>
          </a:p>
          <a:p>
            <a:pPr>
              <a:buNone/>
            </a:pPr>
            <a:endParaRPr lang="el-GR" u="sng" dirty="0"/>
          </a:p>
          <a:p>
            <a:r>
              <a:rPr lang="en-US" u="sng" dirty="0">
                <a:hlinkClick r:id="rId5"/>
              </a:rPr>
              <a:t>https://docs.unity3d.com/Manual/ScriptingConcepts.html</a:t>
            </a:r>
            <a:endParaRPr lang="el-GR" u="sng" dirty="0"/>
          </a:p>
          <a:p>
            <a:pPr>
              <a:buNone/>
            </a:pPr>
            <a:endParaRPr lang="el-GR" u="sng" dirty="0"/>
          </a:p>
          <a:p>
            <a:r>
              <a:rPr lang="en-US" u="sng" dirty="0">
                <a:hlinkClick r:id="rId6"/>
              </a:rPr>
              <a:t>https://docs.unity3d.com/ScriptReference/Debug.Log.html</a:t>
            </a:r>
            <a:endParaRPr lang="el-GR" u="sng" dirty="0"/>
          </a:p>
          <a:p>
            <a:pPr>
              <a:buNone/>
            </a:pPr>
            <a:endParaRPr lang="el-GR" u="sng" dirty="0"/>
          </a:p>
          <a:p>
            <a:r>
              <a:rPr lang="en-US" dirty="0">
                <a:hlinkClick r:id="rId7"/>
              </a:rPr>
              <a:t>https://answers.unity.com/questions/602224/destroy-gameobject-variable.html</a:t>
            </a:r>
            <a:endParaRPr lang="el-GR" dirty="0"/>
          </a:p>
          <a:p>
            <a:endParaRPr lang="el-GR" dirty="0"/>
          </a:p>
          <a:p>
            <a:r>
              <a:rPr lang="en-US" dirty="0">
                <a:hlinkClick r:id="rId8"/>
              </a:rPr>
              <a:t>https://answers.unity.com/questions/250286/how-do-you-delete-variables-or-arrays.html</a:t>
            </a:r>
            <a:endParaRPr lang="el-GR" dirty="0"/>
          </a:p>
          <a:p>
            <a:pPr>
              <a:buNone/>
            </a:pPr>
            <a:endParaRPr lang="el-GR" dirty="0"/>
          </a:p>
          <a:p>
            <a:r>
              <a:rPr lang="en-US" dirty="0">
                <a:hlinkClick r:id="rId9"/>
              </a:rPr>
              <a:t>https://answers.unity.com/questions/10108/debuglog-or-print-whats-the-difference-and-when-to.html</a:t>
            </a:r>
            <a:endParaRPr lang="el-GR" dirty="0"/>
          </a:p>
          <a:p>
            <a:endParaRPr lang="el-GR" dirty="0"/>
          </a:p>
          <a:p>
            <a:r>
              <a:rPr lang="el-GR" u="sng" dirty="0">
                <a:hlinkClick r:id="rId10"/>
              </a:rPr>
              <a:t>www.youtube.com/channel/UCBrjdbKlf9f_3zlpNoTyZ0Q</a:t>
            </a:r>
            <a:endParaRPr lang="el-GR" u="sng" dirty="0"/>
          </a:p>
          <a:p>
            <a:pPr>
              <a:buNone/>
            </a:pPr>
            <a:endParaRPr lang="el-GR" u="sng" dirty="0"/>
          </a:p>
          <a:p>
            <a:r>
              <a:rPr lang="en-US" dirty="0">
                <a:hlinkClick r:id="rId11"/>
              </a:rPr>
              <a:t>https://www.youtube.com/watch?v=MBbWcniM0BM</a:t>
            </a:r>
            <a:endParaRPr lang="el-GR" dirty="0"/>
          </a:p>
          <a:p>
            <a:endParaRPr lang="el-GR" dirty="0"/>
          </a:p>
          <a:p>
            <a:r>
              <a:rPr lang="en-US" dirty="0">
                <a:hlinkClick r:id="rId12"/>
              </a:rPr>
              <a:t>https://en.wikipedia.org/wiki/Haptic_technology</a:t>
            </a:r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48"/>
            <a:ext cx="4114800" cy="365125"/>
          </a:xfrm>
        </p:spPr>
        <p:txBody>
          <a:bodyPr/>
          <a:lstStyle/>
          <a:p>
            <a:pPr algn="l"/>
            <a:r>
              <a:rPr lang="el-GR"/>
              <a:t>Ομάδα 37 - Απτική αλληλεπίδραση με εικονικά αντικείμενα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4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3" y="110700"/>
            <a:ext cx="10515600" cy="1325563"/>
          </a:xfrm>
        </p:spPr>
        <p:txBody>
          <a:bodyPr/>
          <a:lstStyle/>
          <a:p>
            <a:pPr algn="l"/>
            <a:r>
              <a:rPr lang="el-GR" sz="2800" dirty="0">
                <a:latin typeface="+mn-lt"/>
              </a:rPr>
              <a:t>Σκοπός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687" y="2075543"/>
            <a:ext cx="10515600" cy="1596570"/>
          </a:xfrm>
        </p:spPr>
        <p:txBody>
          <a:bodyPr>
            <a:normAutofit/>
          </a:bodyPr>
          <a:lstStyle/>
          <a:p>
            <a:r>
              <a:rPr lang="el-GR" sz="1800" dirty="0">
                <a:ea typeface="Verdana" panose="020B0604030504040204" pitchFamily="34" charset="0"/>
                <a:cs typeface="Arial" panose="020B0604020202020204" pitchFamily="34" charset="0"/>
              </a:rPr>
              <a:t>Η αλληλεπίδραση του χρήστη με το σύστημα μόνο με χρήση χειρονομιών</a:t>
            </a:r>
          </a:p>
          <a:p>
            <a:pPr>
              <a:buNone/>
            </a:pPr>
            <a:endParaRPr lang="el-G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48"/>
            <a:ext cx="4114800" cy="365125"/>
          </a:xfrm>
        </p:spPr>
        <p:txBody>
          <a:bodyPr/>
          <a:lstStyle/>
          <a:p>
            <a:pPr algn="l"/>
            <a:r>
              <a:rPr lang="el-GR"/>
              <a:t>Ομάδα 37 - Απτική αλληλεπίδραση με εικονικά αντικείμενα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7 - Εικόνα" descr="white_background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57" y="3303814"/>
            <a:ext cx="1905000" cy="1905000"/>
          </a:xfrm>
          <a:prstGeom prst="rect">
            <a:avLst/>
          </a:prstGeom>
        </p:spPr>
      </p:pic>
      <p:pic>
        <p:nvPicPr>
          <p:cNvPr id="10" name="9 - Εικόνα" descr="αρχείο λήψης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424" y="3436484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1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3" y="110700"/>
            <a:ext cx="10515600" cy="1325563"/>
          </a:xfrm>
        </p:spPr>
        <p:txBody>
          <a:bodyPr/>
          <a:lstStyle/>
          <a:p>
            <a:pPr algn="l"/>
            <a:r>
              <a:rPr lang="el-GR" sz="2800" dirty="0">
                <a:latin typeface="+mn-lt"/>
              </a:rPr>
              <a:t>Εργαλεία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6881"/>
            <a:ext cx="10515600" cy="3123748"/>
          </a:xfrm>
        </p:spPr>
        <p:txBody>
          <a:bodyPr>
            <a:normAutofit/>
          </a:bodyPr>
          <a:lstStyle/>
          <a:p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Leap Motion: Συσκευή αναγνώρισης χειρονομιών με χρήση υπέρυθρης κάμερας</a:t>
            </a:r>
          </a:p>
          <a:p>
            <a:endParaRPr lang="el-GR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Phantom Omni haptic device</a:t>
            </a:r>
            <a:endParaRPr lang="el-GR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l-GR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Unity: Λογισμικό σχεδιασμού 3D Γραφικών και παιχνιδιών</a:t>
            </a:r>
          </a:p>
          <a:p>
            <a:endParaRPr lang="el-GR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C#: </a:t>
            </a:r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Στοιχειώδεις απαιτήσεις προγραμματισμού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48"/>
            <a:ext cx="4114800" cy="365125"/>
          </a:xfrm>
        </p:spPr>
        <p:txBody>
          <a:bodyPr/>
          <a:lstStyle/>
          <a:p>
            <a:pPr algn="l"/>
            <a:r>
              <a:rPr lang="el-GR"/>
              <a:t>Ομάδα 37 - Απτική αλληλεπίδραση με εικονικά αντικείμενα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1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3" y="11070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l-GR" sz="2800" dirty="0">
                <a:latin typeface="+mn-lt"/>
              </a:rPr>
              <a:t>Μεθοδολογία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13" y="1349829"/>
            <a:ext cx="10323287" cy="4827134"/>
          </a:xfrm>
        </p:spPr>
        <p:txBody>
          <a:bodyPr>
            <a:normAutofit/>
          </a:bodyPr>
          <a:lstStyle/>
          <a:p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Κατανόηση λειτουργίας της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 Unity </a:t>
            </a:r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μέσω εκπαιδευτικών βίντεο </a:t>
            </a:r>
          </a:p>
          <a:p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Αναζήτηση υλικού και λύση αποριών στο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internet</a:t>
            </a:r>
            <a:endParaRPr lang="el-GR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Εγκατάσταση του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Unity </a:t>
            </a:r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στον υπολογιστή</a:t>
            </a:r>
            <a:endParaRPr lang="en-US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Σύνδεση του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LeapMotion </a:t>
            </a:r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με τη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Unity</a:t>
            </a:r>
          </a:p>
          <a:p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Αναζήτηση τρόπου αναγνώρισης των κινήσεων στο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internet</a:t>
            </a:r>
            <a:endParaRPr lang="el-GR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Υλοποίηση της μεθόδου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Extended Finger Detector</a:t>
            </a:r>
          </a:p>
          <a:p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Εισαγωγή του απαραίτητου κώδικα, σε γλώσσα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C#</a:t>
            </a:r>
            <a:endParaRPr lang="el-GR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Εισαγωγή 3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D objects </a:t>
            </a:r>
          </a:p>
          <a:p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Αντιστοίχηση των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3D objects </a:t>
            </a:r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 με τις κατάλληλες χειρονομίες</a:t>
            </a:r>
          </a:p>
          <a:p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Εισαγωγή υπομνήματος κινήσεων</a:t>
            </a:r>
          </a:p>
          <a:p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Εισαγωγή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l-GR" sz="1800" dirty="0">
                <a:ea typeface="Verdana" panose="020B0604030504040204" pitchFamily="34" charset="0"/>
                <a:cs typeface="Verdana" panose="020B0604030504040204" pitchFamily="34" charset="0"/>
              </a:rPr>
              <a:t>κώδικα για το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score </a:t>
            </a:r>
            <a:endParaRPr lang="el-GR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l-GR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l-G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l-G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l-G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48"/>
            <a:ext cx="4114800" cy="365125"/>
          </a:xfrm>
        </p:spPr>
        <p:txBody>
          <a:bodyPr/>
          <a:lstStyle/>
          <a:p>
            <a:pPr algn="l"/>
            <a:r>
              <a:rPr lang="el-GR"/>
              <a:t>Ομάδα 37 - Απτική αλληλεπίδραση με εικονικά αντικείμενα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74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-2516777" y="160331"/>
            <a:ext cx="10972800" cy="1143000"/>
          </a:xfrm>
        </p:spPr>
        <p:txBody>
          <a:bodyPr>
            <a:normAutofit/>
          </a:bodyPr>
          <a:lstStyle/>
          <a:p>
            <a:r>
              <a:rPr lang="el-GR" sz="2800" dirty="0"/>
              <a:t>Ο κώδικας που αναπτύχθηκε</a:t>
            </a:r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37 - Απτική αλληλεπίδραση με εικονικά αντικείμενα</a:t>
            </a:r>
            <a:endParaRPr lang="en-US"/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68BB38D1-A56C-46EA-93C4-245074DEBEDB}"/>
              </a:ext>
            </a:extLst>
          </p:cNvPr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556735-865A-4A78-BA1F-320EA1251246}"/>
              </a:ext>
            </a:extLst>
          </p:cNvPr>
          <p:cNvSpPr txBox="1"/>
          <p:nvPr/>
        </p:nvSpPr>
        <p:spPr>
          <a:xfrm>
            <a:off x="736846" y="3322274"/>
            <a:ext cx="391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l-GR" sz="1200" dirty="0"/>
              <a:t>Το</a:t>
            </a:r>
            <a:r>
              <a:rPr lang="en-US" sz="1200" dirty="0"/>
              <a:t> script </a:t>
            </a:r>
            <a:r>
              <a:rPr lang="el-GR" sz="1200" dirty="0"/>
              <a:t>που τυπώνει κατάλληλο μήνυμα και καταστρέφει-εξαφανίζει τα αντικείμενα όταν αναγνωρίζεται η αντίστοιχη χειρονομία τους. </a:t>
            </a: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201038DD-6DD4-492D-A51A-0A87324E4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5" y="2551507"/>
            <a:ext cx="4464165" cy="2279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D26210-752A-4F77-88CD-EB2CBDA446F9}"/>
              </a:ext>
            </a:extLst>
          </p:cNvPr>
          <p:cNvSpPr txBox="1"/>
          <p:nvPr/>
        </p:nvSpPr>
        <p:spPr>
          <a:xfrm>
            <a:off x="6747031" y="4947203"/>
            <a:ext cx="311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   </a:t>
            </a:r>
            <a:r>
              <a:rPr lang="el-GR" sz="1200" dirty="0"/>
              <a:t>Το </a:t>
            </a:r>
            <a:r>
              <a:rPr lang="en-US" sz="1200" dirty="0"/>
              <a:t>script </a:t>
            </a:r>
            <a:r>
              <a:rPr lang="el-GR" sz="1200" dirty="0"/>
              <a:t>που σημαίνει την έναρξη, τη λήξη </a:t>
            </a:r>
          </a:p>
          <a:p>
            <a:r>
              <a:rPr lang="el-GR" sz="1200" dirty="0"/>
              <a:t>       καθώς και την επανεκκίνηση του     </a:t>
            </a:r>
          </a:p>
          <a:p>
            <a:r>
              <a:rPr lang="el-GR" sz="1200" dirty="0"/>
              <a:t>       παιχνιδιού. </a:t>
            </a:r>
          </a:p>
        </p:txBody>
      </p:sp>
      <p:pic>
        <p:nvPicPr>
          <p:cNvPr id="15" name="Θέση περιεχομένου 14">
            <a:extLst>
              <a:ext uri="{FF2B5EF4-FFF2-40B4-BE49-F238E27FC236}">
                <a16:creationId xmlns:a16="http://schemas.microsoft.com/office/drawing/2014/main" id="{55A93CEE-D9F2-43A5-9381-DFAEBAAF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4" y="1303331"/>
            <a:ext cx="3478456" cy="192387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3" y="11070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l-GR" sz="2800" dirty="0">
                <a:latin typeface="+mn-lt"/>
              </a:rPr>
              <a:t>Αποτελέσματα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806" y="5463412"/>
            <a:ext cx="5431972" cy="6708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Τελική μορφή του παιχνιδιού</a:t>
            </a:r>
          </a:p>
          <a:p>
            <a:endParaRPr lang="el-GR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48"/>
            <a:ext cx="4114800" cy="365125"/>
          </a:xfrm>
        </p:spPr>
        <p:txBody>
          <a:bodyPr/>
          <a:lstStyle/>
          <a:p>
            <a:pPr algn="l"/>
            <a:r>
              <a:rPr lang="el-GR"/>
              <a:t>Ομάδα 37 - Απτική αλληλεπίδραση με εικονικά αντικείμενα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7 - Εικόνα" descr="35193537_1272446846191833_3840345570359115776_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0166" y="1379096"/>
            <a:ext cx="3099021" cy="1743199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52145979-3E01-4F31-8297-E93128BBCD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34" y="1413840"/>
            <a:ext cx="3099021" cy="1743199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3046C457-18EE-4FE1-B1F7-D39898D393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12" y="3413787"/>
            <a:ext cx="3187337" cy="17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-1491873" y="279347"/>
            <a:ext cx="9753600" cy="870857"/>
          </a:xfrm>
        </p:spPr>
        <p:txBody>
          <a:bodyPr>
            <a:normAutofit/>
          </a:bodyPr>
          <a:lstStyle/>
          <a:p>
            <a:r>
              <a:rPr lang="en-US" sz="2800" dirty="0"/>
              <a:t>Video</a:t>
            </a:r>
            <a:r>
              <a:rPr lang="el-GR" sz="2800" dirty="0"/>
              <a:t>-Η υλοποίηση του παιχνιδιού</a:t>
            </a:r>
          </a:p>
        </p:txBody>
      </p:sp>
      <p:pic>
        <p:nvPicPr>
          <p:cNvPr id="4" name="video-1529080388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62506" y="1253313"/>
            <a:ext cx="4592001" cy="2413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Ομάδα 37 - Απτική αλληλεπίδραση με εικονικά αντικείμενα</a:t>
            </a:r>
            <a:endParaRPr lang="en-US"/>
          </a:p>
        </p:txBody>
      </p:sp>
      <p:pic>
        <p:nvPicPr>
          <p:cNvPr id="3" name="video-1529314366">
            <a:hlinkClick r:id="" action="ppaction://media"/>
            <a:extLst>
              <a:ext uri="{FF2B5EF4-FFF2-40B4-BE49-F238E27FC236}">
                <a16:creationId xmlns:a16="http://schemas.microsoft.com/office/drawing/2014/main" id="{5C516864-D480-4960-BD24-6A4C77FDD0D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613965" y="2593858"/>
            <a:ext cx="4334073" cy="2492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video>
              <p:cMediaNode vol="0" mute="1">
                <p:cTn id="1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43" y="11070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l-GR" sz="2800" dirty="0">
                <a:latin typeface="+mn-lt"/>
              </a:rPr>
              <a:t>Συμπεράσματα 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Η εργασία βρίσκει εφαρμογές στην ιατρική όπου τυφλοί άνθρωποι αναγνωρίζουν αντικείμενα ή υφές μέσω του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Haptic Device </a:t>
            </a: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και να παίρνουν δεδομένα στον υπολογιστή μέσω του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LeapMotion</a:t>
            </a:r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l-G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Στο μέλλον μπορεί να αποδειχθεί χρήσιμη και για άλλες ειδικότητες και διαδικασίες στην ιατρική(λαπαροσκόπηση, επεμβατική ραδιολογία) καθώς και στην τηλεχειρουργική.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l-G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l-G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43392" y="6434648"/>
            <a:ext cx="4114800" cy="365125"/>
          </a:xfrm>
        </p:spPr>
        <p:txBody>
          <a:bodyPr/>
          <a:lstStyle/>
          <a:p>
            <a:pPr algn="l"/>
            <a:r>
              <a:rPr lang="el-GR"/>
              <a:t>Ομάδα 37 - Απτική αλληλεπίδραση με εικονικά αντικείμενα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7984" y="959877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13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l-G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Σχολιασμός διαδικασίας, δυσκολιών κ.ά.</a:t>
            </a:r>
            <a:br>
              <a:rPr lang="el-G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765629" y="1973942"/>
            <a:ext cx="10515600" cy="4188506"/>
          </a:xfrm>
        </p:spPr>
        <p:txBody>
          <a:bodyPr/>
          <a:lstStyle/>
          <a:p>
            <a:r>
              <a:rPr lang="el-G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Η διεξαγωγή της εργασίας έγινε στο χώρο του πανεπιστήμιου καθώς εκεί υπήρχαν τα απαραίτητα μηχανήματα ( 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Leap motion, Haptic device</a:t>
            </a:r>
            <a:r>
              <a:rPr lang="el-G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l-G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l-G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Το περιβάλλον της 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Unity </a:t>
            </a:r>
            <a:r>
              <a:rPr lang="el-G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μας δυσκόλεψε αρκετά λόγω έλλειψης εξοικείωσης , οπότε χρειάστηκε αρκετός χρόνος για να το κατανοήσουμε και να είμαστε σε θέση να το χρησιμοποιήσουμε επαρκώς.</a:t>
            </a:r>
          </a:p>
          <a:p>
            <a:endParaRPr lang="el-GR" dirty="0"/>
          </a:p>
        </p:txBody>
      </p:sp>
      <p:cxnSp>
        <p:nvCxnSpPr>
          <p:cNvPr id="5" name="Straight Connector 6"/>
          <p:cNvCxnSpPr/>
          <p:nvPr/>
        </p:nvCxnSpPr>
        <p:spPr>
          <a:xfrm>
            <a:off x="643392" y="6391413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1964" y="926785"/>
            <a:ext cx="10901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3222171" y="6356375"/>
            <a:ext cx="4804229" cy="365125"/>
          </a:xfrm>
        </p:spPr>
        <p:txBody>
          <a:bodyPr/>
          <a:lstStyle/>
          <a:p>
            <a:r>
              <a:rPr lang="el-GR" dirty="0"/>
              <a:t>Ομάδα 37 - Απτική αλληλεπίδραση με εικονικά αντικείμενα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574</Words>
  <Application>Microsoft Office PowerPoint</Application>
  <PresentationFormat>Ευρεία οθόνη</PresentationFormat>
  <Paragraphs>97</Paragraphs>
  <Slides>10</Slides>
  <Notes>6</Notes>
  <HiddenSlides>0</HiddenSlides>
  <MMClips>2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Θέμα του Office</vt:lpstr>
      <vt:lpstr>Εισαγωγή στην Επιστήμη του Ηλεκτρολόγου Μηχανικού Απτική αλληλεπίδραση με εικονικά αντικείμενα  </vt:lpstr>
      <vt:lpstr>Σκοπός</vt:lpstr>
      <vt:lpstr>Εργαλεία</vt:lpstr>
      <vt:lpstr>Μεθοδολογία</vt:lpstr>
      <vt:lpstr>Ο κώδικας που αναπτύχθηκε</vt:lpstr>
      <vt:lpstr>Αποτελέσματα</vt:lpstr>
      <vt:lpstr>Video-Η υλοποίηση του παιχνιδιού</vt:lpstr>
      <vt:lpstr>Συμπεράσματα </vt:lpstr>
      <vt:lpstr>Σχολιασμός διαδικασίας, δυσκολιών κ.ά. </vt:lpstr>
      <vt:lpstr>Ηλεκτρονικές Πηγές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Εισαγωγή στην επιστήμη του Ηλεκτρολόγου Μηχανικού &lt;ΤΙΤΛΟΣ ΕΡΓΑΣΙΑΣ&gt; &lt;ΟΜΑΔΑ&gt;</dc:title>
  <dc:creator>Gavriil</dc:creator>
  <cp:lastModifiedBy>User</cp:lastModifiedBy>
  <cp:revision>28</cp:revision>
  <dcterms:created xsi:type="dcterms:W3CDTF">2016-06-23T06:09:56Z</dcterms:created>
  <dcterms:modified xsi:type="dcterms:W3CDTF">2018-06-18T06:39:44Z</dcterms:modified>
</cp:coreProperties>
</file>