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68" r:id="rId4"/>
    <p:sldId id="261" r:id="rId5"/>
    <p:sldId id="260" r:id="rId6"/>
    <p:sldId id="270" r:id="rId7"/>
    <p:sldId id="276" r:id="rId8"/>
    <p:sldId id="277" r:id="rId9"/>
    <p:sldId id="280" r:id="rId10"/>
    <p:sldId id="281" r:id="rId11"/>
    <p:sldId id="264" r:id="rId12"/>
    <p:sldId id="267" r:id="rId13"/>
    <p:sldId id="273" r:id="rId14"/>
    <p:sldId id="259" r:id="rId15"/>
    <p:sldId id="272" r:id="rId16"/>
    <p:sldId id="266" r:id="rId17"/>
    <p:sldId id="278" r:id="rId18"/>
    <p:sldId id="287" r:id="rId19"/>
    <p:sldId id="282" r:id="rId20"/>
    <p:sldId id="283" r:id="rId21"/>
    <p:sldId id="286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C0E4-260C-1C4C-A965-F71792D68B9C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3A8F-A69E-B047-913E-AF98661C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-1month</a:t>
            </a:r>
          </a:p>
          <a:p>
            <a:r>
              <a:rPr lang="en-US" dirty="0" smtClean="0"/>
              <a:t>-running behavior</a:t>
            </a:r>
            <a:r>
              <a:rPr lang="en-US" baseline="0" dirty="0" smtClean="0"/>
              <a:t>al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able to quantify time spent</a:t>
            </a:r>
            <a:r>
              <a:rPr lang="en-US" baseline="0" dirty="0" smtClean="0"/>
              <a:t> in the choice point before an initial branch is chosen</a:t>
            </a:r>
          </a:p>
          <a:p>
            <a:r>
              <a:rPr lang="en-US" baseline="0" dirty="0" smtClean="0"/>
              <a:t>~5s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5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-Animal 3</a:t>
            </a:r>
            <a:r>
              <a:rPr lang="en-US" baseline="0" dirty="0" smtClean="0"/>
              <a:t> I’ve shown you before, this is a same plot representing the initial choices of all the animals over the week long protocol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three yellow panels are the unbiased days with a </a:t>
            </a:r>
            <a:r>
              <a:rPr lang="en-US" baseline="0" dirty="0" err="1" smtClean="0"/>
              <a:t>deadend</a:t>
            </a:r>
            <a:r>
              <a:rPr lang="en-US" baseline="0" dirty="0" smtClean="0"/>
              <a:t> involved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Again the green line is rolling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-further zoom</a:t>
            </a:r>
            <a:r>
              <a:rPr lang="en-US" baseline="0" dirty="0" smtClean="0"/>
              <a:t> in values  </a:t>
            </a:r>
          </a:p>
          <a:p>
            <a:r>
              <a:rPr lang="en-US" baseline="0" dirty="0" smtClean="0"/>
              <a:t>On the transition to a dead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overlaye</a:t>
            </a:r>
            <a:r>
              <a:rPr lang="en-US" baseline="0" dirty="0" err="1" smtClean="0"/>
              <a:t>d</a:t>
            </a:r>
            <a:r>
              <a:rPr lang="en-US" baseline="0" dirty="0" smtClean="0"/>
              <a:t> all the transition </a:t>
            </a:r>
            <a:r>
              <a:rPr lang="en-US" baseline="0" dirty="0" err="1" smtClean="0"/>
              <a:t>averages,a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took and average of all these line to create a literal learning curve</a:t>
            </a:r>
          </a:p>
          <a:p>
            <a:r>
              <a:rPr lang="en-US" baseline="0" dirty="0" smtClean="0"/>
              <a:t>-is this the best metric??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</a:t>
            </a:r>
            <a:r>
              <a:rPr lang="en-US" baseline="0" dirty="0" smtClean="0"/>
              <a:t> thing we tried with the same batch of animals was to revert them against 3 days of training and 2 days of unbiased runs back in the direction of their original bias</a:t>
            </a:r>
          </a:p>
          <a:p>
            <a:r>
              <a:rPr lang="en-US" baseline="0" dirty="0" smtClean="0"/>
              <a:t>-v successful with two of our animals!</a:t>
            </a:r>
          </a:p>
          <a:p>
            <a:r>
              <a:rPr lang="en-US" baseline="0" dirty="0" smtClean="0"/>
              <a:t>1 animal was a fairly slow runner and often got stuck in dead ends…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10 time outs in 20 min</a:t>
            </a:r>
          </a:p>
          <a:p>
            <a:r>
              <a:rPr lang="en-US" baseline="0" dirty="0" smtClean="0"/>
              <a:t>The other animal began ignoring dead ends-moving the ball forward even though the wall was in his 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5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another visualization</a:t>
            </a:r>
            <a:r>
              <a:rPr lang="en-US" baseline="0" dirty="0" smtClean="0"/>
              <a:t> where green rises and falls with the introduction and reversal of the dead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20 trials</a:t>
            </a:r>
          </a:p>
          <a:p>
            <a:r>
              <a:rPr lang="en-US" dirty="0" smtClean="0"/>
              <a:t>-chose 20 because of that rolling average graph</a:t>
            </a:r>
          </a:p>
          <a:p>
            <a:r>
              <a:rPr lang="en-US" dirty="0" smtClean="0"/>
              <a:t>-relatively successful?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Fighting an </a:t>
            </a:r>
            <a:r>
              <a:rPr lang="en-US" dirty="0" err="1" smtClean="0"/>
              <a:t>overtrain</a:t>
            </a:r>
            <a:r>
              <a:rPr lang="en-US" dirty="0" smtClean="0"/>
              <a:t>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-sort of more recently, the rig has</a:t>
            </a:r>
            <a:r>
              <a:rPr lang="en-US" baseline="0" dirty="0" smtClean="0"/>
              <a:t> been updated to have a third wall to add to the VR, so now the mouse has both two walls on the sides as well as a front wall</a:t>
            </a:r>
          </a:p>
          <a:p>
            <a:r>
              <a:rPr lang="en-US" baseline="0" dirty="0" smtClean="0"/>
              <a:t>-this gives us the ability to create path blocks and more complex mazes instead of the old corridors.</a:t>
            </a:r>
          </a:p>
          <a:p>
            <a:r>
              <a:rPr lang="en-US" baseline="0" dirty="0" smtClean="0"/>
              <a:t>We have been using the front wall to construct this single- choice point maze—unbiased!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-water restricted, reward is h20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also used the front wall to create dead ends in our</a:t>
            </a:r>
            <a:r>
              <a:rPr lang="en-US" baseline="0" dirty="0" smtClean="0"/>
              <a:t> mazes, in which a mouse must learn to back up and re route itself through the maze</a:t>
            </a:r>
          </a:p>
          <a:p>
            <a:r>
              <a:rPr lang="en-US" baseline="0" dirty="0" smtClean="0"/>
              <a:t>-no </a:t>
            </a:r>
            <a:r>
              <a:rPr lang="en-US" baseline="0" dirty="0" err="1" smtClean="0"/>
              <a:t>Uturns</a:t>
            </a:r>
            <a:endParaRPr lang="en-US" baseline="0" dirty="0" smtClean="0"/>
          </a:p>
          <a:p>
            <a:r>
              <a:rPr lang="en-US" baseline="0" dirty="0" smtClean="0"/>
              <a:t>-here’s a video of mouse navigating out of a dead end maze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-use these</a:t>
            </a:r>
            <a:r>
              <a:rPr lang="en-US" baseline="0" dirty="0" smtClean="0"/>
              <a:t> added functionalities to investigating larger navigational abilities in mice, specifically with regards to innate biases</a:t>
            </a:r>
          </a:p>
          <a:p>
            <a:r>
              <a:rPr lang="en-US" baseline="0" dirty="0" smtClean="0"/>
              <a:t>-some mice have innate biases, we aimed for reversal</a:t>
            </a:r>
          </a:p>
          <a:p>
            <a:r>
              <a:rPr lang="en-US" baseline="0" dirty="0" smtClean="0"/>
              <a:t>-protocol….</a:t>
            </a:r>
          </a:p>
          <a:p>
            <a:r>
              <a:rPr lang="en-US" baseline="0" dirty="0" smtClean="0"/>
              <a:t>-each session was 20 min, ~100-120 trials on </a:t>
            </a:r>
            <a:r>
              <a:rPr lang="en-US" baseline="0" dirty="0" err="1" smtClean="0"/>
              <a:t>avg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example</a:t>
            </a:r>
            <a:r>
              <a:rPr lang="en-US" baseline="0" dirty="0" smtClean="0"/>
              <a:t> mouse though the protocol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 days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-blue dots represent whether they went with</a:t>
            </a:r>
            <a:r>
              <a:rPr lang="en-US" baseline="0" dirty="0" smtClean="0"/>
              <a:t> their bias or against,</a:t>
            </a:r>
          </a:p>
          <a:p>
            <a:r>
              <a:rPr lang="en-US" baseline="0" dirty="0" smtClean="0"/>
              <a:t>So Correct is ‘</a:t>
            </a:r>
            <a:r>
              <a:rPr lang="en-US" baseline="0" dirty="0" err="1" smtClean="0"/>
              <a:t>antibias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Incorrect is biased</a:t>
            </a:r>
          </a:p>
          <a:p>
            <a:r>
              <a:rPr lang="en-US" baseline="0" dirty="0" smtClean="0"/>
              <a:t>-the green line is a rolling bin average over the course of a week’s worth of sessions (7day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-zoomed in on the </a:t>
            </a:r>
            <a:r>
              <a:rPr lang="en-US" dirty="0" err="1" smtClean="0"/>
              <a:t>trasiition</a:t>
            </a:r>
            <a:r>
              <a:rPr lang="en-US" baseline="0" dirty="0" smtClean="0"/>
              <a:t> from the second unbiased day to the first </a:t>
            </a:r>
            <a:r>
              <a:rPr lang="en-US" baseline="0" dirty="0" err="1" smtClean="0"/>
              <a:t>antibias</a:t>
            </a:r>
            <a:r>
              <a:rPr lang="en-US" baseline="0" dirty="0" smtClean="0"/>
              <a:t> day or the </a:t>
            </a:r>
          </a:p>
          <a:p>
            <a:r>
              <a:rPr lang="en-US" baseline="0" dirty="0" smtClean="0"/>
              <a:t>Introduction of the dead end</a:t>
            </a:r>
          </a:p>
          <a:p>
            <a:r>
              <a:rPr lang="en-US" baseline="0" dirty="0" smtClean="0"/>
              <a:t>-get a sense of learning curve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-same mouse, an overall analysis of percent correct (</a:t>
            </a:r>
            <a:r>
              <a:rPr lang="en-US" dirty="0" err="1" smtClean="0"/>
              <a:t>antibias</a:t>
            </a:r>
            <a:r>
              <a:rPr lang="en-US" dirty="0" smtClean="0"/>
              <a:t>..in this case left)</a:t>
            </a:r>
          </a:p>
          <a:p>
            <a:r>
              <a:rPr lang="en-US" dirty="0" smtClean="0"/>
              <a:t>-starts out very red, and shoots up green, and maintains green even</a:t>
            </a:r>
            <a:r>
              <a:rPr lang="en-US" baseline="0" dirty="0" smtClean="0"/>
              <a:t> when return to unbiased where no dead end exists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 4 animals through this protocol</a:t>
            </a:r>
          </a:p>
          <a:p>
            <a:r>
              <a:rPr lang="en-US" dirty="0" smtClean="0"/>
              <a:t>Some stats here: </a:t>
            </a:r>
            <a:r>
              <a:rPr lang="en-US" dirty="0" err="1" smtClean="0"/>
              <a:t>avg</a:t>
            </a:r>
            <a:r>
              <a:rPr lang="en-US" dirty="0" smtClean="0"/>
              <a:t> time ~ 10-15s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-spikes further out may represent trials where there were time outs either due to getting stuck in a dead end or even just timing out having drank enough water or being tired of running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3A8F-A69E-B047-913E-AF98661C76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C8EB-5E05-E748-8083-CEA4C208FE4E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D653-3B8B-7A48-93DC-C051128A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9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455" y="1980017"/>
            <a:ext cx="8320351" cy="1470025"/>
          </a:xfrm>
        </p:spPr>
        <p:txBody>
          <a:bodyPr>
            <a:noAutofit/>
          </a:bodyPr>
          <a:lstStyle/>
          <a:p>
            <a:r>
              <a:rPr lang="en-US" sz="5400" spc="300" dirty="0" smtClean="0">
                <a:latin typeface="Abadi MT Condensed Extra Bold"/>
                <a:cs typeface="Abadi MT Condensed Extra Bold"/>
              </a:rPr>
              <a:t>Single Choice Point</a:t>
            </a:r>
            <a:br>
              <a:rPr lang="en-US" sz="5400" spc="300" dirty="0" smtClean="0">
                <a:latin typeface="Abadi MT Condensed Extra Bold"/>
                <a:cs typeface="Abadi MT Condensed Extra Bold"/>
              </a:rPr>
            </a:br>
            <a:r>
              <a:rPr lang="en-US" sz="5400" spc="300" dirty="0" smtClean="0">
                <a:latin typeface="Abadi MT Condensed Extra Bold"/>
                <a:cs typeface="Abadi MT Condensed Extra Bold"/>
              </a:rPr>
              <a:t>Behavioral Data</a:t>
            </a:r>
            <a:endParaRPr lang="en-US" sz="5400" spc="300" dirty="0">
              <a:latin typeface="Abadi MT Condensed Extra Bold"/>
              <a:cs typeface="Abadi MT Condensed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Maya Jay JUS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4975" cy="356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557" y="0"/>
            <a:ext cx="4628358" cy="356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992" y="3372860"/>
            <a:ext cx="4682094" cy="356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133" y="3372514"/>
            <a:ext cx="4813300" cy="356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0657" y="32151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1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0657" y="3734657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1562" y="3734657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4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1562" y="32151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071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71424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1872"/>
            <a:ext cx="9144000" cy="1920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15729"/>
            <a:ext cx="9144000" cy="1912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81098"/>
            <a:ext cx="9144000" cy="1634631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004248" y="1151312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1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4248" y="3019085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2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4248" y="4585978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3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4248" y="6302532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4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556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850" y="59295"/>
            <a:ext cx="47625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59295"/>
            <a:ext cx="47625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6850" y="3429000"/>
            <a:ext cx="4762500" cy="3251200"/>
          </a:xfrm>
          <a:prstGeom prst="rect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0" y="3429000"/>
            <a:ext cx="4762500" cy="325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091" y="21230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1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6523" y="21230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091" y="5825597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1562" y="5825597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4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2885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81" y="995058"/>
            <a:ext cx="7082650" cy="48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session1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" y="116984"/>
            <a:ext cx="4383549" cy="3224548"/>
          </a:xfrm>
          <a:prstGeom prst="rect">
            <a:avLst/>
          </a:prstGeom>
        </p:spPr>
      </p:pic>
      <p:pic>
        <p:nvPicPr>
          <p:cNvPr id="5" name="Picture 4" descr="allsession1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3" y="116984"/>
            <a:ext cx="4383549" cy="3224548"/>
          </a:xfrm>
          <a:prstGeom prst="rect">
            <a:avLst/>
          </a:prstGeom>
        </p:spPr>
      </p:pic>
      <p:pic>
        <p:nvPicPr>
          <p:cNvPr id="6" name="Picture 5" descr="allsessions1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1" y="3495932"/>
            <a:ext cx="4383548" cy="3224547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pic>
        <p:nvPicPr>
          <p:cNvPr id="7" name="Picture 6" descr="allsessions1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3" y="3495932"/>
            <a:ext cx="4383549" cy="3224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0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1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490" y="6351492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3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7285" y="6369308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4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7285" y="0"/>
            <a:ext cx="155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Animal 2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772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16972"/>
            <a:ext cx="893463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69431" y="1096904"/>
            <a:ext cx="147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431" y="4060904"/>
            <a:ext cx="147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524" y="250673"/>
            <a:ext cx="63995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u="sng" dirty="0" smtClean="0"/>
              <a:t>Switch Back to Pro-Bias</a:t>
            </a:r>
            <a:endParaRPr lang="en-US" sz="3200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787"/>
            <a:ext cx="9144000" cy="2181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6200"/>
            <a:ext cx="9144000" cy="21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168" y="1576857"/>
            <a:ext cx="14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289300"/>
            <a:ext cx="4851400" cy="356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851400" cy="3568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9803" y="4687200"/>
            <a:ext cx="14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633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4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Intra-Session Switching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movie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6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0168" y="1576857"/>
            <a:ext cx="14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9803" y="4687200"/>
            <a:ext cx="14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8" y="1217099"/>
            <a:ext cx="4751109" cy="3186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29" y="3507464"/>
            <a:ext cx="4794722" cy="31701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97538" y="1576857"/>
            <a:ext cx="402629" cy="278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Choice Point Maze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64" y="1417637"/>
            <a:ext cx="6664073" cy="44982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20744">
            <a:off x="5346880" y="3499481"/>
            <a:ext cx="651651" cy="417788"/>
          </a:xfrm>
          <a:prstGeom prst="rightArrow">
            <a:avLst>
              <a:gd name="adj1" fmla="val 43894"/>
              <a:gd name="adj2" fmla="val 50000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3604460">
            <a:off x="3310401" y="3513350"/>
            <a:ext cx="651651" cy="417788"/>
          </a:xfrm>
          <a:prstGeom prst="rightArrow">
            <a:avLst>
              <a:gd name="adj1" fmla="val 43894"/>
              <a:gd name="adj2" fmla="val 50000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22551" y="2601356"/>
            <a:ext cx="100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Reward Zone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7132" y="2601356"/>
            <a:ext cx="100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Reward Zone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0033" y="4311573"/>
            <a:ext cx="14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289300"/>
            <a:ext cx="4851400" cy="356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168" y="1576857"/>
            <a:ext cx="14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9803" y="4687200"/>
            <a:ext cx="14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727"/>
            <a:ext cx="485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9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85" r="-16185"/>
          <a:stretch>
            <a:fillRect/>
          </a:stretch>
        </p:blipFill>
        <p:spPr>
          <a:xfrm>
            <a:off x="1878061" y="1286788"/>
            <a:ext cx="5089591" cy="27990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32" y="4003796"/>
            <a:ext cx="4230992" cy="2837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05" y="4020508"/>
            <a:ext cx="3778134" cy="27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85" r="-16185"/>
          <a:stretch>
            <a:fillRect/>
          </a:stretch>
        </p:blipFill>
        <p:spPr>
          <a:xfrm>
            <a:off x="-471845" y="3953635"/>
            <a:ext cx="5031521" cy="27671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38" y="1169811"/>
            <a:ext cx="3961783" cy="288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358" y="3936929"/>
            <a:ext cx="4145175" cy="27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45"/>
            <a:ext cx="8229600" cy="1143000"/>
          </a:xfrm>
        </p:spPr>
        <p:txBody>
          <a:bodyPr/>
          <a:lstStyle/>
          <a:p>
            <a:r>
              <a:rPr lang="en-US" dirty="0" smtClean="0"/>
              <a:t>Navigating Away from Dead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Antibias</a:t>
            </a:r>
            <a:r>
              <a:rPr lang="en-US" dirty="0" smtClean="0"/>
              <a:t> movie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5846"/>
          </a:xfrm>
        </p:spPr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39814"/>
              </p:ext>
            </p:extLst>
          </p:nvPr>
        </p:nvGraphicFramePr>
        <p:xfrm>
          <a:off x="457200" y="925903"/>
          <a:ext cx="8365152" cy="5679093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922100"/>
                <a:gridCol w="5443052"/>
              </a:tblGrid>
              <a:tr h="19317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 days UNBIASED Y-maze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736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 days ANTI-BIAS Y-maze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736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 days UNBIASED Y-maze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08" y="935846"/>
            <a:ext cx="2723363" cy="1838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408" y="2877760"/>
            <a:ext cx="2694326" cy="181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08" y="4746566"/>
            <a:ext cx="2694326" cy="1818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34235" y="2994741"/>
            <a:ext cx="28405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7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ce_0000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32" y="212814"/>
            <a:ext cx="4791301" cy="3194200"/>
          </a:xfrm>
          <a:prstGeom prst="rect">
            <a:avLst/>
          </a:prstGeom>
        </p:spPr>
      </p:pic>
      <p:pic>
        <p:nvPicPr>
          <p:cNvPr id="5" name="Picture 4" descr="trace_00005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488" y="212814"/>
            <a:ext cx="4791301" cy="3194200"/>
          </a:xfrm>
          <a:prstGeom prst="rect">
            <a:avLst/>
          </a:prstGeom>
        </p:spPr>
      </p:pic>
      <p:pic>
        <p:nvPicPr>
          <p:cNvPr id="6" name="Picture 5" descr="trace_00007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488" y="3324527"/>
            <a:ext cx="4908720" cy="3318518"/>
          </a:xfrm>
          <a:prstGeom prst="rect">
            <a:avLst/>
          </a:prstGeom>
        </p:spPr>
      </p:pic>
      <p:pic>
        <p:nvPicPr>
          <p:cNvPr id="7" name="Picture 6" descr="trace_00007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13" y="3354584"/>
            <a:ext cx="4908720" cy="328846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83788" y="902424"/>
            <a:ext cx="1035958" cy="50134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91343" y="5414540"/>
            <a:ext cx="1035958" cy="501346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9562509">
            <a:off x="3680858" y="2956872"/>
            <a:ext cx="1722748" cy="568192"/>
          </a:xfrm>
          <a:prstGeom prst="lef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444228"/>
            <a:ext cx="165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 Unbiased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85378" y="2272770"/>
            <a:ext cx="18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 </a:t>
            </a:r>
            <a:r>
              <a:rPr lang="en-US" dirty="0" err="1" smtClean="0"/>
              <a:t>Antibias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5532137"/>
            <a:ext cx="152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Day 2 </a:t>
            </a:r>
            <a:r>
              <a:rPr lang="en-US" dirty="0" err="1" smtClean="0"/>
              <a:t>Antibias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68415" y="5716803"/>
            <a:ext cx="164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Day 3 Unbiased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3912" y="13346"/>
            <a:ext cx="320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Extra Bold"/>
                <a:cs typeface="Abadi MT Condensed Extra Bold"/>
              </a:rPr>
              <a:t>Mouse #150</a:t>
            </a:r>
            <a:endParaRPr lang="en-US" sz="2800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037029" y="653545"/>
            <a:ext cx="334180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19605" y="3747177"/>
            <a:ext cx="3341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7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52" y="1721288"/>
            <a:ext cx="9144000" cy="3191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3561" y="233962"/>
            <a:ext cx="499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Mouse #</a:t>
            </a:r>
            <a:r>
              <a:rPr lang="en-US" sz="2400" b="1" dirty="0" smtClean="0"/>
              <a:t>150</a:t>
            </a:r>
            <a:r>
              <a:rPr lang="en-US" sz="2400" dirty="0" smtClean="0"/>
              <a:t> Performance Summary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97" y="4913193"/>
            <a:ext cx="2723363" cy="1838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76" y="4913193"/>
            <a:ext cx="2723363" cy="1838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508" y="4913193"/>
            <a:ext cx="2694326" cy="18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84" y="1273548"/>
            <a:ext cx="6583888" cy="4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sessions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95" y="344265"/>
            <a:ext cx="6696626" cy="4961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739" y="5345177"/>
            <a:ext cx="1690995" cy="1141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140" y="5385536"/>
            <a:ext cx="1690995" cy="1141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824" y="5341463"/>
            <a:ext cx="1672964" cy="11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78520" cy="356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3" y="0"/>
            <a:ext cx="4813300" cy="356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2650"/>
            <a:ext cx="4678520" cy="356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133" y="3422650"/>
            <a:ext cx="4813300" cy="3568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0657" y="32151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1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0656" y="376808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3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8271" y="3768080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4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8271" y="331489"/>
            <a:ext cx="155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Animal 2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707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14462</TotalTime>
  <Words>743</Words>
  <Application>Microsoft Macintosh PowerPoint</Application>
  <PresentationFormat>On-screen Show (4:3)</PresentationFormat>
  <Paragraphs>115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Single Choice Point Behavioral Data</vt:lpstr>
      <vt:lpstr>Single Choice Point Maze</vt:lpstr>
      <vt:lpstr>Navigating Away from Dead Ends</vt:lpstr>
      <vt:lpstr>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Intra-Session Switching</vt:lpstr>
      <vt:lpstr>PowerPoint Presentation</vt:lpstr>
      <vt:lpstr>PowerPoint Presentation</vt:lpstr>
      <vt:lpstr>PowerPoint Presentation</vt:lpstr>
      <vt:lpstr>Animal 2</vt:lpstr>
      <vt:lpstr>Animal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</dc:creator>
  <cp:lastModifiedBy>Maya</cp:lastModifiedBy>
  <cp:revision>46</cp:revision>
  <dcterms:created xsi:type="dcterms:W3CDTF">2016-06-28T13:59:10Z</dcterms:created>
  <dcterms:modified xsi:type="dcterms:W3CDTF">2016-08-12T18:41:17Z</dcterms:modified>
</cp:coreProperties>
</file>