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8" r:id="rId10"/>
    <p:sldId id="267" r:id="rId11"/>
    <p:sldId id="265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7EB28-A85E-4AB0-9A25-F241105FD08E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74AB3-EC16-42BA-9C3E-C3471355D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49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这是一个特定条件的组合问题。想到类似问题是运营商电话号码分配。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1731045xxxx</a:t>
            </a:r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24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这是一个特定条件的组合问题。想到类似问题是运营商电话号码分配。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1731045xxxx</a:t>
            </a:r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15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这是一个特定条件的组合问题。想到类似问题是运营商电话号码分配。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1731045xxxx</a:t>
            </a:r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18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这是一个特定条件的组合问题。想到类似问题是运营商电话号码分配。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1731045xxxx</a:t>
            </a:r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这是一个特定条件的组合问题。想到类似问题是运营商电话号码分配。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1731045xxxx</a:t>
            </a:r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69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这是一个特定条件的组合问题。想到类似问题是运营商电话号码分配。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1731045xxxx</a:t>
            </a:r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35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这是一个特定条件的组合问题。想到类似问题是运营商电话号码分配。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1731045xxxx</a:t>
            </a:r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78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这是一个特定条件的组合问题。想到类似问题是运营商电话号码分配。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1731045xxxx</a:t>
            </a:r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82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这是一个特定条件的组合问题。想到类似问题是运营商电话号码分配。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1731045xxxx</a:t>
            </a:r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13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这是一个特定条件的组合问题。想到类似问题是运营商电话号码分配。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1731045xxxx</a:t>
            </a:r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34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这是一个特定条件的组合问题。想到类似问题是运营商电话号码分配。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1731045xxxx</a:t>
            </a:r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3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这是一个特定条件的组合问题。想到类似问题是运营商电话号码分配。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1731045xxxx</a:t>
            </a:r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9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-3 White - two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288000" y="1440000"/>
            <a:ext cx="53472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 noProof="0" smtClean="0"/>
              <a:t>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en-US" noProof="0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4"/>
          </p:nvPr>
        </p:nvSpPr>
        <p:spPr>
          <a:xfrm>
            <a:off x="556800" y="1440000"/>
            <a:ext cx="5347200" cy="474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zh-CN" noProof="0" smtClean="0"/>
              <a:t>Click icon to add table</a:t>
            </a:r>
            <a:endParaRPr lang="en-US" noProof="0" dirty="0"/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072000" y="6422400"/>
            <a:ext cx="6048000" cy="16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67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10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  <p:sldLayoutId id="21474836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比特币和区块</a:t>
            </a:r>
            <a:r>
              <a:rPr lang="zh-CN" altLang="en-US" dirty="0" smtClean="0"/>
              <a:t>链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陈旭明</a:t>
            </a:r>
            <a:endParaRPr lang="en-US" altLang="zh-CN" dirty="0" smtClean="0"/>
          </a:p>
          <a:p>
            <a:r>
              <a:rPr lang="en-US" altLang="zh-CN" dirty="0" smtClean="0"/>
              <a:t>2018-08</a:t>
            </a:r>
          </a:p>
        </p:txBody>
      </p:sp>
    </p:spTree>
    <p:extLst>
      <p:ext uri="{BB962C8B-B14F-4D97-AF65-F5344CB8AC3E}">
        <p14:creationId xmlns:p14="http://schemas.microsoft.com/office/powerpoint/2010/main" val="842818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五、</a:t>
            </a:r>
            <a:r>
              <a:rPr lang="zh-CN" altLang="en-US" dirty="0" smtClean="0"/>
              <a:t>区块链 </a:t>
            </a:r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269201" y="932593"/>
            <a:ext cx="4325764" cy="5788325"/>
          </a:xfrm>
        </p:spPr>
        <p:txBody>
          <a:bodyPr>
            <a:normAutofit/>
          </a:bodyPr>
          <a:lstStyle/>
          <a:p>
            <a:pPr marL="457200" indent="-457200" fontAlgn="t">
              <a:buFont typeface="Wingdings 3" charset="2"/>
              <a:buAutoNum type="arabicPeriod"/>
            </a:pPr>
            <a:r>
              <a:rPr lang="zh-CN" altLang="en-US" dirty="0" smtClean="0"/>
              <a:t>区块链数据 </a:t>
            </a:r>
            <a:r>
              <a:rPr lang="en-US" altLang="zh-CN" dirty="0" smtClean="0"/>
              <a:t>200G (2018/7)</a:t>
            </a:r>
          </a:p>
          <a:p>
            <a:pPr marL="457200" indent="-457200" fontAlgn="t">
              <a:buFont typeface="Wingdings 3" charset="2"/>
              <a:buAutoNum type="arabicPeriod"/>
            </a:pPr>
            <a:r>
              <a:rPr lang="zh-CN" altLang="en-US" dirty="0"/>
              <a:t>公</a:t>
            </a:r>
            <a:r>
              <a:rPr lang="zh-CN" altLang="en-US" dirty="0" smtClean="0"/>
              <a:t>开可以查询</a:t>
            </a:r>
            <a:endParaRPr lang="en-US" altLang="zh-CN" dirty="0" smtClean="0"/>
          </a:p>
          <a:p>
            <a:pPr marL="457200" indent="-457200" fontAlgn="t">
              <a:buFont typeface="Wingdings 3" charset="2"/>
              <a:buAutoNum type="arabicPeriod"/>
            </a:pPr>
            <a:endParaRPr lang="en-US" altLang="zh-CN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00" y="891985"/>
            <a:ext cx="5658640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五、</a:t>
            </a:r>
            <a:r>
              <a:rPr lang="zh-CN" altLang="en-US" dirty="0" smtClean="0"/>
              <a:t>区块链 </a:t>
            </a:r>
            <a:r>
              <a:rPr lang="en-US" altLang="zh-CN" dirty="0" smtClean="0"/>
              <a:t>4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11" y="879206"/>
            <a:ext cx="7200900" cy="44386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00" y="5093450"/>
            <a:ext cx="78390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1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六、比特币挖矿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6800" y="945504"/>
            <a:ext cx="11078400" cy="5241697"/>
          </a:xfrm>
        </p:spPr>
        <p:txBody>
          <a:bodyPr>
            <a:normAutofit/>
          </a:bodyPr>
          <a:lstStyle/>
          <a:p>
            <a:pPr marL="457200" indent="-457200" fontAlgn="t">
              <a:buFont typeface="Wingdings 3" charset="2"/>
              <a:buAutoNum type="arabicPeriod"/>
            </a:pPr>
            <a:r>
              <a:rPr lang="zh-CN" altLang="en-US" dirty="0" smtClean="0"/>
              <a:t>矿池</a:t>
            </a:r>
            <a:endParaRPr lang="en-US" altLang="zh-CN" dirty="0" smtClean="0"/>
          </a:p>
          <a:p>
            <a:pPr marL="457200" indent="-457200" fontAlgn="t">
              <a:buFont typeface="Wingdings 3" charset="2"/>
              <a:buAutoNum type="arabicPeriod"/>
            </a:pPr>
            <a:r>
              <a:rPr lang="zh-CN" altLang="en-US" dirty="0" smtClean="0"/>
              <a:t>总量</a:t>
            </a:r>
            <a:endParaRPr lang="en-US" altLang="zh-CN" dirty="0" smtClean="0"/>
          </a:p>
          <a:p>
            <a:pPr fontAlgn="t"/>
            <a:r>
              <a:rPr lang="en-US" altLang="zh-CN" sz="2000" dirty="0"/>
              <a:t>	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6*24*365*4=</a:t>
            </a:r>
            <a:r>
              <a:rPr lang="en-US" altLang="zh-CN" sz="2000" dirty="0"/>
              <a:t> 210240</a:t>
            </a:r>
          </a:p>
          <a:p>
            <a:pPr marL="457200" indent="-457200" fontAlgn="t">
              <a:buFont typeface="Wingdings 3" charset="2"/>
              <a:buAutoNum type="arabicPeriod"/>
            </a:pP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074" y="787200"/>
            <a:ext cx="26384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4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自由讨论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6800" y="945504"/>
            <a:ext cx="11078400" cy="5241697"/>
          </a:xfrm>
        </p:spPr>
        <p:txBody>
          <a:bodyPr>
            <a:normAutofit/>
          </a:bodyPr>
          <a:lstStyle/>
          <a:p>
            <a:pPr marL="457200" indent="-457200" fontAlgn="t">
              <a:buFont typeface="Wingdings 3" charset="2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4626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一、密码学概念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6800" y="945504"/>
            <a:ext cx="11078400" cy="5241697"/>
          </a:xfrm>
        </p:spPr>
        <p:txBody>
          <a:bodyPr>
            <a:normAutofit/>
          </a:bodyPr>
          <a:lstStyle/>
          <a:p>
            <a:pPr marL="457200" indent="-457200" fontAlgn="t">
              <a:buFont typeface="Wingdings 3" charset="2"/>
              <a:buAutoNum type="arabicPeriod"/>
            </a:pPr>
            <a:r>
              <a:rPr lang="en-US" altLang="zh-CN" dirty="0" smtClean="0"/>
              <a:t>SHA256 </a:t>
            </a:r>
            <a:r>
              <a:rPr lang="zh-CN" altLang="en-US" dirty="0" smtClean="0"/>
              <a:t>（</a:t>
            </a:r>
            <a:r>
              <a:rPr lang="en-US" altLang="zh-CN" dirty="0"/>
              <a:t>Secure Hash Algorithm</a:t>
            </a:r>
            <a:r>
              <a:rPr lang="zh-CN" altLang="en-US" dirty="0" smtClean="0"/>
              <a:t>）</a:t>
            </a:r>
            <a:r>
              <a:rPr lang="zh-CN" altLang="en-US" dirty="0"/>
              <a:t>安全散</a:t>
            </a:r>
            <a:r>
              <a:rPr lang="zh-CN" altLang="en-US" dirty="0" smtClean="0"/>
              <a:t>列（哈希）算</a:t>
            </a:r>
            <a:r>
              <a:rPr lang="zh-CN" altLang="en-US" dirty="0"/>
              <a:t>法</a:t>
            </a:r>
          </a:p>
          <a:p>
            <a:pPr lvl="1" fontAlgn="t"/>
            <a:r>
              <a:rPr lang="en-US" altLang="zh-CN" sz="1800" dirty="0" smtClean="0"/>
              <a:t>  256bit = 32bytes  2</a:t>
            </a:r>
            <a:r>
              <a:rPr lang="en-US" altLang="zh-CN" sz="1100" dirty="0" smtClean="0"/>
              <a:t>256</a:t>
            </a:r>
            <a:r>
              <a:rPr lang="en-US" altLang="zh-CN" sz="1800" dirty="0" smtClean="0"/>
              <a:t> = </a:t>
            </a:r>
            <a:r>
              <a:rPr lang="en-US" altLang="zh-CN" sz="1200" dirty="0" smtClean="0"/>
              <a:t>115792089237316195423570985008687907853269984665640564039457584007913129639936(78</a:t>
            </a:r>
            <a:r>
              <a:rPr lang="zh-CN" altLang="en-US" sz="1200" dirty="0" smtClean="0"/>
              <a:t>位</a:t>
            </a:r>
            <a:r>
              <a:rPr lang="en-US" altLang="zh-CN" sz="1200" dirty="0" smtClean="0"/>
              <a:t>)</a:t>
            </a:r>
          </a:p>
          <a:p>
            <a:pPr lvl="1" fontAlgn="t"/>
            <a:endParaRPr lang="en-US" altLang="zh-CN" dirty="0" smtClean="0"/>
          </a:p>
          <a:p>
            <a:pPr marL="457200" indent="-457200" fontAlgn="t">
              <a:buAutoNum type="arabicPeriod"/>
            </a:pPr>
            <a:r>
              <a:rPr lang="zh-CN" altLang="en-US" b="1" dirty="0"/>
              <a:t>非对称加密算</a:t>
            </a:r>
            <a:r>
              <a:rPr lang="zh-CN" altLang="en-US" b="1" dirty="0" smtClean="0"/>
              <a:t>法</a:t>
            </a:r>
            <a:endParaRPr lang="en-US" altLang="zh-CN" b="1" dirty="0" smtClean="0"/>
          </a:p>
          <a:p>
            <a:pPr fontAlgn="t"/>
            <a:r>
              <a:rPr lang="en-US" altLang="zh-CN" sz="2000" dirty="0" smtClean="0"/>
              <a:t>	</a:t>
            </a:r>
            <a:r>
              <a:rPr lang="zh-CN" altLang="en-US" sz="2000" dirty="0" smtClean="0"/>
              <a:t>公</a:t>
            </a:r>
            <a:r>
              <a:rPr lang="zh-CN" altLang="en-US" sz="2000" dirty="0"/>
              <a:t>钥</a:t>
            </a:r>
            <a:r>
              <a:rPr lang="en-US" altLang="zh-CN" sz="2000" dirty="0"/>
              <a:t>/</a:t>
            </a:r>
            <a:r>
              <a:rPr lang="zh-CN" altLang="en-US" sz="2000" dirty="0"/>
              <a:t>私</a:t>
            </a:r>
            <a:r>
              <a:rPr lang="zh-CN" altLang="en-US" sz="2000" dirty="0" smtClean="0"/>
              <a:t>钥</a:t>
            </a:r>
            <a:endParaRPr lang="en-US" altLang="zh-CN" sz="2000" dirty="0" smtClean="0"/>
          </a:p>
          <a:p>
            <a:pPr fontAlgn="t"/>
            <a:r>
              <a:rPr lang="en-US" altLang="zh-CN" sz="2000" dirty="0" smtClean="0"/>
              <a:t>	</a:t>
            </a:r>
            <a:r>
              <a:rPr lang="zh-CN" altLang="en-US" sz="2000" dirty="0" smtClean="0"/>
              <a:t>椭圆曲线加密算法 </a:t>
            </a:r>
            <a:r>
              <a:rPr lang="en-US" altLang="zh-CN" sz="2000" dirty="0" smtClean="0"/>
              <a:t>SECP256K1</a:t>
            </a:r>
          </a:p>
          <a:p>
            <a:pPr fontAlgn="t"/>
            <a:endParaRPr lang="en-US" altLang="zh-CN" b="1" dirty="0" smtClean="0"/>
          </a:p>
          <a:p>
            <a:pPr marL="457200" indent="-457200" fontAlgn="t">
              <a:buFont typeface="+mj-lt"/>
              <a:buAutoNum type="arabicPeriod" startAt="3"/>
            </a:pPr>
            <a:r>
              <a:rPr lang="zh-CN" altLang="en-US" b="1" dirty="0" smtClean="0"/>
              <a:t>签名验证</a:t>
            </a:r>
            <a:endParaRPr lang="en-US" altLang="zh-CN" b="1" dirty="0" smtClean="0"/>
          </a:p>
          <a:p>
            <a:pPr marL="457200" indent="-457200" fontAlgn="t">
              <a:buAutoNum type="arabicPeriod" startAt="3"/>
            </a:pPr>
            <a:endParaRPr lang="en-US" altLang="zh-CN" b="1" dirty="0" smtClean="0"/>
          </a:p>
          <a:p>
            <a:pPr fontAlgn="t"/>
            <a:r>
              <a:rPr lang="en-US" altLang="zh-CN" dirty="0" smtClean="0"/>
              <a:t>	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1868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二、比特币地址 </a:t>
            </a:r>
            <a:r>
              <a:rPr lang="en-US" altLang="zh-CN" dirty="0" smtClean="0"/>
              <a:t>1</a:t>
            </a:r>
            <a:endParaRPr lang="en-US" dirty="0"/>
          </a:p>
        </p:txBody>
      </p:sp>
      <p:pic>
        <p:nvPicPr>
          <p:cNvPr id="1026" name="Picture 2" descr="im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71" y="1014095"/>
            <a:ext cx="8930236" cy="531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53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二、比特币地址 </a:t>
            </a:r>
            <a:r>
              <a:rPr lang="en-US" altLang="zh-CN" dirty="0" smtClean="0"/>
              <a:t>2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00" y="787200"/>
            <a:ext cx="6376015" cy="6070800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774570" y="945504"/>
            <a:ext cx="6154194" cy="5646489"/>
          </a:xfrm>
        </p:spPr>
        <p:txBody>
          <a:bodyPr>
            <a:normAutofit/>
          </a:bodyPr>
          <a:lstStyle/>
          <a:p>
            <a:pPr marL="457200" indent="-457200" fontAlgn="t">
              <a:buFont typeface="Wingdings 3" charset="2"/>
              <a:buAutoNum type="arabicPeriod"/>
            </a:pPr>
            <a:r>
              <a:rPr lang="en-US" altLang="zh-CN" dirty="0" smtClean="0"/>
              <a:t>Base58</a:t>
            </a:r>
          </a:p>
          <a:p>
            <a:pPr lvl="1" fontAlgn="t"/>
            <a:r>
              <a:rPr lang="pt-BR" altLang="zh-CN" dirty="0">
                <a:solidFill>
                  <a:srgbClr val="545454"/>
                </a:solidFill>
                <a:latin typeface="Roboto"/>
              </a:rPr>
              <a:t>1 2 3 4 5 6 7 8 9 A B C D E F G H J K L M N P Q R S T U V W X Y Z a b c d e f g h i j k m n o p q r s t u v w x y </a:t>
            </a:r>
            <a:r>
              <a:rPr lang="pt-BR" altLang="zh-CN" dirty="0" smtClean="0">
                <a:solidFill>
                  <a:srgbClr val="545454"/>
                </a:solidFill>
                <a:latin typeface="Roboto"/>
              </a:rPr>
              <a:t>z </a:t>
            </a:r>
            <a:r>
              <a:rPr lang="zh-CN" altLang="en-US" dirty="0" smtClean="0">
                <a:solidFill>
                  <a:srgbClr val="545454"/>
                </a:solidFill>
                <a:latin typeface="Roboto"/>
              </a:rPr>
              <a:t>（去掉</a:t>
            </a:r>
            <a:r>
              <a:rPr lang="en-US" altLang="zh-CN" dirty="0" smtClean="0">
                <a:solidFill>
                  <a:srgbClr val="545454"/>
                </a:solidFill>
                <a:latin typeface="Roboto"/>
              </a:rPr>
              <a:t>0/O/I/l</a:t>
            </a:r>
            <a:r>
              <a:rPr lang="zh-CN" altLang="en-US" dirty="0" smtClean="0">
                <a:solidFill>
                  <a:srgbClr val="545454"/>
                </a:solidFill>
                <a:latin typeface="Roboto"/>
              </a:rPr>
              <a:t>）</a:t>
            </a:r>
            <a:endParaRPr lang="zh-CN" altLang="en-US" dirty="0"/>
          </a:p>
          <a:p>
            <a:pPr lvl="1" fontAlgn="t"/>
            <a:endParaRPr lang="en-US" altLang="zh-CN" dirty="0" smtClean="0"/>
          </a:p>
          <a:p>
            <a:pPr marL="457200" indent="-457200" fontAlgn="t">
              <a:buAutoNum type="arabicPeriod"/>
            </a:pPr>
            <a:r>
              <a:rPr lang="zh-CN" altLang="en-US" b="1" dirty="0"/>
              <a:t>比特</a:t>
            </a:r>
            <a:r>
              <a:rPr lang="zh-CN" altLang="en-US" b="1" dirty="0" smtClean="0"/>
              <a:t>币钱包地址</a:t>
            </a:r>
            <a:endParaRPr lang="en-US" altLang="zh-CN" b="1" dirty="0" smtClean="0"/>
          </a:p>
          <a:p>
            <a:pPr fontAlgn="t"/>
            <a:r>
              <a:rPr lang="zh-CN" altLang="en-US" sz="1050" dirty="0" smtClean="0"/>
              <a:t>          h</a:t>
            </a:r>
            <a:r>
              <a:rPr lang="zh-CN" altLang="en-US" sz="1050" dirty="0"/>
              <a:t>ttps://github.com/soft-way/utility/blob/master/elliptic_curve/generate_bitcoin_address.sh</a:t>
            </a:r>
          </a:p>
          <a:p>
            <a:pPr marL="457200" indent="-457200" fontAlgn="t">
              <a:buAutoNum type="arabicPeriod"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57882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三、比特币钱包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6800" y="945504"/>
            <a:ext cx="11078400" cy="5241697"/>
          </a:xfrm>
        </p:spPr>
        <p:txBody>
          <a:bodyPr>
            <a:normAutofit/>
          </a:bodyPr>
          <a:lstStyle/>
          <a:p>
            <a:pPr marL="457200" indent="-457200" fontAlgn="t">
              <a:buFont typeface="Wingdings 3" charset="2"/>
              <a:buAutoNum type="arabicPeriod"/>
            </a:pPr>
            <a:r>
              <a:rPr lang="zh-CN" altLang="en-US" dirty="0" smtClean="0"/>
              <a:t>保存私钥 （大整数）</a:t>
            </a:r>
            <a:endParaRPr lang="en-US" altLang="zh-CN" dirty="0" smtClean="0"/>
          </a:p>
          <a:p>
            <a:pPr marL="457200" indent="-457200" fontAlgn="t">
              <a:buFont typeface="Wingdings 3" charset="2"/>
              <a:buAutoNum type="arabicPeriod"/>
            </a:pPr>
            <a:r>
              <a:rPr lang="zh-CN" altLang="en-US" dirty="0"/>
              <a:t>发</a:t>
            </a:r>
            <a:r>
              <a:rPr lang="zh-CN" altLang="en-US" dirty="0" smtClean="0"/>
              <a:t>起交易</a:t>
            </a:r>
            <a:endParaRPr lang="en-US" altLang="zh-CN" dirty="0" smtClean="0"/>
          </a:p>
          <a:p>
            <a:pPr marL="457200" indent="-457200" fontAlgn="t">
              <a:buFont typeface="Wingdings 3" charset="2"/>
              <a:buAutoNum type="arabicPeriod"/>
            </a:pPr>
            <a:endParaRPr lang="en-US" altLang="zh-CN" dirty="0" smtClean="0"/>
          </a:p>
          <a:p>
            <a:pPr marL="457200" indent="-457200" fontAlgn="t">
              <a:buFont typeface="Wingdings 3" charset="2"/>
              <a:buAutoNum type="arabicPeriod"/>
            </a:pPr>
            <a:endParaRPr lang="en-US" altLang="zh-CN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772" y="1419729"/>
            <a:ext cx="6763694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7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、比特币交易 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6800" y="945504"/>
            <a:ext cx="11078400" cy="5241697"/>
          </a:xfrm>
        </p:spPr>
        <p:txBody>
          <a:bodyPr>
            <a:normAutofit/>
          </a:bodyPr>
          <a:lstStyle/>
          <a:p>
            <a:pPr marL="457200" indent="-457200" fontAlgn="t">
              <a:buFont typeface="Wingdings 3" charset="2"/>
              <a:buAutoNum type="arabicPeriod"/>
            </a:pPr>
            <a:r>
              <a:rPr lang="en-US" altLang="zh-CN" dirty="0"/>
              <a:t>Unspent Transaction Outputs (UTXOs</a:t>
            </a:r>
            <a:r>
              <a:rPr lang="en-US" altLang="zh-CN" dirty="0" smtClean="0"/>
              <a:t>)</a:t>
            </a:r>
          </a:p>
          <a:p>
            <a:pPr marL="457200" indent="-457200" fontAlgn="t">
              <a:buFont typeface="Wingdings 3" charset="2"/>
              <a:buAutoNum type="arabicPeriod"/>
            </a:pPr>
            <a:endParaRPr lang="en-US" altLang="zh-CN" dirty="0"/>
          </a:p>
          <a:p>
            <a:pPr marL="457200" indent="-457200" fontAlgn="t">
              <a:buFont typeface="Wingdings 3" charset="2"/>
              <a:buAutoNum type="arabicPeriod"/>
            </a:pPr>
            <a:endParaRPr lang="en-US" altLang="zh-CN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00" y="1434226"/>
            <a:ext cx="72961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、比特币交易 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6800" y="945504"/>
            <a:ext cx="11078400" cy="5241697"/>
          </a:xfrm>
        </p:spPr>
        <p:txBody>
          <a:bodyPr>
            <a:normAutofit/>
          </a:bodyPr>
          <a:lstStyle/>
          <a:p>
            <a:pPr marL="457200" indent="-457200" fontAlgn="t">
              <a:buFont typeface="Wingdings 3" charset="2"/>
              <a:buAutoNum type="arabicPeriod"/>
            </a:pPr>
            <a:endParaRPr lang="en-US" altLang="zh-CN" dirty="0" smtClean="0"/>
          </a:p>
          <a:p>
            <a:pPr marL="457200" indent="-457200" fontAlgn="t">
              <a:buFont typeface="Wingdings 3" charset="2"/>
              <a:buAutoNum type="arabicPeriod"/>
            </a:pPr>
            <a:endParaRPr lang="en-US" altLang="zh-CN" dirty="0"/>
          </a:p>
          <a:p>
            <a:pPr marL="457200" indent="-457200" fontAlgn="t">
              <a:buFont typeface="Wingdings 3" charset="2"/>
              <a:buAutoNum type="arabicPeriod"/>
            </a:pPr>
            <a:endParaRPr lang="en-US" altLang="zh-CN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3922" y="934004"/>
            <a:ext cx="11078400" cy="5241697"/>
          </a:xfrm>
        </p:spPr>
        <p:txBody>
          <a:bodyPr>
            <a:normAutofit/>
          </a:bodyPr>
          <a:lstStyle/>
          <a:p>
            <a:pPr marL="457200" indent="-457200" fontAlgn="t">
              <a:buFont typeface="Wingdings 3" charset="2"/>
              <a:buAutoNum type="arabicPeriod"/>
            </a:pPr>
            <a:r>
              <a:rPr lang="zh-CN" altLang="en-US" dirty="0" smtClean="0"/>
              <a:t>创世区块 </a:t>
            </a:r>
            <a:r>
              <a:rPr lang="en-US" altLang="zh-CN" dirty="0" smtClean="0"/>
              <a:t>genesis block (50 </a:t>
            </a:r>
            <a:r>
              <a:rPr lang="zh-CN" altLang="en-US" dirty="0" smtClean="0"/>
              <a:t>比特币 </a:t>
            </a:r>
            <a:r>
              <a:rPr lang="en-US" altLang="zh-CN" dirty="0" smtClean="0"/>
              <a:t>2009/01/03)</a:t>
            </a:r>
          </a:p>
          <a:p>
            <a:pPr marL="457200" indent="-457200" fontAlgn="t">
              <a:buFont typeface="Wingdings 3" charset="2"/>
              <a:buAutoNum type="arabicPeriod"/>
            </a:pPr>
            <a:endParaRPr lang="en-US" altLang="zh-CN" dirty="0"/>
          </a:p>
          <a:p>
            <a:pPr marL="457200" indent="-457200" fontAlgn="t">
              <a:buFont typeface="Wingdings 3" charset="2"/>
              <a:buAutoNum type="arabicPeriod"/>
            </a:pPr>
            <a:endParaRPr lang="en-US" altLang="zh-CN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44" y="1313411"/>
            <a:ext cx="10429875" cy="554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3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五、</a:t>
            </a:r>
            <a:r>
              <a:rPr lang="zh-CN" altLang="en-US" dirty="0" smtClean="0"/>
              <a:t>区块链 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6799" y="949219"/>
            <a:ext cx="9061025" cy="5788325"/>
          </a:xfrm>
        </p:spPr>
        <p:txBody>
          <a:bodyPr>
            <a:normAutofit/>
          </a:bodyPr>
          <a:lstStyle/>
          <a:p>
            <a:pPr marL="457200" indent="-457200" fontAlgn="t">
              <a:buFont typeface="Wingdings 3" charset="2"/>
              <a:buAutoNum type="arabicPeriod"/>
            </a:pPr>
            <a:r>
              <a:rPr lang="zh-CN" altLang="en-US" dirty="0"/>
              <a:t>比特</a:t>
            </a:r>
            <a:r>
              <a:rPr lang="zh-CN" altLang="en-US" dirty="0" smtClean="0"/>
              <a:t>币公共账本 </a:t>
            </a:r>
            <a:endParaRPr lang="en-US" altLang="zh-CN" dirty="0" smtClean="0"/>
          </a:p>
          <a:p>
            <a:pPr fontAlgn="t"/>
            <a:r>
              <a:rPr lang="en-US" altLang="zh-CN" sz="1600" dirty="0"/>
              <a:t>	</a:t>
            </a:r>
            <a:r>
              <a:rPr lang="zh-CN" altLang="en-US" sz="1600" dirty="0" smtClean="0"/>
              <a:t>顺序和按时间的交易记录</a:t>
            </a:r>
            <a:endParaRPr lang="en-US" altLang="zh-CN" sz="2000" dirty="0" smtClean="0"/>
          </a:p>
          <a:p>
            <a:pPr fontAlgn="t"/>
            <a:r>
              <a:rPr lang="en-US" altLang="zh-CN" sz="1600" dirty="0"/>
              <a:t>	</a:t>
            </a:r>
            <a:r>
              <a:rPr lang="zh-CN" altLang="en-US" sz="1600" dirty="0"/>
              <a:t>防止双重花钱和记录的篡改</a:t>
            </a:r>
            <a:endParaRPr lang="en-US" altLang="zh-CN" sz="1600" dirty="0"/>
          </a:p>
          <a:p>
            <a:pPr fontAlgn="t"/>
            <a:r>
              <a:rPr lang="en-US" altLang="zh-CN" sz="1600" dirty="0"/>
              <a:t>	</a:t>
            </a:r>
            <a:r>
              <a:rPr lang="zh-CN" altLang="en-US" sz="1600" dirty="0"/>
              <a:t>比特币网络中的全节点只包含验证过的区块</a:t>
            </a:r>
            <a:endParaRPr lang="en-US" altLang="zh-CN" sz="1600" dirty="0"/>
          </a:p>
          <a:p>
            <a:pPr fontAlgn="t"/>
            <a:r>
              <a:rPr lang="en-US" altLang="zh-CN" sz="1600" dirty="0"/>
              <a:t>	</a:t>
            </a:r>
            <a:r>
              <a:rPr lang="zh-CN" altLang="en-US" sz="1600" dirty="0"/>
              <a:t>达成共识：几个节点包含相同的区块</a:t>
            </a:r>
            <a:endParaRPr lang="en-US" altLang="zh-CN" sz="1600" dirty="0"/>
          </a:p>
          <a:p>
            <a:pPr fontAlgn="t"/>
            <a:r>
              <a:rPr lang="en-US" altLang="zh-CN" sz="1600" dirty="0"/>
              <a:t>	</a:t>
            </a:r>
            <a:r>
              <a:rPr lang="zh-CN" altLang="en-US" sz="1600" dirty="0"/>
              <a:t>共识规则：公共遵守的规则</a:t>
            </a:r>
            <a:endParaRPr lang="en-US" altLang="zh-CN" sz="1600" dirty="0"/>
          </a:p>
          <a:p>
            <a:pPr fontAlgn="t"/>
            <a:endParaRPr lang="en-US" altLang="zh-C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99" y="3356176"/>
            <a:ext cx="67913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五、</a:t>
            </a:r>
            <a:r>
              <a:rPr lang="zh-CN" altLang="en-US" dirty="0" smtClean="0"/>
              <a:t>区块链 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6799" y="949219"/>
            <a:ext cx="9061025" cy="5788325"/>
          </a:xfrm>
        </p:spPr>
        <p:txBody>
          <a:bodyPr>
            <a:normAutofit/>
          </a:bodyPr>
          <a:lstStyle/>
          <a:p>
            <a:pPr marL="457200" indent="-457200" fontAlgn="t">
              <a:buFont typeface="Wingdings 3" charset="2"/>
              <a:buAutoNum type="arabicPeriod"/>
            </a:pPr>
            <a:endParaRPr lang="en-US" altLang="zh-CN" dirty="0" smtClean="0"/>
          </a:p>
          <a:p>
            <a:pPr marL="457200" indent="-457200" fontAlgn="t">
              <a:buFont typeface="Wingdings 3" charset="2"/>
              <a:buAutoNum type="arabicPeriod"/>
            </a:pPr>
            <a:endParaRPr lang="en-US" altLang="zh-CN" dirty="0"/>
          </a:p>
          <a:p>
            <a:pPr marL="457200" indent="-457200" fontAlgn="t">
              <a:buFont typeface="Wingdings 3" charset="2"/>
              <a:buAutoNum type="arabicPeriod"/>
            </a:pPr>
            <a:endParaRPr lang="en-US" altLang="zh-CN" dirty="0" smtClean="0"/>
          </a:p>
          <a:p>
            <a:pPr marL="457200" indent="-457200" fontAlgn="t">
              <a:buFont typeface="Wingdings 3" charset="2"/>
              <a:buAutoNum type="arabicPeriod"/>
            </a:pPr>
            <a:endParaRPr lang="en-US" altLang="zh-CN" dirty="0"/>
          </a:p>
          <a:p>
            <a:pPr marL="457200" indent="-457200" fontAlgn="t">
              <a:buFont typeface="Wingdings 3" charset="2"/>
              <a:buAutoNum type="arabicPeriod"/>
            </a:pPr>
            <a:endParaRPr lang="en-US" altLang="zh-CN" dirty="0" smtClean="0"/>
          </a:p>
          <a:p>
            <a:pPr marL="457200" indent="-457200" fontAlgn="t">
              <a:buFont typeface="Wingdings 3" charset="2"/>
              <a:buAutoNum type="arabicPeriod"/>
            </a:pPr>
            <a:endParaRPr lang="en-US" altLang="zh-CN" dirty="0"/>
          </a:p>
          <a:p>
            <a:pPr marL="457200" indent="-457200" fontAlgn="t">
              <a:buFont typeface="Wingdings 3" charset="2"/>
              <a:buAutoNum type="arabicPeriod"/>
            </a:pPr>
            <a:endParaRPr lang="en-US" altLang="zh-CN" dirty="0" smtClean="0"/>
          </a:p>
          <a:p>
            <a:pPr marL="457200" indent="-457200" fontAlgn="t">
              <a:buFont typeface="Wingdings 3" charset="2"/>
              <a:buAutoNum type="arabicPeriod"/>
            </a:pPr>
            <a:endParaRPr lang="en-US" altLang="zh-CN" dirty="0"/>
          </a:p>
          <a:p>
            <a:pPr marL="457200" indent="-457200" fontAlgn="t">
              <a:buFont typeface="Wingdings 3" charset="2"/>
              <a:buAutoNum type="arabicPeriod"/>
            </a:pPr>
            <a:endParaRPr lang="en-US" altLang="zh-CN" dirty="0" smtClean="0"/>
          </a:p>
          <a:p>
            <a:pPr marL="457200" indent="-457200" fontAlgn="t">
              <a:buFont typeface="Wingdings 3" charset="2"/>
              <a:buAutoNum type="arabicPeriod"/>
            </a:pPr>
            <a:endParaRPr lang="en-US" altLang="zh-CN" dirty="0"/>
          </a:p>
          <a:p>
            <a:pPr marL="457200" indent="-457200" fontAlgn="t">
              <a:buFont typeface="Wingdings 3" charset="2"/>
              <a:buAutoNum type="arabicPeriod"/>
            </a:pPr>
            <a:endParaRPr lang="en-US" altLang="zh-CN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99" y="787200"/>
            <a:ext cx="69723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0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733</TotalTime>
  <Words>728</Words>
  <Application>Microsoft Office PowerPoint</Application>
  <PresentationFormat>Widescreen</PresentationFormat>
  <Paragraphs>79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Roboto</vt:lpstr>
      <vt:lpstr>华文新魏</vt:lpstr>
      <vt:lpstr>方正姚体</vt:lpstr>
      <vt:lpstr>等线</vt:lpstr>
      <vt:lpstr>Arial</vt:lpstr>
      <vt:lpstr>Nokia Pure Text</vt:lpstr>
      <vt:lpstr>Nokia Pure Text Light</vt:lpstr>
      <vt:lpstr>Trebuchet MS</vt:lpstr>
      <vt:lpstr>Wingdings 3</vt:lpstr>
      <vt:lpstr>Facet</vt:lpstr>
      <vt:lpstr>比特币和区块链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区块链分享</dc:title>
  <dc:creator>Chen, Samuel 1. (NSB - CN/Beijing)</dc:creator>
  <cp:lastModifiedBy>Chen, Samuel 1. (NSB - CN/Beijing)</cp:lastModifiedBy>
  <cp:revision>39</cp:revision>
  <dcterms:created xsi:type="dcterms:W3CDTF">2018-07-13T12:58:21Z</dcterms:created>
  <dcterms:modified xsi:type="dcterms:W3CDTF">2018-08-07T05:36:11Z</dcterms:modified>
</cp:coreProperties>
</file>