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7" r:id="rId2"/>
    <p:sldId id="258" r:id="rId3"/>
    <p:sldId id="259" r:id="rId4"/>
    <p:sldId id="260" r:id="rId5"/>
    <p:sldId id="261" r:id="rId6"/>
    <p:sldId id="296" r:id="rId7"/>
    <p:sldId id="262" r:id="rId8"/>
    <p:sldId id="263" r:id="rId9"/>
    <p:sldId id="287" r:id="rId10"/>
    <p:sldId id="309" r:id="rId11"/>
    <p:sldId id="317" r:id="rId12"/>
    <p:sldId id="288" r:id="rId13"/>
    <p:sldId id="314" r:id="rId14"/>
    <p:sldId id="319" r:id="rId15"/>
    <p:sldId id="289" r:id="rId16"/>
    <p:sldId id="315" r:id="rId17"/>
    <p:sldId id="320" r:id="rId18"/>
    <p:sldId id="290" r:id="rId19"/>
    <p:sldId id="310" r:id="rId20"/>
    <p:sldId id="321" r:id="rId21"/>
    <p:sldId id="291" r:id="rId22"/>
    <p:sldId id="308" r:id="rId23"/>
    <p:sldId id="322" r:id="rId24"/>
    <p:sldId id="292" r:id="rId25"/>
    <p:sldId id="312" r:id="rId26"/>
    <p:sldId id="323" r:id="rId27"/>
    <p:sldId id="293" r:id="rId28"/>
    <p:sldId id="294" r:id="rId29"/>
    <p:sldId id="307" r:id="rId30"/>
    <p:sldId id="324" r:id="rId31"/>
    <p:sldId id="295" r:id="rId32"/>
    <p:sldId id="297" r:id="rId33"/>
    <p:sldId id="298" r:id="rId34"/>
    <p:sldId id="299" r:id="rId35"/>
    <p:sldId id="311" r:id="rId36"/>
    <p:sldId id="313" r:id="rId37"/>
    <p:sldId id="265" r:id="rId38"/>
    <p:sldId id="266" r:id="rId39"/>
    <p:sldId id="267" r:id="rId40"/>
    <p:sldId id="278" r:id="rId41"/>
    <p:sldId id="279" r:id="rId42"/>
    <p:sldId id="280" r:id="rId43"/>
    <p:sldId id="281" r:id="rId44"/>
    <p:sldId id="282" r:id="rId45"/>
    <p:sldId id="283" r:id="rId46"/>
    <p:sldId id="325" r:id="rId47"/>
  </p:sldIdLst>
  <p:sldSz cx="9144000" cy="6858000" type="screen4x3"/>
  <p:notesSz cx="6735763" cy="9866313"/>
  <p:defaultTextStyle>
    <a:defPPr>
      <a:defRPr lang="fr-FR"/>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6" d="100"/>
          <a:sy n="106" d="100"/>
        </p:scale>
        <p:origin x="-168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 xmlns:a16="http://schemas.microsoft.com/office/drawing/2014/main" id="{DD330635-D7CC-4A0C-AC85-FC058ECDECDB}"/>
              </a:ext>
            </a:extLst>
          </p:cNvPr>
          <p:cNvSpPr>
            <a:spLocks noGrp="1" noChangeArrowheads="1"/>
          </p:cNvSpPr>
          <p:nvPr>
            <p:ph type="hdr" sz="quarter"/>
          </p:nvPr>
        </p:nvSpPr>
        <p:spPr bwMode="auto">
          <a:xfrm>
            <a:off x="1" y="0"/>
            <a:ext cx="2917992" cy="493868"/>
          </a:xfrm>
          <a:prstGeom prst="rect">
            <a:avLst/>
          </a:prstGeom>
          <a:noFill/>
          <a:ln w="9525">
            <a:noFill/>
            <a:miter lim="800000"/>
            <a:headEnd/>
            <a:tailEnd/>
          </a:ln>
          <a:effectLst/>
        </p:spPr>
        <p:txBody>
          <a:bodyPr vert="horz" wrap="square" lIns="92446" tIns="46222" rIns="92446" bIns="46222" numCol="1" anchor="t" anchorCtr="0" compatLnSpc="1">
            <a:prstTxWarp prst="textNoShape">
              <a:avLst/>
            </a:prstTxWarp>
          </a:bodyPr>
          <a:lstStyle>
            <a:lvl1pPr defTabSz="924967">
              <a:defRPr sz="1200">
                <a:latin typeface="Arial" charset="0"/>
              </a:defRPr>
            </a:lvl1pPr>
          </a:lstStyle>
          <a:p>
            <a:pPr>
              <a:defRPr/>
            </a:pPr>
            <a:endParaRPr lang="fr-FR"/>
          </a:p>
        </p:txBody>
      </p:sp>
      <p:sp>
        <p:nvSpPr>
          <p:cNvPr id="4099" name="Rectangle 3">
            <a:extLst>
              <a:ext uri="{FF2B5EF4-FFF2-40B4-BE49-F238E27FC236}">
                <a16:creationId xmlns="" xmlns:a16="http://schemas.microsoft.com/office/drawing/2014/main" id="{FE6DF216-B7EF-C8D3-28FE-23942816E2EA}"/>
              </a:ext>
            </a:extLst>
          </p:cNvPr>
          <p:cNvSpPr>
            <a:spLocks noGrp="1" noChangeArrowheads="1"/>
          </p:cNvSpPr>
          <p:nvPr>
            <p:ph type="dt" idx="1"/>
          </p:nvPr>
        </p:nvSpPr>
        <p:spPr bwMode="auto">
          <a:xfrm>
            <a:off x="3816199" y="0"/>
            <a:ext cx="2917992" cy="493868"/>
          </a:xfrm>
          <a:prstGeom prst="rect">
            <a:avLst/>
          </a:prstGeom>
          <a:noFill/>
          <a:ln w="9525">
            <a:noFill/>
            <a:miter lim="800000"/>
            <a:headEnd/>
            <a:tailEnd/>
          </a:ln>
          <a:effectLst/>
        </p:spPr>
        <p:txBody>
          <a:bodyPr vert="horz" wrap="square" lIns="92446" tIns="46222" rIns="92446" bIns="46222" numCol="1" anchor="t" anchorCtr="0" compatLnSpc="1">
            <a:prstTxWarp prst="textNoShape">
              <a:avLst/>
            </a:prstTxWarp>
          </a:bodyPr>
          <a:lstStyle>
            <a:lvl1pPr algn="r" defTabSz="924967">
              <a:defRPr sz="1200">
                <a:latin typeface="Arial" charset="0"/>
              </a:defRPr>
            </a:lvl1pPr>
          </a:lstStyle>
          <a:p>
            <a:pPr>
              <a:defRPr/>
            </a:pPr>
            <a:endParaRPr lang="fr-FR"/>
          </a:p>
        </p:txBody>
      </p:sp>
      <p:sp>
        <p:nvSpPr>
          <p:cNvPr id="48132" name="Rectangle 4">
            <a:extLst>
              <a:ext uri="{FF2B5EF4-FFF2-40B4-BE49-F238E27FC236}">
                <a16:creationId xmlns="" xmlns:a16="http://schemas.microsoft.com/office/drawing/2014/main" id="{0759D81C-D2B9-120C-B8E8-030D34A45E22}"/>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 xmlns:a16="http://schemas.microsoft.com/office/drawing/2014/main" id="{3C631E1A-19AF-B57F-E9F0-F2B7F7B144A5}"/>
              </a:ext>
            </a:extLst>
          </p:cNvPr>
          <p:cNvSpPr>
            <a:spLocks noGrp="1" noChangeArrowheads="1"/>
          </p:cNvSpPr>
          <p:nvPr>
            <p:ph type="body" sz="quarter" idx="3"/>
          </p:nvPr>
        </p:nvSpPr>
        <p:spPr bwMode="auto">
          <a:xfrm>
            <a:off x="673262" y="4687801"/>
            <a:ext cx="5389240" cy="4438499"/>
          </a:xfrm>
          <a:prstGeom prst="rect">
            <a:avLst/>
          </a:prstGeom>
          <a:noFill/>
          <a:ln w="9525">
            <a:noFill/>
            <a:miter lim="800000"/>
            <a:headEnd/>
            <a:tailEnd/>
          </a:ln>
          <a:effectLst/>
        </p:spPr>
        <p:txBody>
          <a:bodyPr vert="horz" wrap="square" lIns="92446" tIns="46222" rIns="92446" bIns="46222"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4102" name="Rectangle 6">
            <a:extLst>
              <a:ext uri="{FF2B5EF4-FFF2-40B4-BE49-F238E27FC236}">
                <a16:creationId xmlns="" xmlns:a16="http://schemas.microsoft.com/office/drawing/2014/main" id="{C9CADCBB-1D09-1F6D-161A-279468230717}"/>
              </a:ext>
            </a:extLst>
          </p:cNvPr>
          <p:cNvSpPr>
            <a:spLocks noGrp="1" noChangeArrowheads="1"/>
          </p:cNvSpPr>
          <p:nvPr>
            <p:ph type="ftr" sz="quarter" idx="4"/>
          </p:nvPr>
        </p:nvSpPr>
        <p:spPr bwMode="auto">
          <a:xfrm>
            <a:off x="1" y="9370868"/>
            <a:ext cx="2917992" cy="493867"/>
          </a:xfrm>
          <a:prstGeom prst="rect">
            <a:avLst/>
          </a:prstGeom>
          <a:noFill/>
          <a:ln w="9525">
            <a:noFill/>
            <a:miter lim="800000"/>
            <a:headEnd/>
            <a:tailEnd/>
          </a:ln>
          <a:effectLst/>
        </p:spPr>
        <p:txBody>
          <a:bodyPr vert="horz" wrap="square" lIns="92446" tIns="46222" rIns="92446" bIns="46222" numCol="1" anchor="b" anchorCtr="0" compatLnSpc="1">
            <a:prstTxWarp prst="textNoShape">
              <a:avLst/>
            </a:prstTxWarp>
          </a:bodyPr>
          <a:lstStyle>
            <a:lvl1pPr defTabSz="924967">
              <a:defRPr sz="1200">
                <a:latin typeface="Arial" charset="0"/>
              </a:defRPr>
            </a:lvl1pPr>
          </a:lstStyle>
          <a:p>
            <a:pPr>
              <a:defRPr/>
            </a:pPr>
            <a:endParaRPr lang="fr-FR"/>
          </a:p>
        </p:txBody>
      </p:sp>
      <p:sp>
        <p:nvSpPr>
          <p:cNvPr id="4103" name="Rectangle 7">
            <a:extLst>
              <a:ext uri="{FF2B5EF4-FFF2-40B4-BE49-F238E27FC236}">
                <a16:creationId xmlns="" xmlns:a16="http://schemas.microsoft.com/office/drawing/2014/main" id="{90AEFAF3-8FA2-1A9C-0C27-FA38329097D3}"/>
              </a:ext>
            </a:extLst>
          </p:cNvPr>
          <p:cNvSpPr>
            <a:spLocks noGrp="1" noChangeArrowheads="1"/>
          </p:cNvSpPr>
          <p:nvPr>
            <p:ph type="sldNum" sz="quarter" idx="5"/>
          </p:nvPr>
        </p:nvSpPr>
        <p:spPr bwMode="auto">
          <a:xfrm>
            <a:off x="3816199" y="9370868"/>
            <a:ext cx="2917992" cy="493867"/>
          </a:xfrm>
          <a:prstGeom prst="rect">
            <a:avLst/>
          </a:prstGeom>
          <a:noFill/>
          <a:ln w="9525">
            <a:noFill/>
            <a:miter lim="800000"/>
            <a:headEnd/>
            <a:tailEnd/>
          </a:ln>
          <a:effectLst/>
        </p:spPr>
        <p:txBody>
          <a:bodyPr vert="horz" wrap="square" lIns="92446" tIns="46222" rIns="92446" bIns="46222" numCol="1" anchor="b" anchorCtr="0" compatLnSpc="1">
            <a:prstTxWarp prst="textNoShape">
              <a:avLst/>
            </a:prstTxWarp>
          </a:bodyPr>
          <a:lstStyle>
            <a:lvl1pPr algn="r" defTabSz="924967">
              <a:defRPr sz="1200"/>
            </a:lvl1pPr>
          </a:lstStyle>
          <a:p>
            <a:fld id="{8F5E5569-24D5-4269-BE65-80FDAB7DFB92}" type="slidenum">
              <a:rPr lang="fr-FR" altLang="en-US"/>
              <a:pPr/>
              <a:t>‹#›</a:t>
            </a:fld>
            <a:endParaRPr lang="fr-FR" altLang="en-US"/>
          </a:p>
        </p:txBody>
      </p:sp>
    </p:spTree>
    <p:extLst>
      <p:ext uri="{BB962C8B-B14F-4D97-AF65-F5344CB8AC3E}">
        <p14:creationId xmlns:p14="http://schemas.microsoft.com/office/powerpoint/2010/main" val="9267911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 xmlns:a16="http://schemas.microsoft.com/office/drawing/2014/main" id="{BE7102A7-DCE3-4AB3-5E47-A57FCAE1C1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4967" eaLnBrk="0" hangingPunct="0">
              <a:defRPr>
                <a:solidFill>
                  <a:schemeClr val="tx1"/>
                </a:solidFill>
                <a:latin typeface="Arial" panose="020B0604020202020204" pitchFamily="34" charset="0"/>
              </a:defRPr>
            </a:lvl1pPr>
            <a:lvl2pPr marL="737452" indent="-283635" defTabSz="924967" eaLnBrk="0" hangingPunct="0">
              <a:defRPr>
                <a:solidFill>
                  <a:schemeClr val="tx1"/>
                </a:solidFill>
                <a:latin typeface="Arial" panose="020B0604020202020204" pitchFamily="34" charset="0"/>
              </a:defRPr>
            </a:lvl2pPr>
            <a:lvl3pPr marL="1134542" indent="-226908" defTabSz="924967" eaLnBrk="0" hangingPunct="0">
              <a:defRPr>
                <a:solidFill>
                  <a:schemeClr val="tx1"/>
                </a:solidFill>
                <a:latin typeface="Arial" panose="020B0604020202020204" pitchFamily="34" charset="0"/>
              </a:defRPr>
            </a:lvl3pPr>
            <a:lvl4pPr marL="1588359" indent="-226908" defTabSz="924967" eaLnBrk="0" hangingPunct="0">
              <a:defRPr>
                <a:solidFill>
                  <a:schemeClr val="tx1"/>
                </a:solidFill>
                <a:latin typeface="Arial" panose="020B0604020202020204" pitchFamily="34" charset="0"/>
              </a:defRPr>
            </a:lvl4pPr>
            <a:lvl5pPr marL="2042175" indent="-226908" defTabSz="924967" eaLnBrk="0" hangingPunct="0">
              <a:defRPr>
                <a:solidFill>
                  <a:schemeClr val="tx1"/>
                </a:solidFill>
                <a:latin typeface="Arial" panose="020B0604020202020204" pitchFamily="34" charset="0"/>
              </a:defRPr>
            </a:lvl5pPr>
            <a:lvl6pPr marL="2495992" indent="-226908" defTabSz="924967" eaLnBrk="0" fontAlgn="base" hangingPunct="0">
              <a:spcBef>
                <a:spcPct val="0"/>
              </a:spcBef>
              <a:spcAft>
                <a:spcPct val="0"/>
              </a:spcAft>
              <a:defRPr>
                <a:solidFill>
                  <a:schemeClr val="tx1"/>
                </a:solidFill>
                <a:latin typeface="Arial" panose="020B0604020202020204" pitchFamily="34" charset="0"/>
              </a:defRPr>
            </a:lvl6pPr>
            <a:lvl7pPr marL="2949809" indent="-226908" defTabSz="924967" eaLnBrk="0" fontAlgn="base" hangingPunct="0">
              <a:spcBef>
                <a:spcPct val="0"/>
              </a:spcBef>
              <a:spcAft>
                <a:spcPct val="0"/>
              </a:spcAft>
              <a:defRPr>
                <a:solidFill>
                  <a:schemeClr val="tx1"/>
                </a:solidFill>
                <a:latin typeface="Arial" panose="020B0604020202020204" pitchFamily="34" charset="0"/>
              </a:defRPr>
            </a:lvl7pPr>
            <a:lvl8pPr marL="3403625" indent="-226908" defTabSz="924967" eaLnBrk="0" fontAlgn="base" hangingPunct="0">
              <a:spcBef>
                <a:spcPct val="0"/>
              </a:spcBef>
              <a:spcAft>
                <a:spcPct val="0"/>
              </a:spcAft>
              <a:defRPr>
                <a:solidFill>
                  <a:schemeClr val="tx1"/>
                </a:solidFill>
                <a:latin typeface="Arial" panose="020B0604020202020204" pitchFamily="34" charset="0"/>
              </a:defRPr>
            </a:lvl8pPr>
            <a:lvl9pPr marL="3857442" indent="-226908" defTabSz="924967"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CBCE44-F576-4AA8-83E5-8327B61433ED}" type="slidenum">
              <a:rPr lang="fr-FR" altLang="en-US"/>
              <a:pPr eaLnBrk="1" hangingPunct="1"/>
              <a:t>1</a:t>
            </a:fld>
            <a:endParaRPr lang="fr-FR" altLang="en-US"/>
          </a:p>
        </p:txBody>
      </p:sp>
      <p:sp>
        <p:nvSpPr>
          <p:cNvPr id="49155" name="Rectangle 2">
            <a:extLst>
              <a:ext uri="{FF2B5EF4-FFF2-40B4-BE49-F238E27FC236}">
                <a16:creationId xmlns="" xmlns:a16="http://schemas.microsoft.com/office/drawing/2014/main" id="{CC14EF7D-641F-CEF2-7E60-D2B22A677BA5}"/>
              </a:ext>
            </a:extLst>
          </p:cNvPr>
          <p:cNvSpPr>
            <a:spLocks noGrp="1" noRot="1" noChangeAspect="1" noChangeArrowheads="1" noTextEdit="1"/>
          </p:cNvSpPr>
          <p:nvPr>
            <p:ph type="sldImg"/>
          </p:nvPr>
        </p:nvSpPr>
        <p:spPr>
          <a:xfrm>
            <a:off x="906463" y="739775"/>
            <a:ext cx="4933950" cy="3700463"/>
          </a:xfrm>
          <a:ln/>
        </p:spPr>
      </p:sp>
      <p:sp>
        <p:nvSpPr>
          <p:cNvPr id="49156" name="Rectangle 3">
            <a:extLst>
              <a:ext uri="{FF2B5EF4-FFF2-40B4-BE49-F238E27FC236}">
                <a16:creationId xmlns="" xmlns:a16="http://schemas.microsoft.com/office/drawing/2014/main" id="{DE145BE7-35F7-4748-03D8-5D0EA6931ABB}"/>
              </a:ext>
            </a:extLst>
          </p:cNvPr>
          <p:cNvSpPr>
            <a:spLocks noGrp="1" noChangeArrowheads="1"/>
          </p:cNvSpPr>
          <p:nvPr>
            <p:ph type="body" idx="1"/>
          </p:nvPr>
        </p:nvSpPr>
        <p:spPr>
          <a:xfrm>
            <a:off x="896634" y="4687801"/>
            <a:ext cx="4942496" cy="443849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438" tIns="43719" rIns="87438" bIns="43719"/>
          <a:lstStyle/>
          <a:p>
            <a:pPr eaLnBrk="1" hangingPunct="1"/>
            <a:endParaRPr lang="en-GB" altLang="en-US">
              <a:latin typeface="Arial" panose="020B0604020202020204" pitchFamily="34" charset="0"/>
            </a:endParaRPr>
          </a:p>
        </p:txBody>
      </p:sp>
    </p:spTree>
    <p:extLst>
      <p:ext uri="{BB962C8B-B14F-4D97-AF65-F5344CB8AC3E}">
        <p14:creationId xmlns:p14="http://schemas.microsoft.com/office/powerpoint/2010/main" val="3240478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 xmlns:a16="http://schemas.microsoft.com/office/drawing/2014/main" id="{E808778D-50FA-6535-6ACB-30B3FE4ACF88}"/>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 xmlns:a16="http://schemas.microsoft.com/office/drawing/2014/main" id="{8932D86B-3FC5-0988-96EC-26B8D0E69551}"/>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 xmlns:a16="http://schemas.microsoft.com/office/drawing/2014/main" id="{42E01C21-3D48-80B9-80F0-89E0A2AF225A}"/>
              </a:ext>
            </a:extLst>
          </p:cNvPr>
          <p:cNvSpPr>
            <a:spLocks noGrp="1" noChangeArrowheads="1"/>
          </p:cNvSpPr>
          <p:nvPr>
            <p:ph type="sldNum" sz="quarter" idx="12"/>
          </p:nvPr>
        </p:nvSpPr>
        <p:spPr>
          <a:ln/>
        </p:spPr>
        <p:txBody>
          <a:bodyPr/>
          <a:lstStyle>
            <a:lvl1pPr>
              <a:defRPr/>
            </a:lvl1pPr>
          </a:lstStyle>
          <a:p>
            <a:fld id="{A9E1A1FF-F180-4874-82DD-16CCEF981E28}" type="slidenum">
              <a:rPr lang="fr-FR" altLang="en-US"/>
              <a:pPr/>
              <a:t>‹#›</a:t>
            </a:fld>
            <a:endParaRPr lang="fr-FR" altLang="en-US"/>
          </a:p>
        </p:txBody>
      </p:sp>
    </p:spTree>
    <p:extLst>
      <p:ext uri="{BB962C8B-B14F-4D97-AF65-F5344CB8AC3E}">
        <p14:creationId xmlns:p14="http://schemas.microsoft.com/office/powerpoint/2010/main" val="2747680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E96D965E-07CC-DF44-C83C-FE2CD6C7281F}"/>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 xmlns:a16="http://schemas.microsoft.com/office/drawing/2014/main" id="{3E478340-417C-71DC-2C57-0F78C7027302}"/>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 xmlns:a16="http://schemas.microsoft.com/office/drawing/2014/main" id="{F51C07A4-7AF4-9858-99B9-6D9C31F421F0}"/>
              </a:ext>
            </a:extLst>
          </p:cNvPr>
          <p:cNvSpPr>
            <a:spLocks noGrp="1" noChangeArrowheads="1"/>
          </p:cNvSpPr>
          <p:nvPr>
            <p:ph type="sldNum" sz="quarter" idx="12"/>
          </p:nvPr>
        </p:nvSpPr>
        <p:spPr>
          <a:ln/>
        </p:spPr>
        <p:txBody>
          <a:bodyPr/>
          <a:lstStyle>
            <a:lvl1pPr>
              <a:defRPr/>
            </a:lvl1pPr>
          </a:lstStyle>
          <a:p>
            <a:fld id="{D8351FC3-75AC-40F8-A10A-07107D2E24EA}" type="slidenum">
              <a:rPr lang="fr-FR" altLang="en-US"/>
              <a:pPr/>
              <a:t>‹#›</a:t>
            </a:fld>
            <a:endParaRPr lang="fr-FR" altLang="en-US"/>
          </a:p>
        </p:txBody>
      </p:sp>
    </p:spTree>
    <p:extLst>
      <p:ext uri="{BB962C8B-B14F-4D97-AF65-F5344CB8AC3E}">
        <p14:creationId xmlns:p14="http://schemas.microsoft.com/office/powerpoint/2010/main" val="164471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40F9AAE1-4D03-2ACF-2D4A-9CF23E48793F}"/>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 xmlns:a16="http://schemas.microsoft.com/office/drawing/2014/main" id="{C78F06A2-9367-9A98-EE1D-021D152EF73E}"/>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 xmlns:a16="http://schemas.microsoft.com/office/drawing/2014/main" id="{F789CA6E-577C-39F8-75C9-201234AFD439}"/>
              </a:ext>
            </a:extLst>
          </p:cNvPr>
          <p:cNvSpPr>
            <a:spLocks noGrp="1" noChangeArrowheads="1"/>
          </p:cNvSpPr>
          <p:nvPr>
            <p:ph type="sldNum" sz="quarter" idx="12"/>
          </p:nvPr>
        </p:nvSpPr>
        <p:spPr>
          <a:ln/>
        </p:spPr>
        <p:txBody>
          <a:bodyPr/>
          <a:lstStyle>
            <a:lvl1pPr>
              <a:defRPr/>
            </a:lvl1pPr>
          </a:lstStyle>
          <a:p>
            <a:fld id="{2F70A736-61AF-4D11-8E23-0662E6CA70AB}" type="slidenum">
              <a:rPr lang="fr-FR" altLang="en-US"/>
              <a:pPr/>
              <a:t>‹#›</a:t>
            </a:fld>
            <a:endParaRPr lang="fr-FR" altLang="en-US"/>
          </a:p>
        </p:txBody>
      </p:sp>
    </p:spTree>
    <p:extLst>
      <p:ext uri="{BB962C8B-B14F-4D97-AF65-F5344CB8AC3E}">
        <p14:creationId xmlns:p14="http://schemas.microsoft.com/office/powerpoint/2010/main" val="1775641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a:extLst>
              <a:ext uri="{FF2B5EF4-FFF2-40B4-BE49-F238E27FC236}">
                <a16:creationId xmlns="" xmlns:a16="http://schemas.microsoft.com/office/drawing/2014/main" id="{2276473E-AC13-50A7-2E36-912D042FAC52}"/>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5">
            <a:extLst>
              <a:ext uri="{FF2B5EF4-FFF2-40B4-BE49-F238E27FC236}">
                <a16:creationId xmlns="" xmlns:a16="http://schemas.microsoft.com/office/drawing/2014/main" id="{B67FE0B9-5BBF-A42C-319D-021032430B2F}"/>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6">
            <a:extLst>
              <a:ext uri="{FF2B5EF4-FFF2-40B4-BE49-F238E27FC236}">
                <a16:creationId xmlns="" xmlns:a16="http://schemas.microsoft.com/office/drawing/2014/main" id="{D5BFCF75-B237-54DE-C026-CB450D2FAAAF}"/>
              </a:ext>
            </a:extLst>
          </p:cNvPr>
          <p:cNvSpPr>
            <a:spLocks noGrp="1" noChangeArrowheads="1"/>
          </p:cNvSpPr>
          <p:nvPr>
            <p:ph type="sldNum" sz="quarter" idx="12"/>
          </p:nvPr>
        </p:nvSpPr>
        <p:spPr>
          <a:ln/>
        </p:spPr>
        <p:txBody>
          <a:bodyPr/>
          <a:lstStyle>
            <a:lvl1pPr>
              <a:defRPr/>
            </a:lvl1pPr>
          </a:lstStyle>
          <a:p>
            <a:fld id="{1744254C-77B3-405F-B5D5-70301830A5DD}" type="slidenum">
              <a:rPr lang="fr-FR" altLang="en-US"/>
              <a:pPr/>
              <a:t>‹#›</a:t>
            </a:fld>
            <a:endParaRPr lang="fr-FR" altLang="en-US"/>
          </a:p>
        </p:txBody>
      </p:sp>
    </p:spTree>
    <p:extLst>
      <p:ext uri="{BB962C8B-B14F-4D97-AF65-F5344CB8AC3E}">
        <p14:creationId xmlns:p14="http://schemas.microsoft.com/office/powerpoint/2010/main" val="57760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 xmlns:a16="http://schemas.microsoft.com/office/drawing/2014/main" id="{8784B18B-0A41-F9AD-8BC9-D0F19BA4A760}"/>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 xmlns:a16="http://schemas.microsoft.com/office/drawing/2014/main" id="{F4745D3C-E227-15F9-2B69-790BED7163B3}"/>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 xmlns:a16="http://schemas.microsoft.com/office/drawing/2014/main" id="{E9FC85A8-8A60-4738-0BEF-FD0C87AADF50}"/>
              </a:ext>
            </a:extLst>
          </p:cNvPr>
          <p:cNvSpPr>
            <a:spLocks noGrp="1" noChangeArrowheads="1"/>
          </p:cNvSpPr>
          <p:nvPr>
            <p:ph type="sldNum" sz="quarter" idx="12"/>
          </p:nvPr>
        </p:nvSpPr>
        <p:spPr>
          <a:ln/>
        </p:spPr>
        <p:txBody>
          <a:bodyPr/>
          <a:lstStyle>
            <a:lvl1pPr>
              <a:defRPr/>
            </a:lvl1pPr>
          </a:lstStyle>
          <a:p>
            <a:fld id="{696829AB-8924-4D1E-89A4-71071B004A06}" type="slidenum">
              <a:rPr lang="fr-FR" altLang="en-US"/>
              <a:pPr/>
              <a:t>‹#›</a:t>
            </a:fld>
            <a:endParaRPr lang="fr-FR" altLang="en-US"/>
          </a:p>
        </p:txBody>
      </p:sp>
    </p:spTree>
    <p:extLst>
      <p:ext uri="{BB962C8B-B14F-4D97-AF65-F5344CB8AC3E}">
        <p14:creationId xmlns:p14="http://schemas.microsoft.com/office/powerpoint/2010/main" val="145733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 xmlns:a16="http://schemas.microsoft.com/office/drawing/2014/main" id="{B180E46E-B71D-9ECE-27A7-6A9AA01ACEB7}"/>
              </a:ext>
            </a:extLst>
          </p:cNvPr>
          <p:cNvSpPr>
            <a:spLocks noGrp="1" noChangeArrowheads="1"/>
          </p:cNvSpPr>
          <p:nvPr>
            <p:ph type="dt" sz="half" idx="10"/>
          </p:nvPr>
        </p:nvSpPr>
        <p:spPr>
          <a:ln/>
        </p:spPr>
        <p:txBody>
          <a:bodyPr/>
          <a:lstStyle>
            <a:lvl1pPr>
              <a:defRPr/>
            </a:lvl1pPr>
          </a:lstStyle>
          <a:p>
            <a:pPr>
              <a:defRPr/>
            </a:pPr>
            <a:endParaRPr lang="fr-FR"/>
          </a:p>
        </p:txBody>
      </p:sp>
      <p:sp>
        <p:nvSpPr>
          <p:cNvPr id="5" name="Rectangle 5">
            <a:extLst>
              <a:ext uri="{FF2B5EF4-FFF2-40B4-BE49-F238E27FC236}">
                <a16:creationId xmlns="" xmlns:a16="http://schemas.microsoft.com/office/drawing/2014/main" id="{2479D8B1-AF79-F009-228D-EDAFD0B52AA5}"/>
              </a:ext>
            </a:extLst>
          </p:cNvPr>
          <p:cNvSpPr>
            <a:spLocks noGrp="1" noChangeArrowheads="1"/>
          </p:cNvSpPr>
          <p:nvPr>
            <p:ph type="ftr" sz="quarter" idx="11"/>
          </p:nvPr>
        </p:nvSpPr>
        <p:spPr>
          <a:ln/>
        </p:spPr>
        <p:txBody>
          <a:bodyPr/>
          <a:lstStyle>
            <a:lvl1pPr>
              <a:defRPr/>
            </a:lvl1pPr>
          </a:lstStyle>
          <a:p>
            <a:pPr>
              <a:defRPr/>
            </a:pPr>
            <a:endParaRPr lang="fr-FR"/>
          </a:p>
        </p:txBody>
      </p:sp>
      <p:sp>
        <p:nvSpPr>
          <p:cNvPr id="6" name="Rectangle 6">
            <a:extLst>
              <a:ext uri="{FF2B5EF4-FFF2-40B4-BE49-F238E27FC236}">
                <a16:creationId xmlns="" xmlns:a16="http://schemas.microsoft.com/office/drawing/2014/main" id="{9A85A030-F827-28CA-B0BC-7EA9B7937695}"/>
              </a:ext>
            </a:extLst>
          </p:cNvPr>
          <p:cNvSpPr>
            <a:spLocks noGrp="1" noChangeArrowheads="1"/>
          </p:cNvSpPr>
          <p:nvPr>
            <p:ph type="sldNum" sz="quarter" idx="12"/>
          </p:nvPr>
        </p:nvSpPr>
        <p:spPr>
          <a:ln/>
        </p:spPr>
        <p:txBody>
          <a:bodyPr/>
          <a:lstStyle>
            <a:lvl1pPr>
              <a:defRPr/>
            </a:lvl1pPr>
          </a:lstStyle>
          <a:p>
            <a:fld id="{B22F5D3E-56EA-4259-960F-C581F7FA9FDA}" type="slidenum">
              <a:rPr lang="fr-FR" altLang="en-US"/>
              <a:pPr/>
              <a:t>‹#›</a:t>
            </a:fld>
            <a:endParaRPr lang="fr-FR" altLang="en-US"/>
          </a:p>
        </p:txBody>
      </p:sp>
    </p:spTree>
    <p:extLst>
      <p:ext uri="{BB962C8B-B14F-4D97-AF65-F5344CB8AC3E}">
        <p14:creationId xmlns:p14="http://schemas.microsoft.com/office/powerpoint/2010/main" val="1310739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 xmlns:a16="http://schemas.microsoft.com/office/drawing/2014/main" id="{039163B7-4300-462C-FEC5-C5473410DB5B}"/>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 xmlns:a16="http://schemas.microsoft.com/office/drawing/2014/main" id="{4DB00C48-0221-0ABC-56CE-250665AA68E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 xmlns:a16="http://schemas.microsoft.com/office/drawing/2014/main" id="{B3FA2804-6F60-093E-409B-88BA42D00C63}"/>
              </a:ext>
            </a:extLst>
          </p:cNvPr>
          <p:cNvSpPr>
            <a:spLocks noGrp="1" noChangeArrowheads="1"/>
          </p:cNvSpPr>
          <p:nvPr>
            <p:ph type="sldNum" sz="quarter" idx="12"/>
          </p:nvPr>
        </p:nvSpPr>
        <p:spPr>
          <a:ln/>
        </p:spPr>
        <p:txBody>
          <a:bodyPr/>
          <a:lstStyle>
            <a:lvl1pPr>
              <a:defRPr/>
            </a:lvl1pPr>
          </a:lstStyle>
          <a:p>
            <a:fld id="{2E58DE59-8812-48D6-BC62-FF6FC2EA5E42}" type="slidenum">
              <a:rPr lang="fr-FR" altLang="en-US"/>
              <a:pPr/>
              <a:t>‹#›</a:t>
            </a:fld>
            <a:endParaRPr lang="fr-FR" altLang="en-US"/>
          </a:p>
        </p:txBody>
      </p:sp>
    </p:spTree>
    <p:extLst>
      <p:ext uri="{BB962C8B-B14F-4D97-AF65-F5344CB8AC3E}">
        <p14:creationId xmlns:p14="http://schemas.microsoft.com/office/powerpoint/2010/main" val="1228496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 xmlns:a16="http://schemas.microsoft.com/office/drawing/2014/main" id="{8D2E75AA-2F29-9453-F303-16BD8319461A}"/>
              </a:ext>
            </a:extLst>
          </p:cNvPr>
          <p:cNvSpPr>
            <a:spLocks noGrp="1" noChangeArrowheads="1"/>
          </p:cNvSpPr>
          <p:nvPr>
            <p:ph type="dt" sz="half" idx="10"/>
          </p:nvPr>
        </p:nvSpPr>
        <p:spPr>
          <a:ln/>
        </p:spPr>
        <p:txBody>
          <a:bodyPr/>
          <a:lstStyle>
            <a:lvl1pPr>
              <a:defRPr/>
            </a:lvl1pPr>
          </a:lstStyle>
          <a:p>
            <a:pPr>
              <a:defRPr/>
            </a:pPr>
            <a:endParaRPr lang="fr-FR"/>
          </a:p>
        </p:txBody>
      </p:sp>
      <p:sp>
        <p:nvSpPr>
          <p:cNvPr id="8" name="Rectangle 5">
            <a:extLst>
              <a:ext uri="{FF2B5EF4-FFF2-40B4-BE49-F238E27FC236}">
                <a16:creationId xmlns="" xmlns:a16="http://schemas.microsoft.com/office/drawing/2014/main" id="{EB9B4732-2C0C-1935-76F1-2622B22DA09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9" name="Rectangle 6">
            <a:extLst>
              <a:ext uri="{FF2B5EF4-FFF2-40B4-BE49-F238E27FC236}">
                <a16:creationId xmlns="" xmlns:a16="http://schemas.microsoft.com/office/drawing/2014/main" id="{60EDB9D7-7395-8A9A-5520-41715A8D19E0}"/>
              </a:ext>
            </a:extLst>
          </p:cNvPr>
          <p:cNvSpPr>
            <a:spLocks noGrp="1" noChangeArrowheads="1"/>
          </p:cNvSpPr>
          <p:nvPr>
            <p:ph type="sldNum" sz="quarter" idx="12"/>
          </p:nvPr>
        </p:nvSpPr>
        <p:spPr>
          <a:ln/>
        </p:spPr>
        <p:txBody>
          <a:bodyPr/>
          <a:lstStyle>
            <a:lvl1pPr>
              <a:defRPr/>
            </a:lvl1pPr>
          </a:lstStyle>
          <a:p>
            <a:fld id="{A9987734-5F20-4A87-BBF6-FAFD1F5C9CA2}" type="slidenum">
              <a:rPr lang="fr-FR" altLang="en-US"/>
              <a:pPr/>
              <a:t>‹#›</a:t>
            </a:fld>
            <a:endParaRPr lang="fr-FR" altLang="en-US"/>
          </a:p>
        </p:txBody>
      </p:sp>
    </p:spTree>
    <p:extLst>
      <p:ext uri="{BB962C8B-B14F-4D97-AF65-F5344CB8AC3E}">
        <p14:creationId xmlns:p14="http://schemas.microsoft.com/office/powerpoint/2010/main" val="1312177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 xmlns:a16="http://schemas.microsoft.com/office/drawing/2014/main" id="{79323F46-DE13-8640-8E6D-075CF8C802C4}"/>
              </a:ext>
            </a:extLst>
          </p:cNvPr>
          <p:cNvSpPr>
            <a:spLocks noGrp="1" noChangeArrowheads="1"/>
          </p:cNvSpPr>
          <p:nvPr>
            <p:ph type="dt" sz="half" idx="10"/>
          </p:nvPr>
        </p:nvSpPr>
        <p:spPr>
          <a:ln/>
        </p:spPr>
        <p:txBody>
          <a:bodyPr/>
          <a:lstStyle>
            <a:lvl1pPr>
              <a:defRPr/>
            </a:lvl1pPr>
          </a:lstStyle>
          <a:p>
            <a:pPr>
              <a:defRPr/>
            </a:pPr>
            <a:endParaRPr lang="fr-FR"/>
          </a:p>
        </p:txBody>
      </p:sp>
      <p:sp>
        <p:nvSpPr>
          <p:cNvPr id="4" name="Rectangle 5">
            <a:extLst>
              <a:ext uri="{FF2B5EF4-FFF2-40B4-BE49-F238E27FC236}">
                <a16:creationId xmlns="" xmlns:a16="http://schemas.microsoft.com/office/drawing/2014/main" id="{4391B0F5-E53D-0561-314C-25B85F8C94BF}"/>
              </a:ext>
            </a:extLst>
          </p:cNvPr>
          <p:cNvSpPr>
            <a:spLocks noGrp="1" noChangeArrowheads="1"/>
          </p:cNvSpPr>
          <p:nvPr>
            <p:ph type="ftr" sz="quarter" idx="11"/>
          </p:nvPr>
        </p:nvSpPr>
        <p:spPr>
          <a:ln/>
        </p:spPr>
        <p:txBody>
          <a:bodyPr/>
          <a:lstStyle>
            <a:lvl1pPr>
              <a:defRPr/>
            </a:lvl1pPr>
          </a:lstStyle>
          <a:p>
            <a:pPr>
              <a:defRPr/>
            </a:pPr>
            <a:endParaRPr lang="fr-FR"/>
          </a:p>
        </p:txBody>
      </p:sp>
      <p:sp>
        <p:nvSpPr>
          <p:cNvPr id="5" name="Rectangle 6">
            <a:extLst>
              <a:ext uri="{FF2B5EF4-FFF2-40B4-BE49-F238E27FC236}">
                <a16:creationId xmlns="" xmlns:a16="http://schemas.microsoft.com/office/drawing/2014/main" id="{BD88B9E4-D56B-53AC-4250-15D2E37A3AC6}"/>
              </a:ext>
            </a:extLst>
          </p:cNvPr>
          <p:cNvSpPr>
            <a:spLocks noGrp="1" noChangeArrowheads="1"/>
          </p:cNvSpPr>
          <p:nvPr>
            <p:ph type="sldNum" sz="quarter" idx="12"/>
          </p:nvPr>
        </p:nvSpPr>
        <p:spPr>
          <a:ln/>
        </p:spPr>
        <p:txBody>
          <a:bodyPr/>
          <a:lstStyle>
            <a:lvl1pPr>
              <a:defRPr/>
            </a:lvl1pPr>
          </a:lstStyle>
          <a:p>
            <a:fld id="{4221F196-762A-4E3F-AA03-2B2C8E500C57}" type="slidenum">
              <a:rPr lang="fr-FR" altLang="en-US"/>
              <a:pPr/>
              <a:t>‹#›</a:t>
            </a:fld>
            <a:endParaRPr lang="fr-FR" altLang="en-US"/>
          </a:p>
        </p:txBody>
      </p:sp>
    </p:spTree>
    <p:extLst>
      <p:ext uri="{BB962C8B-B14F-4D97-AF65-F5344CB8AC3E}">
        <p14:creationId xmlns:p14="http://schemas.microsoft.com/office/powerpoint/2010/main" val="3609364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 xmlns:a16="http://schemas.microsoft.com/office/drawing/2014/main" id="{C32BAF83-BDB4-C837-9A4D-C62BB66C2BD8}"/>
              </a:ext>
            </a:extLst>
          </p:cNvPr>
          <p:cNvSpPr>
            <a:spLocks noGrp="1" noChangeArrowheads="1"/>
          </p:cNvSpPr>
          <p:nvPr>
            <p:ph type="dt" sz="half" idx="10"/>
          </p:nvPr>
        </p:nvSpPr>
        <p:spPr>
          <a:ln/>
        </p:spPr>
        <p:txBody>
          <a:bodyPr/>
          <a:lstStyle>
            <a:lvl1pPr>
              <a:defRPr/>
            </a:lvl1pPr>
          </a:lstStyle>
          <a:p>
            <a:pPr>
              <a:defRPr/>
            </a:pPr>
            <a:endParaRPr lang="fr-FR"/>
          </a:p>
        </p:txBody>
      </p:sp>
      <p:sp>
        <p:nvSpPr>
          <p:cNvPr id="3" name="Rectangle 5">
            <a:extLst>
              <a:ext uri="{FF2B5EF4-FFF2-40B4-BE49-F238E27FC236}">
                <a16:creationId xmlns="" xmlns:a16="http://schemas.microsoft.com/office/drawing/2014/main" id="{8ECDAF95-EAE3-AB4E-72E2-0E18CA52A17A}"/>
              </a:ext>
            </a:extLst>
          </p:cNvPr>
          <p:cNvSpPr>
            <a:spLocks noGrp="1" noChangeArrowheads="1"/>
          </p:cNvSpPr>
          <p:nvPr>
            <p:ph type="ftr" sz="quarter" idx="11"/>
          </p:nvPr>
        </p:nvSpPr>
        <p:spPr>
          <a:ln/>
        </p:spPr>
        <p:txBody>
          <a:bodyPr/>
          <a:lstStyle>
            <a:lvl1pPr>
              <a:defRPr/>
            </a:lvl1pPr>
          </a:lstStyle>
          <a:p>
            <a:pPr>
              <a:defRPr/>
            </a:pPr>
            <a:endParaRPr lang="fr-FR"/>
          </a:p>
        </p:txBody>
      </p:sp>
      <p:sp>
        <p:nvSpPr>
          <p:cNvPr id="4" name="Rectangle 6">
            <a:extLst>
              <a:ext uri="{FF2B5EF4-FFF2-40B4-BE49-F238E27FC236}">
                <a16:creationId xmlns="" xmlns:a16="http://schemas.microsoft.com/office/drawing/2014/main" id="{A8FD2458-6956-838F-40A1-04BD336D7ECD}"/>
              </a:ext>
            </a:extLst>
          </p:cNvPr>
          <p:cNvSpPr>
            <a:spLocks noGrp="1" noChangeArrowheads="1"/>
          </p:cNvSpPr>
          <p:nvPr>
            <p:ph type="sldNum" sz="quarter" idx="12"/>
          </p:nvPr>
        </p:nvSpPr>
        <p:spPr>
          <a:ln/>
        </p:spPr>
        <p:txBody>
          <a:bodyPr/>
          <a:lstStyle>
            <a:lvl1pPr>
              <a:defRPr/>
            </a:lvl1pPr>
          </a:lstStyle>
          <a:p>
            <a:fld id="{73045AB0-0790-4167-86F7-AE12DB250AC1}" type="slidenum">
              <a:rPr lang="fr-FR" altLang="en-US"/>
              <a:pPr/>
              <a:t>‹#›</a:t>
            </a:fld>
            <a:endParaRPr lang="fr-FR" altLang="en-US"/>
          </a:p>
        </p:txBody>
      </p:sp>
    </p:spTree>
    <p:extLst>
      <p:ext uri="{BB962C8B-B14F-4D97-AF65-F5344CB8AC3E}">
        <p14:creationId xmlns:p14="http://schemas.microsoft.com/office/powerpoint/2010/main" val="3151211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1DD82744-E3FC-E99F-11DC-B12639B28505}"/>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 xmlns:a16="http://schemas.microsoft.com/office/drawing/2014/main" id="{6EB5AAED-F170-2161-094C-991238CED220}"/>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 xmlns:a16="http://schemas.microsoft.com/office/drawing/2014/main" id="{48D6623D-9871-0687-1BB6-E1B70C11049C}"/>
              </a:ext>
            </a:extLst>
          </p:cNvPr>
          <p:cNvSpPr>
            <a:spLocks noGrp="1" noChangeArrowheads="1"/>
          </p:cNvSpPr>
          <p:nvPr>
            <p:ph type="sldNum" sz="quarter" idx="12"/>
          </p:nvPr>
        </p:nvSpPr>
        <p:spPr>
          <a:ln/>
        </p:spPr>
        <p:txBody>
          <a:bodyPr/>
          <a:lstStyle>
            <a:lvl1pPr>
              <a:defRPr/>
            </a:lvl1pPr>
          </a:lstStyle>
          <a:p>
            <a:fld id="{237D8209-E9A5-420C-A261-FA4B343502FE}" type="slidenum">
              <a:rPr lang="fr-FR" altLang="en-US"/>
              <a:pPr/>
              <a:t>‹#›</a:t>
            </a:fld>
            <a:endParaRPr lang="fr-FR" altLang="en-US"/>
          </a:p>
        </p:txBody>
      </p:sp>
    </p:spTree>
    <p:extLst>
      <p:ext uri="{BB962C8B-B14F-4D97-AF65-F5344CB8AC3E}">
        <p14:creationId xmlns:p14="http://schemas.microsoft.com/office/powerpoint/2010/main" val="339685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 xmlns:a16="http://schemas.microsoft.com/office/drawing/2014/main" id="{F328AF88-83A0-86AB-58F8-153651C2F81C}"/>
              </a:ext>
            </a:extLst>
          </p:cNvPr>
          <p:cNvSpPr>
            <a:spLocks noGrp="1" noChangeArrowheads="1"/>
          </p:cNvSpPr>
          <p:nvPr>
            <p:ph type="dt" sz="half" idx="10"/>
          </p:nvPr>
        </p:nvSpPr>
        <p:spPr>
          <a:ln/>
        </p:spPr>
        <p:txBody>
          <a:bodyPr/>
          <a:lstStyle>
            <a:lvl1pPr>
              <a:defRPr/>
            </a:lvl1pPr>
          </a:lstStyle>
          <a:p>
            <a:pPr>
              <a:defRPr/>
            </a:pPr>
            <a:endParaRPr lang="fr-FR"/>
          </a:p>
        </p:txBody>
      </p:sp>
      <p:sp>
        <p:nvSpPr>
          <p:cNvPr id="6" name="Rectangle 5">
            <a:extLst>
              <a:ext uri="{FF2B5EF4-FFF2-40B4-BE49-F238E27FC236}">
                <a16:creationId xmlns="" xmlns:a16="http://schemas.microsoft.com/office/drawing/2014/main" id="{41C0D1A1-9CBA-2757-AF04-A715E56E8A74}"/>
              </a:ext>
            </a:extLst>
          </p:cNvPr>
          <p:cNvSpPr>
            <a:spLocks noGrp="1" noChangeArrowheads="1"/>
          </p:cNvSpPr>
          <p:nvPr>
            <p:ph type="ftr" sz="quarter" idx="11"/>
          </p:nvPr>
        </p:nvSpPr>
        <p:spPr>
          <a:ln/>
        </p:spPr>
        <p:txBody>
          <a:bodyPr/>
          <a:lstStyle>
            <a:lvl1pPr>
              <a:defRPr/>
            </a:lvl1pPr>
          </a:lstStyle>
          <a:p>
            <a:pPr>
              <a:defRPr/>
            </a:pPr>
            <a:endParaRPr lang="fr-FR"/>
          </a:p>
        </p:txBody>
      </p:sp>
      <p:sp>
        <p:nvSpPr>
          <p:cNvPr id="7" name="Rectangle 6">
            <a:extLst>
              <a:ext uri="{FF2B5EF4-FFF2-40B4-BE49-F238E27FC236}">
                <a16:creationId xmlns="" xmlns:a16="http://schemas.microsoft.com/office/drawing/2014/main" id="{F9986A33-AE96-1F16-4A85-347970B278B2}"/>
              </a:ext>
            </a:extLst>
          </p:cNvPr>
          <p:cNvSpPr>
            <a:spLocks noGrp="1" noChangeArrowheads="1"/>
          </p:cNvSpPr>
          <p:nvPr>
            <p:ph type="sldNum" sz="quarter" idx="12"/>
          </p:nvPr>
        </p:nvSpPr>
        <p:spPr>
          <a:ln/>
        </p:spPr>
        <p:txBody>
          <a:bodyPr/>
          <a:lstStyle>
            <a:lvl1pPr>
              <a:defRPr/>
            </a:lvl1pPr>
          </a:lstStyle>
          <a:p>
            <a:fld id="{F9A0DB25-6E82-4CAF-92A0-B676C6616D5B}" type="slidenum">
              <a:rPr lang="fr-FR" altLang="en-US"/>
              <a:pPr/>
              <a:t>‹#›</a:t>
            </a:fld>
            <a:endParaRPr lang="fr-FR" altLang="en-US"/>
          </a:p>
        </p:txBody>
      </p:sp>
    </p:spTree>
    <p:extLst>
      <p:ext uri="{BB962C8B-B14F-4D97-AF65-F5344CB8AC3E}">
        <p14:creationId xmlns:p14="http://schemas.microsoft.com/office/powerpoint/2010/main" val="2533452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6EBD90E9-837D-C13F-6C98-1AEE9421D62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ctr" anchorCtr="0" compatLnSpc="1">
            <a:prstTxWarp prst="textNoShape">
              <a:avLst/>
            </a:prstTxWarp>
          </a:bodyPr>
          <a:lstStyle/>
          <a:p>
            <a:pPr lvl="0"/>
            <a:r>
              <a:rPr lang="fr-FR" altLang="en-US"/>
              <a:t>Click to edit Master title style</a:t>
            </a:r>
          </a:p>
        </p:txBody>
      </p:sp>
      <p:sp>
        <p:nvSpPr>
          <p:cNvPr id="13315" name="Rectangle 3">
            <a:extLst>
              <a:ext uri="{FF2B5EF4-FFF2-40B4-BE49-F238E27FC236}">
                <a16:creationId xmlns="" xmlns:a16="http://schemas.microsoft.com/office/drawing/2014/main" id="{B0695567-0731-6F22-D63C-12A5F86F2E26}"/>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lvl="0"/>
            <a:r>
              <a:rPr lang="fr-FR" altLang="en-US"/>
              <a:t>Click to edit Master text styles</a:t>
            </a:r>
          </a:p>
          <a:p>
            <a:pPr lvl="1"/>
            <a:r>
              <a:rPr lang="fr-FR" altLang="en-US"/>
              <a:t>Second level</a:t>
            </a:r>
          </a:p>
          <a:p>
            <a:pPr lvl="2"/>
            <a:r>
              <a:rPr lang="fr-FR" altLang="en-US"/>
              <a:t>Third level</a:t>
            </a:r>
          </a:p>
          <a:p>
            <a:pPr lvl="3"/>
            <a:r>
              <a:rPr lang="fr-FR" altLang="en-US"/>
              <a:t>Fourth level</a:t>
            </a:r>
          </a:p>
          <a:p>
            <a:pPr lvl="4"/>
            <a:r>
              <a:rPr lang="fr-FR" altLang="en-US"/>
              <a:t>Fifth level</a:t>
            </a:r>
          </a:p>
        </p:txBody>
      </p:sp>
      <p:sp>
        <p:nvSpPr>
          <p:cNvPr id="1028" name="Rectangle 4">
            <a:extLst>
              <a:ext uri="{FF2B5EF4-FFF2-40B4-BE49-F238E27FC236}">
                <a16:creationId xmlns="" xmlns:a16="http://schemas.microsoft.com/office/drawing/2014/main" id="{889C775B-F1D6-5CC1-A4AB-849378481A6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defRPr sz="1400">
                <a:latin typeface="Arial" charset="0"/>
              </a:defRPr>
            </a:lvl1pPr>
          </a:lstStyle>
          <a:p>
            <a:pPr>
              <a:defRPr/>
            </a:pPr>
            <a:endParaRPr lang="fr-FR"/>
          </a:p>
        </p:txBody>
      </p:sp>
      <p:sp>
        <p:nvSpPr>
          <p:cNvPr id="1029" name="Rectangle 5">
            <a:extLst>
              <a:ext uri="{FF2B5EF4-FFF2-40B4-BE49-F238E27FC236}">
                <a16:creationId xmlns="" xmlns:a16="http://schemas.microsoft.com/office/drawing/2014/main" id="{A701F7F7-3B57-5512-9E3E-7BE50375BAF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ctr">
              <a:defRPr sz="1400">
                <a:latin typeface="Arial" charset="0"/>
              </a:defRPr>
            </a:lvl1pPr>
          </a:lstStyle>
          <a:p>
            <a:pPr>
              <a:defRPr/>
            </a:pPr>
            <a:endParaRPr lang="fr-FR"/>
          </a:p>
        </p:txBody>
      </p:sp>
      <p:sp>
        <p:nvSpPr>
          <p:cNvPr id="1030" name="Rectangle 6">
            <a:extLst>
              <a:ext uri="{FF2B5EF4-FFF2-40B4-BE49-F238E27FC236}">
                <a16:creationId xmlns="" xmlns:a16="http://schemas.microsoft.com/office/drawing/2014/main" id="{4BE34341-4C03-5463-41B9-37D39ABEF4B4}"/>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27" tIns="45713" rIns="91427" bIns="45713" numCol="1" anchor="t" anchorCtr="0" compatLnSpc="1">
            <a:prstTxWarp prst="textNoShape">
              <a:avLst/>
            </a:prstTxWarp>
          </a:bodyPr>
          <a:lstStyle>
            <a:lvl1pPr algn="r">
              <a:defRPr sz="1400"/>
            </a:lvl1pPr>
          </a:lstStyle>
          <a:p>
            <a:fld id="{0DE33373-46A6-40A8-A3ED-4085CA5AE9E9}" type="slidenum">
              <a:rPr lang="fr-FR" altLang="en-US"/>
              <a:pPr/>
              <a:t>‹#›</a:t>
            </a:fld>
            <a:endParaRPr lang="fr-F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a:extLst>
              <a:ext uri="{FF2B5EF4-FFF2-40B4-BE49-F238E27FC236}">
                <a16:creationId xmlns="" xmlns:a16="http://schemas.microsoft.com/office/drawing/2014/main" id="{602BD505-0683-DB6E-DEF3-D69BB44D5FF0}"/>
              </a:ext>
            </a:extLst>
          </p:cNvPr>
          <p:cNvSpPr txBox="1">
            <a:spLocks noChangeArrowheads="1"/>
          </p:cNvSpPr>
          <p:nvPr/>
        </p:nvSpPr>
        <p:spPr bwMode="auto">
          <a:xfrm>
            <a:off x="0" y="2362200"/>
            <a:ext cx="9144000" cy="1311275"/>
          </a:xfrm>
          <a:prstGeom prst="rect">
            <a:avLst/>
          </a:prstGeom>
          <a:solidFill>
            <a:srgbClr val="00FFFF"/>
          </a:solidFill>
          <a:ln>
            <a:noFill/>
          </a:ln>
          <a:extLst>
            <a:ext uri="{91240B29-F687-4F45-9708-019B960494DF}">
              <a14:hiddenLine xmlns:a14="http://schemas.microsoft.com/office/drawing/2010/main" w="76200" cmpd="tri">
                <a:solidFill>
                  <a:srgbClr val="000000"/>
                </a:solidFill>
                <a:miter lim="800000"/>
                <a:headEnd/>
                <a:tailEnd/>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lnSpc>
                <a:spcPct val="200000"/>
              </a:lnSpc>
            </a:pPr>
            <a:r>
              <a:rPr lang="en-US" altLang="en-US" sz="4000" b="1">
                <a:solidFill>
                  <a:srgbClr val="CC3300"/>
                </a:solidFill>
                <a:cs typeface="Arial" panose="020B0604020202020204" pitchFamily="34" charset="0"/>
              </a:rPr>
              <a:t>Pune Zilla Parishad, Pune </a:t>
            </a:r>
          </a:p>
        </p:txBody>
      </p:sp>
      <p:sp>
        <p:nvSpPr>
          <p:cNvPr id="14339" name="Text Box 3">
            <a:extLst>
              <a:ext uri="{FF2B5EF4-FFF2-40B4-BE49-F238E27FC236}">
                <a16:creationId xmlns="" xmlns:a16="http://schemas.microsoft.com/office/drawing/2014/main" id="{82C89ADA-8A91-F252-9EDF-297124B75B3D}"/>
              </a:ext>
            </a:extLst>
          </p:cNvPr>
          <p:cNvSpPr txBox="1">
            <a:spLocks noChangeArrowheads="1"/>
          </p:cNvSpPr>
          <p:nvPr/>
        </p:nvSpPr>
        <p:spPr bwMode="auto">
          <a:xfrm>
            <a:off x="1676400" y="4343400"/>
            <a:ext cx="59436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000" b="1">
                <a:solidFill>
                  <a:srgbClr val="800000"/>
                </a:solidFill>
                <a:cs typeface="Arial" panose="020B0604020202020204" pitchFamily="34" charset="0"/>
              </a:rPr>
              <a:t>General Administration </a:t>
            </a:r>
          </a:p>
          <a:p>
            <a:pPr algn="ctr" eaLnBrk="1" hangingPunct="1"/>
            <a:r>
              <a:rPr lang="en-US" altLang="en-US" sz="4000" b="1">
                <a:solidFill>
                  <a:srgbClr val="800000"/>
                </a:solidFill>
                <a:cs typeface="Arial" panose="020B0604020202020204" pitchFamily="34" charset="0"/>
              </a:rPr>
              <a:t>Department</a:t>
            </a:r>
          </a:p>
        </p:txBody>
      </p:sp>
      <p:sp>
        <p:nvSpPr>
          <p:cNvPr id="14340" name="WordArt 6">
            <a:extLst>
              <a:ext uri="{FF2B5EF4-FFF2-40B4-BE49-F238E27FC236}">
                <a16:creationId xmlns="" xmlns:a16="http://schemas.microsoft.com/office/drawing/2014/main" id="{54CF82F8-934F-31B9-FD27-566EFA6E8A0C}"/>
              </a:ext>
            </a:extLst>
          </p:cNvPr>
          <p:cNvSpPr>
            <a:spLocks noChangeArrowheads="1" noChangeShapeType="1" noTextEdit="1"/>
          </p:cNvSpPr>
          <p:nvPr/>
        </p:nvSpPr>
        <p:spPr bwMode="auto">
          <a:xfrm>
            <a:off x="3227388" y="685800"/>
            <a:ext cx="3094037" cy="6588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8000"/>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WEL COME</a:t>
            </a:r>
          </a:p>
        </p:txBody>
      </p:sp>
      <p:sp>
        <p:nvSpPr>
          <p:cNvPr id="14341" name="WordArt 7">
            <a:extLst>
              <a:ext uri="{FF2B5EF4-FFF2-40B4-BE49-F238E27FC236}">
                <a16:creationId xmlns="" xmlns:a16="http://schemas.microsoft.com/office/drawing/2014/main" id="{416704D4-986D-BB40-E2D0-C1C3ADD4AF8C}"/>
              </a:ext>
            </a:extLst>
          </p:cNvPr>
          <p:cNvSpPr>
            <a:spLocks noChangeArrowheads="1" noChangeShapeType="1" noTextEdit="1"/>
          </p:cNvSpPr>
          <p:nvPr/>
        </p:nvSpPr>
        <p:spPr bwMode="auto">
          <a:xfrm>
            <a:off x="4024313" y="1565275"/>
            <a:ext cx="1349375" cy="328613"/>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solidFill>
                  <a:srgbClr val="008000"/>
                </a:solidFill>
                <a:effectLst>
                  <a:outerShdw dist="45791" dir="2021404" algn="ctr" rotWithShape="0">
                    <a:srgbClr val="B2B2B2">
                      <a:alpha val="79999"/>
                    </a:srgbClr>
                  </a:outerShdw>
                </a:effectLst>
                <a:latin typeface="Times New Roman" panose="02020603050405020304" pitchFamily="18" charset="0"/>
                <a:cs typeface="Times New Roman" panose="02020603050405020304" pitchFamily="18" charset="0"/>
              </a:rPr>
              <a:t>TO</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 xmlns:a16="http://schemas.microsoft.com/office/drawing/2014/main" id="{606E5A69-EF50-160E-8824-363BCA4DAED8}"/>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2484" name="Text Box 20">
            <a:extLst>
              <a:ext uri="{FF2B5EF4-FFF2-40B4-BE49-F238E27FC236}">
                <a16:creationId xmlns="" xmlns:a16="http://schemas.microsoft.com/office/drawing/2014/main" id="{ED3626B2-48EA-5F2C-CF77-66B998606F00}"/>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General Administration Department</a:t>
            </a:r>
            <a:endParaRPr lang="en-US" sz="3200">
              <a:solidFill>
                <a:schemeClr val="bg1"/>
              </a:solidFill>
              <a:latin typeface="Arial Narrow" pitchFamily="34" charset="0"/>
            </a:endParaRPr>
          </a:p>
        </p:txBody>
      </p:sp>
      <p:sp>
        <p:nvSpPr>
          <p:cNvPr id="22532" name="Text Box 22">
            <a:extLst>
              <a:ext uri="{FF2B5EF4-FFF2-40B4-BE49-F238E27FC236}">
                <a16:creationId xmlns="" xmlns:a16="http://schemas.microsoft.com/office/drawing/2014/main" id="{132EE16F-8AB0-E329-0253-D6DE0FEC19DC}"/>
              </a:ext>
            </a:extLst>
          </p:cNvPr>
          <p:cNvSpPr txBox="1">
            <a:spLocks noChangeArrowheads="1"/>
          </p:cNvSpPr>
          <p:nvPr/>
        </p:nvSpPr>
        <p:spPr bwMode="auto">
          <a:xfrm>
            <a:off x="457200" y="1295400"/>
            <a:ext cx="82296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	Deputy CEO is head of the General Administration Department. Deputy CEO (General) and his team provide day to day administration support to ZP and coordinate among departments in ZP.</a:t>
            </a:r>
          </a:p>
          <a:p>
            <a:pPr algn="just" eaLnBrk="1" hangingPunct="1"/>
            <a:r>
              <a:rPr lang="en-US" altLang="en-US"/>
              <a:t>	</a:t>
            </a:r>
          </a:p>
          <a:p>
            <a:pPr algn="just" eaLnBrk="1" hangingPunct="1"/>
            <a:r>
              <a:rPr lang="en-US" altLang="en-US"/>
              <a:t>	Deputy Chief Executive Officer (General) is the statutory Secretary of Zilla Parishad’s General Body Committee &amp;  Standing Committee who are controlling bodies of all the sub committees.  General Administration Department, keeps records of minutes of these meetings in the format specified by the Govt.  From time to time. It also scrutinize minutes of panchayat samiti meetings.</a:t>
            </a:r>
          </a:p>
          <a:p>
            <a:pPr algn="just" eaLnBrk="1" hangingPunct="1"/>
            <a:r>
              <a:rPr lang="en-US" altLang="en-US" b="1" u="sng"/>
              <a:t>Functions of General Administration Department</a:t>
            </a:r>
            <a:endParaRPr lang="en-US" altLang="en-US"/>
          </a:p>
          <a:p>
            <a:pPr algn="just" eaLnBrk="1" hangingPunct="1"/>
            <a:r>
              <a:rPr lang="en-US" altLang="en-US"/>
              <a:t>	All establishment matters are being routed through this Department. This department comments on the subject keeping the govt. decisions &amp; guidelines in view   &amp; forward it to Chief Executive Officer for the final decision.  </a:t>
            </a:r>
          </a:p>
          <a:p>
            <a:pPr algn="just" eaLnBrk="1" hangingPunct="1"/>
            <a:r>
              <a:rPr lang="en-US" altLang="en-US"/>
              <a:t>Following are some of the key functions of General Administration Department.</a:t>
            </a:r>
          </a:p>
          <a:p>
            <a:pPr algn="just" eaLnBrk="1" hangingPunct="1"/>
            <a:r>
              <a:rPr lang="en-US" altLang="en-US"/>
              <a:t>Scrutiny of proposals received from other departments. Submit  them to the concerned officials with remarks.</a:t>
            </a:r>
            <a:endParaRPr lang="en-US" altLang="en-US" sz="2000"/>
          </a:p>
          <a:p>
            <a:pPr algn="just" eaLnBrk="1" hangingPunct="1"/>
            <a:endParaRPr lang="en-US" altLang="en-US" sz="2000" b="1" u="sng"/>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a:extLst>
              <a:ext uri="{FF2B5EF4-FFF2-40B4-BE49-F238E27FC236}">
                <a16:creationId xmlns="" xmlns:a16="http://schemas.microsoft.com/office/drawing/2014/main" id="{1D6A2EF3-100D-CE60-C618-A0EE18FA0628}"/>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2484" name="Text Box 20">
            <a:extLst>
              <a:ext uri="{FF2B5EF4-FFF2-40B4-BE49-F238E27FC236}">
                <a16:creationId xmlns="" xmlns:a16="http://schemas.microsoft.com/office/drawing/2014/main" id="{73745DCD-A332-8FBF-36EE-67CB05F8E9AE}"/>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General Administration Department</a:t>
            </a:r>
            <a:endParaRPr lang="en-US" sz="3200">
              <a:solidFill>
                <a:schemeClr val="bg1"/>
              </a:solidFill>
              <a:latin typeface="Arial Narrow" pitchFamily="34" charset="0"/>
            </a:endParaRPr>
          </a:p>
        </p:txBody>
      </p:sp>
      <p:sp>
        <p:nvSpPr>
          <p:cNvPr id="23556" name="Text Box 22">
            <a:extLst>
              <a:ext uri="{FF2B5EF4-FFF2-40B4-BE49-F238E27FC236}">
                <a16:creationId xmlns="" xmlns:a16="http://schemas.microsoft.com/office/drawing/2014/main" id="{109ACEEE-5A7C-A26E-52B0-D2282A305402}"/>
              </a:ext>
            </a:extLst>
          </p:cNvPr>
          <p:cNvSpPr txBox="1">
            <a:spLocks noChangeArrowheads="1"/>
          </p:cNvSpPr>
          <p:nvPr/>
        </p:nvSpPr>
        <p:spPr bwMode="auto">
          <a:xfrm>
            <a:off x="457200" y="1295400"/>
            <a:ext cx="82296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Maintain the record of all the meetings headed by President (i.e. elected representative)  and comply the decisions taken in the meeting by following up with the concern departments &amp;  getting  the work don.</a:t>
            </a:r>
          </a:p>
          <a:p>
            <a:pPr algn="just" eaLnBrk="1" hangingPunct="1"/>
            <a:r>
              <a:rPr lang="en-US" altLang="en-US"/>
              <a:t>Arrangements of Co-ordination meetings of all Administrative officers of Head Office &amp; Taluka levels to solve the technical &amp; administrative problems. </a:t>
            </a:r>
          </a:p>
          <a:p>
            <a:pPr algn="just" eaLnBrk="1" hangingPunct="1"/>
            <a:r>
              <a:rPr lang="en-US" altLang="en-US"/>
              <a:t>	Records the complaints of general people &amp; make arrangements to solve them. He looks after the protocol of all V.I.P. guests,  Ministers &amp; higher officials. Arranging the training to elected members, office staff to upgrade their working skills. </a:t>
            </a:r>
          </a:p>
          <a:p>
            <a:pPr algn="just" eaLnBrk="1" hangingPunct="1"/>
            <a:r>
              <a:rPr lang="en-US" altLang="en-US"/>
              <a:t>In short this department is the key department of Zilla Parishad &amp; keeps eye on the day to day activity of the organization with guidance of CEO the Administrative Head &amp; of President the Elected Representative.</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 xmlns:a16="http://schemas.microsoft.com/office/drawing/2014/main" id="{244EFD88-136D-8AC2-E74A-5CA7828F7DBC}"/>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DCBBEF86-5654-C5E5-956C-835BA13B2F63}"/>
              </a:ext>
            </a:extLst>
          </p:cNvPr>
          <p:cNvGrpSpPr>
            <a:grpSpLocks noChangeAspect="1"/>
          </p:cNvGrpSpPr>
          <p:nvPr/>
        </p:nvGrpSpPr>
        <p:grpSpPr bwMode="auto">
          <a:xfrm>
            <a:off x="533400" y="1295400"/>
            <a:ext cx="8153400" cy="4953000"/>
            <a:chOff x="1152" y="1298"/>
            <a:chExt cx="5904" cy="2016"/>
          </a:xfrm>
        </p:grpSpPr>
        <p:sp>
          <p:nvSpPr>
            <p:cNvPr id="3" name="AutoShape 4">
              <a:extLst>
                <a:ext uri="{FF2B5EF4-FFF2-40B4-BE49-F238E27FC236}">
                  <a16:creationId xmlns="" xmlns:a16="http://schemas.microsoft.com/office/drawing/2014/main" id="{E2A476B1-24F8-FA31-6FBF-997FD4C9444A}"/>
                </a:ext>
              </a:extLst>
            </p:cNvPr>
            <p:cNvSpPr>
              <a:spLocks noChangeAspect="1" noChangeArrowheads="1" noTextEdit="1"/>
            </p:cNvSpPr>
            <p:nvPr/>
          </p:nvSpPr>
          <p:spPr bwMode="auto">
            <a:xfrm>
              <a:off x="1152" y="1298"/>
              <a:ext cx="5904" cy="2016"/>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2052" name="_s2052">
              <a:extLst>
                <a:ext uri="{FF2B5EF4-FFF2-40B4-BE49-F238E27FC236}">
                  <a16:creationId xmlns="" xmlns:a16="http://schemas.microsoft.com/office/drawing/2014/main" id="{E634C690-A6E5-B848-0299-D402FCD4D1F7}"/>
                </a:ext>
              </a:extLst>
            </p:cNvPr>
            <p:cNvCxnSpPr>
              <a:cxnSpLocks noChangeShapeType="1"/>
              <a:stCxn id="16" idx="0"/>
              <a:endCxn id="4" idx="2"/>
            </p:cNvCxnSpPr>
            <p:nvPr/>
          </p:nvCxnSpPr>
          <p:spPr bwMode="auto">
            <a:xfrm rot="16200000">
              <a:off x="5587" y="1611"/>
              <a:ext cx="53" cy="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3" name="_s2053">
              <a:extLst>
                <a:ext uri="{FF2B5EF4-FFF2-40B4-BE49-F238E27FC236}">
                  <a16:creationId xmlns="" xmlns:a16="http://schemas.microsoft.com/office/drawing/2014/main" id="{A1257C87-7573-1B61-8114-46A7EED7713E}"/>
                </a:ext>
              </a:extLst>
            </p:cNvPr>
            <p:cNvCxnSpPr>
              <a:cxnSpLocks noChangeShapeType="1"/>
              <a:stCxn id="15" idx="0"/>
              <a:endCxn id="9" idx="2"/>
            </p:cNvCxnSpPr>
            <p:nvPr/>
          </p:nvCxnSpPr>
          <p:spPr bwMode="auto">
            <a:xfrm rot="16200000">
              <a:off x="6553"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054" name="_s2054">
              <a:extLst>
                <a:ext uri="{FF2B5EF4-FFF2-40B4-BE49-F238E27FC236}">
                  <a16:creationId xmlns="" xmlns:a16="http://schemas.microsoft.com/office/drawing/2014/main" id="{F6552779-1AD4-033D-B31E-E77814169813}"/>
                </a:ext>
              </a:extLst>
            </p:cNvPr>
            <p:cNvCxnSpPr>
              <a:cxnSpLocks noChangeShapeType="1"/>
              <a:stCxn id="14" idx="0"/>
              <a:endCxn id="7" idx="2"/>
            </p:cNvCxnSpPr>
            <p:nvPr/>
          </p:nvCxnSpPr>
          <p:spPr bwMode="auto">
            <a:xfrm rot="5400000" flipH="1">
              <a:off x="4537" y="1946"/>
              <a:ext cx="144" cy="2016"/>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5" name="_s2055">
              <a:extLst>
                <a:ext uri="{FF2B5EF4-FFF2-40B4-BE49-F238E27FC236}">
                  <a16:creationId xmlns="" xmlns:a16="http://schemas.microsoft.com/office/drawing/2014/main" id="{BF6A560F-F6E5-A6C6-9444-D2D9AAA90AD5}"/>
                </a:ext>
              </a:extLst>
            </p:cNvPr>
            <p:cNvCxnSpPr>
              <a:cxnSpLocks noChangeShapeType="1"/>
              <a:stCxn id="13" idx="0"/>
              <a:endCxn id="7" idx="2"/>
            </p:cNvCxnSpPr>
            <p:nvPr/>
          </p:nvCxnSpPr>
          <p:spPr bwMode="auto">
            <a:xfrm rot="5400000" flipH="1">
              <a:off x="4033" y="2450"/>
              <a:ext cx="144" cy="1008"/>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6" name="_s2056">
              <a:extLst>
                <a:ext uri="{FF2B5EF4-FFF2-40B4-BE49-F238E27FC236}">
                  <a16:creationId xmlns="" xmlns:a16="http://schemas.microsoft.com/office/drawing/2014/main" id="{44E5C59F-551D-62A7-7E23-A0D833056BD9}"/>
                </a:ext>
              </a:extLst>
            </p:cNvPr>
            <p:cNvCxnSpPr>
              <a:cxnSpLocks noChangeShapeType="1"/>
              <a:stCxn id="12" idx="0"/>
              <a:endCxn id="7" idx="2"/>
            </p:cNvCxnSpPr>
            <p:nvPr/>
          </p:nvCxnSpPr>
          <p:spPr bwMode="auto">
            <a:xfrm rot="16200000">
              <a:off x="3530"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2057" name="_s2057">
              <a:extLst>
                <a:ext uri="{FF2B5EF4-FFF2-40B4-BE49-F238E27FC236}">
                  <a16:creationId xmlns="" xmlns:a16="http://schemas.microsoft.com/office/drawing/2014/main" id="{898D2127-6835-0174-5401-8E30407E63E9}"/>
                </a:ext>
              </a:extLst>
            </p:cNvPr>
            <p:cNvCxnSpPr>
              <a:cxnSpLocks noChangeShapeType="1"/>
              <a:stCxn id="11" idx="0"/>
              <a:endCxn id="7" idx="2"/>
            </p:cNvCxnSpPr>
            <p:nvPr/>
          </p:nvCxnSpPr>
          <p:spPr bwMode="auto">
            <a:xfrm rot="16200000">
              <a:off x="3025" y="2449"/>
              <a:ext cx="144" cy="1009"/>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8" name="_s2058">
              <a:extLst>
                <a:ext uri="{FF2B5EF4-FFF2-40B4-BE49-F238E27FC236}">
                  <a16:creationId xmlns="" xmlns:a16="http://schemas.microsoft.com/office/drawing/2014/main" id="{1E733435-3EAC-C242-46B6-4D95CB13EA42}"/>
                </a:ext>
              </a:extLst>
            </p:cNvPr>
            <p:cNvCxnSpPr>
              <a:cxnSpLocks noChangeShapeType="1"/>
              <a:stCxn id="10" idx="0"/>
              <a:endCxn id="7" idx="2"/>
            </p:cNvCxnSpPr>
            <p:nvPr/>
          </p:nvCxnSpPr>
          <p:spPr bwMode="auto">
            <a:xfrm rot="16200000">
              <a:off x="2521" y="1945"/>
              <a:ext cx="144" cy="2017"/>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59" name="_s2059">
              <a:extLst>
                <a:ext uri="{FF2B5EF4-FFF2-40B4-BE49-F238E27FC236}">
                  <a16:creationId xmlns="" xmlns:a16="http://schemas.microsoft.com/office/drawing/2014/main" id="{63B4C6F8-56EB-EA3B-68C0-D541353E4C3B}"/>
                </a:ext>
              </a:extLst>
            </p:cNvPr>
            <p:cNvCxnSpPr>
              <a:cxnSpLocks noChangeShapeType="1"/>
              <a:stCxn id="9" idx="0"/>
              <a:endCxn id="6" idx="2"/>
            </p:cNvCxnSpPr>
            <p:nvPr/>
          </p:nvCxnSpPr>
          <p:spPr bwMode="auto">
            <a:xfrm rot="5400000" flipH="1">
              <a:off x="5796" y="1766"/>
              <a:ext cx="144" cy="1512"/>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0" name="_s2060">
              <a:extLst>
                <a:ext uri="{FF2B5EF4-FFF2-40B4-BE49-F238E27FC236}">
                  <a16:creationId xmlns="" xmlns:a16="http://schemas.microsoft.com/office/drawing/2014/main" id="{C160F500-9346-0F26-52D3-13D78F9458FA}"/>
                </a:ext>
              </a:extLst>
            </p:cNvPr>
            <p:cNvCxnSpPr>
              <a:cxnSpLocks noChangeShapeType="1"/>
              <a:stCxn id="8" idx="0"/>
              <a:endCxn id="6" idx="2"/>
            </p:cNvCxnSpPr>
            <p:nvPr/>
          </p:nvCxnSpPr>
          <p:spPr bwMode="auto">
            <a:xfrm rot="16200000">
              <a:off x="4789" y="2270"/>
              <a:ext cx="144" cy="503"/>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1" name="_s2061">
              <a:extLst>
                <a:ext uri="{FF2B5EF4-FFF2-40B4-BE49-F238E27FC236}">
                  <a16:creationId xmlns="" xmlns:a16="http://schemas.microsoft.com/office/drawing/2014/main" id="{7968A29D-183B-C340-BA72-E41DCC917C40}"/>
                </a:ext>
              </a:extLst>
            </p:cNvPr>
            <p:cNvCxnSpPr>
              <a:cxnSpLocks noChangeShapeType="1"/>
              <a:stCxn id="7" idx="0"/>
              <a:endCxn id="6" idx="2"/>
            </p:cNvCxnSpPr>
            <p:nvPr/>
          </p:nvCxnSpPr>
          <p:spPr bwMode="auto">
            <a:xfrm rot="16200000">
              <a:off x="4285" y="1766"/>
              <a:ext cx="144" cy="1511"/>
            </a:xfrm>
            <a:prstGeom prst="bentConnector3">
              <a:avLst>
                <a:gd name="adj1" fmla="val 32287"/>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2" name="_s2062">
              <a:extLst>
                <a:ext uri="{FF2B5EF4-FFF2-40B4-BE49-F238E27FC236}">
                  <a16:creationId xmlns="" xmlns:a16="http://schemas.microsoft.com/office/drawing/2014/main" id="{38A2675C-2D54-732D-7152-607DFFC507EF}"/>
                </a:ext>
              </a:extLst>
            </p:cNvPr>
            <p:cNvCxnSpPr>
              <a:cxnSpLocks noChangeShapeType="1"/>
              <a:stCxn id="6" idx="0"/>
              <a:endCxn id="5" idx="2"/>
            </p:cNvCxnSpPr>
            <p:nvPr/>
          </p:nvCxnSpPr>
          <p:spPr bwMode="auto">
            <a:xfrm rot="5400000" flipH="1">
              <a:off x="4675" y="1726"/>
              <a:ext cx="49" cy="824"/>
            </a:xfrm>
            <a:prstGeom prst="bentConnector3">
              <a:avLst>
                <a:gd name="adj1" fmla="val 49333"/>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2063" name="_s2063">
              <a:extLst>
                <a:ext uri="{FF2B5EF4-FFF2-40B4-BE49-F238E27FC236}">
                  <a16:creationId xmlns="" xmlns:a16="http://schemas.microsoft.com/office/drawing/2014/main" id="{67B132D2-90D6-754B-CE8A-9508F51323C1}"/>
                </a:ext>
              </a:extLst>
            </p:cNvPr>
            <p:cNvCxnSpPr>
              <a:cxnSpLocks noChangeShapeType="1"/>
              <a:stCxn id="5" idx="0"/>
              <a:endCxn id="4" idx="2"/>
            </p:cNvCxnSpPr>
            <p:nvPr/>
          </p:nvCxnSpPr>
          <p:spPr bwMode="auto">
            <a:xfrm rot="16200000">
              <a:off x="4832" y="1042"/>
              <a:ext cx="239" cy="1328"/>
            </a:xfrm>
            <a:prstGeom prst="bentConnector3">
              <a:avLst>
                <a:gd name="adj1" fmla="val 1945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 name="_s2064">
              <a:extLst>
                <a:ext uri="{FF2B5EF4-FFF2-40B4-BE49-F238E27FC236}">
                  <a16:creationId xmlns="" xmlns:a16="http://schemas.microsoft.com/office/drawing/2014/main" id="{E952840D-B634-C52A-62A8-839404A9FB1D}"/>
                </a:ext>
              </a:extLst>
            </p:cNvPr>
            <p:cNvSpPr>
              <a:spLocks noChangeArrowheads="1"/>
            </p:cNvSpPr>
            <p:nvPr/>
          </p:nvSpPr>
          <p:spPr bwMode="auto">
            <a:xfrm>
              <a:off x="5183"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Chief Executive Officer</a:t>
              </a:r>
            </a:p>
          </p:txBody>
        </p:sp>
        <p:sp>
          <p:nvSpPr>
            <p:cNvPr id="5" name="_s2065">
              <a:extLst>
                <a:ext uri="{FF2B5EF4-FFF2-40B4-BE49-F238E27FC236}">
                  <a16:creationId xmlns="" xmlns:a16="http://schemas.microsoft.com/office/drawing/2014/main" id="{044BC64A-6B5E-A9F8-2D73-A7D129C3A245}"/>
                </a:ext>
              </a:extLst>
            </p:cNvPr>
            <p:cNvSpPr>
              <a:spLocks noChangeArrowheads="1"/>
            </p:cNvSpPr>
            <p:nvPr/>
          </p:nvSpPr>
          <p:spPr bwMode="auto">
            <a:xfrm>
              <a:off x="3856" y="1825"/>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Social Welfare Officer (ZP)</a:t>
              </a:r>
            </a:p>
          </p:txBody>
        </p:sp>
        <p:sp>
          <p:nvSpPr>
            <p:cNvPr id="6" name="_s2066">
              <a:extLst>
                <a:ext uri="{FF2B5EF4-FFF2-40B4-BE49-F238E27FC236}">
                  <a16:creationId xmlns="" xmlns:a16="http://schemas.microsoft.com/office/drawing/2014/main" id="{3902ECD3-7124-7CAA-E771-EC72A31B77AB}"/>
                </a:ext>
              </a:extLst>
            </p:cNvPr>
            <p:cNvSpPr>
              <a:spLocks noChangeArrowheads="1"/>
            </p:cNvSpPr>
            <p:nvPr/>
          </p:nvSpPr>
          <p:spPr bwMode="auto">
            <a:xfrm>
              <a:off x="4680"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Office Superintendent (Govt)</a:t>
              </a:r>
            </a:p>
          </p:txBody>
        </p:sp>
        <p:sp>
          <p:nvSpPr>
            <p:cNvPr id="7" name="_s2067">
              <a:extLst>
                <a:ext uri="{FF2B5EF4-FFF2-40B4-BE49-F238E27FC236}">
                  <a16:creationId xmlns="" xmlns:a16="http://schemas.microsoft.com/office/drawing/2014/main" id="{682A84E9-DF43-465A-3AA4-F039EDCDE041}"/>
                </a:ext>
              </a:extLst>
            </p:cNvPr>
            <p:cNvSpPr>
              <a:spLocks noChangeArrowheads="1"/>
            </p:cNvSpPr>
            <p:nvPr/>
          </p:nvSpPr>
          <p:spPr bwMode="auto">
            <a:xfrm>
              <a:off x="3168"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Superintendent (ZP)</a:t>
              </a:r>
            </a:p>
          </p:txBody>
        </p:sp>
        <p:sp>
          <p:nvSpPr>
            <p:cNvPr id="8" name="_s2068">
              <a:extLst>
                <a:ext uri="{FF2B5EF4-FFF2-40B4-BE49-F238E27FC236}">
                  <a16:creationId xmlns="" xmlns:a16="http://schemas.microsoft.com/office/drawing/2014/main" id="{91EA2771-A3CC-D621-993F-34616A0CE4FE}"/>
                </a:ext>
              </a:extLst>
            </p:cNvPr>
            <p:cNvSpPr>
              <a:spLocks noChangeArrowheads="1"/>
            </p:cNvSpPr>
            <p:nvPr/>
          </p:nvSpPr>
          <p:spPr bwMode="auto">
            <a:xfrm>
              <a:off x="4176"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Assistant Account Officer (Govt)</a:t>
              </a:r>
            </a:p>
          </p:txBody>
        </p:sp>
        <p:sp>
          <p:nvSpPr>
            <p:cNvPr id="9" name="_s2069">
              <a:extLst>
                <a:ext uri="{FF2B5EF4-FFF2-40B4-BE49-F238E27FC236}">
                  <a16:creationId xmlns="" xmlns:a16="http://schemas.microsoft.com/office/drawing/2014/main" id="{5B53BCBD-40A8-6D03-11D4-5E3E972CF5AD}"/>
                </a:ext>
              </a:extLst>
            </p:cNvPr>
            <p:cNvSpPr>
              <a:spLocks noChangeArrowheads="1"/>
            </p:cNvSpPr>
            <p:nvPr/>
          </p:nvSpPr>
          <p:spPr bwMode="auto">
            <a:xfrm>
              <a:off x="6192"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Medical Social Worker</a:t>
              </a:r>
            </a:p>
          </p:txBody>
        </p:sp>
        <p:sp>
          <p:nvSpPr>
            <p:cNvPr id="10" name="_s2070">
              <a:extLst>
                <a:ext uri="{FF2B5EF4-FFF2-40B4-BE49-F238E27FC236}">
                  <a16:creationId xmlns="" xmlns:a16="http://schemas.microsoft.com/office/drawing/2014/main" id="{8FA9572F-4E1D-FE3D-B4A5-A1441D57B378}"/>
                </a:ext>
              </a:extLst>
            </p:cNvPr>
            <p:cNvSpPr>
              <a:spLocks noChangeArrowheads="1"/>
            </p:cNvSpPr>
            <p:nvPr/>
          </p:nvSpPr>
          <p:spPr bwMode="auto">
            <a:xfrm>
              <a:off x="1152"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Inspector (SW)</a:t>
              </a:r>
            </a:p>
          </p:txBody>
        </p:sp>
        <p:sp>
          <p:nvSpPr>
            <p:cNvPr id="11" name="_s2071">
              <a:extLst>
                <a:ext uri="{FF2B5EF4-FFF2-40B4-BE49-F238E27FC236}">
                  <a16:creationId xmlns="" xmlns:a16="http://schemas.microsoft.com/office/drawing/2014/main" id="{25903B79-AD19-B3F0-12CB-5B52CAC4DF59}"/>
                </a:ext>
              </a:extLst>
            </p:cNvPr>
            <p:cNvSpPr>
              <a:spLocks noChangeArrowheads="1"/>
            </p:cNvSpPr>
            <p:nvPr/>
          </p:nvSpPr>
          <p:spPr bwMode="auto">
            <a:xfrm>
              <a:off x="2160"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Senior Assistant</a:t>
              </a:r>
            </a:p>
          </p:txBody>
        </p:sp>
        <p:sp>
          <p:nvSpPr>
            <p:cNvPr id="12" name="_s2072">
              <a:extLst>
                <a:ext uri="{FF2B5EF4-FFF2-40B4-BE49-F238E27FC236}">
                  <a16:creationId xmlns="" xmlns:a16="http://schemas.microsoft.com/office/drawing/2014/main" id="{EDF8B654-D76F-CA39-10DE-0FBC18CC5ABD}"/>
                </a:ext>
              </a:extLst>
            </p:cNvPr>
            <p:cNvSpPr>
              <a:spLocks noChangeArrowheads="1"/>
            </p:cNvSpPr>
            <p:nvPr/>
          </p:nvSpPr>
          <p:spPr bwMode="auto">
            <a:xfrm>
              <a:off x="3168"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Junior Assistant</a:t>
              </a:r>
            </a:p>
          </p:txBody>
        </p:sp>
        <p:sp>
          <p:nvSpPr>
            <p:cNvPr id="13" name="_s2073">
              <a:extLst>
                <a:ext uri="{FF2B5EF4-FFF2-40B4-BE49-F238E27FC236}">
                  <a16:creationId xmlns="" xmlns:a16="http://schemas.microsoft.com/office/drawing/2014/main" id="{8269F30E-B6F5-86B6-E09C-31C18922D655}"/>
                </a:ext>
              </a:extLst>
            </p:cNvPr>
            <p:cNvSpPr>
              <a:spLocks noChangeArrowheads="1"/>
            </p:cNvSpPr>
            <p:nvPr/>
          </p:nvSpPr>
          <p:spPr bwMode="auto">
            <a:xfrm>
              <a:off x="4176"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Driver</a:t>
              </a:r>
            </a:p>
          </p:txBody>
        </p:sp>
        <p:sp>
          <p:nvSpPr>
            <p:cNvPr id="14" name="_s2074">
              <a:extLst>
                <a:ext uri="{FF2B5EF4-FFF2-40B4-BE49-F238E27FC236}">
                  <a16:creationId xmlns="" xmlns:a16="http://schemas.microsoft.com/office/drawing/2014/main" id="{541C9911-8E64-8D4F-0F90-C15F841DDC96}"/>
                </a:ext>
              </a:extLst>
            </p:cNvPr>
            <p:cNvSpPr>
              <a:spLocks noChangeArrowheads="1"/>
            </p:cNvSpPr>
            <p:nvPr/>
          </p:nvSpPr>
          <p:spPr bwMode="auto">
            <a:xfrm>
              <a:off x="5184"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Peon</a:t>
              </a:r>
            </a:p>
          </p:txBody>
        </p:sp>
        <p:sp>
          <p:nvSpPr>
            <p:cNvPr id="15" name="_s2075">
              <a:extLst>
                <a:ext uri="{FF2B5EF4-FFF2-40B4-BE49-F238E27FC236}">
                  <a16:creationId xmlns="" xmlns:a16="http://schemas.microsoft.com/office/drawing/2014/main" id="{A24909E4-8CAD-16AA-D1A7-10670D9A8B98}"/>
                </a:ext>
              </a:extLst>
            </p:cNvPr>
            <p:cNvSpPr>
              <a:spLocks noChangeArrowheads="1"/>
            </p:cNvSpPr>
            <p:nvPr/>
          </p:nvSpPr>
          <p:spPr bwMode="auto">
            <a:xfrm>
              <a:off x="6192"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Assistant Advisor</a:t>
              </a:r>
            </a:p>
          </p:txBody>
        </p:sp>
        <p:sp>
          <p:nvSpPr>
            <p:cNvPr id="16" name="_s2076">
              <a:extLst>
                <a:ext uri="{FF2B5EF4-FFF2-40B4-BE49-F238E27FC236}">
                  <a16:creationId xmlns="" xmlns:a16="http://schemas.microsoft.com/office/drawing/2014/main" id="{1D155F29-9924-D1B5-7B77-B03F3653E98B}"/>
                </a:ext>
              </a:extLst>
            </p:cNvPr>
            <p:cNvSpPr>
              <a:spLocks noChangeArrowheads="1"/>
            </p:cNvSpPr>
            <p:nvPr/>
          </p:nvSpPr>
          <p:spPr bwMode="auto">
            <a:xfrm>
              <a:off x="5180" y="1639"/>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Additional CEO</a:t>
              </a:r>
            </a:p>
          </p:txBody>
        </p:sp>
      </p:grpSp>
      <p:sp>
        <p:nvSpPr>
          <p:cNvPr id="36888" name="Text Box 24">
            <a:extLst>
              <a:ext uri="{FF2B5EF4-FFF2-40B4-BE49-F238E27FC236}">
                <a16:creationId xmlns="" xmlns:a16="http://schemas.microsoft.com/office/drawing/2014/main" id="{18612FC2-8DEF-A4AC-467E-5EF215DEFA8F}"/>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Social Welfare Department</a:t>
            </a:r>
            <a:endParaRPr lang="en-US" sz="3200">
              <a:solidFill>
                <a:schemeClr val="bg1"/>
              </a:solidFill>
              <a:latin typeface="Arial Narrow"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 xmlns:a16="http://schemas.microsoft.com/office/drawing/2014/main" id="{DBCC8CC9-6ABE-F467-B686-8BE7BCBDA483}"/>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7614" name="Text Box 30">
            <a:extLst>
              <a:ext uri="{FF2B5EF4-FFF2-40B4-BE49-F238E27FC236}">
                <a16:creationId xmlns="" xmlns:a16="http://schemas.microsoft.com/office/drawing/2014/main" id="{771BD0FF-E739-D074-F19D-0212690FF65F}"/>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Social Welfare Department</a:t>
            </a:r>
            <a:endParaRPr lang="en-US" sz="3200">
              <a:solidFill>
                <a:schemeClr val="bg1"/>
              </a:solidFill>
              <a:latin typeface="Arial Narrow" pitchFamily="34" charset="0"/>
            </a:endParaRPr>
          </a:p>
        </p:txBody>
      </p:sp>
      <p:sp>
        <p:nvSpPr>
          <p:cNvPr id="24580" name="Text Box 31">
            <a:extLst>
              <a:ext uri="{FF2B5EF4-FFF2-40B4-BE49-F238E27FC236}">
                <a16:creationId xmlns="" xmlns:a16="http://schemas.microsoft.com/office/drawing/2014/main" id="{5C41DEDE-CBE1-F2D2-22FE-9B2F1DB1D411}"/>
              </a:ext>
            </a:extLst>
          </p:cNvPr>
          <p:cNvSpPr txBox="1">
            <a:spLocks noChangeArrowheads="1"/>
          </p:cNvSpPr>
          <p:nvPr/>
        </p:nvSpPr>
        <p:spPr bwMode="auto">
          <a:xfrm>
            <a:off x="457200" y="1524000"/>
            <a:ext cx="80010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1475" indent="-3714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	Social Welfare Office is head of the Social Welfare department Social welfare office , a Class 1 officer has important role in Planning, execution and monitoring of different schemes of central Govt., / State Govt./ PUNE ZP. Social Welfare Department of Zilla Parishad implements many schemes for the welfare of Backward classes, Tribal, Disabled Persons, old age persons, Artists and for Vysanmukti. ( de addition). Central and State Govt. scheme are broadly classifed in four categories</a:t>
            </a:r>
          </a:p>
          <a:p>
            <a:pPr algn="just" eaLnBrk="1" hangingPunct="1">
              <a:buFontTx/>
              <a:buChar char="•"/>
            </a:pPr>
            <a:r>
              <a:rPr lang="en-US" altLang="en-US"/>
              <a:t>Educational Concessions</a:t>
            </a:r>
          </a:p>
          <a:p>
            <a:pPr algn="just" eaLnBrk="1" hangingPunct="1">
              <a:buFontTx/>
              <a:buChar char="•"/>
            </a:pPr>
            <a:r>
              <a:rPr lang="en-US" altLang="en-US"/>
              <a:t>Economic upliftments</a:t>
            </a:r>
          </a:p>
          <a:p>
            <a:pPr algn="just" eaLnBrk="1" hangingPunct="1">
              <a:buFontTx/>
              <a:buChar char="•"/>
            </a:pPr>
            <a:r>
              <a:rPr lang="en-US" altLang="en-US"/>
              <a:t>Housing</a:t>
            </a:r>
          </a:p>
          <a:p>
            <a:pPr algn="just" eaLnBrk="1" hangingPunct="1">
              <a:buFontTx/>
              <a:buChar char="•"/>
            </a:pPr>
            <a:r>
              <a:rPr lang="en-US" altLang="en-US"/>
              <a:t>Other Schemes</a:t>
            </a:r>
          </a:p>
          <a:p>
            <a:pPr algn="just" eaLnBrk="1" hangingPunct="1"/>
            <a:r>
              <a:rPr lang="en-US" altLang="en-US"/>
              <a:t>	Social welfare officer and his team work to provide technical guidance and planning, implementation of Social Welfare schemes from central, state govt as well as schemes from ZP in co ordination with peoples representatives. Many schemes of social welfare department are linked with Panchayat Samitees and other departments of Zilla Parishad like Education, Work, Rural Water Supply and health etc. There is no separate staff of social welfare department at Taluka and village level. </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a:extLst>
              <a:ext uri="{FF2B5EF4-FFF2-40B4-BE49-F238E27FC236}">
                <a16:creationId xmlns="" xmlns:a16="http://schemas.microsoft.com/office/drawing/2014/main" id="{83B3FBE7-050F-9AB9-E56D-78E78C0F4E84}"/>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7614" name="Text Box 30">
            <a:extLst>
              <a:ext uri="{FF2B5EF4-FFF2-40B4-BE49-F238E27FC236}">
                <a16:creationId xmlns="" xmlns:a16="http://schemas.microsoft.com/office/drawing/2014/main" id="{B7BA36E9-8DEA-C2E4-D9C5-EBA71D9CB9D8}"/>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Social Welfare Department</a:t>
            </a:r>
            <a:endParaRPr lang="en-US" sz="3200">
              <a:solidFill>
                <a:schemeClr val="bg1"/>
              </a:solidFill>
              <a:latin typeface="Arial Narrow" pitchFamily="34" charset="0"/>
            </a:endParaRPr>
          </a:p>
        </p:txBody>
      </p:sp>
      <p:sp>
        <p:nvSpPr>
          <p:cNvPr id="25604" name="Text Box 31">
            <a:extLst>
              <a:ext uri="{FF2B5EF4-FFF2-40B4-BE49-F238E27FC236}">
                <a16:creationId xmlns="" xmlns:a16="http://schemas.microsoft.com/office/drawing/2014/main" id="{90707BBB-887B-858B-6FFF-7E0C6462FFA7}"/>
              </a:ext>
            </a:extLst>
          </p:cNvPr>
          <p:cNvSpPr txBox="1">
            <a:spLocks noChangeArrowheads="1"/>
          </p:cNvSpPr>
          <p:nvPr/>
        </p:nvSpPr>
        <p:spPr bwMode="auto">
          <a:xfrm>
            <a:off x="457200" y="1524000"/>
            <a:ext cx="80010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1475" indent="-371475"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	Block development Officer (BDO) playes an important role in effective implementation of various schemes. Extension officer (Panchayat) and Gramsevaks help BDO in this matter. Every scheme received by social welfare department is studied under the guidance of additional CEO. Implementation plan is prepared and submitted to Govt. After receiving sanction, if goods are be procured, proper tenders are issued to approved suppliers or goods produced from approved rate contract suppliers. Scrutiny of the beneficiaries is done by this dept. The inspectors make regular visits to planned territory to check the functioning of the schemes and its benefits to the rural population. The admin and commercial section of social welfare take care of record keeping and verification and reporting of the programs to Dept Head and CEO.</a:t>
            </a:r>
          </a:p>
          <a:p>
            <a:pPr algn="just" eaLnBrk="1" hangingPunct="1"/>
            <a:r>
              <a:rPr lang="en-US" altLang="en-US"/>
              <a:t>	BDO collects and forwards different proposals and applications to ZP. Social welfare department in ZP, BDO distributes various goods to selected beneficiaries and inspects proper utilization of various goods and facilities. In case of money is to distribute to beneficiaries, after receiving sanction it is transferred in bank and cheques issued to beneficiaries. Social welfare department keep track every program and prepare data analysis reports showing the effectiveness.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a:extLst>
              <a:ext uri="{FF2B5EF4-FFF2-40B4-BE49-F238E27FC236}">
                <a16:creationId xmlns="" xmlns:a16="http://schemas.microsoft.com/office/drawing/2014/main" id="{9A62AA71-FC0D-BA56-2FB8-268E63AEE0B6}"/>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010DFE8B-A057-9353-7653-5FE9BF508D2E}"/>
              </a:ext>
            </a:extLst>
          </p:cNvPr>
          <p:cNvGrpSpPr>
            <a:grpSpLocks noChangeAspect="1"/>
          </p:cNvGrpSpPr>
          <p:nvPr/>
        </p:nvGrpSpPr>
        <p:grpSpPr bwMode="auto">
          <a:xfrm>
            <a:off x="533400" y="1295400"/>
            <a:ext cx="8153400" cy="4953000"/>
            <a:chOff x="1152" y="1298"/>
            <a:chExt cx="3024" cy="3744"/>
          </a:xfrm>
        </p:grpSpPr>
        <p:sp>
          <p:nvSpPr>
            <p:cNvPr id="3" name="AutoShape 4">
              <a:extLst>
                <a:ext uri="{FF2B5EF4-FFF2-40B4-BE49-F238E27FC236}">
                  <a16:creationId xmlns="" xmlns:a16="http://schemas.microsoft.com/office/drawing/2014/main" id="{3DC1BC01-D714-5DE4-2A9E-60CB6A4D9EE9}"/>
                </a:ext>
              </a:extLst>
            </p:cNvPr>
            <p:cNvSpPr>
              <a:spLocks noChangeAspect="1" noChangeArrowheads="1" noTextEdit="1"/>
            </p:cNvSpPr>
            <p:nvPr/>
          </p:nvSpPr>
          <p:spPr bwMode="auto">
            <a:xfrm>
              <a:off x="1152" y="1298"/>
              <a:ext cx="3024" cy="3744"/>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3076" name="_s3076">
              <a:extLst>
                <a:ext uri="{FF2B5EF4-FFF2-40B4-BE49-F238E27FC236}">
                  <a16:creationId xmlns="" xmlns:a16="http://schemas.microsoft.com/office/drawing/2014/main" id="{DD13EFBA-DA5E-D423-3A26-D179C8A01849}"/>
                </a:ext>
              </a:extLst>
            </p:cNvPr>
            <p:cNvCxnSpPr>
              <a:cxnSpLocks noChangeShapeType="1"/>
              <a:stCxn id="19" idx="0"/>
              <a:endCxn id="12" idx="2"/>
            </p:cNvCxnSpPr>
            <p:nvPr/>
          </p:nvCxnSpPr>
          <p:spPr bwMode="auto">
            <a:xfrm rot="5400000" flipH="1">
              <a:off x="2268" y="4430"/>
              <a:ext cx="144" cy="50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7" name="_s3077">
              <a:extLst>
                <a:ext uri="{FF2B5EF4-FFF2-40B4-BE49-F238E27FC236}">
                  <a16:creationId xmlns="" xmlns:a16="http://schemas.microsoft.com/office/drawing/2014/main" id="{579705EE-61DB-D8CC-F9A6-432977AD4C41}"/>
                </a:ext>
              </a:extLst>
            </p:cNvPr>
            <p:cNvCxnSpPr>
              <a:cxnSpLocks noChangeShapeType="1"/>
              <a:stCxn id="18" idx="0"/>
              <a:endCxn id="12" idx="2"/>
            </p:cNvCxnSpPr>
            <p:nvPr/>
          </p:nvCxnSpPr>
          <p:spPr bwMode="auto">
            <a:xfrm rot="16200000">
              <a:off x="1764" y="4430"/>
              <a:ext cx="144" cy="50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8" name="_s3078">
              <a:extLst>
                <a:ext uri="{FF2B5EF4-FFF2-40B4-BE49-F238E27FC236}">
                  <a16:creationId xmlns="" xmlns:a16="http://schemas.microsoft.com/office/drawing/2014/main" id="{B2444B05-6152-85C3-BCFB-27CB54A9183B}"/>
                </a:ext>
              </a:extLst>
            </p:cNvPr>
            <p:cNvCxnSpPr>
              <a:cxnSpLocks noChangeShapeType="1"/>
              <a:stCxn id="17" idx="1"/>
              <a:endCxn id="16" idx="2"/>
            </p:cNvCxnSpPr>
            <p:nvPr/>
          </p:nvCxnSpPr>
          <p:spPr bwMode="auto">
            <a:xfrm rot="10800000">
              <a:off x="3168" y="4610"/>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79" name="_s3079">
              <a:extLst>
                <a:ext uri="{FF2B5EF4-FFF2-40B4-BE49-F238E27FC236}">
                  <a16:creationId xmlns="" xmlns:a16="http://schemas.microsoft.com/office/drawing/2014/main" id="{53ACD9D0-67DF-82ED-B650-1E6F2C150497}"/>
                </a:ext>
              </a:extLst>
            </p:cNvPr>
            <p:cNvCxnSpPr>
              <a:cxnSpLocks noChangeShapeType="1"/>
              <a:stCxn id="16" idx="0"/>
              <a:endCxn id="15" idx="2"/>
            </p:cNvCxnSpPr>
            <p:nvPr/>
          </p:nvCxnSpPr>
          <p:spPr bwMode="auto">
            <a:xfrm rot="16200000">
              <a:off x="3097" y="424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80" name="_s3080">
              <a:extLst>
                <a:ext uri="{FF2B5EF4-FFF2-40B4-BE49-F238E27FC236}">
                  <a16:creationId xmlns="" xmlns:a16="http://schemas.microsoft.com/office/drawing/2014/main" id="{DA5ABC25-4E39-F65B-66FF-277376FBF9B2}"/>
                </a:ext>
              </a:extLst>
            </p:cNvPr>
            <p:cNvCxnSpPr>
              <a:cxnSpLocks noChangeShapeType="1"/>
              <a:stCxn id="15" idx="0"/>
              <a:endCxn id="14" idx="2"/>
            </p:cNvCxnSpPr>
            <p:nvPr/>
          </p:nvCxnSpPr>
          <p:spPr bwMode="auto">
            <a:xfrm rot="16200000">
              <a:off x="3097"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81" name="_s3081">
              <a:extLst>
                <a:ext uri="{FF2B5EF4-FFF2-40B4-BE49-F238E27FC236}">
                  <a16:creationId xmlns="" xmlns:a16="http://schemas.microsoft.com/office/drawing/2014/main" id="{BB5CB8DE-05EB-E9D7-1B9A-B373D90E6DE3}"/>
                </a:ext>
              </a:extLst>
            </p:cNvPr>
            <p:cNvCxnSpPr>
              <a:cxnSpLocks noChangeShapeType="1"/>
              <a:stCxn id="14" idx="0"/>
              <a:endCxn id="13" idx="2"/>
            </p:cNvCxnSpPr>
            <p:nvPr/>
          </p:nvCxnSpPr>
          <p:spPr bwMode="auto">
            <a:xfrm rot="16200000">
              <a:off x="3097"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82" name="_s3082">
              <a:extLst>
                <a:ext uri="{FF2B5EF4-FFF2-40B4-BE49-F238E27FC236}">
                  <a16:creationId xmlns="" xmlns:a16="http://schemas.microsoft.com/office/drawing/2014/main" id="{70A2E706-94D0-E31C-AE0C-DBE5491EC600}"/>
                </a:ext>
              </a:extLst>
            </p:cNvPr>
            <p:cNvCxnSpPr>
              <a:cxnSpLocks noChangeShapeType="1"/>
              <a:stCxn id="13" idx="0"/>
              <a:endCxn id="8" idx="2"/>
            </p:cNvCxnSpPr>
            <p:nvPr/>
          </p:nvCxnSpPr>
          <p:spPr bwMode="auto">
            <a:xfrm rot="16200000">
              <a:off x="3097"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83" name="_s3083">
              <a:extLst>
                <a:ext uri="{FF2B5EF4-FFF2-40B4-BE49-F238E27FC236}">
                  <a16:creationId xmlns="" xmlns:a16="http://schemas.microsoft.com/office/drawing/2014/main" id="{D5FCFA0E-16F9-F78C-ED16-707F763EE367}"/>
                </a:ext>
              </a:extLst>
            </p:cNvPr>
            <p:cNvCxnSpPr>
              <a:cxnSpLocks noChangeShapeType="1"/>
              <a:stCxn id="12" idx="0"/>
              <a:endCxn id="11" idx="2"/>
            </p:cNvCxnSpPr>
            <p:nvPr/>
          </p:nvCxnSpPr>
          <p:spPr bwMode="auto">
            <a:xfrm rot="16200000">
              <a:off x="2017" y="424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84" name="_s3084">
              <a:extLst>
                <a:ext uri="{FF2B5EF4-FFF2-40B4-BE49-F238E27FC236}">
                  <a16:creationId xmlns="" xmlns:a16="http://schemas.microsoft.com/office/drawing/2014/main" id="{2DF847C7-65BD-0EF7-0C6B-BE6679E85B83}"/>
                </a:ext>
              </a:extLst>
            </p:cNvPr>
            <p:cNvCxnSpPr>
              <a:cxnSpLocks noChangeShapeType="1"/>
              <a:stCxn id="11" idx="0"/>
              <a:endCxn id="10" idx="2"/>
            </p:cNvCxnSpPr>
            <p:nvPr/>
          </p:nvCxnSpPr>
          <p:spPr bwMode="auto">
            <a:xfrm rot="16200000">
              <a:off x="2017"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85" name="_s3085">
              <a:extLst>
                <a:ext uri="{FF2B5EF4-FFF2-40B4-BE49-F238E27FC236}">
                  <a16:creationId xmlns="" xmlns:a16="http://schemas.microsoft.com/office/drawing/2014/main" id="{FB171C50-87D3-C64B-591C-B8BAC77BF8F7}"/>
                </a:ext>
              </a:extLst>
            </p:cNvPr>
            <p:cNvCxnSpPr>
              <a:cxnSpLocks noChangeShapeType="1"/>
              <a:stCxn id="10" idx="0"/>
              <a:endCxn id="9" idx="2"/>
            </p:cNvCxnSpPr>
            <p:nvPr/>
          </p:nvCxnSpPr>
          <p:spPr bwMode="auto">
            <a:xfrm rot="16200000">
              <a:off x="2017"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86" name="_s3086">
              <a:extLst>
                <a:ext uri="{FF2B5EF4-FFF2-40B4-BE49-F238E27FC236}">
                  <a16:creationId xmlns="" xmlns:a16="http://schemas.microsoft.com/office/drawing/2014/main" id="{8A6BC917-B878-B09A-A576-692FEF2AA2AB}"/>
                </a:ext>
              </a:extLst>
            </p:cNvPr>
            <p:cNvCxnSpPr>
              <a:cxnSpLocks noChangeShapeType="1"/>
              <a:stCxn id="9" idx="0"/>
              <a:endCxn id="7" idx="2"/>
            </p:cNvCxnSpPr>
            <p:nvPr/>
          </p:nvCxnSpPr>
          <p:spPr bwMode="auto">
            <a:xfrm rot="16200000">
              <a:off x="2017"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87" name="_s3087">
              <a:extLst>
                <a:ext uri="{FF2B5EF4-FFF2-40B4-BE49-F238E27FC236}">
                  <a16:creationId xmlns="" xmlns:a16="http://schemas.microsoft.com/office/drawing/2014/main" id="{F7EFC057-3237-DE01-D0DB-1514503B655D}"/>
                </a:ext>
              </a:extLst>
            </p:cNvPr>
            <p:cNvCxnSpPr>
              <a:cxnSpLocks noChangeShapeType="1"/>
              <a:stCxn id="8" idx="0"/>
              <a:endCxn id="6" idx="2"/>
            </p:cNvCxnSpPr>
            <p:nvPr/>
          </p:nvCxnSpPr>
          <p:spPr bwMode="auto">
            <a:xfrm rot="5400000" flipH="1">
              <a:off x="2826" y="2252"/>
              <a:ext cx="144" cy="54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8" name="_s3088">
              <a:extLst>
                <a:ext uri="{FF2B5EF4-FFF2-40B4-BE49-F238E27FC236}">
                  <a16:creationId xmlns="" xmlns:a16="http://schemas.microsoft.com/office/drawing/2014/main" id="{0F697E06-CFC6-630D-6E26-04094B77A307}"/>
                </a:ext>
              </a:extLst>
            </p:cNvPr>
            <p:cNvCxnSpPr>
              <a:cxnSpLocks noChangeShapeType="1"/>
              <a:stCxn id="7" idx="0"/>
              <a:endCxn id="6" idx="2"/>
            </p:cNvCxnSpPr>
            <p:nvPr/>
          </p:nvCxnSpPr>
          <p:spPr bwMode="auto">
            <a:xfrm rot="16200000">
              <a:off x="2286" y="2252"/>
              <a:ext cx="144" cy="54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3089" name="_s3089">
              <a:extLst>
                <a:ext uri="{FF2B5EF4-FFF2-40B4-BE49-F238E27FC236}">
                  <a16:creationId xmlns="" xmlns:a16="http://schemas.microsoft.com/office/drawing/2014/main" id="{C0E14A2D-C514-1BB2-7268-4FDC1646D113}"/>
                </a:ext>
              </a:extLst>
            </p:cNvPr>
            <p:cNvCxnSpPr>
              <a:cxnSpLocks noChangeShapeType="1"/>
              <a:stCxn id="6" idx="0"/>
              <a:endCxn id="5" idx="2"/>
            </p:cNvCxnSpPr>
            <p:nvPr/>
          </p:nvCxnSpPr>
          <p:spPr bwMode="auto">
            <a:xfrm rot="16200000">
              <a:off x="2557" y="208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3090" name="_s3090">
              <a:extLst>
                <a:ext uri="{FF2B5EF4-FFF2-40B4-BE49-F238E27FC236}">
                  <a16:creationId xmlns="" xmlns:a16="http://schemas.microsoft.com/office/drawing/2014/main" id="{7D4CCBB7-38B1-4861-72DE-E0489ADA13EE}"/>
                </a:ext>
              </a:extLst>
            </p:cNvPr>
            <p:cNvCxnSpPr>
              <a:cxnSpLocks noChangeShapeType="1"/>
              <a:stCxn id="5" idx="0"/>
              <a:endCxn id="4" idx="2"/>
            </p:cNvCxnSpPr>
            <p:nvPr/>
          </p:nvCxnSpPr>
          <p:spPr bwMode="auto">
            <a:xfrm rot="16200000">
              <a:off x="2557" y="165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 name="_s3091">
              <a:extLst>
                <a:ext uri="{FF2B5EF4-FFF2-40B4-BE49-F238E27FC236}">
                  <a16:creationId xmlns="" xmlns:a16="http://schemas.microsoft.com/office/drawing/2014/main" id="{EA8EDC18-A4D2-14EF-7DFE-907B43CF66B3}"/>
                </a:ext>
              </a:extLst>
            </p:cNvPr>
            <p:cNvSpPr>
              <a:spLocks noChangeArrowheads="1"/>
            </p:cNvSpPr>
            <p:nvPr/>
          </p:nvSpPr>
          <p:spPr bwMode="auto">
            <a:xfrm>
              <a:off x="2196"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Chief Executive Officer</a:t>
              </a:r>
            </a:p>
          </p:txBody>
        </p:sp>
        <p:sp>
          <p:nvSpPr>
            <p:cNvPr id="5" name="_s3092">
              <a:extLst>
                <a:ext uri="{FF2B5EF4-FFF2-40B4-BE49-F238E27FC236}">
                  <a16:creationId xmlns="" xmlns:a16="http://schemas.microsoft.com/office/drawing/2014/main" id="{1D9E1F66-578F-D508-9352-7B185D6B96E6}"/>
                </a:ext>
              </a:extLst>
            </p:cNvPr>
            <p:cNvSpPr>
              <a:spLocks noChangeArrowheads="1"/>
            </p:cNvSpPr>
            <p:nvPr/>
          </p:nvSpPr>
          <p:spPr bwMode="auto">
            <a:xfrm>
              <a:off x="2196" y="173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Chief Accounts &amp; Finance Officer</a:t>
              </a:r>
            </a:p>
          </p:txBody>
        </p:sp>
        <p:sp>
          <p:nvSpPr>
            <p:cNvPr id="6" name="_s3093">
              <a:extLst>
                <a:ext uri="{FF2B5EF4-FFF2-40B4-BE49-F238E27FC236}">
                  <a16:creationId xmlns="" xmlns:a16="http://schemas.microsoft.com/office/drawing/2014/main" id="{EF501E93-ED35-0B4E-B5C1-8A8AA9304F8A}"/>
                </a:ext>
              </a:extLst>
            </p:cNvPr>
            <p:cNvSpPr>
              <a:spLocks noChangeArrowheads="1"/>
            </p:cNvSpPr>
            <p:nvPr/>
          </p:nvSpPr>
          <p:spPr bwMode="auto">
            <a:xfrm>
              <a:off x="2196"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Senior Accounts Officer</a:t>
              </a:r>
            </a:p>
          </p:txBody>
        </p:sp>
        <p:sp>
          <p:nvSpPr>
            <p:cNvPr id="7" name="_s3094">
              <a:extLst>
                <a:ext uri="{FF2B5EF4-FFF2-40B4-BE49-F238E27FC236}">
                  <a16:creationId xmlns="" xmlns:a16="http://schemas.microsoft.com/office/drawing/2014/main" id="{C2FBDAD0-7AB0-622A-0DE3-ED7E95CF34A3}"/>
                </a:ext>
              </a:extLst>
            </p:cNvPr>
            <p:cNvSpPr>
              <a:spLocks noChangeArrowheads="1"/>
            </p:cNvSpPr>
            <p:nvPr/>
          </p:nvSpPr>
          <p:spPr bwMode="auto">
            <a:xfrm>
              <a:off x="1656"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Accounts Officer 1</a:t>
              </a:r>
            </a:p>
          </p:txBody>
        </p:sp>
        <p:sp>
          <p:nvSpPr>
            <p:cNvPr id="8" name="_s3095">
              <a:extLst>
                <a:ext uri="{FF2B5EF4-FFF2-40B4-BE49-F238E27FC236}">
                  <a16:creationId xmlns="" xmlns:a16="http://schemas.microsoft.com/office/drawing/2014/main" id="{EB1B6CE5-3EC3-1BC7-BA4A-FBE6052F7534}"/>
                </a:ext>
              </a:extLst>
            </p:cNvPr>
            <p:cNvSpPr>
              <a:spLocks noChangeArrowheads="1"/>
            </p:cNvSpPr>
            <p:nvPr/>
          </p:nvSpPr>
          <p:spPr bwMode="auto">
            <a:xfrm>
              <a:off x="2736"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Accounts Officer 2</a:t>
              </a:r>
            </a:p>
          </p:txBody>
        </p:sp>
        <p:sp>
          <p:nvSpPr>
            <p:cNvPr id="9" name="_s3096">
              <a:extLst>
                <a:ext uri="{FF2B5EF4-FFF2-40B4-BE49-F238E27FC236}">
                  <a16:creationId xmlns="" xmlns:a16="http://schemas.microsoft.com/office/drawing/2014/main" id="{2D749275-7CE8-FD29-C755-BE8C121F26F0}"/>
                </a:ext>
              </a:extLst>
            </p:cNvPr>
            <p:cNvSpPr>
              <a:spLocks noChangeArrowheads="1"/>
            </p:cNvSpPr>
            <p:nvPr/>
          </p:nvSpPr>
          <p:spPr bwMode="auto">
            <a:xfrm>
              <a:off x="1656"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Assistant Accounts Officer</a:t>
              </a:r>
            </a:p>
          </p:txBody>
        </p:sp>
        <p:sp>
          <p:nvSpPr>
            <p:cNvPr id="10" name="_s3097">
              <a:extLst>
                <a:ext uri="{FF2B5EF4-FFF2-40B4-BE49-F238E27FC236}">
                  <a16:creationId xmlns="" xmlns:a16="http://schemas.microsoft.com/office/drawing/2014/main" id="{05704909-5D30-E657-5563-8348DAFAF218}"/>
                </a:ext>
              </a:extLst>
            </p:cNvPr>
            <p:cNvSpPr>
              <a:spLocks noChangeArrowheads="1"/>
            </p:cNvSpPr>
            <p:nvPr/>
          </p:nvSpPr>
          <p:spPr bwMode="auto">
            <a:xfrm>
              <a:off x="1656" y="345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Junior Accounts Officer</a:t>
              </a:r>
            </a:p>
          </p:txBody>
        </p:sp>
        <p:sp>
          <p:nvSpPr>
            <p:cNvPr id="11" name="_s3098">
              <a:extLst>
                <a:ext uri="{FF2B5EF4-FFF2-40B4-BE49-F238E27FC236}">
                  <a16:creationId xmlns="" xmlns:a16="http://schemas.microsoft.com/office/drawing/2014/main" id="{AD0AF783-926C-46B1-BA29-171CE25696CE}"/>
                </a:ext>
              </a:extLst>
            </p:cNvPr>
            <p:cNvSpPr>
              <a:spLocks noChangeArrowheads="1"/>
            </p:cNvSpPr>
            <p:nvPr/>
          </p:nvSpPr>
          <p:spPr bwMode="auto">
            <a:xfrm>
              <a:off x="1656" y="389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Senior Assistant</a:t>
              </a:r>
            </a:p>
          </p:txBody>
        </p:sp>
        <p:sp>
          <p:nvSpPr>
            <p:cNvPr id="12" name="_s3099">
              <a:extLst>
                <a:ext uri="{FF2B5EF4-FFF2-40B4-BE49-F238E27FC236}">
                  <a16:creationId xmlns="" xmlns:a16="http://schemas.microsoft.com/office/drawing/2014/main" id="{00997B2A-44A6-014B-934B-78B4BB8390A7}"/>
                </a:ext>
              </a:extLst>
            </p:cNvPr>
            <p:cNvSpPr>
              <a:spLocks noChangeArrowheads="1"/>
            </p:cNvSpPr>
            <p:nvPr/>
          </p:nvSpPr>
          <p:spPr bwMode="auto">
            <a:xfrm>
              <a:off x="1656" y="432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Junior Assistant</a:t>
              </a:r>
            </a:p>
          </p:txBody>
        </p:sp>
        <p:sp>
          <p:nvSpPr>
            <p:cNvPr id="13" name="_s3100">
              <a:extLst>
                <a:ext uri="{FF2B5EF4-FFF2-40B4-BE49-F238E27FC236}">
                  <a16:creationId xmlns="" xmlns:a16="http://schemas.microsoft.com/office/drawing/2014/main" id="{CA836318-76E6-2BC9-CA1E-EABC1F109F4F}"/>
                </a:ext>
              </a:extLst>
            </p:cNvPr>
            <p:cNvSpPr>
              <a:spLocks noChangeArrowheads="1"/>
            </p:cNvSpPr>
            <p:nvPr/>
          </p:nvSpPr>
          <p:spPr bwMode="auto">
            <a:xfrm>
              <a:off x="2736"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Assistant Accounts Officer</a:t>
              </a:r>
            </a:p>
          </p:txBody>
        </p:sp>
        <p:sp>
          <p:nvSpPr>
            <p:cNvPr id="14" name="_s3101">
              <a:extLst>
                <a:ext uri="{FF2B5EF4-FFF2-40B4-BE49-F238E27FC236}">
                  <a16:creationId xmlns="" xmlns:a16="http://schemas.microsoft.com/office/drawing/2014/main" id="{9224A200-1CF3-D55B-9F54-A811327601F8}"/>
                </a:ext>
              </a:extLst>
            </p:cNvPr>
            <p:cNvSpPr>
              <a:spLocks noChangeArrowheads="1"/>
            </p:cNvSpPr>
            <p:nvPr/>
          </p:nvSpPr>
          <p:spPr bwMode="auto">
            <a:xfrm>
              <a:off x="2736" y="345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Junior Accounts Officer</a:t>
              </a:r>
            </a:p>
          </p:txBody>
        </p:sp>
        <p:sp>
          <p:nvSpPr>
            <p:cNvPr id="15" name="_s3102">
              <a:extLst>
                <a:ext uri="{FF2B5EF4-FFF2-40B4-BE49-F238E27FC236}">
                  <a16:creationId xmlns="" xmlns:a16="http://schemas.microsoft.com/office/drawing/2014/main" id="{7976C3CA-E7BF-09EE-C57D-E9D0283CB49F}"/>
                </a:ext>
              </a:extLst>
            </p:cNvPr>
            <p:cNvSpPr>
              <a:spLocks noChangeArrowheads="1"/>
            </p:cNvSpPr>
            <p:nvPr/>
          </p:nvSpPr>
          <p:spPr bwMode="auto">
            <a:xfrm>
              <a:off x="2736" y="389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Senior Assistant</a:t>
              </a:r>
            </a:p>
          </p:txBody>
        </p:sp>
        <p:sp>
          <p:nvSpPr>
            <p:cNvPr id="16" name="_s3103">
              <a:extLst>
                <a:ext uri="{FF2B5EF4-FFF2-40B4-BE49-F238E27FC236}">
                  <a16:creationId xmlns="" xmlns:a16="http://schemas.microsoft.com/office/drawing/2014/main" id="{C33AD94F-4A5E-FFD9-2E20-40E68455259B}"/>
                </a:ext>
              </a:extLst>
            </p:cNvPr>
            <p:cNvSpPr>
              <a:spLocks noChangeArrowheads="1"/>
            </p:cNvSpPr>
            <p:nvPr/>
          </p:nvSpPr>
          <p:spPr bwMode="auto">
            <a:xfrm>
              <a:off x="2736" y="432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Junior Assistant</a:t>
              </a:r>
            </a:p>
          </p:txBody>
        </p:sp>
        <p:sp>
          <p:nvSpPr>
            <p:cNvPr id="17" name="_s3104">
              <a:extLst>
                <a:ext uri="{FF2B5EF4-FFF2-40B4-BE49-F238E27FC236}">
                  <a16:creationId xmlns="" xmlns:a16="http://schemas.microsoft.com/office/drawing/2014/main" id="{02F149C6-440D-7E29-10E8-2D1351B9FAE4}"/>
                </a:ext>
              </a:extLst>
            </p:cNvPr>
            <p:cNvSpPr>
              <a:spLocks noChangeArrowheads="1"/>
            </p:cNvSpPr>
            <p:nvPr/>
          </p:nvSpPr>
          <p:spPr bwMode="auto">
            <a:xfrm>
              <a:off x="3312" y="475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Peon</a:t>
              </a:r>
            </a:p>
          </p:txBody>
        </p:sp>
        <p:sp>
          <p:nvSpPr>
            <p:cNvPr id="18" name="_s3105">
              <a:extLst>
                <a:ext uri="{FF2B5EF4-FFF2-40B4-BE49-F238E27FC236}">
                  <a16:creationId xmlns="" xmlns:a16="http://schemas.microsoft.com/office/drawing/2014/main" id="{BC811332-038F-9A5F-05D8-80B5423B031A}"/>
                </a:ext>
              </a:extLst>
            </p:cNvPr>
            <p:cNvSpPr>
              <a:spLocks noChangeArrowheads="1"/>
            </p:cNvSpPr>
            <p:nvPr/>
          </p:nvSpPr>
          <p:spPr bwMode="auto">
            <a:xfrm>
              <a:off x="1152" y="475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Peon</a:t>
              </a:r>
            </a:p>
          </p:txBody>
        </p:sp>
        <p:sp>
          <p:nvSpPr>
            <p:cNvPr id="19" name="_s3106">
              <a:extLst>
                <a:ext uri="{FF2B5EF4-FFF2-40B4-BE49-F238E27FC236}">
                  <a16:creationId xmlns="" xmlns:a16="http://schemas.microsoft.com/office/drawing/2014/main" id="{3B69F516-7275-E2F0-BFD9-72223B3B59D8}"/>
                </a:ext>
              </a:extLst>
            </p:cNvPr>
            <p:cNvSpPr>
              <a:spLocks noChangeArrowheads="1"/>
            </p:cNvSpPr>
            <p:nvPr/>
          </p:nvSpPr>
          <p:spPr bwMode="auto">
            <a:xfrm>
              <a:off x="2160" y="475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Driver</a:t>
              </a:r>
            </a:p>
          </p:txBody>
        </p:sp>
      </p:grpSp>
      <p:sp>
        <p:nvSpPr>
          <p:cNvPr id="37916" name="Text Box 28">
            <a:extLst>
              <a:ext uri="{FF2B5EF4-FFF2-40B4-BE49-F238E27FC236}">
                <a16:creationId xmlns="" xmlns:a16="http://schemas.microsoft.com/office/drawing/2014/main" id="{665EEB67-53BB-D9D2-0221-D85743D49551}"/>
              </a:ext>
            </a:extLst>
          </p:cNvPr>
          <p:cNvSpPr txBox="1">
            <a:spLocks noChangeArrowheads="1"/>
          </p:cNvSpPr>
          <p:nvPr/>
        </p:nvSpPr>
        <p:spPr bwMode="auto">
          <a:xfrm>
            <a:off x="4724400" y="76200"/>
            <a:ext cx="3962400" cy="592138"/>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Finance Department</a:t>
            </a:r>
            <a:endParaRPr lang="en-US" sz="3200">
              <a:solidFill>
                <a:schemeClr val="bg1"/>
              </a:solidFill>
              <a:latin typeface="Arial Narrow"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 xmlns:a16="http://schemas.microsoft.com/office/drawing/2014/main" id="{C8BA7DFA-542D-5588-0EA7-73F92BC62CA4}"/>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8644" name="Text Box 36">
            <a:extLst>
              <a:ext uri="{FF2B5EF4-FFF2-40B4-BE49-F238E27FC236}">
                <a16:creationId xmlns="" xmlns:a16="http://schemas.microsoft.com/office/drawing/2014/main" id="{9AC9229C-446D-B00E-6200-2D3A1D1945C9}"/>
              </a:ext>
            </a:extLst>
          </p:cNvPr>
          <p:cNvSpPr txBox="1">
            <a:spLocks noChangeArrowheads="1"/>
          </p:cNvSpPr>
          <p:nvPr/>
        </p:nvSpPr>
        <p:spPr bwMode="auto">
          <a:xfrm>
            <a:off x="4724400" y="76200"/>
            <a:ext cx="3962400" cy="592138"/>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Finance Department</a:t>
            </a:r>
            <a:endParaRPr lang="en-US" sz="3200">
              <a:solidFill>
                <a:schemeClr val="bg1"/>
              </a:solidFill>
              <a:latin typeface="Arial Narrow" pitchFamily="34" charset="0"/>
            </a:endParaRPr>
          </a:p>
        </p:txBody>
      </p:sp>
      <p:sp>
        <p:nvSpPr>
          <p:cNvPr id="26628" name="Text Box 37">
            <a:extLst>
              <a:ext uri="{FF2B5EF4-FFF2-40B4-BE49-F238E27FC236}">
                <a16:creationId xmlns="" xmlns:a16="http://schemas.microsoft.com/office/drawing/2014/main" id="{6DA2311F-66E5-03C6-38FC-8E2017140BF5}"/>
              </a:ext>
            </a:extLst>
          </p:cNvPr>
          <p:cNvSpPr txBox="1">
            <a:spLocks noChangeArrowheads="1"/>
          </p:cNvSpPr>
          <p:nvPr/>
        </p:nvSpPr>
        <p:spPr bwMode="auto">
          <a:xfrm>
            <a:off x="609600" y="1219200"/>
            <a:ext cx="8001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	Chief Accounts &amp; Finance Officer (CAFO) is head of the Finance department. CAFO &amp; his team work to co ordinate and establish control on working of ZP departments and Panchayat Samitees in respect to financial matters.</a:t>
            </a:r>
          </a:p>
          <a:p>
            <a:pPr algn="just" eaLnBrk="1" hangingPunct="1"/>
            <a:r>
              <a:rPr lang="en-US" altLang="en-US"/>
              <a:t>	CAFO is authorized to sanction bills from ZP departments. Finance &amp; Accounts Dept. verifies all budgets prepared by ZP departments/ subject committee of  various schemes, programs and put up before general body for sanction .</a:t>
            </a:r>
          </a:p>
          <a:p>
            <a:pPr algn="just" eaLnBrk="1" hangingPunct="1"/>
            <a:r>
              <a:rPr lang="en-US" altLang="en-US"/>
              <a:t>	Finance Dept. prepares annual budget for ZP and incorporates the panchayat samitee budgets in the ZP budget. To prepare monthly and annual accounts of Zilla Parishad. Verification and record keeping of bills and payments made by panchayat samitee . To Draw money from treasury as per sectioned orders from State Govt. For expenditure of salaries and schemes.</a:t>
            </a:r>
          </a:p>
          <a:p>
            <a:pPr algn="just" eaLnBrk="1" hangingPunct="1"/>
            <a:endParaRPr lang="en-US" altLang="en-US"/>
          </a:p>
          <a:p>
            <a:pPr algn="just" eaLnBrk="1" hangingPunct="1"/>
            <a:r>
              <a:rPr lang="en-US" altLang="en-US"/>
              <a:t>To section of pension to ZP employees and keeping of subsidiary records pertaining to pension.</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a:extLst>
              <a:ext uri="{FF2B5EF4-FFF2-40B4-BE49-F238E27FC236}">
                <a16:creationId xmlns="" xmlns:a16="http://schemas.microsoft.com/office/drawing/2014/main" id="{907E6D15-90AF-DBCD-58BA-68C12129E79A}"/>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8644" name="Text Box 36">
            <a:extLst>
              <a:ext uri="{FF2B5EF4-FFF2-40B4-BE49-F238E27FC236}">
                <a16:creationId xmlns="" xmlns:a16="http://schemas.microsoft.com/office/drawing/2014/main" id="{71192169-AC7F-1498-7D26-7E3B76F8F4C9}"/>
              </a:ext>
            </a:extLst>
          </p:cNvPr>
          <p:cNvSpPr txBox="1">
            <a:spLocks noChangeArrowheads="1"/>
          </p:cNvSpPr>
          <p:nvPr/>
        </p:nvSpPr>
        <p:spPr bwMode="auto">
          <a:xfrm>
            <a:off x="4724400" y="76200"/>
            <a:ext cx="3962400" cy="592138"/>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Finance Department</a:t>
            </a:r>
            <a:endParaRPr lang="en-US" sz="3200">
              <a:solidFill>
                <a:schemeClr val="bg1"/>
              </a:solidFill>
              <a:latin typeface="Arial Narrow" pitchFamily="34" charset="0"/>
            </a:endParaRPr>
          </a:p>
        </p:txBody>
      </p:sp>
      <p:sp>
        <p:nvSpPr>
          <p:cNvPr id="27652" name="Text Box 37">
            <a:extLst>
              <a:ext uri="{FF2B5EF4-FFF2-40B4-BE49-F238E27FC236}">
                <a16:creationId xmlns="" xmlns:a16="http://schemas.microsoft.com/office/drawing/2014/main" id="{EDC11F49-0742-72B3-C007-907077003A29}"/>
              </a:ext>
            </a:extLst>
          </p:cNvPr>
          <p:cNvSpPr txBox="1">
            <a:spLocks noChangeArrowheads="1"/>
          </p:cNvSpPr>
          <p:nvPr/>
        </p:nvSpPr>
        <p:spPr bwMode="auto">
          <a:xfrm>
            <a:off x="609600" y="1219200"/>
            <a:ext cx="8001000"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	To Maintain GPf A/C of ZP employees, sanction and disbursement of advances from GPF accounts. Controls and monitors the cash flow of ZP.</a:t>
            </a:r>
          </a:p>
          <a:p>
            <a:pPr algn="just" eaLnBrk="1" hangingPunct="1"/>
            <a:endParaRPr lang="en-US" altLang="en-US"/>
          </a:p>
          <a:p>
            <a:pPr algn="just" eaLnBrk="1" hangingPunct="1"/>
            <a:r>
              <a:rPr lang="en-US" altLang="en-US"/>
              <a:t>To conduct the inspection of Panchayat samitee and heads of dept. under ZP, as a financial advisor of zilla parishad.</a:t>
            </a:r>
          </a:p>
          <a:p>
            <a:pPr algn="just" eaLnBrk="1" hangingPunct="1"/>
            <a:endParaRPr lang="en-US" altLang="en-US"/>
          </a:p>
          <a:p>
            <a:pPr algn="just" eaLnBrk="1" hangingPunct="1"/>
            <a:r>
              <a:rPr lang="en-US" altLang="en-US"/>
              <a:t>To take internal audit of head of Depts. And panchayat samitee control over the assessments of the head of the Deptt.</a:t>
            </a:r>
          </a:p>
          <a:p>
            <a:pPr algn="just" eaLnBrk="1" hangingPunct="1"/>
            <a:endParaRPr lang="en-US" altLang="en-US"/>
          </a:p>
          <a:p>
            <a:pPr algn="just" eaLnBrk="1" hangingPunct="1"/>
            <a:r>
              <a:rPr lang="en-US" altLang="en-US"/>
              <a:t>To prepare Annual Z.P. Budget, Revised &amp; Supplementary ZP budget with the approval of general body, &amp; allot the scheme wise grants to various departments for implementation.</a:t>
            </a:r>
          </a:p>
          <a:p>
            <a:pPr algn="just" eaLnBrk="1" hangingPunct="1"/>
            <a:endParaRPr lang="en-US" altLang="en-US"/>
          </a:p>
          <a:p>
            <a:pPr algn="just" eaLnBrk="1" hangingPunct="1"/>
            <a:r>
              <a:rPr lang="en-US" altLang="en-US"/>
              <a:t>CAFO acts on a primary auditor. Financial advisor to the chief executive officer, an Accounting Officer and paying authority.</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 xmlns:a16="http://schemas.microsoft.com/office/drawing/2014/main" id="{E3552D95-5A6F-7D50-5184-3A621398788F}"/>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9341E779-9983-DA49-3908-B4FED795E678}"/>
              </a:ext>
            </a:extLst>
          </p:cNvPr>
          <p:cNvGrpSpPr>
            <a:grpSpLocks noChangeAspect="1"/>
          </p:cNvGrpSpPr>
          <p:nvPr/>
        </p:nvGrpSpPr>
        <p:grpSpPr bwMode="auto">
          <a:xfrm>
            <a:off x="533400" y="1295400"/>
            <a:ext cx="8153400" cy="4953000"/>
            <a:chOff x="1152" y="1298"/>
            <a:chExt cx="4896" cy="2448"/>
          </a:xfrm>
        </p:grpSpPr>
        <p:sp>
          <p:nvSpPr>
            <p:cNvPr id="3" name="AutoShape 4">
              <a:extLst>
                <a:ext uri="{FF2B5EF4-FFF2-40B4-BE49-F238E27FC236}">
                  <a16:creationId xmlns="" xmlns:a16="http://schemas.microsoft.com/office/drawing/2014/main" id="{8FD0B6DD-0BD4-B56A-175D-7477732F18A9}"/>
                </a:ext>
              </a:extLst>
            </p:cNvPr>
            <p:cNvSpPr>
              <a:spLocks noChangeAspect="1" noChangeArrowheads="1" noTextEdit="1"/>
            </p:cNvSpPr>
            <p:nvPr/>
          </p:nvSpPr>
          <p:spPr bwMode="auto">
            <a:xfrm>
              <a:off x="1152" y="1298"/>
              <a:ext cx="4896" cy="2448"/>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4100" name="_s4100">
              <a:extLst>
                <a:ext uri="{FF2B5EF4-FFF2-40B4-BE49-F238E27FC236}">
                  <a16:creationId xmlns="" xmlns:a16="http://schemas.microsoft.com/office/drawing/2014/main" id="{72F6C002-1AD3-24F7-1FD4-AD1B4722A97A}"/>
                </a:ext>
              </a:extLst>
            </p:cNvPr>
            <p:cNvCxnSpPr>
              <a:cxnSpLocks noChangeShapeType="1"/>
              <a:stCxn id="15" idx="1"/>
              <a:endCxn id="12" idx="2"/>
            </p:cNvCxnSpPr>
            <p:nvPr/>
          </p:nvCxnSpPr>
          <p:spPr bwMode="auto">
            <a:xfrm rot="10800000">
              <a:off x="4609" y="2882"/>
              <a:ext cx="143" cy="720"/>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1" name="_s4101">
              <a:extLst>
                <a:ext uri="{FF2B5EF4-FFF2-40B4-BE49-F238E27FC236}">
                  <a16:creationId xmlns="" xmlns:a16="http://schemas.microsoft.com/office/drawing/2014/main" id="{49F90717-BF5A-C63A-61B9-7683E43FBA39}"/>
                </a:ext>
              </a:extLst>
            </p:cNvPr>
            <p:cNvCxnSpPr>
              <a:cxnSpLocks noChangeShapeType="1"/>
              <a:stCxn id="14" idx="1"/>
              <a:endCxn id="12" idx="2"/>
            </p:cNvCxnSpPr>
            <p:nvPr/>
          </p:nvCxnSpPr>
          <p:spPr bwMode="auto">
            <a:xfrm rot="10800000">
              <a:off x="4609" y="2882"/>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2" name="_s4102">
              <a:extLst>
                <a:ext uri="{FF2B5EF4-FFF2-40B4-BE49-F238E27FC236}">
                  <a16:creationId xmlns="" xmlns:a16="http://schemas.microsoft.com/office/drawing/2014/main" id="{E0F444BC-F6CB-ADC0-2555-E4E65CEB8E39}"/>
                </a:ext>
              </a:extLst>
            </p:cNvPr>
            <p:cNvCxnSpPr>
              <a:cxnSpLocks noChangeShapeType="1"/>
              <a:stCxn id="13" idx="0"/>
              <a:endCxn id="8" idx="2"/>
            </p:cNvCxnSpPr>
            <p:nvPr/>
          </p:nvCxnSpPr>
          <p:spPr bwMode="auto">
            <a:xfrm rot="5400000" flipH="1">
              <a:off x="5292" y="2270"/>
              <a:ext cx="144" cy="504"/>
            </a:xfrm>
            <a:prstGeom prst="bentConnector3">
              <a:avLst>
                <a:gd name="adj1" fmla="val 3913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3" name="_s4103">
              <a:extLst>
                <a:ext uri="{FF2B5EF4-FFF2-40B4-BE49-F238E27FC236}">
                  <a16:creationId xmlns="" xmlns:a16="http://schemas.microsoft.com/office/drawing/2014/main" id="{8A08CB46-0E70-090A-538D-3BB5776B890E}"/>
                </a:ext>
              </a:extLst>
            </p:cNvPr>
            <p:cNvCxnSpPr>
              <a:cxnSpLocks noChangeShapeType="1"/>
              <a:stCxn id="12" idx="0"/>
              <a:endCxn id="8" idx="2"/>
            </p:cNvCxnSpPr>
            <p:nvPr/>
          </p:nvCxnSpPr>
          <p:spPr bwMode="auto">
            <a:xfrm rot="16200000">
              <a:off x="4789" y="2270"/>
              <a:ext cx="144" cy="503"/>
            </a:xfrm>
            <a:prstGeom prst="bentConnector3">
              <a:avLst>
                <a:gd name="adj1" fmla="val 3913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4" name="_s4104">
              <a:extLst>
                <a:ext uri="{FF2B5EF4-FFF2-40B4-BE49-F238E27FC236}">
                  <a16:creationId xmlns="" xmlns:a16="http://schemas.microsoft.com/office/drawing/2014/main" id="{BC9372A9-1F41-393A-1C98-BFCD16A3F980}"/>
                </a:ext>
              </a:extLst>
            </p:cNvPr>
            <p:cNvCxnSpPr>
              <a:cxnSpLocks noChangeShapeType="1"/>
              <a:stCxn id="11" idx="1"/>
              <a:endCxn id="7" idx="2"/>
            </p:cNvCxnSpPr>
            <p:nvPr/>
          </p:nvCxnSpPr>
          <p:spPr bwMode="auto">
            <a:xfrm rot="10800000">
              <a:off x="1584" y="2882"/>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5" name="_s4105">
              <a:extLst>
                <a:ext uri="{FF2B5EF4-FFF2-40B4-BE49-F238E27FC236}">
                  <a16:creationId xmlns="" xmlns:a16="http://schemas.microsoft.com/office/drawing/2014/main" id="{DB85649B-9807-64A8-1ADE-740119E53127}"/>
                </a:ext>
              </a:extLst>
            </p:cNvPr>
            <p:cNvCxnSpPr>
              <a:cxnSpLocks noChangeShapeType="1"/>
              <a:stCxn id="10" idx="0"/>
              <a:endCxn id="6" idx="2"/>
            </p:cNvCxnSpPr>
            <p:nvPr/>
          </p:nvCxnSpPr>
          <p:spPr bwMode="auto">
            <a:xfrm rot="5400000" flipH="1">
              <a:off x="3024" y="2018"/>
              <a:ext cx="144" cy="1008"/>
            </a:xfrm>
            <a:prstGeom prst="bentConnector3">
              <a:avLst>
                <a:gd name="adj1" fmla="val 3913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6" name="_s4106">
              <a:extLst>
                <a:ext uri="{FF2B5EF4-FFF2-40B4-BE49-F238E27FC236}">
                  <a16:creationId xmlns="" xmlns:a16="http://schemas.microsoft.com/office/drawing/2014/main" id="{D5CFF218-D01C-0C35-DF37-D3502F4151F0}"/>
                </a:ext>
              </a:extLst>
            </p:cNvPr>
            <p:cNvCxnSpPr>
              <a:cxnSpLocks noChangeShapeType="1"/>
              <a:stCxn id="9" idx="0"/>
              <a:endCxn id="6" idx="2"/>
            </p:cNvCxnSpPr>
            <p:nvPr/>
          </p:nvCxnSpPr>
          <p:spPr bwMode="auto">
            <a:xfrm rot="16200000">
              <a:off x="2521"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4107" name="_s4107">
              <a:extLst>
                <a:ext uri="{FF2B5EF4-FFF2-40B4-BE49-F238E27FC236}">
                  <a16:creationId xmlns="" xmlns:a16="http://schemas.microsoft.com/office/drawing/2014/main" id="{B79450D7-7494-29FD-ABCA-B1CB5C9FB3AA}"/>
                </a:ext>
              </a:extLst>
            </p:cNvPr>
            <p:cNvCxnSpPr>
              <a:cxnSpLocks noChangeShapeType="1"/>
              <a:stCxn id="8" idx="0"/>
              <a:endCxn id="5" idx="2"/>
            </p:cNvCxnSpPr>
            <p:nvPr/>
          </p:nvCxnSpPr>
          <p:spPr bwMode="auto">
            <a:xfrm rot="5400000" flipH="1">
              <a:off x="4411" y="1460"/>
              <a:ext cx="144" cy="1259"/>
            </a:xfrm>
            <a:prstGeom prst="bentConnector3">
              <a:avLst>
                <a:gd name="adj1" fmla="val 39343"/>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8" name="_s4108">
              <a:extLst>
                <a:ext uri="{FF2B5EF4-FFF2-40B4-BE49-F238E27FC236}">
                  <a16:creationId xmlns="" xmlns:a16="http://schemas.microsoft.com/office/drawing/2014/main" id="{9B47D27D-D471-18C8-9F17-EB6F6EECF934}"/>
                </a:ext>
              </a:extLst>
            </p:cNvPr>
            <p:cNvCxnSpPr>
              <a:cxnSpLocks noChangeShapeType="1"/>
              <a:stCxn id="7" idx="0"/>
              <a:endCxn id="6" idx="2"/>
            </p:cNvCxnSpPr>
            <p:nvPr/>
          </p:nvCxnSpPr>
          <p:spPr bwMode="auto">
            <a:xfrm rot="16200000">
              <a:off x="2016" y="2018"/>
              <a:ext cx="144" cy="1008"/>
            </a:xfrm>
            <a:prstGeom prst="bentConnector3">
              <a:avLst>
                <a:gd name="adj1" fmla="val 3913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09" name="_s4109">
              <a:extLst>
                <a:ext uri="{FF2B5EF4-FFF2-40B4-BE49-F238E27FC236}">
                  <a16:creationId xmlns="" xmlns:a16="http://schemas.microsoft.com/office/drawing/2014/main" id="{CC7CE1DC-D08A-2937-4951-F66193110AAE}"/>
                </a:ext>
              </a:extLst>
            </p:cNvPr>
            <p:cNvCxnSpPr>
              <a:cxnSpLocks noChangeShapeType="1"/>
              <a:stCxn id="6" idx="0"/>
              <a:endCxn id="5" idx="2"/>
            </p:cNvCxnSpPr>
            <p:nvPr/>
          </p:nvCxnSpPr>
          <p:spPr bwMode="auto">
            <a:xfrm rot="16200000">
              <a:off x="3151" y="1459"/>
              <a:ext cx="144" cy="1261"/>
            </a:xfrm>
            <a:prstGeom prst="bentConnector3">
              <a:avLst>
                <a:gd name="adj1" fmla="val 39343"/>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4110" name="_s4110">
              <a:extLst>
                <a:ext uri="{FF2B5EF4-FFF2-40B4-BE49-F238E27FC236}">
                  <a16:creationId xmlns="" xmlns:a16="http://schemas.microsoft.com/office/drawing/2014/main" id="{50B5683E-0422-97A3-8772-710449837C0C}"/>
                </a:ext>
              </a:extLst>
            </p:cNvPr>
            <p:cNvCxnSpPr>
              <a:cxnSpLocks noChangeShapeType="1"/>
              <a:stCxn id="5" idx="0"/>
              <a:endCxn id="4" idx="2"/>
            </p:cNvCxnSpPr>
            <p:nvPr/>
          </p:nvCxnSpPr>
          <p:spPr bwMode="auto">
            <a:xfrm rot="16200000">
              <a:off x="3782" y="165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 name="_s4111">
              <a:extLst>
                <a:ext uri="{FF2B5EF4-FFF2-40B4-BE49-F238E27FC236}">
                  <a16:creationId xmlns="" xmlns:a16="http://schemas.microsoft.com/office/drawing/2014/main" id="{A66CA2F0-00F4-C078-8911-73A6BE20ED4D}"/>
                </a:ext>
              </a:extLst>
            </p:cNvPr>
            <p:cNvSpPr>
              <a:spLocks noChangeArrowheads="1"/>
            </p:cNvSpPr>
            <p:nvPr/>
          </p:nvSpPr>
          <p:spPr bwMode="auto">
            <a:xfrm>
              <a:off x="3420"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Chief Executive Officer</a:t>
              </a:r>
            </a:p>
          </p:txBody>
        </p:sp>
        <p:sp>
          <p:nvSpPr>
            <p:cNvPr id="5" name="_s4112">
              <a:extLst>
                <a:ext uri="{FF2B5EF4-FFF2-40B4-BE49-F238E27FC236}">
                  <a16:creationId xmlns="" xmlns:a16="http://schemas.microsoft.com/office/drawing/2014/main" id="{64D13575-24ED-26AD-79F2-81494D23D00E}"/>
                </a:ext>
              </a:extLst>
            </p:cNvPr>
            <p:cNvSpPr>
              <a:spLocks noChangeArrowheads="1"/>
            </p:cNvSpPr>
            <p:nvPr/>
          </p:nvSpPr>
          <p:spPr bwMode="auto">
            <a:xfrm>
              <a:off x="3420" y="173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Dy. Chief Executive Officer</a:t>
              </a:r>
            </a:p>
          </p:txBody>
        </p:sp>
        <p:sp>
          <p:nvSpPr>
            <p:cNvPr id="6" name="_s4113">
              <a:extLst>
                <a:ext uri="{FF2B5EF4-FFF2-40B4-BE49-F238E27FC236}">
                  <a16:creationId xmlns="" xmlns:a16="http://schemas.microsoft.com/office/drawing/2014/main" id="{344F3C2C-042C-F1FA-CF11-255224547F79}"/>
                </a:ext>
              </a:extLst>
            </p:cNvPr>
            <p:cNvSpPr>
              <a:spLocks noChangeArrowheads="1"/>
            </p:cNvSpPr>
            <p:nvPr/>
          </p:nvSpPr>
          <p:spPr bwMode="auto">
            <a:xfrm>
              <a:off x="2160" y="216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Section Officer</a:t>
              </a:r>
            </a:p>
          </p:txBody>
        </p:sp>
        <p:sp>
          <p:nvSpPr>
            <p:cNvPr id="7" name="_s4114">
              <a:extLst>
                <a:ext uri="{FF2B5EF4-FFF2-40B4-BE49-F238E27FC236}">
                  <a16:creationId xmlns="" xmlns:a16="http://schemas.microsoft.com/office/drawing/2014/main" id="{A92A16CC-075A-4982-3C25-8EFD291F6C99}"/>
                </a:ext>
              </a:extLst>
            </p:cNvPr>
            <p:cNvSpPr>
              <a:spLocks noChangeArrowheads="1"/>
            </p:cNvSpPr>
            <p:nvPr/>
          </p:nvSpPr>
          <p:spPr bwMode="auto">
            <a:xfrm>
              <a:off x="1152"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Senior Assistant (Ac)</a:t>
              </a:r>
            </a:p>
          </p:txBody>
        </p:sp>
        <p:sp>
          <p:nvSpPr>
            <p:cNvPr id="8" name="_s4115">
              <a:extLst>
                <a:ext uri="{FF2B5EF4-FFF2-40B4-BE49-F238E27FC236}">
                  <a16:creationId xmlns="" xmlns:a16="http://schemas.microsoft.com/office/drawing/2014/main" id="{49B4368E-823C-8B87-972B-5EDE2B056A21}"/>
                </a:ext>
              </a:extLst>
            </p:cNvPr>
            <p:cNvSpPr>
              <a:spLocks noChangeArrowheads="1"/>
            </p:cNvSpPr>
            <p:nvPr/>
          </p:nvSpPr>
          <p:spPr bwMode="auto">
            <a:xfrm>
              <a:off x="4680"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Office Superintendent</a:t>
              </a:r>
            </a:p>
          </p:txBody>
        </p:sp>
        <p:sp>
          <p:nvSpPr>
            <p:cNvPr id="9" name="_s4116">
              <a:extLst>
                <a:ext uri="{FF2B5EF4-FFF2-40B4-BE49-F238E27FC236}">
                  <a16:creationId xmlns="" xmlns:a16="http://schemas.microsoft.com/office/drawing/2014/main" id="{A6AA10FD-E1B5-E9E4-4E5A-18FC5EF19B64}"/>
                </a:ext>
              </a:extLst>
            </p:cNvPr>
            <p:cNvSpPr>
              <a:spLocks noChangeArrowheads="1"/>
            </p:cNvSpPr>
            <p:nvPr/>
          </p:nvSpPr>
          <p:spPr bwMode="auto">
            <a:xfrm>
              <a:off x="2160"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Junior Assistant</a:t>
              </a:r>
            </a:p>
          </p:txBody>
        </p:sp>
        <p:sp>
          <p:nvSpPr>
            <p:cNvPr id="10" name="_s4117">
              <a:extLst>
                <a:ext uri="{FF2B5EF4-FFF2-40B4-BE49-F238E27FC236}">
                  <a16:creationId xmlns="" xmlns:a16="http://schemas.microsoft.com/office/drawing/2014/main" id="{686B9289-CE99-486C-7E8F-F1026538474A}"/>
                </a:ext>
              </a:extLst>
            </p:cNvPr>
            <p:cNvSpPr>
              <a:spLocks noChangeArrowheads="1"/>
            </p:cNvSpPr>
            <p:nvPr/>
          </p:nvSpPr>
          <p:spPr bwMode="auto">
            <a:xfrm>
              <a:off x="3168"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Extension Officer (Stats)</a:t>
              </a:r>
            </a:p>
          </p:txBody>
        </p:sp>
        <p:sp>
          <p:nvSpPr>
            <p:cNvPr id="11" name="_s4118">
              <a:extLst>
                <a:ext uri="{FF2B5EF4-FFF2-40B4-BE49-F238E27FC236}">
                  <a16:creationId xmlns="" xmlns:a16="http://schemas.microsoft.com/office/drawing/2014/main" id="{06B4FA24-CCE2-F87E-BB9A-814AA0BE1439}"/>
                </a:ext>
              </a:extLst>
            </p:cNvPr>
            <p:cNvSpPr>
              <a:spLocks noChangeArrowheads="1"/>
            </p:cNvSpPr>
            <p:nvPr/>
          </p:nvSpPr>
          <p:spPr bwMode="auto">
            <a:xfrm>
              <a:off x="1728"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Peons</a:t>
              </a:r>
            </a:p>
          </p:txBody>
        </p:sp>
        <p:sp>
          <p:nvSpPr>
            <p:cNvPr id="12" name="_s4119">
              <a:extLst>
                <a:ext uri="{FF2B5EF4-FFF2-40B4-BE49-F238E27FC236}">
                  <a16:creationId xmlns="" xmlns:a16="http://schemas.microsoft.com/office/drawing/2014/main" id="{B7DC9FAD-E824-5C83-9B74-8380405CC55E}"/>
                </a:ext>
              </a:extLst>
            </p:cNvPr>
            <p:cNvSpPr>
              <a:spLocks noChangeArrowheads="1"/>
            </p:cNvSpPr>
            <p:nvPr/>
          </p:nvSpPr>
          <p:spPr bwMode="auto">
            <a:xfrm>
              <a:off x="4176"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Extension Officer</a:t>
              </a:r>
            </a:p>
          </p:txBody>
        </p:sp>
        <p:sp>
          <p:nvSpPr>
            <p:cNvPr id="13" name="_s4120">
              <a:extLst>
                <a:ext uri="{FF2B5EF4-FFF2-40B4-BE49-F238E27FC236}">
                  <a16:creationId xmlns="" xmlns:a16="http://schemas.microsoft.com/office/drawing/2014/main" id="{D48925B6-1AC3-FC1B-6EB8-C1BDFA89A642}"/>
                </a:ext>
              </a:extLst>
            </p:cNvPr>
            <p:cNvSpPr>
              <a:spLocks noChangeArrowheads="1"/>
            </p:cNvSpPr>
            <p:nvPr/>
          </p:nvSpPr>
          <p:spPr bwMode="auto">
            <a:xfrm>
              <a:off x="5184"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Junior Assistant</a:t>
              </a:r>
            </a:p>
          </p:txBody>
        </p:sp>
        <p:sp>
          <p:nvSpPr>
            <p:cNvPr id="14" name="_s4121">
              <a:extLst>
                <a:ext uri="{FF2B5EF4-FFF2-40B4-BE49-F238E27FC236}">
                  <a16:creationId xmlns="" xmlns:a16="http://schemas.microsoft.com/office/drawing/2014/main" id="{E67F76BB-CF5B-99BE-1F89-94780CE9F3DA}"/>
                </a:ext>
              </a:extLst>
            </p:cNvPr>
            <p:cNvSpPr>
              <a:spLocks noChangeArrowheads="1"/>
            </p:cNvSpPr>
            <p:nvPr/>
          </p:nvSpPr>
          <p:spPr bwMode="auto">
            <a:xfrm>
              <a:off x="4752"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Driver</a:t>
              </a:r>
            </a:p>
          </p:txBody>
        </p:sp>
        <p:sp>
          <p:nvSpPr>
            <p:cNvPr id="15" name="_s4122">
              <a:extLst>
                <a:ext uri="{FF2B5EF4-FFF2-40B4-BE49-F238E27FC236}">
                  <a16:creationId xmlns="" xmlns:a16="http://schemas.microsoft.com/office/drawing/2014/main" id="{7E1CD6CA-0983-6219-F771-2F898AD1979D}"/>
                </a:ext>
              </a:extLst>
            </p:cNvPr>
            <p:cNvSpPr>
              <a:spLocks noChangeArrowheads="1"/>
            </p:cNvSpPr>
            <p:nvPr/>
          </p:nvSpPr>
          <p:spPr bwMode="auto">
            <a:xfrm>
              <a:off x="4752" y="345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Peons</a:t>
              </a:r>
            </a:p>
          </p:txBody>
        </p:sp>
      </p:grpSp>
      <p:sp>
        <p:nvSpPr>
          <p:cNvPr id="38948" name="Text Box 36">
            <a:extLst>
              <a:ext uri="{FF2B5EF4-FFF2-40B4-BE49-F238E27FC236}">
                <a16:creationId xmlns="" xmlns:a16="http://schemas.microsoft.com/office/drawing/2014/main" id="{8A795A6C-86EB-082A-7DDB-320897EC717C}"/>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Women &amp; Child Welfare Department</a:t>
            </a:r>
            <a:endParaRPr lang="en-US" sz="3200">
              <a:solidFill>
                <a:schemeClr val="bg1"/>
              </a:solidFill>
              <a:latin typeface="Arial Narrow"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 xmlns:a16="http://schemas.microsoft.com/office/drawing/2014/main" id="{E5551F42-007D-CA97-51BD-B7BA8E0A7795}"/>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3516" name="Text Box 28">
            <a:extLst>
              <a:ext uri="{FF2B5EF4-FFF2-40B4-BE49-F238E27FC236}">
                <a16:creationId xmlns="" xmlns:a16="http://schemas.microsoft.com/office/drawing/2014/main" id="{CCCDF9AB-3730-9D34-121D-867EEBE8EB23}"/>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Women &amp; Child Welfare Department</a:t>
            </a:r>
            <a:endParaRPr lang="en-US" sz="3200">
              <a:solidFill>
                <a:schemeClr val="bg1"/>
              </a:solidFill>
              <a:latin typeface="Arial Narrow" pitchFamily="34" charset="0"/>
            </a:endParaRPr>
          </a:p>
        </p:txBody>
      </p:sp>
      <p:sp>
        <p:nvSpPr>
          <p:cNvPr id="28676" name="Text Box 29">
            <a:extLst>
              <a:ext uri="{FF2B5EF4-FFF2-40B4-BE49-F238E27FC236}">
                <a16:creationId xmlns="" xmlns:a16="http://schemas.microsoft.com/office/drawing/2014/main" id="{9F741B79-2510-76BC-5E4F-6BE87B7810E2}"/>
              </a:ext>
            </a:extLst>
          </p:cNvPr>
          <p:cNvSpPr txBox="1">
            <a:spLocks noChangeArrowheads="1"/>
          </p:cNvSpPr>
          <p:nvPr/>
        </p:nvSpPr>
        <p:spPr bwMode="auto">
          <a:xfrm>
            <a:off x="457200" y="1289050"/>
            <a:ext cx="81534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	Deputy CEO is head of the Mahila Balkalyan Department. Mahila Balkalyan Samiti of ZP prepares programs for development of life of people of of Zilla Parishad in general &amp; Ladies &amp; kids in particular. Mahila Balkalyan Samiti sanctions these programs and ask for the proposals from village and Panchayat levels. All proposals received are discussed among the Mahila Balkalyan Samiti for sanctioning the beneficiaries. Technical sanctions are given by CEO for these proposals which are sent to Finance Dept. Deputy CEO Mahila Balkalyan Department and his team work to prepare budget, provide technical guidance and planning implementation of these schemes / programs in co ordination with peoples representatives. </a:t>
            </a:r>
          </a:p>
          <a:p>
            <a:pPr algn="just" eaLnBrk="1" hangingPunct="1"/>
            <a:r>
              <a:rPr lang="en-US" altLang="en-US"/>
              <a:t>	Many schemes of Village panchayat department are linked with Panchayat Samitees and other departments of Zilla Parishad like Education, Work, Rural Water supply and health etc.</a:t>
            </a:r>
          </a:p>
          <a:p>
            <a:pPr algn="just" eaLnBrk="1" hangingPunct="1"/>
            <a:r>
              <a:rPr lang="en-US" altLang="en-US"/>
              <a:t>Following are some of the key functions of Mahila Balkalyan Department. :</a:t>
            </a:r>
          </a:p>
          <a:p>
            <a:pPr algn="just" eaLnBrk="1" hangingPunct="1"/>
            <a:endParaRPr lang="en-US" altLang="en-US"/>
          </a:p>
          <a:p>
            <a:pPr algn="just" eaLnBrk="1" hangingPunct="1"/>
            <a:r>
              <a:rPr lang="en-US" altLang="en-US"/>
              <a:t>Survey on malnutrition of children. Rajmata Jijamata Poshan Mission – Survey for Weight of Children, age.</a:t>
            </a:r>
          </a:p>
          <a:p>
            <a:pPr algn="just" eaLnBrk="1" hangingPunct="1"/>
            <a:r>
              <a:rPr lang="en-US" altLang="en-US"/>
              <a:t>Provision for nutrition food for children from 3446 anganwadis Running Anganwadis effectively.</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a:extLst>
              <a:ext uri="{FF2B5EF4-FFF2-40B4-BE49-F238E27FC236}">
                <a16:creationId xmlns="" xmlns:a16="http://schemas.microsoft.com/office/drawing/2014/main" id="{F870E78C-F971-6C9A-C3EC-B5E4F2380EAD}"/>
              </a:ext>
            </a:extLst>
          </p:cNvPr>
          <p:cNvSpPr txBox="1">
            <a:spLocks noChangeArrowheads="1"/>
          </p:cNvSpPr>
          <p:nvPr/>
        </p:nvSpPr>
        <p:spPr bwMode="auto">
          <a:xfrm>
            <a:off x="0" y="1065213"/>
            <a:ext cx="9144000" cy="5411787"/>
          </a:xfrm>
          <a:prstGeom prst="rect">
            <a:avLst/>
          </a:prstGeom>
          <a:solidFill>
            <a:srgbClr val="DBED3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lnSpc>
                <a:spcPct val="140000"/>
              </a:lnSpc>
              <a:spcBef>
                <a:spcPct val="50000"/>
              </a:spcBef>
            </a:pPr>
            <a:r>
              <a:rPr lang="en-US" altLang="en-US" sz="2200" dirty="0">
                <a:latin typeface="Times New Roman" panose="02020603050405020304" pitchFamily="18" charset="0"/>
              </a:rPr>
              <a:t>       </a:t>
            </a:r>
            <a:r>
              <a:rPr lang="en-US" altLang="en-US" sz="2200" dirty="0" err="1">
                <a:latin typeface="Times New Roman" panose="02020603050405020304" pitchFamily="18" charset="0"/>
              </a:rPr>
              <a:t>Panchayat</a:t>
            </a:r>
            <a:r>
              <a:rPr lang="en-US" altLang="en-US" sz="2200" dirty="0">
                <a:latin typeface="Times New Roman" panose="02020603050405020304" pitchFamily="18" charset="0"/>
              </a:rPr>
              <a:t> is an old conception in India and it is an earlier concept of      democracy in the history of civilization. Now-a-days, PRIs have been proclaimed as the ‘vehicle’ of the socio-economic transformation in rural India. The importance of </a:t>
            </a:r>
            <a:r>
              <a:rPr lang="en-US" altLang="en-US" sz="2200" dirty="0" err="1">
                <a:latin typeface="Times New Roman" panose="02020603050405020304" pitchFamily="18" charset="0"/>
              </a:rPr>
              <a:t>panchayati</a:t>
            </a:r>
            <a:r>
              <a:rPr lang="en-US" altLang="en-US" sz="2200" dirty="0">
                <a:latin typeface="Times New Roman" panose="02020603050405020304" pitchFamily="18" charset="0"/>
              </a:rPr>
              <a:t> system has been emphasized by political thinkers and administrators of all ages.</a:t>
            </a:r>
          </a:p>
          <a:p>
            <a:pPr algn="just" eaLnBrk="1" hangingPunct="1">
              <a:lnSpc>
                <a:spcPct val="140000"/>
              </a:lnSpc>
              <a:spcBef>
                <a:spcPct val="50000"/>
              </a:spcBef>
            </a:pPr>
            <a:r>
              <a:rPr lang="en-US" altLang="en-US" sz="2200" dirty="0">
                <a:latin typeface="Times New Roman" panose="02020603050405020304" pitchFamily="18" charset="0"/>
              </a:rPr>
              <a:t>      The constitution (73</a:t>
            </a:r>
            <a:r>
              <a:rPr lang="en-US" altLang="en-US" sz="2200" baseline="30000" dirty="0">
                <a:latin typeface="Times New Roman" panose="02020603050405020304" pitchFamily="18" charset="0"/>
              </a:rPr>
              <a:t>rd</a:t>
            </a:r>
            <a:r>
              <a:rPr lang="en-US" altLang="en-US" sz="2200" dirty="0">
                <a:latin typeface="Times New Roman" panose="02020603050405020304" pitchFamily="18" charset="0"/>
              </a:rPr>
              <a:t>) Amendment Act, endowing PRIs with constitutional status, constitute a significant landmark in the evolution of grass-root democratic institutions in India. It ensures full freedom to plan according to the local need and local potentials. The comprehensive framework provided now, will truly transform the rural economy and give a practical shape to people participation in the process of economic development with social justice.</a:t>
            </a:r>
          </a:p>
        </p:txBody>
      </p:sp>
      <p:sp>
        <p:nvSpPr>
          <p:cNvPr id="6147" name="Text Box 3">
            <a:extLst>
              <a:ext uri="{FF2B5EF4-FFF2-40B4-BE49-F238E27FC236}">
                <a16:creationId xmlns="" xmlns:a16="http://schemas.microsoft.com/office/drawing/2014/main" id="{480A4007-E73A-E628-BDDB-4DE6394B1CC9}"/>
              </a:ext>
            </a:extLst>
          </p:cNvPr>
          <p:cNvSpPr txBox="1">
            <a:spLocks noChangeArrowheads="1"/>
          </p:cNvSpPr>
          <p:nvPr/>
        </p:nvSpPr>
        <p:spPr bwMode="auto">
          <a:xfrm>
            <a:off x="0" y="228600"/>
            <a:ext cx="4267200" cy="592138"/>
          </a:xfrm>
          <a:prstGeom prst="rect">
            <a:avLst/>
          </a:prstGeom>
          <a:solidFill>
            <a:srgbClr val="993300"/>
          </a:solidFill>
          <a:ln w="12700">
            <a:solidFill>
              <a:schemeClr val="bg1"/>
            </a:solidFill>
            <a:miter lim="800000"/>
            <a:headEnd type="none" w="sm" len="sm"/>
            <a:tailEnd type="none" w="sm" len="sm"/>
          </a:ln>
          <a:effectLst/>
        </p:spPr>
        <p:txBody>
          <a:bodyPr lIns="91427" tIns="45713" rIns="91427" bIns="45713">
            <a:spAutoFit/>
          </a:bodyPr>
          <a:lstStyle/>
          <a:p>
            <a:pPr eaLnBrk="0" hangingPunct="0">
              <a:defRPr/>
            </a:pPr>
            <a:r>
              <a:rPr lang="en-US" sz="3200" b="1" i="1">
                <a:solidFill>
                  <a:schemeClr val="bg1"/>
                </a:solidFill>
                <a:effectLst>
                  <a:outerShdw blurRad="38100" dist="38100" dir="2700000" algn="tl">
                    <a:srgbClr val="000000"/>
                  </a:outerShdw>
                </a:effectLst>
                <a:latin typeface="Times New Roman" pitchFamily="18" charset="0"/>
                <a:cs typeface="Arial" charset="0"/>
              </a:rPr>
              <a:t>Panchayati Raj System</a:t>
            </a:r>
            <a:endParaRPr lang="en-US" sz="3200">
              <a:latin typeface="Times New Roman" pitchFamily="18" charset="0"/>
              <a:cs typeface="Arial"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 xmlns:a16="http://schemas.microsoft.com/office/drawing/2014/main" id="{A427EE65-0A3D-8736-CD72-2DEEECFAD598}"/>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3516" name="Text Box 28">
            <a:extLst>
              <a:ext uri="{FF2B5EF4-FFF2-40B4-BE49-F238E27FC236}">
                <a16:creationId xmlns="" xmlns:a16="http://schemas.microsoft.com/office/drawing/2014/main" id="{0551726C-D418-175D-88AC-44B8F142CD06}"/>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Women &amp; Child Welfare Department</a:t>
            </a:r>
            <a:endParaRPr lang="en-US" sz="3200">
              <a:solidFill>
                <a:schemeClr val="bg1"/>
              </a:solidFill>
              <a:latin typeface="Arial Narrow" pitchFamily="34" charset="0"/>
            </a:endParaRPr>
          </a:p>
        </p:txBody>
      </p:sp>
      <p:sp>
        <p:nvSpPr>
          <p:cNvPr id="29700" name="Text Box 29">
            <a:extLst>
              <a:ext uri="{FF2B5EF4-FFF2-40B4-BE49-F238E27FC236}">
                <a16:creationId xmlns="" xmlns:a16="http://schemas.microsoft.com/office/drawing/2014/main" id="{B13C1A85-79CB-4B85-4128-5D790A47A619}"/>
              </a:ext>
            </a:extLst>
          </p:cNvPr>
          <p:cNvSpPr txBox="1">
            <a:spLocks noChangeArrowheads="1"/>
          </p:cNvSpPr>
          <p:nvPr/>
        </p:nvSpPr>
        <p:spPr bwMode="auto">
          <a:xfrm>
            <a:off x="457200" y="1289050"/>
            <a:ext cx="8153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1600"/>
              <a:t>	Preparation of budget for salaries to Anganwadi sevikas, supervisors and helpers</a:t>
            </a:r>
          </a:p>
          <a:p>
            <a:pPr algn="just" eaLnBrk="1" hangingPunct="1"/>
            <a:r>
              <a:rPr lang="en-US" altLang="en-US" sz="1600"/>
              <a:t>Health check up for Anganwadi students. Training program for Anganwadi sevikas and evaluation of training  given.</a:t>
            </a:r>
          </a:p>
          <a:p>
            <a:pPr algn="just" eaLnBrk="1" hangingPunct="1"/>
            <a:r>
              <a:rPr lang="en-US" altLang="en-US" sz="1600"/>
              <a:t>Planning and conducting program such as Hagandari Mukta village. </a:t>
            </a:r>
          </a:p>
          <a:p>
            <a:pPr algn="just" eaLnBrk="1" hangingPunct="1"/>
            <a:r>
              <a:rPr lang="en-US" altLang="en-US" sz="1600"/>
              <a:t>	Every scheme received by Mahila Balkalyan Dept. is studied under the guidance of CEO. After receiving sanction, if goods are to be procured, proper tenders are issued to approved suppliers or goods procured from approved rate contract suppliers. </a:t>
            </a:r>
          </a:p>
          <a:p>
            <a:pPr algn="just" eaLnBrk="1" hangingPunct="1"/>
            <a:r>
              <a:rPr lang="en-US" altLang="en-US" sz="1600"/>
              <a:t>Scrutiny of the beneficiaries is done by this dept. </a:t>
            </a:r>
          </a:p>
          <a:p>
            <a:pPr algn="just" eaLnBrk="1" hangingPunct="1"/>
            <a:r>
              <a:rPr lang="en-US" altLang="en-US" sz="1600"/>
              <a:t>The dept. staff make regular visits to planned territory to check the functioning of the schemes and its benefits to the rural population.</a:t>
            </a:r>
          </a:p>
          <a:p>
            <a:pPr algn="just" eaLnBrk="1" hangingPunct="1"/>
            <a:r>
              <a:rPr lang="en-US" altLang="en-US" sz="1600"/>
              <a:t>	The admin and commercial section of Mahila Balkalyan Dept take care of record keeping and verification and reporting of the programs to Dept Head and CEO. Mahila Balkalyan Dept. in ZP, BDO, Gramsevaks distributes various goods to selected beneficiaries and inspects proper utilization of various goods and facilities.</a:t>
            </a:r>
          </a:p>
          <a:p>
            <a:pPr algn="just" eaLnBrk="1" hangingPunct="1"/>
            <a:r>
              <a:rPr lang="en-US" altLang="en-US" sz="1600"/>
              <a:t>In case of funds to be distributed to beneficiaries, after receiving sanction it is transferred in bank and cheques are issued to beneficiaries. Mahila Balkalyan Dept keep track of every program and prepare data analysis reports showing the effectiveness.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a:extLst>
              <a:ext uri="{FF2B5EF4-FFF2-40B4-BE49-F238E27FC236}">
                <a16:creationId xmlns="" xmlns:a16="http://schemas.microsoft.com/office/drawing/2014/main" id="{26605936-E162-6401-91ED-82C63FA3C364}"/>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F379EF72-E108-C218-79BE-0B6E648E0A3E}"/>
              </a:ext>
            </a:extLst>
          </p:cNvPr>
          <p:cNvGrpSpPr>
            <a:grpSpLocks noChangeAspect="1"/>
          </p:cNvGrpSpPr>
          <p:nvPr/>
        </p:nvGrpSpPr>
        <p:grpSpPr bwMode="auto">
          <a:xfrm>
            <a:off x="533400" y="1295400"/>
            <a:ext cx="8153400" cy="4953000"/>
            <a:chOff x="1152" y="1298"/>
            <a:chExt cx="2448" cy="2880"/>
          </a:xfrm>
        </p:grpSpPr>
        <p:sp>
          <p:nvSpPr>
            <p:cNvPr id="3" name="AutoShape 4">
              <a:extLst>
                <a:ext uri="{FF2B5EF4-FFF2-40B4-BE49-F238E27FC236}">
                  <a16:creationId xmlns="" xmlns:a16="http://schemas.microsoft.com/office/drawing/2014/main" id="{1C8B5497-8651-23DD-99FA-1D4DE929BC7F}"/>
                </a:ext>
              </a:extLst>
            </p:cNvPr>
            <p:cNvSpPr>
              <a:spLocks noChangeAspect="1" noChangeArrowheads="1" noTextEdit="1"/>
            </p:cNvSpPr>
            <p:nvPr/>
          </p:nvSpPr>
          <p:spPr bwMode="auto">
            <a:xfrm>
              <a:off x="1152" y="1298"/>
              <a:ext cx="2448" cy="2880"/>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5124" name="_s5124">
              <a:extLst>
                <a:ext uri="{FF2B5EF4-FFF2-40B4-BE49-F238E27FC236}">
                  <a16:creationId xmlns="" xmlns:a16="http://schemas.microsoft.com/office/drawing/2014/main" id="{963D7AF1-EFA9-7FD1-590F-42DF392899F2}"/>
                </a:ext>
              </a:extLst>
            </p:cNvPr>
            <p:cNvCxnSpPr>
              <a:cxnSpLocks noChangeShapeType="1"/>
              <a:stCxn id="12" idx="1"/>
              <a:endCxn id="11" idx="2"/>
            </p:cNvCxnSpPr>
            <p:nvPr/>
          </p:nvCxnSpPr>
          <p:spPr bwMode="auto">
            <a:xfrm rot="10800000">
              <a:off x="1584" y="3746"/>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5" name="_s5125">
              <a:extLst>
                <a:ext uri="{FF2B5EF4-FFF2-40B4-BE49-F238E27FC236}">
                  <a16:creationId xmlns="" xmlns:a16="http://schemas.microsoft.com/office/drawing/2014/main" id="{0202812F-41B6-8F38-B680-51E408F580D6}"/>
                </a:ext>
              </a:extLst>
            </p:cNvPr>
            <p:cNvCxnSpPr>
              <a:cxnSpLocks noChangeShapeType="1"/>
              <a:stCxn id="11" idx="0"/>
              <a:endCxn id="10" idx="2"/>
            </p:cNvCxnSpPr>
            <p:nvPr/>
          </p:nvCxnSpPr>
          <p:spPr bwMode="auto">
            <a:xfrm rot="16200000">
              <a:off x="1513"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6" name="_s5126">
              <a:extLst>
                <a:ext uri="{FF2B5EF4-FFF2-40B4-BE49-F238E27FC236}">
                  <a16:creationId xmlns="" xmlns:a16="http://schemas.microsoft.com/office/drawing/2014/main" id="{099E6B00-BA27-686B-9996-A5A58F48BCF8}"/>
                </a:ext>
              </a:extLst>
            </p:cNvPr>
            <p:cNvCxnSpPr>
              <a:cxnSpLocks noChangeShapeType="1"/>
              <a:stCxn id="10" idx="0"/>
              <a:endCxn id="7" idx="2"/>
            </p:cNvCxnSpPr>
            <p:nvPr/>
          </p:nvCxnSpPr>
          <p:spPr bwMode="auto">
            <a:xfrm rot="16200000">
              <a:off x="1513"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27" name="_s5127">
              <a:extLst>
                <a:ext uri="{FF2B5EF4-FFF2-40B4-BE49-F238E27FC236}">
                  <a16:creationId xmlns="" xmlns:a16="http://schemas.microsoft.com/office/drawing/2014/main" id="{E13354A2-D1D9-BF01-B2AC-C5668F6DBC09}"/>
                </a:ext>
              </a:extLst>
            </p:cNvPr>
            <p:cNvCxnSpPr>
              <a:cxnSpLocks noChangeShapeType="1"/>
              <a:stCxn id="9" idx="1"/>
              <a:endCxn id="8" idx="2"/>
            </p:cNvCxnSpPr>
            <p:nvPr/>
          </p:nvCxnSpPr>
          <p:spPr bwMode="auto">
            <a:xfrm rot="10800000">
              <a:off x="2592" y="2882"/>
              <a:ext cx="144"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8" name="_s5128">
              <a:extLst>
                <a:ext uri="{FF2B5EF4-FFF2-40B4-BE49-F238E27FC236}">
                  <a16:creationId xmlns="" xmlns:a16="http://schemas.microsoft.com/office/drawing/2014/main" id="{B099F56E-A013-86CD-C202-C25A207D78A0}"/>
                </a:ext>
              </a:extLst>
            </p:cNvPr>
            <p:cNvCxnSpPr>
              <a:cxnSpLocks noChangeShapeType="1"/>
              <a:stCxn id="8" idx="0"/>
              <a:endCxn id="6" idx="2"/>
            </p:cNvCxnSpPr>
            <p:nvPr/>
          </p:nvCxnSpPr>
          <p:spPr bwMode="auto">
            <a:xfrm rot="5400000" flipH="1">
              <a:off x="2268" y="2270"/>
              <a:ext cx="144" cy="504"/>
            </a:xfrm>
            <a:prstGeom prst="bentConnector3">
              <a:avLst>
                <a:gd name="adj1" fmla="val 46153"/>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29" name="_s5129">
              <a:extLst>
                <a:ext uri="{FF2B5EF4-FFF2-40B4-BE49-F238E27FC236}">
                  <a16:creationId xmlns="" xmlns:a16="http://schemas.microsoft.com/office/drawing/2014/main" id="{7B4C7E49-001A-1FA5-379C-CAF2DC3D6BE1}"/>
                </a:ext>
              </a:extLst>
            </p:cNvPr>
            <p:cNvCxnSpPr>
              <a:cxnSpLocks noChangeShapeType="1"/>
              <a:stCxn id="7" idx="0"/>
              <a:endCxn id="6" idx="2"/>
            </p:cNvCxnSpPr>
            <p:nvPr/>
          </p:nvCxnSpPr>
          <p:spPr bwMode="auto">
            <a:xfrm rot="16200000">
              <a:off x="1764" y="2270"/>
              <a:ext cx="144" cy="504"/>
            </a:xfrm>
            <a:prstGeom prst="bentConnector3">
              <a:avLst>
                <a:gd name="adj1" fmla="val 46153"/>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5130" name="_s5130">
              <a:extLst>
                <a:ext uri="{FF2B5EF4-FFF2-40B4-BE49-F238E27FC236}">
                  <a16:creationId xmlns="" xmlns:a16="http://schemas.microsoft.com/office/drawing/2014/main" id="{BAF55253-F233-7AED-5630-7D6DFEC3DE28}"/>
                </a:ext>
              </a:extLst>
            </p:cNvPr>
            <p:cNvCxnSpPr>
              <a:cxnSpLocks noChangeShapeType="1"/>
              <a:stCxn id="6" idx="0"/>
              <a:endCxn id="5" idx="2"/>
            </p:cNvCxnSpPr>
            <p:nvPr/>
          </p:nvCxnSpPr>
          <p:spPr bwMode="auto">
            <a:xfrm rot="16200000">
              <a:off x="2017" y="208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5131" name="_s5131">
              <a:extLst>
                <a:ext uri="{FF2B5EF4-FFF2-40B4-BE49-F238E27FC236}">
                  <a16:creationId xmlns="" xmlns:a16="http://schemas.microsoft.com/office/drawing/2014/main" id="{B7806080-CFC3-B579-2A51-A1215365011E}"/>
                </a:ext>
              </a:extLst>
            </p:cNvPr>
            <p:cNvCxnSpPr>
              <a:cxnSpLocks noChangeShapeType="1"/>
              <a:stCxn id="5" idx="0"/>
              <a:endCxn id="4" idx="2"/>
            </p:cNvCxnSpPr>
            <p:nvPr/>
          </p:nvCxnSpPr>
          <p:spPr bwMode="auto">
            <a:xfrm rot="16200000">
              <a:off x="2017" y="165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 name="_s5132">
              <a:extLst>
                <a:ext uri="{FF2B5EF4-FFF2-40B4-BE49-F238E27FC236}">
                  <a16:creationId xmlns="" xmlns:a16="http://schemas.microsoft.com/office/drawing/2014/main" id="{6365015C-3598-1B45-84E7-4AE63D43CE24}"/>
                </a:ext>
              </a:extLst>
            </p:cNvPr>
            <p:cNvSpPr>
              <a:spLocks noChangeArrowheads="1"/>
            </p:cNvSpPr>
            <p:nvPr/>
          </p:nvSpPr>
          <p:spPr bwMode="auto">
            <a:xfrm>
              <a:off x="1656"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Chief Executive Officer</a:t>
              </a:r>
            </a:p>
          </p:txBody>
        </p:sp>
        <p:sp>
          <p:nvSpPr>
            <p:cNvPr id="5" name="_s5133">
              <a:extLst>
                <a:ext uri="{FF2B5EF4-FFF2-40B4-BE49-F238E27FC236}">
                  <a16:creationId xmlns="" xmlns:a16="http://schemas.microsoft.com/office/drawing/2014/main" id="{65B38179-87F7-8864-9213-77CBF4156D6F}"/>
                </a:ext>
              </a:extLst>
            </p:cNvPr>
            <p:cNvSpPr>
              <a:spLocks noChangeArrowheads="1"/>
            </p:cNvSpPr>
            <p:nvPr/>
          </p:nvSpPr>
          <p:spPr bwMode="auto">
            <a:xfrm>
              <a:off x="1656" y="173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Dy. Chief Executive Officer</a:t>
              </a:r>
            </a:p>
          </p:txBody>
        </p:sp>
        <p:sp>
          <p:nvSpPr>
            <p:cNvPr id="6" name="_s5134">
              <a:extLst>
                <a:ext uri="{FF2B5EF4-FFF2-40B4-BE49-F238E27FC236}">
                  <a16:creationId xmlns="" xmlns:a16="http://schemas.microsoft.com/office/drawing/2014/main" id="{5D71B123-91EF-7C6A-E52D-74D15CC89BE0}"/>
                </a:ext>
              </a:extLst>
            </p:cNvPr>
            <p:cNvSpPr>
              <a:spLocks noChangeArrowheads="1"/>
            </p:cNvSpPr>
            <p:nvPr/>
          </p:nvSpPr>
          <p:spPr bwMode="auto">
            <a:xfrm>
              <a:off x="1656" y="216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Office Superintendent</a:t>
              </a:r>
            </a:p>
          </p:txBody>
        </p:sp>
        <p:sp>
          <p:nvSpPr>
            <p:cNvPr id="7" name="_s5135">
              <a:extLst>
                <a:ext uri="{FF2B5EF4-FFF2-40B4-BE49-F238E27FC236}">
                  <a16:creationId xmlns="" xmlns:a16="http://schemas.microsoft.com/office/drawing/2014/main" id="{D037924D-BF78-0B87-8F7E-B1BAE0B599B5}"/>
                </a:ext>
              </a:extLst>
            </p:cNvPr>
            <p:cNvSpPr>
              <a:spLocks noChangeArrowheads="1"/>
            </p:cNvSpPr>
            <p:nvPr/>
          </p:nvSpPr>
          <p:spPr bwMode="auto">
            <a:xfrm>
              <a:off x="1152"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Extension Officer (Stat)</a:t>
              </a:r>
            </a:p>
          </p:txBody>
        </p:sp>
        <p:sp>
          <p:nvSpPr>
            <p:cNvPr id="8" name="_s5136">
              <a:extLst>
                <a:ext uri="{FF2B5EF4-FFF2-40B4-BE49-F238E27FC236}">
                  <a16:creationId xmlns="" xmlns:a16="http://schemas.microsoft.com/office/drawing/2014/main" id="{AA04D86A-1BF7-C6D8-ABC7-D878C26579E6}"/>
                </a:ext>
              </a:extLst>
            </p:cNvPr>
            <p:cNvSpPr>
              <a:spLocks noChangeArrowheads="1"/>
            </p:cNvSpPr>
            <p:nvPr/>
          </p:nvSpPr>
          <p:spPr bwMode="auto">
            <a:xfrm>
              <a:off x="2160"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Junior Accounts Officer (DVDF)</a:t>
              </a:r>
            </a:p>
          </p:txBody>
        </p:sp>
        <p:sp>
          <p:nvSpPr>
            <p:cNvPr id="9" name="_s5137">
              <a:extLst>
                <a:ext uri="{FF2B5EF4-FFF2-40B4-BE49-F238E27FC236}">
                  <a16:creationId xmlns="" xmlns:a16="http://schemas.microsoft.com/office/drawing/2014/main" id="{BE396D71-8C99-04D2-CA23-14FD9B8FFDD6}"/>
                </a:ext>
              </a:extLst>
            </p:cNvPr>
            <p:cNvSpPr>
              <a:spLocks noChangeArrowheads="1"/>
            </p:cNvSpPr>
            <p:nvPr/>
          </p:nvSpPr>
          <p:spPr bwMode="auto">
            <a:xfrm>
              <a:off x="2736"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Senior Assistant (Ac) DVDF</a:t>
              </a:r>
            </a:p>
          </p:txBody>
        </p:sp>
        <p:sp>
          <p:nvSpPr>
            <p:cNvPr id="10" name="_s5138">
              <a:extLst>
                <a:ext uri="{FF2B5EF4-FFF2-40B4-BE49-F238E27FC236}">
                  <a16:creationId xmlns="" xmlns:a16="http://schemas.microsoft.com/office/drawing/2014/main" id="{F094A885-B08F-0719-EEA4-987840EBAC6E}"/>
                </a:ext>
              </a:extLst>
            </p:cNvPr>
            <p:cNvSpPr>
              <a:spLocks noChangeArrowheads="1"/>
            </p:cNvSpPr>
            <p:nvPr/>
          </p:nvSpPr>
          <p:spPr bwMode="auto">
            <a:xfrm>
              <a:off x="1152"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Senior Assistant</a:t>
              </a:r>
            </a:p>
          </p:txBody>
        </p:sp>
        <p:sp>
          <p:nvSpPr>
            <p:cNvPr id="11" name="_s5139">
              <a:extLst>
                <a:ext uri="{FF2B5EF4-FFF2-40B4-BE49-F238E27FC236}">
                  <a16:creationId xmlns="" xmlns:a16="http://schemas.microsoft.com/office/drawing/2014/main" id="{91F9BF26-E390-3AA6-B2F9-B04534BCA806}"/>
                </a:ext>
              </a:extLst>
            </p:cNvPr>
            <p:cNvSpPr>
              <a:spLocks noChangeArrowheads="1"/>
            </p:cNvSpPr>
            <p:nvPr/>
          </p:nvSpPr>
          <p:spPr bwMode="auto">
            <a:xfrm>
              <a:off x="1152" y="345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Junior Assistant</a:t>
              </a:r>
            </a:p>
          </p:txBody>
        </p:sp>
        <p:sp>
          <p:nvSpPr>
            <p:cNvPr id="12" name="_s5140">
              <a:extLst>
                <a:ext uri="{FF2B5EF4-FFF2-40B4-BE49-F238E27FC236}">
                  <a16:creationId xmlns="" xmlns:a16="http://schemas.microsoft.com/office/drawing/2014/main" id="{D2C70832-ADD3-5F26-E533-9587A6F458AE}"/>
                </a:ext>
              </a:extLst>
            </p:cNvPr>
            <p:cNvSpPr>
              <a:spLocks noChangeArrowheads="1"/>
            </p:cNvSpPr>
            <p:nvPr/>
          </p:nvSpPr>
          <p:spPr bwMode="auto">
            <a:xfrm>
              <a:off x="1728" y="389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Peon</a:t>
              </a:r>
            </a:p>
          </p:txBody>
        </p:sp>
      </p:grpSp>
      <p:sp>
        <p:nvSpPr>
          <p:cNvPr id="39964" name="Text Box 28">
            <a:extLst>
              <a:ext uri="{FF2B5EF4-FFF2-40B4-BE49-F238E27FC236}">
                <a16:creationId xmlns="" xmlns:a16="http://schemas.microsoft.com/office/drawing/2014/main" id="{2614C8FC-85C1-1A40-7367-1E192C89ED0D}"/>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Village Panchayat Department</a:t>
            </a:r>
            <a:endParaRPr lang="en-US" sz="3200">
              <a:solidFill>
                <a:schemeClr val="bg1"/>
              </a:solidFill>
              <a:latin typeface="Arial Narrow"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 xmlns:a16="http://schemas.microsoft.com/office/drawing/2014/main" id="{884021BF-0663-82C4-7B5C-4D2C3EB609FF}"/>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1462" name="Text Box 22">
            <a:extLst>
              <a:ext uri="{FF2B5EF4-FFF2-40B4-BE49-F238E27FC236}">
                <a16:creationId xmlns="" xmlns:a16="http://schemas.microsoft.com/office/drawing/2014/main" id="{D4930F1F-B968-BAE4-7665-FE095C2FE281}"/>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Village Panchayat Department</a:t>
            </a:r>
            <a:endParaRPr lang="en-US" sz="3200">
              <a:solidFill>
                <a:schemeClr val="bg1"/>
              </a:solidFill>
              <a:latin typeface="Arial Narrow" pitchFamily="34" charset="0"/>
            </a:endParaRPr>
          </a:p>
        </p:txBody>
      </p:sp>
      <p:sp>
        <p:nvSpPr>
          <p:cNvPr id="30724" name="Text Box 23">
            <a:extLst>
              <a:ext uri="{FF2B5EF4-FFF2-40B4-BE49-F238E27FC236}">
                <a16:creationId xmlns="" xmlns:a16="http://schemas.microsoft.com/office/drawing/2014/main" id="{3718DCD2-9674-BDEE-1E71-C3C1E6BCB01F}"/>
              </a:ext>
            </a:extLst>
          </p:cNvPr>
          <p:cNvSpPr txBox="1">
            <a:spLocks noChangeArrowheads="1"/>
          </p:cNvSpPr>
          <p:nvPr/>
        </p:nvSpPr>
        <p:spPr bwMode="auto">
          <a:xfrm>
            <a:off x="304800" y="1295400"/>
            <a:ext cx="83820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	Deputy CEO is head of the Village Panchayat Department. Deputy CEO village Panchayat and his team work to provide technical guidance and planning implementation of village development and special program like clean village schemes from central, state govt. in co ordination with peoples representatives. Many schemes of Village Panchayat department are linked with Panchayat Samitees and other departments of Zilla Parishad. Village Panchayat Dept. controls workings of gram-panchayat in PUNE district. Collection of 0.25% gram panchayat income to district rural development fund and in turn approves loan to gram-panchayat from district development fund.</a:t>
            </a:r>
          </a:p>
          <a:p>
            <a:pPr eaLnBrk="1" hangingPunct="1"/>
            <a:r>
              <a:rPr lang="en-US" altLang="en-US"/>
              <a:t>Following are some of the key functions of Village Panchayat Dept. :-</a:t>
            </a:r>
          </a:p>
          <a:p>
            <a:pPr eaLnBrk="1" hangingPunct="1"/>
            <a:r>
              <a:rPr lang="en-US" altLang="en-US"/>
              <a:t>1.	Village level complaints resolving.</a:t>
            </a:r>
          </a:p>
          <a:p>
            <a:pPr eaLnBrk="1" hangingPunct="1"/>
            <a:r>
              <a:rPr lang="en-US" altLang="en-US"/>
              <a:t>2.	Tax collection overview.</a:t>
            </a:r>
          </a:p>
          <a:p>
            <a:pPr eaLnBrk="1" hangingPunct="1"/>
            <a:r>
              <a:rPr lang="en-US" altLang="en-US"/>
              <a:t>3.	Panipatti, Gharpatti collection (Cess on water &amp; homes).</a:t>
            </a:r>
          </a:p>
          <a:p>
            <a:pPr eaLnBrk="1" hangingPunct="1"/>
            <a:r>
              <a:rPr lang="en-US" altLang="en-US"/>
              <a:t>4.	Annual Prashasan Avawal to Z.P.</a:t>
            </a:r>
          </a:p>
          <a:p>
            <a:pPr eaLnBrk="1" hangingPunct="1"/>
            <a:r>
              <a:rPr lang="en-US" altLang="en-US"/>
              <a:t>5.	Sampoorna Swachhata Abhiyan (Total Sanitation campaign).</a:t>
            </a:r>
          </a:p>
          <a:p>
            <a:pPr eaLnBrk="1" hangingPunct="1"/>
            <a:r>
              <a:rPr lang="en-US" altLang="en-US"/>
              <a:t>6.	Yashwant Gram Samruddhi Yojana.</a:t>
            </a:r>
          </a:p>
          <a:p>
            <a:pPr eaLnBrk="1" hangingPunct="1"/>
            <a:r>
              <a:rPr lang="en-US" altLang="en-US"/>
              <a:t>7.	Recruitments of Gramsevaks and control over administration of their working.</a:t>
            </a:r>
          </a:p>
          <a:p>
            <a:pPr eaLnBrk="1" hangingPunct="1"/>
            <a:r>
              <a:rPr lang="en-US" altLang="en-US"/>
              <a:t>8.	Grampanchayat servants minimum pay Grants.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 xmlns:a16="http://schemas.microsoft.com/office/drawing/2014/main" id="{FA03E814-1459-6E23-6A6F-AA351FB40E0C}"/>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1462" name="Text Box 22">
            <a:extLst>
              <a:ext uri="{FF2B5EF4-FFF2-40B4-BE49-F238E27FC236}">
                <a16:creationId xmlns="" xmlns:a16="http://schemas.microsoft.com/office/drawing/2014/main" id="{FCA6E658-583E-06DF-BE1F-07CB03F147F3}"/>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Village Panchayat Department</a:t>
            </a:r>
            <a:endParaRPr lang="en-US" sz="3200">
              <a:solidFill>
                <a:schemeClr val="bg1"/>
              </a:solidFill>
              <a:latin typeface="Arial Narrow" pitchFamily="34" charset="0"/>
            </a:endParaRPr>
          </a:p>
        </p:txBody>
      </p:sp>
      <p:sp>
        <p:nvSpPr>
          <p:cNvPr id="31748" name="Text Box 23">
            <a:extLst>
              <a:ext uri="{FF2B5EF4-FFF2-40B4-BE49-F238E27FC236}">
                <a16:creationId xmlns="" xmlns:a16="http://schemas.microsoft.com/office/drawing/2014/main" id="{5AD85F05-6CC2-FF0D-8400-8C1C6DD8A619}"/>
              </a:ext>
            </a:extLst>
          </p:cNvPr>
          <p:cNvSpPr txBox="1">
            <a:spLocks noChangeArrowheads="1"/>
          </p:cNvSpPr>
          <p:nvPr/>
        </p:nvSpPr>
        <p:spPr bwMode="auto">
          <a:xfrm>
            <a:off x="304800" y="1295400"/>
            <a:ext cx="8382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9.	Sarpanch's honorarium and Members meeting allowance.</a:t>
            </a:r>
          </a:p>
          <a:p>
            <a:pPr eaLnBrk="1" hangingPunct="1"/>
            <a:r>
              <a:rPr lang="en-US" altLang="en-US"/>
              <a:t>10.	Grampanchayat Dividation / Consolidation making of new Grampanchayat for rare areas.</a:t>
            </a:r>
          </a:p>
          <a:p>
            <a:pPr eaLnBrk="1" hangingPunct="1"/>
            <a:r>
              <a:rPr lang="en-US" altLang="en-US"/>
              <a:t>11.	State Action Plan.</a:t>
            </a:r>
          </a:p>
          <a:p>
            <a:pPr eaLnBrk="1" hangingPunct="1"/>
            <a:r>
              <a:rPr lang="en-US" altLang="en-US"/>
              <a:t>12.	Sant Gadgebaba Gram Swatchata Abhiyan.</a:t>
            </a:r>
          </a:p>
          <a:p>
            <a:pPr eaLnBrk="1" hangingPunct="1"/>
            <a:r>
              <a:rPr lang="en-US" altLang="en-US"/>
              <a:t>13.	Development Programe of C Grade of holy place.</a:t>
            </a:r>
          </a:p>
          <a:p>
            <a:pPr eaLnBrk="1" hangingPunct="1"/>
            <a:r>
              <a:rPr lang="en-US" altLang="en-US"/>
              <a:t>14.	District Village Development Funds and Loans.</a:t>
            </a:r>
          </a:p>
          <a:p>
            <a:pPr eaLnBrk="1" hangingPunct="1"/>
            <a:r>
              <a:rPr lang="en-US" altLang="en-US"/>
              <a:t>Every scheme received by Village Panchayat Dept. is studied under the guidance of CEO. &amp; implementation plan is prepared.</a:t>
            </a:r>
          </a:p>
          <a:p>
            <a:pPr eaLnBrk="1" hangingPunct="1"/>
            <a:r>
              <a:rPr lang="en-US" altLang="en-US"/>
              <a:t>After receiving sanction, if goods are to be procured, proper tenders are issued to approved suppliers or goods procured from approved rate contract suppliers.</a:t>
            </a:r>
          </a:p>
          <a:p>
            <a:pPr eaLnBrk="1" hangingPunct="1"/>
            <a:r>
              <a:rPr lang="en-US" altLang="en-US"/>
              <a:t>The inspectors make regular visits to planned territory to check the functioning of the schemes and its benefits to the rural population.</a:t>
            </a:r>
          </a:p>
          <a:p>
            <a:pPr eaLnBrk="1" hangingPunct="1"/>
            <a:r>
              <a:rPr lang="en-US" altLang="en-US"/>
              <a:t>The admin and commercial section of Village Panchayat Dept take care of record keeping, verification and reporting of the programs to Dept Head and CEO.</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a:extLst>
              <a:ext uri="{FF2B5EF4-FFF2-40B4-BE49-F238E27FC236}">
                <a16:creationId xmlns="" xmlns:a16="http://schemas.microsoft.com/office/drawing/2014/main" id="{6868016C-DD19-D1CB-AF63-3FC4140EF4AD}"/>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38E6D8D8-1A34-5B97-9D84-FBB032A30157}"/>
              </a:ext>
            </a:extLst>
          </p:cNvPr>
          <p:cNvGrpSpPr>
            <a:grpSpLocks noChangeAspect="1"/>
          </p:cNvGrpSpPr>
          <p:nvPr/>
        </p:nvGrpSpPr>
        <p:grpSpPr bwMode="auto">
          <a:xfrm>
            <a:off x="533400" y="1295400"/>
            <a:ext cx="8153400" cy="4953000"/>
            <a:chOff x="1152" y="1298"/>
            <a:chExt cx="2880" cy="3312"/>
          </a:xfrm>
        </p:grpSpPr>
        <p:sp>
          <p:nvSpPr>
            <p:cNvPr id="3" name="AutoShape 4">
              <a:extLst>
                <a:ext uri="{FF2B5EF4-FFF2-40B4-BE49-F238E27FC236}">
                  <a16:creationId xmlns="" xmlns:a16="http://schemas.microsoft.com/office/drawing/2014/main" id="{7AD60BF3-F360-41B4-7750-418B754CBB50}"/>
                </a:ext>
              </a:extLst>
            </p:cNvPr>
            <p:cNvSpPr>
              <a:spLocks noChangeAspect="1" noChangeArrowheads="1" noTextEdit="1"/>
            </p:cNvSpPr>
            <p:nvPr/>
          </p:nvSpPr>
          <p:spPr bwMode="auto">
            <a:xfrm>
              <a:off x="1152" y="1298"/>
              <a:ext cx="2880" cy="3312"/>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6148" name="_s6148">
              <a:extLst>
                <a:ext uri="{FF2B5EF4-FFF2-40B4-BE49-F238E27FC236}">
                  <a16:creationId xmlns="" xmlns:a16="http://schemas.microsoft.com/office/drawing/2014/main" id="{1E19E515-35B6-55A4-AA05-DC87FC336036}"/>
                </a:ext>
              </a:extLst>
            </p:cNvPr>
            <p:cNvCxnSpPr>
              <a:cxnSpLocks noChangeShapeType="1"/>
              <a:stCxn id="17" idx="0"/>
              <a:endCxn id="16" idx="2"/>
            </p:cNvCxnSpPr>
            <p:nvPr/>
          </p:nvCxnSpPr>
          <p:spPr bwMode="auto">
            <a:xfrm rot="16200000">
              <a:off x="3529"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49" name="_s6149">
              <a:extLst>
                <a:ext uri="{FF2B5EF4-FFF2-40B4-BE49-F238E27FC236}">
                  <a16:creationId xmlns="" xmlns:a16="http://schemas.microsoft.com/office/drawing/2014/main" id="{4D603B33-60A0-D539-0749-063517CECED3}"/>
                </a:ext>
              </a:extLst>
            </p:cNvPr>
            <p:cNvCxnSpPr>
              <a:cxnSpLocks noChangeShapeType="1"/>
              <a:stCxn id="16" idx="0"/>
              <a:endCxn id="8" idx="2"/>
            </p:cNvCxnSpPr>
            <p:nvPr/>
          </p:nvCxnSpPr>
          <p:spPr bwMode="auto">
            <a:xfrm rot="16200000">
              <a:off x="3529"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50" name="_s6150">
              <a:extLst>
                <a:ext uri="{FF2B5EF4-FFF2-40B4-BE49-F238E27FC236}">
                  <a16:creationId xmlns="" xmlns:a16="http://schemas.microsoft.com/office/drawing/2014/main" id="{C8AD0F4B-E8B8-6B39-7937-8B1122C6000A}"/>
                </a:ext>
              </a:extLst>
            </p:cNvPr>
            <p:cNvCxnSpPr>
              <a:cxnSpLocks noChangeShapeType="1"/>
              <a:stCxn id="15" idx="1"/>
              <a:endCxn id="13" idx="2"/>
            </p:cNvCxnSpPr>
            <p:nvPr/>
          </p:nvCxnSpPr>
          <p:spPr bwMode="auto">
            <a:xfrm rot="10800000">
              <a:off x="2592" y="3746"/>
              <a:ext cx="144" cy="72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151" name="_s6151">
              <a:extLst>
                <a:ext uri="{FF2B5EF4-FFF2-40B4-BE49-F238E27FC236}">
                  <a16:creationId xmlns="" xmlns:a16="http://schemas.microsoft.com/office/drawing/2014/main" id="{82E56391-CACB-A96C-3D9F-F001C3F259C8}"/>
                </a:ext>
              </a:extLst>
            </p:cNvPr>
            <p:cNvCxnSpPr>
              <a:cxnSpLocks noChangeShapeType="1"/>
              <a:stCxn id="14" idx="1"/>
              <a:endCxn id="13" idx="2"/>
            </p:cNvCxnSpPr>
            <p:nvPr/>
          </p:nvCxnSpPr>
          <p:spPr bwMode="auto">
            <a:xfrm rot="10800000">
              <a:off x="2592" y="3746"/>
              <a:ext cx="144" cy="289"/>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152" name="_s6152">
              <a:extLst>
                <a:ext uri="{FF2B5EF4-FFF2-40B4-BE49-F238E27FC236}">
                  <a16:creationId xmlns="" xmlns:a16="http://schemas.microsoft.com/office/drawing/2014/main" id="{CD94B8F5-E093-FA64-FADD-A5F59611BCFF}"/>
                </a:ext>
              </a:extLst>
            </p:cNvPr>
            <p:cNvCxnSpPr>
              <a:cxnSpLocks noChangeShapeType="1"/>
              <a:stCxn id="13" idx="0"/>
              <a:endCxn id="12" idx="2"/>
            </p:cNvCxnSpPr>
            <p:nvPr/>
          </p:nvCxnSpPr>
          <p:spPr bwMode="auto">
            <a:xfrm rot="16200000">
              <a:off x="2521"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53" name="_s6153">
              <a:extLst>
                <a:ext uri="{FF2B5EF4-FFF2-40B4-BE49-F238E27FC236}">
                  <a16:creationId xmlns="" xmlns:a16="http://schemas.microsoft.com/office/drawing/2014/main" id="{521D3046-85B7-CF32-5E3D-0F84A7065825}"/>
                </a:ext>
              </a:extLst>
            </p:cNvPr>
            <p:cNvCxnSpPr>
              <a:cxnSpLocks noChangeShapeType="1"/>
              <a:stCxn id="12" idx="0"/>
              <a:endCxn id="11" idx="2"/>
            </p:cNvCxnSpPr>
            <p:nvPr/>
          </p:nvCxnSpPr>
          <p:spPr bwMode="auto">
            <a:xfrm rot="16200000">
              <a:off x="2521"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54" name="_s6154">
              <a:extLst>
                <a:ext uri="{FF2B5EF4-FFF2-40B4-BE49-F238E27FC236}">
                  <a16:creationId xmlns="" xmlns:a16="http://schemas.microsoft.com/office/drawing/2014/main" id="{8815DBAE-3A3D-26CF-F53D-62AEA1C3D2E4}"/>
                </a:ext>
              </a:extLst>
            </p:cNvPr>
            <p:cNvCxnSpPr>
              <a:cxnSpLocks noChangeShapeType="1"/>
              <a:stCxn id="11" idx="0"/>
              <a:endCxn id="7" idx="2"/>
            </p:cNvCxnSpPr>
            <p:nvPr/>
          </p:nvCxnSpPr>
          <p:spPr bwMode="auto">
            <a:xfrm rot="16200000">
              <a:off x="2521"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55" name="_s6155">
              <a:extLst>
                <a:ext uri="{FF2B5EF4-FFF2-40B4-BE49-F238E27FC236}">
                  <a16:creationId xmlns="" xmlns:a16="http://schemas.microsoft.com/office/drawing/2014/main" id="{4FDD967B-4014-4FE6-739F-08A7E4CF95FD}"/>
                </a:ext>
              </a:extLst>
            </p:cNvPr>
            <p:cNvCxnSpPr>
              <a:cxnSpLocks noChangeShapeType="1"/>
              <a:stCxn id="10" idx="0"/>
              <a:endCxn id="9" idx="2"/>
            </p:cNvCxnSpPr>
            <p:nvPr/>
          </p:nvCxnSpPr>
          <p:spPr bwMode="auto">
            <a:xfrm rot="16200000">
              <a:off x="1513"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56" name="_s6156">
              <a:extLst>
                <a:ext uri="{FF2B5EF4-FFF2-40B4-BE49-F238E27FC236}">
                  <a16:creationId xmlns="" xmlns:a16="http://schemas.microsoft.com/office/drawing/2014/main" id="{9B448A34-8C0E-D0BA-22DB-A075F5F90AA8}"/>
                </a:ext>
              </a:extLst>
            </p:cNvPr>
            <p:cNvCxnSpPr>
              <a:cxnSpLocks noChangeShapeType="1"/>
              <a:stCxn id="9" idx="0"/>
              <a:endCxn id="6" idx="2"/>
            </p:cNvCxnSpPr>
            <p:nvPr/>
          </p:nvCxnSpPr>
          <p:spPr bwMode="auto">
            <a:xfrm rot="16200000">
              <a:off x="1513"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57" name="_s6157">
              <a:extLst>
                <a:ext uri="{FF2B5EF4-FFF2-40B4-BE49-F238E27FC236}">
                  <a16:creationId xmlns="" xmlns:a16="http://schemas.microsoft.com/office/drawing/2014/main" id="{29E2331D-FAD0-9A55-6C3A-499176B51F05}"/>
                </a:ext>
              </a:extLst>
            </p:cNvPr>
            <p:cNvCxnSpPr>
              <a:cxnSpLocks noChangeShapeType="1"/>
              <a:stCxn id="8" idx="0"/>
              <a:endCxn id="5" idx="2"/>
            </p:cNvCxnSpPr>
            <p:nvPr/>
          </p:nvCxnSpPr>
          <p:spPr bwMode="auto">
            <a:xfrm rot="5400000" flipH="1">
              <a:off x="3024" y="1586"/>
              <a:ext cx="144" cy="100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158" name="_s6158">
              <a:extLst>
                <a:ext uri="{FF2B5EF4-FFF2-40B4-BE49-F238E27FC236}">
                  <a16:creationId xmlns="" xmlns:a16="http://schemas.microsoft.com/office/drawing/2014/main" id="{69288439-B9D7-08AB-44BB-4A6F89A45208}"/>
                </a:ext>
              </a:extLst>
            </p:cNvPr>
            <p:cNvCxnSpPr>
              <a:cxnSpLocks noChangeShapeType="1"/>
              <a:stCxn id="7" idx="0"/>
              <a:endCxn id="5" idx="2"/>
            </p:cNvCxnSpPr>
            <p:nvPr/>
          </p:nvCxnSpPr>
          <p:spPr bwMode="auto">
            <a:xfrm rot="16200000">
              <a:off x="2521" y="208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6159" name="_s6159">
              <a:extLst>
                <a:ext uri="{FF2B5EF4-FFF2-40B4-BE49-F238E27FC236}">
                  <a16:creationId xmlns="" xmlns:a16="http://schemas.microsoft.com/office/drawing/2014/main" id="{623A7E8A-0F17-11A0-8D3B-2BBD23689424}"/>
                </a:ext>
              </a:extLst>
            </p:cNvPr>
            <p:cNvCxnSpPr>
              <a:cxnSpLocks noChangeShapeType="1"/>
              <a:stCxn id="6" idx="0"/>
              <a:endCxn id="5" idx="2"/>
            </p:cNvCxnSpPr>
            <p:nvPr/>
          </p:nvCxnSpPr>
          <p:spPr bwMode="auto">
            <a:xfrm rot="16200000">
              <a:off x="2016" y="1586"/>
              <a:ext cx="144" cy="100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6160" name="_s6160">
              <a:extLst>
                <a:ext uri="{FF2B5EF4-FFF2-40B4-BE49-F238E27FC236}">
                  <a16:creationId xmlns="" xmlns:a16="http://schemas.microsoft.com/office/drawing/2014/main" id="{9739507F-EF01-EFD9-30AA-13A17170C305}"/>
                </a:ext>
              </a:extLst>
            </p:cNvPr>
            <p:cNvCxnSpPr>
              <a:cxnSpLocks noChangeShapeType="1"/>
              <a:stCxn id="5" idx="0"/>
              <a:endCxn id="4" idx="2"/>
            </p:cNvCxnSpPr>
            <p:nvPr/>
          </p:nvCxnSpPr>
          <p:spPr bwMode="auto">
            <a:xfrm rot="16200000">
              <a:off x="2521" y="165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 name="_s6161">
              <a:extLst>
                <a:ext uri="{FF2B5EF4-FFF2-40B4-BE49-F238E27FC236}">
                  <a16:creationId xmlns="" xmlns:a16="http://schemas.microsoft.com/office/drawing/2014/main" id="{72E1FC36-DC44-695F-67A7-4DFF3D553C04}"/>
                </a:ext>
              </a:extLst>
            </p:cNvPr>
            <p:cNvSpPr>
              <a:spLocks noChangeArrowheads="1"/>
            </p:cNvSpPr>
            <p:nvPr/>
          </p:nvSpPr>
          <p:spPr bwMode="auto">
            <a:xfrm>
              <a:off x="2160"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Chief Executive Officer</a:t>
              </a:r>
            </a:p>
          </p:txBody>
        </p:sp>
        <p:sp>
          <p:nvSpPr>
            <p:cNvPr id="5" name="_s6162">
              <a:extLst>
                <a:ext uri="{FF2B5EF4-FFF2-40B4-BE49-F238E27FC236}">
                  <a16:creationId xmlns="" xmlns:a16="http://schemas.microsoft.com/office/drawing/2014/main" id="{7AA74BFE-11EE-9F9B-0120-DC221E42939E}"/>
                </a:ext>
              </a:extLst>
            </p:cNvPr>
            <p:cNvSpPr>
              <a:spLocks noChangeArrowheads="1"/>
            </p:cNvSpPr>
            <p:nvPr/>
          </p:nvSpPr>
          <p:spPr bwMode="auto">
            <a:xfrm>
              <a:off x="2160" y="173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Education Officer (Secondary)</a:t>
              </a:r>
            </a:p>
          </p:txBody>
        </p:sp>
        <p:sp>
          <p:nvSpPr>
            <p:cNvPr id="6" name="_s6163">
              <a:extLst>
                <a:ext uri="{FF2B5EF4-FFF2-40B4-BE49-F238E27FC236}">
                  <a16:creationId xmlns="" xmlns:a16="http://schemas.microsoft.com/office/drawing/2014/main" id="{B73934C0-7816-E71B-2F70-28EC617EA512}"/>
                </a:ext>
              </a:extLst>
            </p:cNvPr>
            <p:cNvSpPr>
              <a:spLocks noChangeArrowheads="1"/>
            </p:cNvSpPr>
            <p:nvPr/>
          </p:nvSpPr>
          <p:spPr bwMode="auto">
            <a:xfrm>
              <a:off x="1152"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Dy. Education Officer (Technical)</a:t>
              </a:r>
            </a:p>
          </p:txBody>
        </p:sp>
        <p:sp>
          <p:nvSpPr>
            <p:cNvPr id="7" name="_s6164">
              <a:extLst>
                <a:ext uri="{FF2B5EF4-FFF2-40B4-BE49-F238E27FC236}">
                  <a16:creationId xmlns="" xmlns:a16="http://schemas.microsoft.com/office/drawing/2014/main" id="{A7D9EE13-2EB6-926D-BF16-62AC5C33ECAA}"/>
                </a:ext>
              </a:extLst>
            </p:cNvPr>
            <p:cNvSpPr>
              <a:spLocks noChangeArrowheads="1"/>
            </p:cNvSpPr>
            <p:nvPr/>
          </p:nvSpPr>
          <p:spPr bwMode="auto">
            <a:xfrm>
              <a:off x="2160"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Office Superintendent (Govt)</a:t>
              </a:r>
            </a:p>
          </p:txBody>
        </p:sp>
        <p:sp>
          <p:nvSpPr>
            <p:cNvPr id="8" name="_s6165">
              <a:extLst>
                <a:ext uri="{FF2B5EF4-FFF2-40B4-BE49-F238E27FC236}">
                  <a16:creationId xmlns="" xmlns:a16="http://schemas.microsoft.com/office/drawing/2014/main" id="{F18A117F-2B35-0CA5-1066-5EBCCC9B0A78}"/>
                </a:ext>
              </a:extLst>
            </p:cNvPr>
            <p:cNvSpPr>
              <a:spLocks noChangeArrowheads="1"/>
            </p:cNvSpPr>
            <p:nvPr/>
          </p:nvSpPr>
          <p:spPr bwMode="auto">
            <a:xfrm>
              <a:off x="3168"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Office Superintendent (ZP)</a:t>
              </a:r>
            </a:p>
          </p:txBody>
        </p:sp>
        <p:sp>
          <p:nvSpPr>
            <p:cNvPr id="9" name="_s6166">
              <a:extLst>
                <a:ext uri="{FF2B5EF4-FFF2-40B4-BE49-F238E27FC236}">
                  <a16:creationId xmlns="" xmlns:a16="http://schemas.microsoft.com/office/drawing/2014/main" id="{BAD39DDA-930C-8205-F2B5-83408372BE85}"/>
                </a:ext>
              </a:extLst>
            </p:cNvPr>
            <p:cNvSpPr>
              <a:spLocks noChangeArrowheads="1"/>
            </p:cNvSpPr>
            <p:nvPr/>
          </p:nvSpPr>
          <p:spPr bwMode="auto">
            <a:xfrm>
              <a:off x="1152"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Science Supervisor</a:t>
              </a:r>
            </a:p>
          </p:txBody>
        </p:sp>
        <p:sp>
          <p:nvSpPr>
            <p:cNvPr id="10" name="_s6167">
              <a:extLst>
                <a:ext uri="{FF2B5EF4-FFF2-40B4-BE49-F238E27FC236}">
                  <a16:creationId xmlns="" xmlns:a16="http://schemas.microsoft.com/office/drawing/2014/main" id="{87DA191D-E923-3A66-3347-3DC9D0C07F15}"/>
                </a:ext>
              </a:extLst>
            </p:cNvPr>
            <p:cNvSpPr>
              <a:spLocks noChangeArrowheads="1"/>
            </p:cNvSpPr>
            <p:nvPr/>
          </p:nvSpPr>
          <p:spPr bwMode="auto">
            <a:xfrm>
              <a:off x="1152"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Extension Officer</a:t>
              </a:r>
            </a:p>
          </p:txBody>
        </p:sp>
        <p:sp>
          <p:nvSpPr>
            <p:cNvPr id="11" name="_s6168">
              <a:extLst>
                <a:ext uri="{FF2B5EF4-FFF2-40B4-BE49-F238E27FC236}">
                  <a16:creationId xmlns="" xmlns:a16="http://schemas.microsoft.com/office/drawing/2014/main" id="{B65BEE08-59AD-ABE7-58AD-7009EB5C1A4D}"/>
                </a:ext>
              </a:extLst>
            </p:cNvPr>
            <p:cNvSpPr>
              <a:spLocks noChangeArrowheads="1"/>
            </p:cNvSpPr>
            <p:nvPr/>
          </p:nvSpPr>
          <p:spPr bwMode="auto">
            <a:xfrm>
              <a:off x="2160"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Steno</a:t>
              </a:r>
            </a:p>
          </p:txBody>
        </p:sp>
        <p:sp>
          <p:nvSpPr>
            <p:cNvPr id="12" name="_s6169">
              <a:extLst>
                <a:ext uri="{FF2B5EF4-FFF2-40B4-BE49-F238E27FC236}">
                  <a16:creationId xmlns="" xmlns:a16="http://schemas.microsoft.com/office/drawing/2014/main" id="{AA8B186F-8267-4A2D-38FD-BE251DA59741}"/>
                </a:ext>
              </a:extLst>
            </p:cNvPr>
            <p:cNvSpPr>
              <a:spLocks noChangeArrowheads="1"/>
            </p:cNvSpPr>
            <p:nvPr/>
          </p:nvSpPr>
          <p:spPr bwMode="auto">
            <a:xfrm>
              <a:off x="2160"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Sr. Assistant</a:t>
              </a:r>
            </a:p>
          </p:txBody>
        </p:sp>
        <p:sp>
          <p:nvSpPr>
            <p:cNvPr id="13" name="_s6170">
              <a:extLst>
                <a:ext uri="{FF2B5EF4-FFF2-40B4-BE49-F238E27FC236}">
                  <a16:creationId xmlns="" xmlns:a16="http://schemas.microsoft.com/office/drawing/2014/main" id="{D63C7F39-4FC8-7155-7AF7-9535EFC0EC6F}"/>
                </a:ext>
              </a:extLst>
            </p:cNvPr>
            <p:cNvSpPr>
              <a:spLocks noChangeArrowheads="1"/>
            </p:cNvSpPr>
            <p:nvPr/>
          </p:nvSpPr>
          <p:spPr bwMode="auto">
            <a:xfrm>
              <a:off x="2160" y="345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Junior Assistant</a:t>
              </a:r>
            </a:p>
          </p:txBody>
        </p:sp>
        <p:sp>
          <p:nvSpPr>
            <p:cNvPr id="14" name="_s6171">
              <a:extLst>
                <a:ext uri="{FF2B5EF4-FFF2-40B4-BE49-F238E27FC236}">
                  <a16:creationId xmlns="" xmlns:a16="http://schemas.microsoft.com/office/drawing/2014/main" id="{283A5E66-E805-F9D3-A150-F135083203CC}"/>
                </a:ext>
              </a:extLst>
            </p:cNvPr>
            <p:cNvSpPr>
              <a:spLocks noChangeArrowheads="1"/>
            </p:cNvSpPr>
            <p:nvPr/>
          </p:nvSpPr>
          <p:spPr bwMode="auto">
            <a:xfrm>
              <a:off x="2736" y="389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Driver</a:t>
              </a:r>
            </a:p>
          </p:txBody>
        </p:sp>
        <p:sp>
          <p:nvSpPr>
            <p:cNvPr id="15" name="_s6172">
              <a:extLst>
                <a:ext uri="{FF2B5EF4-FFF2-40B4-BE49-F238E27FC236}">
                  <a16:creationId xmlns="" xmlns:a16="http://schemas.microsoft.com/office/drawing/2014/main" id="{8E1579EA-8391-ED7E-7DBA-D6BC509A3D5D}"/>
                </a:ext>
              </a:extLst>
            </p:cNvPr>
            <p:cNvSpPr>
              <a:spLocks noChangeArrowheads="1"/>
            </p:cNvSpPr>
            <p:nvPr/>
          </p:nvSpPr>
          <p:spPr bwMode="auto">
            <a:xfrm>
              <a:off x="2736" y="432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Peon</a:t>
              </a:r>
            </a:p>
          </p:txBody>
        </p:sp>
        <p:sp>
          <p:nvSpPr>
            <p:cNvPr id="16" name="_s6173">
              <a:extLst>
                <a:ext uri="{FF2B5EF4-FFF2-40B4-BE49-F238E27FC236}">
                  <a16:creationId xmlns="" xmlns:a16="http://schemas.microsoft.com/office/drawing/2014/main" id="{1E84122A-C134-349E-E8D4-2E62F751D552}"/>
                </a:ext>
              </a:extLst>
            </p:cNvPr>
            <p:cNvSpPr>
              <a:spLocks noChangeArrowheads="1"/>
            </p:cNvSpPr>
            <p:nvPr/>
          </p:nvSpPr>
          <p:spPr bwMode="auto">
            <a:xfrm>
              <a:off x="3168"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Senior Assistant</a:t>
              </a:r>
            </a:p>
          </p:txBody>
        </p:sp>
        <p:sp>
          <p:nvSpPr>
            <p:cNvPr id="17" name="_s6174">
              <a:extLst>
                <a:ext uri="{FF2B5EF4-FFF2-40B4-BE49-F238E27FC236}">
                  <a16:creationId xmlns="" xmlns:a16="http://schemas.microsoft.com/office/drawing/2014/main" id="{5043D9CF-B14C-AD34-EE2D-AFD0A55DFE69}"/>
                </a:ext>
              </a:extLst>
            </p:cNvPr>
            <p:cNvSpPr>
              <a:spLocks noChangeArrowheads="1"/>
            </p:cNvSpPr>
            <p:nvPr/>
          </p:nvSpPr>
          <p:spPr bwMode="auto">
            <a:xfrm>
              <a:off x="3168"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Junior Assistant</a:t>
              </a:r>
            </a:p>
          </p:txBody>
        </p:sp>
      </p:grpSp>
      <p:sp>
        <p:nvSpPr>
          <p:cNvPr id="40982" name="Text Box 22">
            <a:extLst>
              <a:ext uri="{FF2B5EF4-FFF2-40B4-BE49-F238E27FC236}">
                <a16:creationId xmlns="" xmlns:a16="http://schemas.microsoft.com/office/drawing/2014/main" id="{4E9E0E5B-D1D7-C8A0-E6CF-26861B760B55}"/>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Education (Sec) Department</a:t>
            </a:r>
            <a:endParaRPr lang="en-US" sz="3200">
              <a:solidFill>
                <a:schemeClr val="bg1"/>
              </a:solidFill>
              <a:latin typeface="Arial Narrow" pitchFamily="34"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 xmlns:a16="http://schemas.microsoft.com/office/drawing/2014/main" id="{AA52D2D9-ABB8-4DD9-41EA-9F3934124403}"/>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5568" name="Text Box 32">
            <a:extLst>
              <a:ext uri="{FF2B5EF4-FFF2-40B4-BE49-F238E27FC236}">
                <a16:creationId xmlns="" xmlns:a16="http://schemas.microsoft.com/office/drawing/2014/main" id="{A9492267-D061-AD7E-B2E4-A2017EC4A6A2}"/>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Education (Sec) Department</a:t>
            </a:r>
            <a:endParaRPr lang="en-US" sz="3200">
              <a:solidFill>
                <a:schemeClr val="bg1"/>
              </a:solidFill>
              <a:latin typeface="Arial Narrow" pitchFamily="34" charset="0"/>
            </a:endParaRPr>
          </a:p>
        </p:txBody>
      </p:sp>
      <p:sp>
        <p:nvSpPr>
          <p:cNvPr id="32772" name="Text Box 33">
            <a:extLst>
              <a:ext uri="{FF2B5EF4-FFF2-40B4-BE49-F238E27FC236}">
                <a16:creationId xmlns="" xmlns:a16="http://schemas.microsoft.com/office/drawing/2014/main" id="{1B23EB1E-F440-326A-DDAA-CD7A7F92E695}"/>
              </a:ext>
            </a:extLst>
          </p:cNvPr>
          <p:cNvSpPr txBox="1">
            <a:spLocks noChangeArrowheads="1"/>
          </p:cNvSpPr>
          <p:nvPr/>
        </p:nvSpPr>
        <p:spPr bwMode="auto">
          <a:xfrm>
            <a:off x="457200" y="1295400"/>
            <a:ext cx="8077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	Education Officer (Sec) is in charge of Secondary Education Dept. PUNE ZP &amp; reports yo CEO.</a:t>
            </a:r>
          </a:p>
          <a:p>
            <a:pPr algn="just" eaLnBrk="1" hangingPunct="1"/>
            <a:r>
              <a:rPr lang="en-US" altLang="en-US"/>
              <a:t>	There are various programs from State Govt. in order to provide quality  Education to all  &amp; to create awareness and interest among the secondary school students from PUNE District to participate in Educational movement.</a:t>
            </a:r>
          </a:p>
          <a:p>
            <a:pPr algn="just" eaLnBrk="1" hangingPunct="1"/>
            <a:r>
              <a:rPr lang="en-US" altLang="en-US"/>
              <a:t>	There are ------- secondary schools in PUNE District which are run by managed by various private institutions. The secondary section work for inspection, release of grants for aided schools. Education Officer &amp; Dy. Education Officer from secondary education plan &amp; implement various educational programs for children, visit to secondary schools and conduct periodical inspection of schools.</a:t>
            </a:r>
          </a:p>
          <a:p>
            <a:pPr algn="just" eaLnBrk="1" hangingPunct="1"/>
            <a:r>
              <a:rPr lang="en-US" altLang="en-US"/>
              <a:t>	The planing &amp; implementation of SSc &amp; HSC examination is part of programs of secondary education dept. School level scholarships are released to beneficiaries. In general all schemes, programs are implemented through active participation of secondary school. The requirements are received from schools as against different laid down programs.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a:extLst>
              <a:ext uri="{FF2B5EF4-FFF2-40B4-BE49-F238E27FC236}">
                <a16:creationId xmlns="" xmlns:a16="http://schemas.microsoft.com/office/drawing/2014/main" id="{9968170D-D60F-794E-102C-333E97CFE82F}"/>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5568" name="Text Box 32">
            <a:extLst>
              <a:ext uri="{FF2B5EF4-FFF2-40B4-BE49-F238E27FC236}">
                <a16:creationId xmlns="" xmlns:a16="http://schemas.microsoft.com/office/drawing/2014/main" id="{D09408F4-8546-46DF-59C5-7B327A5DB671}"/>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Education (Sec) Department</a:t>
            </a:r>
            <a:endParaRPr lang="en-US" sz="3200">
              <a:solidFill>
                <a:schemeClr val="bg1"/>
              </a:solidFill>
              <a:latin typeface="Arial Narrow" pitchFamily="34" charset="0"/>
            </a:endParaRPr>
          </a:p>
        </p:txBody>
      </p:sp>
      <p:sp>
        <p:nvSpPr>
          <p:cNvPr id="33796" name="Text Box 33">
            <a:extLst>
              <a:ext uri="{FF2B5EF4-FFF2-40B4-BE49-F238E27FC236}">
                <a16:creationId xmlns="" xmlns:a16="http://schemas.microsoft.com/office/drawing/2014/main" id="{205B2A33-5C1C-9ECA-9D40-4741751CF646}"/>
              </a:ext>
            </a:extLst>
          </p:cNvPr>
          <p:cNvSpPr txBox="1">
            <a:spLocks noChangeArrowheads="1"/>
          </p:cNvSpPr>
          <p:nvPr/>
        </p:nvSpPr>
        <p:spPr bwMode="auto">
          <a:xfrm>
            <a:off x="457200" y="1295400"/>
            <a:ext cx="8077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	Implementation plan is prepared and submitted to regional Dy. Director Education, in case  of funds to be distributed to beneficiaries, after receiving sanction it is transferred in bank and cheques are issued to beneficiaries.</a:t>
            </a:r>
          </a:p>
          <a:p>
            <a:pPr algn="just" eaLnBrk="1" hangingPunct="1"/>
            <a:r>
              <a:rPr lang="en-US" altLang="en-US"/>
              <a:t>Secondary Education department keep track of every program and prepare data analysis reports showing the effectiveness.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 xmlns:a16="http://schemas.microsoft.com/office/drawing/2014/main" id="{35A7BAD2-AAC5-FAF4-9C98-957E5774D346}"/>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FB219DCD-3070-5EF6-7E77-272BC09499B7}"/>
              </a:ext>
            </a:extLst>
          </p:cNvPr>
          <p:cNvGrpSpPr>
            <a:grpSpLocks noChangeAspect="1"/>
          </p:cNvGrpSpPr>
          <p:nvPr/>
        </p:nvGrpSpPr>
        <p:grpSpPr bwMode="auto">
          <a:xfrm>
            <a:off x="533400" y="1295400"/>
            <a:ext cx="8153400" cy="4953000"/>
            <a:chOff x="1152" y="1298"/>
            <a:chExt cx="3888" cy="3312"/>
          </a:xfrm>
        </p:grpSpPr>
        <p:sp>
          <p:nvSpPr>
            <p:cNvPr id="3" name="AutoShape 4">
              <a:extLst>
                <a:ext uri="{FF2B5EF4-FFF2-40B4-BE49-F238E27FC236}">
                  <a16:creationId xmlns="" xmlns:a16="http://schemas.microsoft.com/office/drawing/2014/main" id="{9738DBAA-8FAD-B638-3EA0-8B9EA966A668}"/>
                </a:ext>
              </a:extLst>
            </p:cNvPr>
            <p:cNvSpPr>
              <a:spLocks noChangeAspect="1" noChangeArrowheads="1" noTextEdit="1"/>
            </p:cNvSpPr>
            <p:nvPr/>
          </p:nvSpPr>
          <p:spPr bwMode="auto">
            <a:xfrm>
              <a:off x="1152" y="1298"/>
              <a:ext cx="3888" cy="3312"/>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7172" name="_s7172">
              <a:extLst>
                <a:ext uri="{FF2B5EF4-FFF2-40B4-BE49-F238E27FC236}">
                  <a16:creationId xmlns="" xmlns:a16="http://schemas.microsoft.com/office/drawing/2014/main" id="{9B2B5669-68E7-F3FF-D93B-BA5923389BB2}"/>
                </a:ext>
              </a:extLst>
            </p:cNvPr>
            <p:cNvCxnSpPr>
              <a:cxnSpLocks noChangeShapeType="1"/>
              <a:stCxn id="22" idx="0"/>
              <a:endCxn id="21" idx="2"/>
            </p:cNvCxnSpPr>
            <p:nvPr/>
          </p:nvCxnSpPr>
          <p:spPr bwMode="auto">
            <a:xfrm rot="16200000">
              <a:off x="4538"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73" name="_s7173">
              <a:extLst>
                <a:ext uri="{FF2B5EF4-FFF2-40B4-BE49-F238E27FC236}">
                  <a16:creationId xmlns="" xmlns:a16="http://schemas.microsoft.com/office/drawing/2014/main" id="{D0511FDB-C5A9-32D6-4647-EAE06707F62E}"/>
                </a:ext>
              </a:extLst>
            </p:cNvPr>
            <p:cNvCxnSpPr>
              <a:cxnSpLocks noChangeShapeType="1"/>
              <a:stCxn id="21" idx="0"/>
              <a:endCxn id="5" idx="2"/>
            </p:cNvCxnSpPr>
            <p:nvPr/>
          </p:nvCxnSpPr>
          <p:spPr bwMode="auto">
            <a:xfrm rot="5400000" flipH="1">
              <a:off x="3781" y="1333"/>
              <a:ext cx="144" cy="151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174" name="_s7174">
              <a:extLst>
                <a:ext uri="{FF2B5EF4-FFF2-40B4-BE49-F238E27FC236}">
                  <a16:creationId xmlns="" xmlns:a16="http://schemas.microsoft.com/office/drawing/2014/main" id="{782195D0-692D-BEDA-2525-450382B96E7A}"/>
                </a:ext>
              </a:extLst>
            </p:cNvPr>
            <p:cNvCxnSpPr>
              <a:cxnSpLocks noChangeShapeType="1"/>
              <a:stCxn id="20" idx="1"/>
              <a:endCxn id="19" idx="2"/>
            </p:cNvCxnSpPr>
            <p:nvPr/>
          </p:nvCxnSpPr>
          <p:spPr bwMode="auto">
            <a:xfrm rot="10800000">
              <a:off x="3600" y="3746"/>
              <a:ext cx="144" cy="289"/>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175" name="_s7175">
              <a:extLst>
                <a:ext uri="{FF2B5EF4-FFF2-40B4-BE49-F238E27FC236}">
                  <a16:creationId xmlns="" xmlns:a16="http://schemas.microsoft.com/office/drawing/2014/main" id="{04AD70B6-62FF-C8AC-436E-86CF3F9F7A95}"/>
                </a:ext>
              </a:extLst>
            </p:cNvPr>
            <p:cNvCxnSpPr>
              <a:cxnSpLocks noChangeShapeType="1"/>
              <a:stCxn id="19" idx="0"/>
              <a:endCxn id="16" idx="2"/>
            </p:cNvCxnSpPr>
            <p:nvPr/>
          </p:nvCxnSpPr>
          <p:spPr bwMode="auto">
            <a:xfrm rot="16200000">
              <a:off x="3529"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76" name="_s7176">
              <a:extLst>
                <a:ext uri="{FF2B5EF4-FFF2-40B4-BE49-F238E27FC236}">
                  <a16:creationId xmlns="" xmlns:a16="http://schemas.microsoft.com/office/drawing/2014/main" id="{6F712CEA-80A6-7198-EC89-4468380D03A3}"/>
                </a:ext>
              </a:extLst>
            </p:cNvPr>
            <p:cNvCxnSpPr>
              <a:cxnSpLocks noChangeShapeType="1"/>
              <a:stCxn id="18" idx="0"/>
              <a:endCxn id="14" idx="2"/>
            </p:cNvCxnSpPr>
            <p:nvPr/>
          </p:nvCxnSpPr>
          <p:spPr bwMode="auto">
            <a:xfrm rot="5400000" flipH="1">
              <a:off x="2773" y="3998"/>
              <a:ext cx="144" cy="50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177" name="_s7177">
              <a:extLst>
                <a:ext uri="{FF2B5EF4-FFF2-40B4-BE49-F238E27FC236}">
                  <a16:creationId xmlns="" xmlns:a16="http://schemas.microsoft.com/office/drawing/2014/main" id="{459247D1-E0EA-24C1-C5C2-AFB1AFD988AD}"/>
                </a:ext>
              </a:extLst>
            </p:cNvPr>
            <p:cNvCxnSpPr>
              <a:cxnSpLocks noChangeShapeType="1"/>
              <a:stCxn id="17" idx="0"/>
              <a:endCxn id="14" idx="2"/>
            </p:cNvCxnSpPr>
            <p:nvPr/>
          </p:nvCxnSpPr>
          <p:spPr bwMode="auto">
            <a:xfrm rot="16200000">
              <a:off x="2269" y="3997"/>
              <a:ext cx="144" cy="50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178" name="_s7178">
              <a:extLst>
                <a:ext uri="{FF2B5EF4-FFF2-40B4-BE49-F238E27FC236}">
                  <a16:creationId xmlns="" xmlns:a16="http://schemas.microsoft.com/office/drawing/2014/main" id="{3667ED74-E733-3DD5-9138-5606CB3435FC}"/>
                </a:ext>
              </a:extLst>
            </p:cNvPr>
            <p:cNvCxnSpPr>
              <a:cxnSpLocks noChangeShapeType="1"/>
              <a:stCxn id="16" idx="0"/>
              <a:endCxn id="15" idx="2"/>
            </p:cNvCxnSpPr>
            <p:nvPr/>
          </p:nvCxnSpPr>
          <p:spPr bwMode="auto">
            <a:xfrm rot="16200000">
              <a:off x="3529"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79" name="_s7179">
              <a:extLst>
                <a:ext uri="{FF2B5EF4-FFF2-40B4-BE49-F238E27FC236}">
                  <a16:creationId xmlns="" xmlns:a16="http://schemas.microsoft.com/office/drawing/2014/main" id="{6E80D677-4809-4BB4-E159-7DE3B55F2D50}"/>
                </a:ext>
              </a:extLst>
            </p:cNvPr>
            <p:cNvCxnSpPr>
              <a:cxnSpLocks noChangeShapeType="1"/>
              <a:stCxn id="15" idx="0"/>
              <a:endCxn id="8" idx="2"/>
            </p:cNvCxnSpPr>
            <p:nvPr/>
          </p:nvCxnSpPr>
          <p:spPr bwMode="auto">
            <a:xfrm rot="16200000">
              <a:off x="3529"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80" name="_s7180">
              <a:extLst>
                <a:ext uri="{FF2B5EF4-FFF2-40B4-BE49-F238E27FC236}">
                  <a16:creationId xmlns="" xmlns:a16="http://schemas.microsoft.com/office/drawing/2014/main" id="{8BD227C3-1818-C320-5E8D-228D825060C5}"/>
                </a:ext>
              </a:extLst>
            </p:cNvPr>
            <p:cNvCxnSpPr>
              <a:cxnSpLocks noChangeShapeType="1"/>
              <a:stCxn id="14" idx="0"/>
              <a:endCxn id="13" idx="2"/>
            </p:cNvCxnSpPr>
            <p:nvPr/>
          </p:nvCxnSpPr>
          <p:spPr bwMode="auto">
            <a:xfrm rot="16200000">
              <a:off x="2522"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81" name="_s7181">
              <a:extLst>
                <a:ext uri="{FF2B5EF4-FFF2-40B4-BE49-F238E27FC236}">
                  <a16:creationId xmlns="" xmlns:a16="http://schemas.microsoft.com/office/drawing/2014/main" id="{B833CA02-2B61-990C-7AE3-5A89EC779FF2}"/>
                </a:ext>
              </a:extLst>
            </p:cNvPr>
            <p:cNvCxnSpPr>
              <a:cxnSpLocks noChangeShapeType="1"/>
              <a:stCxn id="13" idx="0"/>
              <a:endCxn id="12" idx="2"/>
            </p:cNvCxnSpPr>
            <p:nvPr/>
          </p:nvCxnSpPr>
          <p:spPr bwMode="auto">
            <a:xfrm rot="16200000">
              <a:off x="2522"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82" name="_s7182">
              <a:extLst>
                <a:ext uri="{FF2B5EF4-FFF2-40B4-BE49-F238E27FC236}">
                  <a16:creationId xmlns="" xmlns:a16="http://schemas.microsoft.com/office/drawing/2014/main" id="{81224E53-EA4B-4611-A535-556FDED9D95C}"/>
                </a:ext>
              </a:extLst>
            </p:cNvPr>
            <p:cNvCxnSpPr>
              <a:cxnSpLocks noChangeShapeType="1"/>
              <a:stCxn id="12" idx="0"/>
              <a:endCxn id="11" idx="2"/>
            </p:cNvCxnSpPr>
            <p:nvPr/>
          </p:nvCxnSpPr>
          <p:spPr bwMode="auto">
            <a:xfrm rot="16200000">
              <a:off x="2522"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83" name="_s7183">
              <a:extLst>
                <a:ext uri="{FF2B5EF4-FFF2-40B4-BE49-F238E27FC236}">
                  <a16:creationId xmlns="" xmlns:a16="http://schemas.microsoft.com/office/drawing/2014/main" id="{32501FBF-A5BC-5302-502A-0A9D428A2B5F}"/>
                </a:ext>
              </a:extLst>
            </p:cNvPr>
            <p:cNvCxnSpPr>
              <a:cxnSpLocks noChangeShapeType="1"/>
              <a:stCxn id="11" idx="0"/>
              <a:endCxn id="7" idx="2"/>
            </p:cNvCxnSpPr>
            <p:nvPr/>
          </p:nvCxnSpPr>
          <p:spPr bwMode="auto">
            <a:xfrm rot="16200000">
              <a:off x="2522"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84" name="_s7184">
              <a:extLst>
                <a:ext uri="{FF2B5EF4-FFF2-40B4-BE49-F238E27FC236}">
                  <a16:creationId xmlns="" xmlns:a16="http://schemas.microsoft.com/office/drawing/2014/main" id="{6E454F85-2D51-CFA1-81B6-A7A61DFE70B1}"/>
                </a:ext>
              </a:extLst>
            </p:cNvPr>
            <p:cNvCxnSpPr>
              <a:cxnSpLocks noChangeShapeType="1"/>
              <a:stCxn id="10" idx="0"/>
              <a:endCxn id="9" idx="2"/>
            </p:cNvCxnSpPr>
            <p:nvPr/>
          </p:nvCxnSpPr>
          <p:spPr bwMode="auto">
            <a:xfrm rot="16200000">
              <a:off x="1513"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85" name="_s7185">
              <a:extLst>
                <a:ext uri="{FF2B5EF4-FFF2-40B4-BE49-F238E27FC236}">
                  <a16:creationId xmlns="" xmlns:a16="http://schemas.microsoft.com/office/drawing/2014/main" id="{86060D5F-DF57-845B-2BF7-AA8B8018444E}"/>
                </a:ext>
              </a:extLst>
            </p:cNvPr>
            <p:cNvCxnSpPr>
              <a:cxnSpLocks noChangeShapeType="1"/>
              <a:stCxn id="9" idx="0"/>
              <a:endCxn id="6" idx="2"/>
            </p:cNvCxnSpPr>
            <p:nvPr/>
          </p:nvCxnSpPr>
          <p:spPr bwMode="auto">
            <a:xfrm rot="16200000">
              <a:off x="1513"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7186" name="_s7186">
              <a:extLst>
                <a:ext uri="{FF2B5EF4-FFF2-40B4-BE49-F238E27FC236}">
                  <a16:creationId xmlns="" xmlns:a16="http://schemas.microsoft.com/office/drawing/2014/main" id="{A5B4EA28-9FE0-938D-4BBE-B9AC3BA1CAF9}"/>
                </a:ext>
              </a:extLst>
            </p:cNvPr>
            <p:cNvCxnSpPr>
              <a:cxnSpLocks noChangeShapeType="1"/>
              <a:stCxn id="8" idx="0"/>
              <a:endCxn id="5" idx="2"/>
            </p:cNvCxnSpPr>
            <p:nvPr/>
          </p:nvCxnSpPr>
          <p:spPr bwMode="auto">
            <a:xfrm rot="5400000" flipH="1">
              <a:off x="3276" y="1838"/>
              <a:ext cx="144" cy="50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187" name="_s7187">
              <a:extLst>
                <a:ext uri="{FF2B5EF4-FFF2-40B4-BE49-F238E27FC236}">
                  <a16:creationId xmlns="" xmlns:a16="http://schemas.microsoft.com/office/drawing/2014/main" id="{D84E9C87-AD57-1A80-DA53-327E11CAE504}"/>
                </a:ext>
              </a:extLst>
            </p:cNvPr>
            <p:cNvCxnSpPr>
              <a:cxnSpLocks noChangeShapeType="1"/>
              <a:stCxn id="7" idx="0"/>
              <a:endCxn id="5" idx="2"/>
            </p:cNvCxnSpPr>
            <p:nvPr/>
          </p:nvCxnSpPr>
          <p:spPr bwMode="auto">
            <a:xfrm rot="16200000">
              <a:off x="2773" y="1838"/>
              <a:ext cx="144" cy="50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188" name="_s7188">
              <a:extLst>
                <a:ext uri="{FF2B5EF4-FFF2-40B4-BE49-F238E27FC236}">
                  <a16:creationId xmlns="" xmlns:a16="http://schemas.microsoft.com/office/drawing/2014/main" id="{F379E852-0AFC-BC38-8BAC-AF0E773C8C6C}"/>
                </a:ext>
              </a:extLst>
            </p:cNvPr>
            <p:cNvCxnSpPr>
              <a:cxnSpLocks noChangeShapeType="1"/>
              <a:stCxn id="6" idx="0"/>
              <a:endCxn id="5" idx="2"/>
            </p:cNvCxnSpPr>
            <p:nvPr/>
          </p:nvCxnSpPr>
          <p:spPr bwMode="auto">
            <a:xfrm rot="16200000">
              <a:off x="2268" y="1334"/>
              <a:ext cx="144" cy="151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7189" name="_s7189">
              <a:extLst>
                <a:ext uri="{FF2B5EF4-FFF2-40B4-BE49-F238E27FC236}">
                  <a16:creationId xmlns="" xmlns:a16="http://schemas.microsoft.com/office/drawing/2014/main" id="{DC0446ED-5E36-8C0A-477E-334416B996CF}"/>
                </a:ext>
              </a:extLst>
            </p:cNvPr>
            <p:cNvCxnSpPr>
              <a:cxnSpLocks noChangeShapeType="1"/>
              <a:stCxn id="5" idx="0"/>
              <a:endCxn id="4" idx="2"/>
            </p:cNvCxnSpPr>
            <p:nvPr/>
          </p:nvCxnSpPr>
          <p:spPr bwMode="auto">
            <a:xfrm rot="16200000">
              <a:off x="3025" y="165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 name="_s7190">
              <a:extLst>
                <a:ext uri="{FF2B5EF4-FFF2-40B4-BE49-F238E27FC236}">
                  <a16:creationId xmlns="" xmlns:a16="http://schemas.microsoft.com/office/drawing/2014/main" id="{A13ADA2A-D860-F295-02BE-27BDB5819F28}"/>
                </a:ext>
              </a:extLst>
            </p:cNvPr>
            <p:cNvSpPr>
              <a:spLocks noChangeArrowheads="1"/>
            </p:cNvSpPr>
            <p:nvPr/>
          </p:nvSpPr>
          <p:spPr bwMode="auto">
            <a:xfrm>
              <a:off x="2664"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Chief Executive Officer</a:t>
              </a:r>
            </a:p>
          </p:txBody>
        </p:sp>
        <p:sp>
          <p:nvSpPr>
            <p:cNvPr id="5" name="_s7191">
              <a:extLst>
                <a:ext uri="{FF2B5EF4-FFF2-40B4-BE49-F238E27FC236}">
                  <a16:creationId xmlns="" xmlns:a16="http://schemas.microsoft.com/office/drawing/2014/main" id="{0392CA46-9D01-B4D1-2D8F-EA04BD2953A3}"/>
                </a:ext>
              </a:extLst>
            </p:cNvPr>
            <p:cNvSpPr>
              <a:spLocks noChangeArrowheads="1"/>
            </p:cNvSpPr>
            <p:nvPr/>
          </p:nvSpPr>
          <p:spPr bwMode="auto">
            <a:xfrm>
              <a:off x="2664" y="173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Education Officer (Secondary)</a:t>
              </a:r>
            </a:p>
          </p:txBody>
        </p:sp>
        <p:sp>
          <p:nvSpPr>
            <p:cNvPr id="6" name="_s7192">
              <a:extLst>
                <a:ext uri="{FF2B5EF4-FFF2-40B4-BE49-F238E27FC236}">
                  <a16:creationId xmlns="" xmlns:a16="http://schemas.microsoft.com/office/drawing/2014/main" id="{0C213C6B-4C2F-B05C-43E7-8A4BB0B81027}"/>
                </a:ext>
              </a:extLst>
            </p:cNvPr>
            <p:cNvSpPr>
              <a:spLocks noChangeArrowheads="1"/>
            </p:cNvSpPr>
            <p:nvPr/>
          </p:nvSpPr>
          <p:spPr bwMode="auto">
            <a:xfrm>
              <a:off x="1152"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Dy. Education Officer (SSA)</a:t>
              </a:r>
            </a:p>
          </p:txBody>
        </p:sp>
        <p:sp>
          <p:nvSpPr>
            <p:cNvPr id="7" name="_s7193">
              <a:extLst>
                <a:ext uri="{FF2B5EF4-FFF2-40B4-BE49-F238E27FC236}">
                  <a16:creationId xmlns="" xmlns:a16="http://schemas.microsoft.com/office/drawing/2014/main" id="{8549DCB2-AF7E-434E-B51A-EA74E94C5C78}"/>
                </a:ext>
              </a:extLst>
            </p:cNvPr>
            <p:cNvSpPr>
              <a:spLocks noChangeArrowheads="1"/>
            </p:cNvSpPr>
            <p:nvPr/>
          </p:nvSpPr>
          <p:spPr bwMode="auto">
            <a:xfrm>
              <a:off x="2160"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Dy. Education Officer Admin</a:t>
              </a:r>
            </a:p>
          </p:txBody>
        </p:sp>
        <p:sp>
          <p:nvSpPr>
            <p:cNvPr id="8" name="_s7194">
              <a:extLst>
                <a:ext uri="{FF2B5EF4-FFF2-40B4-BE49-F238E27FC236}">
                  <a16:creationId xmlns="" xmlns:a16="http://schemas.microsoft.com/office/drawing/2014/main" id="{1279093B-DC9E-C7D8-9AA5-5D0D31989CD2}"/>
                </a:ext>
              </a:extLst>
            </p:cNvPr>
            <p:cNvSpPr>
              <a:spLocks noChangeArrowheads="1"/>
            </p:cNvSpPr>
            <p:nvPr/>
          </p:nvSpPr>
          <p:spPr bwMode="auto">
            <a:xfrm>
              <a:off x="3168"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Superintendent (GSS 2)</a:t>
              </a:r>
            </a:p>
          </p:txBody>
        </p:sp>
        <p:sp>
          <p:nvSpPr>
            <p:cNvPr id="9" name="_s7195">
              <a:extLst>
                <a:ext uri="{FF2B5EF4-FFF2-40B4-BE49-F238E27FC236}">
                  <a16:creationId xmlns="" xmlns:a16="http://schemas.microsoft.com/office/drawing/2014/main" id="{0702770D-C0D0-F7A0-F63A-83F550221175}"/>
                </a:ext>
              </a:extLst>
            </p:cNvPr>
            <p:cNvSpPr>
              <a:spLocks noChangeArrowheads="1"/>
            </p:cNvSpPr>
            <p:nvPr/>
          </p:nvSpPr>
          <p:spPr bwMode="auto">
            <a:xfrm>
              <a:off x="1152"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Sr. Extension Officer</a:t>
              </a:r>
            </a:p>
          </p:txBody>
        </p:sp>
        <p:sp>
          <p:nvSpPr>
            <p:cNvPr id="10" name="_s7196">
              <a:extLst>
                <a:ext uri="{FF2B5EF4-FFF2-40B4-BE49-F238E27FC236}">
                  <a16:creationId xmlns="" xmlns:a16="http://schemas.microsoft.com/office/drawing/2014/main" id="{F771EC69-3331-7BB0-CDB2-E0A4FEF0AB8F}"/>
                </a:ext>
              </a:extLst>
            </p:cNvPr>
            <p:cNvSpPr>
              <a:spLocks noChangeArrowheads="1"/>
            </p:cNvSpPr>
            <p:nvPr/>
          </p:nvSpPr>
          <p:spPr bwMode="auto">
            <a:xfrm>
              <a:off x="1152"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Jr. Extension Officer</a:t>
              </a:r>
            </a:p>
          </p:txBody>
        </p:sp>
        <p:sp>
          <p:nvSpPr>
            <p:cNvPr id="11" name="_s7197">
              <a:extLst>
                <a:ext uri="{FF2B5EF4-FFF2-40B4-BE49-F238E27FC236}">
                  <a16:creationId xmlns="" xmlns:a16="http://schemas.microsoft.com/office/drawing/2014/main" id="{1A02818A-3147-82CD-35CE-C5DA7B53EFCE}"/>
                </a:ext>
              </a:extLst>
            </p:cNvPr>
            <p:cNvSpPr>
              <a:spLocks noChangeArrowheads="1"/>
            </p:cNvSpPr>
            <p:nvPr/>
          </p:nvSpPr>
          <p:spPr bwMode="auto">
            <a:xfrm>
              <a:off x="2160"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Section Officer</a:t>
              </a:r>
            </a:p>
          </p:txBody>
        </p:sp>
        <p:sp>
          <p:nvSpPr>
            <p:cNvPr id="12" name="_s7198">
              <a:extLst>
                <a:ext uri="{FF2B5EF4-FFF2-40B4-BE49-F238E27FC236}">
                  <a16:creationId xmlns="" xmlns:a16="http://schemas.microsoft.com/office/drawing/2014/main" id="{32CCD5E5-CC22-2373-2F52-152F3740A19C}"/>
                </a:ext>
              </a:extLst>
            </p:cNvPr>
            <p:cNvSpPr>
              <a:spLocks noChangeArrowheads="1"/>
            </p:cNvSpPr>
            <p:nvPr/>
          </p:nvSpPr>
          <p:spPr bwMode="auto">
            <a:xfrm>
              <a:off x="2160"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Office Superintendent</a:t>
              </a:r>
            </a:p>
          </p:txBody>
        </p:sp>
        <p:sp>
          <p:nvSpPr>
            <p:cNvPr id="13" name="_s7199">
              <a:extLst>
                <a:ext uri="{FF2B5EF4-FFF2-40B4-BE49-F238E27FC236}">
                  <a16:creationId xmlns="" xmlns:a16="http://schemas.microsoft.com/office/drawing/2014/main" id="{2C1C17F0-ADA7-1D50-FAEC-3CD0E1F43F47}"/>
                </a:ext>
              </a:extLst>
            </p:cNvPr>
            <p:cNvSpPr>
              <a:spLocks noChangeArrowheads="1"/>
            </p:cNvSpPr>
            <p:nvPr/>
          </p:nvSpPr>
          <p:spPr bwMode="auto">
            <a:xfrm>
              <a:off x="2160" y="345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Senior Assistant</a:t>
              </a:r>
            </a:p>
          </p:txBody>
        </p:sp>
        <p:sp>
          <p:nvSpPr>
            <p:cNvPr id="14" name="_s7200">
              <a:extLst>
                <a:ext uri="{FF2B5EF4-FFF2-40B4-BE49-F238E27FC236}">
                  <a16:creationId xmlns="" xmlns:a16="http://schemas.microsoft.com/office/drawing/2014/main" id="{3E151989-4522-54F8-74DB-4E570F7508E4}"/>
                </a:ext>
              </a:extLst>
            </p:cNvPr>
            <p:cNvSpPr>
              <a:spLocks noChangeArrowheads="1"/>
            </p:cNvSpPr>
            <p:nvPr/>
          </p:nvSpPr>
          <p:spPr bwMode="auto">
            <a:xfrm>
              <a:off x="2160" y="389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Junior Assistant</a:t>
              </a:r>
            </a:p>
          </p:txBody>
        </p:sp>
        <p:sp>
          <p:nvSpPr>
            <p:cNvPr id="15" name="_s7201">
              <a:extLst>
                <a:ext uri="{FF2B5EF4-FFF2-40B4-BE49-F238E27FC236}">
                  <a16:creationId xmlns="" xmlns:a16="http://schemas.microsoft.com/office/drawing/2014/main" id="{57239184-D7A1-7162-66EF-00A1D8CE171A}"/>
                </a:ext>
              </a:extLst>
            </p:cNvPr>
            <p:cNvSpPr>
              <a:spLocks noChangeArrowheads="1"/>
            </p:cNvSpPr>
            <p:nvPr/>
          </p:nvSpPr>
          <p:spPr bwMode="auto">
            <a:xfrm>
              <a:off x="3168"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Section Officer</a:t>
              </a:r>
            </a:p>
          </p:txBody>
        </p:sp>
        <p:sp>
          <p:nvSpPr>
            <p:cNvPr id="16" name="_s7202">
              <a:extLst>
                <a:ext uri="{FF2B5EF4-FFF2-40B4-BE49-F238E27FC236}">
                  <a16:creationId xmlns="" xmlns:a16="http://schemas.microsoft.com/office/drawing/2014/main" id="{AAC960E7-7337-1104-70D6-B061A50C847C}"/>
                </a:ext>
              </a:extLst>
            </p:cNvPr>
            <p:cNvSpPr>
              <a:spLocks noChangeArrowheads="1"/>
            </p:cNvSpPr>
            <p:nvPr/>
          </p:nvSpPr>
          <p:spPr bwMode="auto">
            <a:xfrm>
              <a:off x="3168"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Office Superintendent</a:t>
              </a:r>
            </a:p>
          </p:txBody>
        </p:sp>
        <p:sp>
          <p:nvSpPr>
            <p:cNvPr id="17" name="_s7203">
              <a:extLst>
                <a:ext uri="{FF2B5EF4-FFF2-40B4-BE49-F238E27FC236}">
                  <a16:creationId xmlns="" xmlns:a16="http://schemas.microsoft.com/office/drawing/2014/main" id="{0F516D10-D455-0A3E-D54F-0450A4C7527B}"/>
                </a:ext>
              </a:extLst>
            </p:cNvPr>
            <p:cNvSpPr>
              <a:spLocks noChangeArrowheads="1"/>
            </p:cNvSpPr>
            <p:nvPr/>
          </p:nvSpPr>
          <p:spPr bwMode="auto">
            <a:xfrm>
              <a:off x="1656" y="432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Driver</a:t>
              </a:r>
            </a:p>
          </p:txBody>
        </p:sp>
        <p:sp>
          <p:nvSpPr>
            <p:cNvPr id="18" name="_s7204">
              <a:extLst>
                <a:ext uri="{FF2B5EF4-FFF2-40B4-BE49-F238E27FC236}">
                  <a16:creationId xmlns="" xmlns:a16="http://schemas.microsoft.com/office/drawing/2014/main" id="{1FA6AB51-9CA1-9C77-06D0-98D66CEF789E}"/>
                </a:ext>
              </a:extLst>
            </p:cNvPr>
            <p:cNvSpPr>
              <a:spLocks noChangeArrowheads="1"/>
            </p:cNvSpPr>
            <p:nvPr/>
          </p:nvSpPr>
          <p:spPr bwMode="auto">
            <a:xfrm>
              <a:off x="2664" y="432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Peon</a:t>
              </a:r>
            </a:p>
          </p:txBody>
        </p:sp>
        <p:sp>
          <p:nvSpPr>
            <p:cNvPr id="19" name="_s7205">
              <a:extLst>
                <a:ext uri="{FF2B5EF4-FFF2-40B4-BE49-F238E27FC236}">
                  <a16:creationId xmlns="" xmlns:a16="http://schemas.microsoft.com/office/drawing/2014/main" id="{7BEBC7CA-A5C4-3F2D-41EB-7FE4F92D909A}"/>
                </a:ext>
              </a:extLst>
            </p:cNvPr>
            <p:cNvSpPr>
              <a:spLocks noChangeArrowheads="1"/>
            </p:cNvSpPr>
            <p:nvPr/>
          </p:nvSpPr>
          <p:spPr bwMode="auto">
            <a:xfrm>
              <a:off x="3168" y="345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Senior Assistant</a:t>
              </a:r>
            </a:p>
          </p:txBody>
        </p:sp>
        <p:sp>
          <p:nvSpPr>
            <p:cNvPr id="20" name="_s7206">
              <a:extLst>
                <a:ext uri="{FF2B5EF4-FFF2-40B4-BE49-F238E27FC236}">
                  <a16:creationId xmlns="" xmlns:a16="http://schemas.microsoft.com/office/drawing/2014/main" id="{005EAD99-0B16-B989-08D2-882B9D5BE1B8}"/>
                </a:ext>
              </a:extLst>
            </p:cNvPr>
            <p:cNvSpPr>
              <a:spLocks noChangeArrowheads="1"/>
            </p:cNvSpPr>
            <p:nvPr/>
          </p:nvSpPr>
          <p:spPr bwMode="auto">
            <a:xfrm>
              <a:off x="3744" y="389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Junior Assistant</a:t>
              </a:r>
            </a:p>
          </p:txBody>
        </p:sp>
        <p:sp>
          <p:nvSpPr>
            <p:cNvPr id="21" name="_s7207">
              <a:extLst>
                <a:ext uri="{FF2B5EF4-FFF2-40B4-BE49-F238E27FC236}">
                  <a16:creationId xmlns="" xmlns:a16="http://schemas.microsoft.com/office/drawing/2014/main" id="{26E2A84B-BABD-38D4-C6C1-ED49B07A1F48}"/>
                </a:ext>
              </a:extLst>
            </p:cNvPr>
            <p:cNvSpPr>
              <a:spLocks noChangeArrowheads="1"/>
            </p:cNvSpPr>
            <p:nvPr/>
          </p:nvSpPr>
          <p:spPr bwMode="auto">
            <a:xfrm>
              <a:off x="4176" y="216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Junior Account Officer</a:t>
              </a:r>
            </a:p>
          </p:txBody>
        </p:sp>
        <p:sp>
          <p:nvSpPr>
            <p:cNvPr id="22" name="_s7208">
              <a:extLst>
                <a:ext uri="{FF2B5EF4-FFF2-40B4-BE49-F238E27FC236}">
                  <a16:creationId xmlns="" xmlns:a16="http://schemas.microsoft.com/office/drawing/2014/main" id="{5C350BC5-B1AB-454C-A59F-DF37FA62BB42}"/>
                </a:ext>
              </a:extLst>
            </p:cNvPr>
            <p:cNvSpPr>
              <a:spLocks noChangeArrowheads="1"/>
            </p:cNvSpPr>
            <p:nvPr/>
          </p:nvSpPr>
          <p:spPr bwMode="auto">
            <a:xfrm>
              <a:off x="4176"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Senior Assistant (Ac)</a:t>
              </a:r>
            </a:p>
          </p:txBody>
        </p:sp>
      </p:grpSp>
      <p:sp>
        <p:nvSpPr>
          <p:cNvPr id="42016" name="Text Box 32">
            <a:extLst>
              <a:ext uri="{FF2B5EF4-FFF2-40B4-BE49-F238E27FC236}">
                <a16:creationId xmlns="" xmlns:a16="http://schemas.microsoft.com/office/drawing/2014/main" id="{84228616-9E88-BF85-BF39-10DF3BDCA39C}"/>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Education (Primary) Department</a:t>
            </a:r>
            <a:endParaRPr lang="en-US" sz="3200">
              <a:solidFill>
                <a:schemeClr val="bg1"/>
              </a:solidFill>
              <a:latin typeface="Arial Narrow"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 xmlns:a16="http://schemas.microsoft.com/office/drawing/2014/main" id="{74CF76D9-7FB9-6E36-88B5-3F473923C81B}"/>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A81F90AD-3EA3-02AA-9B13-FFD19D7B68E8}"/>
              </a:ext>
            </a:extLst>
          </p:cNvPr>
          <p:cNvGrpSpPr>
            <a:grpSpLocks noChangeAspect="1"/>
          </p:cNvGrpSpPr>
          <p:nvPr/>
        </p:nvGrpSpPr>
        <p:grpSpPr bwMode="auto">
          <a:xfrm>
            <a:off x="533400" y="1295400"/>
            <a:ext cx="8153400" cy="4953000"/>
            <a:chOff x="1152" y="1298"/>
            <a:chExt cx="5904" cy="3312"/>
          </a:xfrm>
        </p:grpSpPr>
        <p:sp>
          <p:nvSpPr>
            <p:cNvPr id="3" name="AutoShape 4">
              <a:extLst>
                <a:ext uri="{FF2B5EF4-FFF2-40B4-BE49-F238E27FC236}">
                  <a16:creationId xmlns="" xmlns:a16="http://schemas.microsoft.com/office/drawing/2014/main" id="{9963199F-3177-EFC0-E78A-EB08F10D7A46}"/>
                </a:ext>
              </a:extLst>
            </p:cNvPr>
            <p:cNvSpPr>
              <a:spLocks noChangeAspect="1" noChangeArrowheads="1" noTextEdit="1"/>
            </p:cNvSpPr>
            <p:nvPr/>
          </p:nvSpPr>
          <p:spPr bwMode="auto">
            <a:xfrm>
              <a:off x="1152" y="1298"/>
              <a:ext cx="5904" cy="3312"/>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8196" name="_s8196">
              <a:extLst>
                <a:ext uri="{FF2B5EF4-FFF2-40B4-BE49-F238E27FC236}">
                  <a16:creationId xmlns="" xmlns:a16="http://schemas.microsoft.com/office/drawing/2014/main" id="{50BB3D6A-0033-A059-0C0E-19FA53A3219E}"/>
                </a:ext>
              </a:extLst>
            </p:cNvPr>
            <p:cNvCxnSpPr>
              <a:cxnSpLocks noChangeShapeType="1"/>
              <a:stCxn id="29" idx="0"/>
              <a:endCxn id="28" idx="2"/>
            </p:cNvCxnSpPr>
            <p:nvPr/>
          </p:nvCxnSpPr>
          <p:spPr bwMode="auto">
            <a:xfrm rot="16200000">
              <a:off x="1513" y="424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197" name="_s8197">
              <a:extLst>
                <a:ext uri="{FF2B5EF4-FFF2-40B4-BE49-F238E27FC236}">
                  <a16:creationId xmlns="" xmlns:a16="http://schemas.microsoft.com/office/drawing/2014/main" id="{339DCFDE-659C-7E54-8789-DC7B20E77E88}"/>
                </a:ext>
              </a:extLst>
            </p:cNvPr>
            <p:cNvCxnSpPr>
              <a:cxnSpLocks noChangeShapeType="1"/>
              <a:stCxn id="28" idx="0"/>
              <a:endCxn id="27" idx="2"/>
            </p:cNvCxnSpPr>
            <p:nvPr/>
          </p:nvCxnSpPr>
          <p:spPr bwMode="auto">
            <a:xfrm rot="16200000">
              <a:off x="1513" y="3817"/>
              <a:ext cx="144" cy="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198" name="_s8198">
              <a:extLst>
                <a:ext uri="{FF2B5EF4-FFF2-40B4-BE49-F238E27FC236}">
                  <a16:creationId xmlns="" xmlns:a16="http://schemas.microsoft.com/office/drawing/2014/main" id="{E925C9F1-7FB2-03E8-A993-2FE36DCB8138}"/>
                </a:ext>
              </a:extLst>
            </p:cNvPr>
            <p:cNvCxnSpPr>
              <a:cxnSpLocks noChangeShapeType="1"/>
              <a:stCxn id="27" idx="0"/>
              <a:endCxn id="10" idx="2"/>
            </p:cNvCxnSpPr>
            <p:nvPr/>
          </p:nvCxnSpPr>
          <p:spPr bwMode="auto">
            <a:xfrm rot="5400000" flipH="1">
              <a:off x="1513" y="3385"/>
              <a:ext cx="144" cy="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199" name="_s8199">
              <a:extLst>
                <a:ext uri="{FF2B5EF4-FFF2-40B4-BE49-F238E27FC236}">
                  <a16:creationId xmlns="" xmlns:a16="http://schemas.microsoft.com/office/drawing/2014/main" id="{E218DBAD-B117-B3B0-B574-8FFE94C486CB}"/>
                </a:ext>
              </a:extLst>
            </p:cNvPr>
            <p:cNvCxnSpPr>
              <a:cxnSpLocks noChangeShapeType="1"/>
              <a:stCxn id="26" idx="0"/>
              <a:endCxn id="25" idx="2"/>
            </p:cNvCxnSpPr>
            <p:nvPr/>
          </p:nvCxnSpPr>
          <p:spPr bwMode="auto">
            <a:xfrm rot="16200000">
              <a:off x="2521" y="424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00" name="_s8200">
              <a:extLst>
                <a:ext uri="{FF2B5EF4-FFF2-40B4-BE49-F238E27FC236}">
                  <a16:creationId xmlns="" xmlns:a16="http://schemas.microsoft.com/office/drawing/2014/main" id="{74B19C63-621E-CC49-2E41-36E92344A3E1}"/>
                </a:ext>
              </a:extLst>
            </p:cNvPr>
            <p:cNvCxnSpPr>
              <a:cxnSpLocks noChangeShapeType="1"/>
              <a:stCxn id="25" idx="0"/>
              <a:endCxn id="24" idx="2"/>
            </p:cNvCxnSpPr>
            <p:nvPr/>
          </p:nvCxnSpPr>
          <p:spPr bwMode="auto">
            <a:xfrm rot="16200000">
              <a:off x="2521"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01" name="_s8201">
              <a:extLst>
                <a:ext uri="{FF2B5EF4-FFF2-40B4-BE49-F238E27FC236}">
                  <a16:creationId xmlns="" xmlns:a16="http://schemas.microsoft.com/office/drawing/2014/main" id="{7EF8AFD7-6E24-81CC-BCE6-F85F055D4423}"/>
                </a:ext>
              </a:extLst>
            </p:cNvPr>
            <p:cNvCxnSpPr>
              <a:cxnSpLocks noChangeShapeType="1"/>
              <a:stCxn id="24" idx="0"/>
              <a:endCxn id="11" idx="2"/>
            </p:cNvCxnSpPr>
            <p:nvPr/>
          </p:nvCxnSpPr>
          <p:spPr bwMode="auto">
            <a:xfrm rot="16200000">
              <a:off x="2521"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02" name="_s8202">
              <a:extLst>
                <a:ext uri="{FF2B5EF4-FFF2-40B4-BE49-F238E27FC236}">
                  <a16:creationId xmlns="" xmlns:a16="http://schemas.microsoft.com/office/drawing/2014/main" id="{35F859EC-6E08-2A9A-2A28-9A69B773DBDE}"/>
                </a:ext>
              </a:extLst>
            </p:cNvPr>
            <p:cNvCxnSpPr>
              <a:cxnSpLocks noChangeShapeType="1"/>
              <a:stCxn id="23" idx="0"/>
              <a:endCxn id="22" idx="2"/>
            </p:cNvCxnSpPr>
            <p:nvPr/>
          </p:nvCxnSpPr>
          <p:spPr bwMode="auto">
            <a:xfrm rot="16200000">
              <a:off x="3530"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03" name="_s8203">
              <a:extLst>
                <a:ext uri="{FF2B5EF4-FFF2-40B4-BE49-F238E27FC236}">
                  <a16:creationId xmlns="" xmlns:a16="http://schemas.microsoft.com/office/drawing/2014/main" id="{C4096AA4-CEDD-DCF3-C6C2-2B69B8A5F01A}"/>
                </a:ext>
              </a:extLst>
            </p:cNvPr>
            <p:cNvCxnSpPr>
              <a:cxnSpLocks noChangeShapeType="1"/>
              <a:stCxn id="22" idx="0"/>
              <a:endCxn id="12" idx="2"/>
            </p:cNvCxnSpPr>
            <p:nvPr/>
          </p:nvCxnSpPr>
          <p:spPr bwMode="auto">
            <a:xfrm rot="16200000">
              <a:off x="3530"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04" name="_s8204">
              <a:extLst>
                <a:ext uri="{FF2B5EF4-FFF2-40B4-BE49-F238E27FC236}">
                  <a16:creationId xmlns="" xmlns:a16="http://schemas.microsoft.com/office/drawing/2014/main" id="{D1CCC72E-AB1C-2936-097E-31508C8C8EF7}"/>
                </a:ext>
              </a:extLst>
            </p:cNvPr>
            <p:cNvCxnSpPr>
              <a:cxnSpLocks noChangeShapeType="1"/>
              <a:stCxn id="21" idx="0"/>
              <a:endCxn id="20" idx="2"/>
            </p:cNvCxnSpPr>
            <p:nvPr/>
          </p:nvCxnSpPr>
          <p:spPr bwMode="auto">
            <a:xfrm rot="16200000">
              <a:off x="4538"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05" name="_s8205">
              <a:extLst>
                <a:ext uri="{FF2B5EF4-FFF2-40B4-BE49-F238E27FC236}">
                  <a16:creationId xmlns="" xmlns:a16="http://schemas.microsoft.com/office/drawing/2014/main" id="{1ECDE175-B6C3-5A81-5FAC-E5A67D88101D}"/>
                </a:ext>
              </a:extLst>
            </p:cNvPr>
            <p:cNvCxnSpPr>
              <a:cxnSpLocks noChangeShapeType="1"/>
              <a:stCxn id="20" idx="0"/>
              <a:endCxn id="13" idx="2"/>
            </p:cNvCxnSpPr>
            <p:nvPr/>
          </p:nvCxnSpPr>
          <p:spPr bwMode="auto">
            <a:xfrm rot="16200000">
              <a:off x="4538"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06" name="_s8206">
              <a:extLst>
                <a:ext uri="{FF2B5EF4-FFF2-40B4-BE49-F238E27FC236}">
                  <a16:creationId xmlns="" xmlns:a16="http://schemas.microsoft.com/office/drawing/2014/main" id="{31BEE087-1F80-BBB6-3437-7192388BFBB4}"/>
                </a:ext>
              </a:extLst>
            </p:cNvPr>
            <p:cNvCxnSpPr>
              <a:cxnSpLocks noChangeShapeType="1"/>
              <a:stCxn id="19" idx="0"/>
              <a:endCxn id="18" idx="2"/>
            </p:cNvCxnSpPr>
            <p:nvPr/>
          </p:nvCxnSpPr>
          <p:spPr bwMode="auto">
            <a:xfrm rot="16200000">
              <a:off x="6554"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07" name="_s8207">
              <a:extLst>
                <a:ext uri="{FF2B5EF4-FFF2-40B4-BE49-F238E27FC236}">
                  <a16:creationId xmlns="" xmlns:a16="http://schemas.microsoft.com/office/drawing/2014/main" id="{72BB4169-1D9F-7062-0A0A-13AAC879A23B}"/>
                </a:ext>
              </a:extLst>
            </p:cNvPr>
            <p:cNvCxnSpPr>
              <a:cxnSpLocks noChangeShapeType="1"/>
              <a:stCxn id="18" idx="0"/>
              <a:endCxn id="9" idx="2"/>
            </p:cNvCxnSpPr>
            <p:nvPr/>
          </p:nvCxnSpPr>
          <p:spPr bwMode="auto">
            <a:xfrm rot="5400000" flipH="1">
              <a:off x="6553" y="2953"/>
              <a:ext cx="144" cy="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208" name="_s8208">
              <a:extLst>
                <a:ext uri="{FF2B5EF4-FFF2-40B4-BE49-F238E27FC236}">
                  <a16:creationId xmlns="" xmlns:a16="http://schemas.microsoft.com/office/drawing/2014/main" id="{5FF7C0EB-0ED7-44E4-24C2-5CEF6A368EDC}"/>
                </a:ext>
              </a:extLst>
            </p:cNvPr>
            <p:cNvCxnSpPr>
              <a:cxnSpLocks noChangeShapeType="1"/>
              <a:stCxn id="17" idx="0"/>
              <a:endCxn id="16" idx="2"/>
            </p:cNvCxnSpPr>
            <p:nvPr/>
          </p:nvCxnSpPr>
          <p:spPr bwMode="auto">
            <a:xfrm rot="16200000">
              <a:off x="5546" y="424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09" name="_s8209">
              <a:extLst>
                <a:ext uri="{FF2B5EF4-FFF2-40B4-BE49-F238E27FC236}">
                  <a16:creationId xmlns="" xmlns:a16="http://schemas.microsoft.com/office/drawing/2014/main" id="{B1209DB2-86BE-6DC4-DD0D-37D1552CD2D7}"/>
                </a:ext>
              </a:extLst>
            </p:cNvPr>
            <p:cNvCxnSpPr>
              <a:cxnSpLocks noChangeShapeType="1"/>
              <a:stCxn id="16" idx="0"/>
              <a:endCxn id="15" idx="2"/>
            </p:cNvCxnSpPr>
            <p:nvPr/>
          </p:nvCxnSpPr>
          <p:spPr bwMode="auto">
            <a:xfrm rot="16200000">
              <a:off x="5546"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0" name="_s8210">
              <a:extLst>
                <a:ext uri="{FF2B5EF4-FFF2-40B4-BE49-F238E27FC236}">
                  <a16:creationId xmlns="" xmlns:a16="http://schemas.microsoft.com/office/drawing/2014/main" id="{C55CAFA4-94EC-923F-752D-F917B6C202CE}"/>
                </a:ext>
              </a:extLst>
            </p:cNvPr>
            <p:cNvCxnSpPr>
              <a:cxnSpLocks noChangeShapeType="1"/>
              <a:stCxn id="15" idx="0"/>
              <a:endCxn id="14" idx="2"/>
            </p:cNvCxnSpPr>
            <p:nvPr/>
          </p:nvCxnSpPr>
          <p:spPr bwMode="auto">
            <a:xfrm rot="16200000">
              <a:off x="5546"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1" name="_s8211">
              <a:extLst>
                <a:ext uri="{FF2B5EF4-FFF2-40B4-BE49-F238E27FC236}">
                  <a16:creationId xmlns="" xmlns:a16="http://schemas.microsoft.com/office/drawing/2014/main" id="{2A12A29D-2E92-D731-A933-E87B9078E73F}"/>
                </a:ext>
              </a:extLst>
            </p:cNvPr>
            <p:cNvCxnSpPr>
              <a:cxnSpLocks noChangeShapeType="1"/>
              <a:stCxn id="14" idx="0"/>
              <a:endCxn id="8" idx="2"/>
            </p:cNvCxnSpPr>
            <p:nvPr/>
          </p:nvCxnSpPr>
          <p:spPr bwMode="auto">
            <a:xfrm rot="16200000">
              <a:off x="5546"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2" name="_s8212">
              <a:extLst>
                <a:ext uri="{FF2B5EF4-FFF2-40B4-BE49-F238E27FC236}">
                  <a16:creationId xmlns="" xmlns:a16="http://schemas.microsoft.com/office/drawing/2014/main" id="{566D28DF-D053-AF8B-057D-90855C454F2A}"/>
                </a:ext>
              </a:extLst>
            </p:cNvPr>
            <p:cNvCxnSpPr>
              <a:cxnSpLocks noChangeShapeType="1"/>
              <a:stCxn id="13" idx="0"/>
              <a:endCxn id="7" idx="2"/>
            </p:cNvCxnSpPr>
            <p:nvPr/>
          </p:nvCxnSpPr>
          <p:spPr bwMode="auto">
            <a:xfrm rot="5400000" flipH="1">
              <a:off x="3781" y="2197"/>
              <a:ext cx="144" cy="151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213" name="_s8213">
              <a:extLst>
                <a:ext uri="{FF2B5EF4-FFF2-40B4-BE49-F238E27FC236}">
                  <a16:creationId xmlns="" xmlns:a16="http://schemas.microsoft.com/office/drawing/2014/main" id="{DF1B28AA-D9EA-CEE0-CFBC-D28D8E400ED7}"/>
                </a:ext>
              </a:extLst>
            </p:cNvPr>
            <p:cNvCxnSpPr>
              <a:cxnSpLocks noChangeShapeType="1"/>
              <a:stCxn id="12" idx="0"/>
              <a:endCxn id="7" idx="2"/>
            </p:cNvCxnSpPr>
            <p:nvPr/>
          </p:nvCxnSpPr>
          <p:spPr bwMode="auto">
            <a:xfrm rot="5400000" flipH="1">
              <a:off x="3277" y="2701"/>
              <a:ext cx="144" cy="50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214" name="_s8214">
              <a:extLst>
                <a:ext uri="{FF2B5EF4-FFF2-40B4-BE49-F238E27FC236}">
                  <a16:creationId xmlns="" xmlns:a16="http://schemas.microsoft.com/office/drawing/2014/main" id="{D058BFA6-9077-BB95-F831-09112ABAF107}"/>
                </a:ext>
              </a:extLst>
            </p:cNvPr>
            <p:cNvCxnSpPr>
              <a:cxnSpLocks noChangeShapeType="1"/>
              <a:stCxn id="11" idx="0"/>
              <a:endCxn id="7" idx="2"/>
            </p:cNvCxnSpPr>
            <p:nvPr/>
          </p:nvCxnSpPr>
          <p:spPr bwMode="auto">
            <a:xfrm rot="16200000">
              <a:off x="2772" y="2702"/>
              <a:ext cx="144" cy="50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215" name="_s8215">
              <a:extLst>
                <a:ext uri="{FF2B5EF4-FFF2-40B4-BE49-F238E27FC236}">
                  <a16:creationId xmlns="" xmlns:a16="http://schemas.microsoft.com/office/drawing/2014/main" id="{BE9F711B-1CDC-73D4-75AD-1775BF89463D}"/>
                </a:ext>
              </a:extLst>
            </p:cNvPr>
            <p:cNvCxnSpPr>
              <a:cxnSpLocks noChangeShapeType="1"/>
              <a:stCxn id="10" idx="0"/>
              <a:endCxn id="7" idx="2"/>
            </p:cNvCxnSpPr>
            <p:nvPr/>
          </p:nvCxnSpPr>
          <p:spPr bwMode="auto">
            <a:xfrm rot="16200000">
              <a:off x="2268" y="2198"/>
              <a:ext cx="144" cy="1512"/>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216" name="_s8216">
              <a:extLst>
                <a:ext uri="{FF2B5EF4-FFF2-40B4-BE49-F238E27FC236}">
                  <a16:creationId xmlns="" xmlns:a16="http://schemas.microsoft.com/office/drawing/2014/main" id="{6DE692CB-3695-B7F2-2FBE-CE8B9E5E98BD}"/>
                </a:ext>
              </a:extLst>
            </p:cNvPr>
            <p:cNvCxnSpPr>
              <a:cxnSpLocks noChangeShapeType="1"/>
              <a:stCxn id="9" idx="0"/>
              <a:endCxn id="6" idx="2"/>
            </p:cNvCxnSpPr>
            <p:nvPr/>
          </p:nvCxnSpPr>
          <p:spPr bwMode="auto">
            <a:xfrm rot="5400000" flipH="1">
              <a:off x="5670" y="1640"/>
              <a:ext cx="144" cy="176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217" name="_s8217">
              <a:extLst>
                <a:ext uri="{FF2B5EF4-FFF2-40B4-BE49-F238E27FC236}">
                  <a16:creationId xmlns="" xmlns:a16="http://schemas.microsoft.com/office/drawing/2014/main" id="{F92077CE-CF94-9816-B409-84B4ED2DEBC8}"/>
                </a:ext>
              </a:extLst>
            </p:cNvPr>
            <p:cNvCxnSpPr>
              <a:cxnSpLocks noChangeShapeType="1"/>
              <a:stCxn id="8" idx="0"/>
              <a:endCxn id="6" idx="2"/>
            </p:cNvCxnSpPr>
            <p:nvPr/>
          </p:nvCxnSpPr>
          <p:spPr bwMode="auto">
            <a:xfrm rot="5400000" flipH="1">
              <a:off x="5167" y="2143"/>
              <a:ext cx="144" cy="75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218" name="_s8218">
              <a:extLst>
                <a:ext uri="{FF2B5EF4-FFF2-40B4-BE49-F238E27FC236}">
                  <a16:creationId xmlns="" xmlns:a16="http://schemas.microsoft.com/office/drawing/2014/main" id="{E62CF188-CB26-E790-47C3-785E5A5A6216}"/>
                </a:ext>
              </a:extLst>
            </p:cNvPr>
            <p:cNvCxnSpPr>
              <a:cxnSpLocks noChangeShapeType="1"/>
              <a:stCxn id="6" idx="0"/>
              <a:endCxn id="5" idx="2"/>
            </p:cNvCxnSpPr>
            <p:nvPr/>
          </p:nvCxnSpPr>
          <p:spPr bwMode="auto">
            <a:xfrm rot="16200000">
              <a:off x="4789" y="208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8219" name="_s8219">
              <a:extLst>
                <a:ext uri="{FF2B5EF4-FFF2-40B4-BE49-F238E27FC236}">
                  <a16:creationId xmlns="" xmlns:a16="http://schemas.microsoft.com/office/drawing/2014/main" id="{77BC57B3-8156-E587-B1D9-F3E4559A1ADA}"/>
                </a:ext>
              </a:extLst>
            </p:cNvPr>
            <p:cNvCxnSpPr>
              <a:cxnSpLocks noChangeShapeType="1"/>
              <a:stCxn id="7" idx="0"/>
              <a:endCxn id="6" idx="2"/>
            </p:cNvCxnSpPr>
            <p:nvPr/>
          </p:nvCxnSpPr>
          <p:spPr bwMode="auto">
            <a:xfrm rot="16200000">
              <a:off x="3906" y="1640"/>
              <a:ext cx="144" cy="176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8220" name="_s8220">
              <a:extLst>
                <a:ext uri="{FF2B5EF4-FFF2-40B4-BE49-F238E27FC236}">
                  <a16:creationId xmlns="" xmlns:a16="http://schemas.microsoft.com/office/drawing/2014/main" id="{5CB1A59B-B146-C91A-0710-A10A16843ABA}"/>
                </a:ext>
              </a:extLst>
            </p:cNvPr>
            <p:cNvCxnSpPr>
              <a:cxnSpLocks noChangeShapeType="1"/>
              <a:stCxn id="5" idx="0"/>
              <a:endCxn id="4" idx="2"/>
            </p:cNvCxnSpPr>
            <p:nvPr/>
          </p:nvCxnSpPr>
          <p:spPr bwMode="auto">
            <a:xfrm rot="16200000">
              <a:off x="4789" y="165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 name="_s8221">
              <a:extLst>
                <a:ext uri="{FF2B5EF4-FFF2-40B4-BE49-F238E27FC236}">
                  <a16:creationId xmlns="" xmlns:a16="http://schemas.microsoft.com/office/drawing/2014/main" id="{209FE683-F033-6A1B-EB4D-35FCEEAB5BDE}"/>
                </a:ext>
              </a:extLst>
            </p:cNvPr>
            <p:cNvSpPr>
              <a:spLocks noChangeArrowheads="1"/>
            </p:cNvSpPr>
            <p:nvPr/>
          </p:nvSpPr>
          <p:spPr bwMode="auto">
            <a:xfrm>
              <a:off x="4428"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Chief Executive Officer</a:t>
              </a:r>
            </a:p>
          </p:txBody>
        </p:sp>
        <p:sp>
          <p:nvSpPr>
            <p:cNvPr id="5" name="_s8222">
              <a:extLst>
                <a:ext uri="{FF2B5EF4-FFF2-40B4-BE49-F238E27FC236}">
                  <a16:creationId xmlns="" xmlns:a16="http://schemas.microsoft.com/office/drawing/2014/main" id="{ECED36F5-7A7F-B7FC-DF4F-1FAC737A83EE}"/>
                </a:ext>
              </a:extLst>
            </p:cNvPr>
            <p:cNvSpPr>
              <a:spLocks noChangeArrowheads="1"/>
            </p:cNvSpPr>
            <p:nvPr/>
          </p:nvSpPr>
          <p:spPr bwMode="auto">
            <a:xfrm>
              <a:off x="4428" y="173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Additional CEO</a:t>
              </a:r>
            </a:p>
          </p:txBody>
        </p:sp>
        <p:sp>
          <p:nvSpPr>
            <p:cNvPr id="6" name="_s8223">
              <a:extLst>
                <a:ext uri="{FF2B5EF4-FFF2-40B4-BE49-F238E27FC236}">
                  <a16:creationId xmlns="" xmlns:a16="http://schemas.microsoft.com/office/drawing/2014/main" id="{E9597C92-7F79-5AC8-EC78-7624C1A3A027}"/>
                </a:ext>
              </a:extLst>
            </p:cNvPr>
            <p:cNvSpPr>
              <a:spLocks noChangeArrowheads="1"/>
            </p:cNvSpPr>
            <p:nvPr/>
          </p:nvSpPr>
          <p:spPr bwMode="auto">
            <a:xfrm>
              <a:off x="4428"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Agriculture Development Officer</a:t>
              </a:r>
            </a:p>
          </p:txBody>
        </p:sp>
        <p:sp>
          <p:nvSpPr>
            <p:cNvPr id="7" name="_s8224">
              <a:extLst>
                <a:ext uri="{FF2B5EF4-FFF2-40B4-BE49-F238E27FC236}">
                  <a16:creationId xmlns="" xmlns:a16="http://schemas.microsoft.com/office/drawing/2014/main" id="{1E90B5E4-1E6F-981A-54CD-CB382A984474}"/>
                </a:ext>
              </a:extLst>
            </p:cNvPr>
            <p:cNvSpPr>
              <a:spLocks noChangeArrowheads="1"/>
            </p:cNvSpPr>
            <p:nvPr/>
          </p:nvSpPr>
          <p:spPr bwMode="auto">
            <a:xfrm>
              <a:off x="2664"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District Agriculture Officer</a:t>
              </a:r>
            </a:p>
          </p:txBody>
        </p:sp>
        <p:sp>
          <p:nvSpPr>
            <p:cNvPr id="8" name="_s8225">
              <a:extLst>
                <a:ext uri="{FF2B5EF4-FFF2-40B4-BE49-F238E27FC236}">
                  <a16:creationId xmlns="" xmlns:a16="http://schemas.microsoft.com/office/drawing/2014/main" id="{24624B1D-8C7C-348C-7595-710A9B9A7E84}"/>
                </a:ext>
              </a:extLst>
            </p:cNvPr>
            <p:cNvSpPr>
              <a:spLocks noChangeArrowheads="1"/>
            </p:cNvSpPr>
            <p:nvPr/>
          </p:nvSpPr>
          <p:spPr bwMode="auto">
            <a:xfrm>
              <a:off x="5184"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Campaign  Officer</a:t>
              </a:r>
            </a:p>
          </p:txBody>
        </p:sp>
        <p:sp>
          <p:nvSpPr>
            <p:cNvPr id="9" name="_s8226">
              <a:extLst>
                <a:ext uri="{FF2B5EF4-FFF2-40B4-BE49-F238E27FC236}">
                  <a16:creationId xmlns="" xmlns:a16="http://schemas.microsoft.com/office/drawing/2014/main" id="{C2BF1FB8-FB7F-4E7E-3EF7-171B5AA5B15B}"/>
                </a:ext>
              </a:extLst>
            </p:cNvPr>
            <p:cNvSpPr>
              <a:spLocks noChangeArrowheads="1"/>
            </p:cNvSpPr>
            <p:nvPr/>
          </p:nvSpPr>
          <p:spPr bwMode="auto">
            <a:xfrm>
              <a:off x="6192"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District Agriculture Officer</a:t>
              </a:r>
            </a:p>
          </p:txBody>
        </p:sp>
        <p:sp>
          <p:nvSpPr>
            <p:cNvPr id="10" name="_s8227">
              <a:extLst>
                <a:ext uri="{FF2B5EF4-FFF2-40B4-BE49-F238E27FC236}">
                  <a16:creationId xmlns="" xmlns:a16="http://schemas.microsoft.com/office/drawing/2014/main" id="{15CBD5A7-A808-9F6D-0C21-5B65A639A069}"/>
                </a:ext>
              </a:extLst>
            </p:cNvPr>
            <p:cNvSpPr>
              <a:spLocks noChangeArrowheads="1"/>
            </p:cNvSpPr>
            <p:nvPr/>
          </p:nvSpPr>
          <p:spPr bwMode="auto">
            <a:xfrm>
              <a:off x="1152"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Agriculture Officer (Gen)</a:t>
              </a:r>
            </a:p>
          </p:txBody>
        </p:sp>
        <p:sp>
          <p:nvSpPr>
            <p:cNvPr id="11" name="_s8228">
              <a:extLst>
                <a:ext uri="{FF2B5EF4-FFF2-40B4-BE49-F238E27FC236}">
                  <a16:creationId xmlns="" xmlns:a16="http://schemas.microsoft.com/office/drawing/2014/main" id="{2367BAAF-F89B-E5A3-2046-98D931906AB3}"/>
                </a:ext>
              </a:extLst>
            </p:cNvPr>
            <p:cNvSpPr>
              <a:spLocks noChangeArrowheads="1"/>
            </p:cNvSpPr>
            <p:nvPr/>
          </p:nvSpPr>
          <p:spPr bwMode="auto">
            <a:xfrm>
              <a:off x="2160"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Section Officer</a:t>
              </a:r>
            </a:p>
          </p:txBody>
        </p:sp>
        <p:sp>
          <p:nvSpPr>
            <p:cNvPr id="12" name="_s8229">
              <a:extLst>
                <a:ext uri="{FF2B5EF4-FFF2-40B4-BE49-F238E27FC236}">
                  <a16:creationId xmlns="" xmlns:a16="http://schemas.microsoft.com/office/drawing/2014/main" id="{A1BCF900-C00F-193F-3BAE-5D139358E474}"/>
                </a:ext>
              </a:extLst>
            </p:cNvPr>
            <p:cNvSpPr>
              <a:spLocks noChangeArrowheads="1"/>
            </p:cNvSpPr>
            <p:nvPr/>
          </p:nvSpPr>
          <p:spPr bwMode="auto">
            <a:xfrm>
              <a:off x="3168"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Agriculture Officer (Biogas)</a:t>
              </a:r>
            </a:p>
          </p:txBody>
        </p:sp>
        <p:sp>
          <p:nvSpPr>
            <p:cNvPr id="13" name="_s8230">
              <a:extLst>
                <a:ext uri="{FF2B5EF4-FFF2-40B4-BE49-F238E27FC236}">
                  <a16:creationId xmlns="" xmlns:a16="http://schemas.microsoft.com/office/drawing/2014/main" id="{67EBA9E1-2C5A-FCB8-7B31-904728B45265}"/>
                </a:ext>
              </a:extLst>
            </p:cNvPr>
            <p:cNvSpPr>
              <a:spLocks noChangeArrowheads="1"/>
            </p:cNvSpPr>
            <p:nvPr/>
          </p:nvSpPr>
          <p:spPr bwMode="auto">
            <a:xfrm>
              <a:off x="4176"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Assistant Accounts Officer</a:t>
              </a:r>
            </a:p>
          </p:txBody>
        </p:sp>
        <p:sp>
          <p:nvSpPr>
            <p:cNvPr id="14" name="_s8231">
              <a:extLst>
                <a:ext uri="{FF2B5EF4-FFF2-40B4-BE49-F238E27FC236}">
                  <a16:creationId xmlns="" xmlns:a16="http://schemas.microsoft.com/office/drawing/2014/main" id="{D7CFBE51-2786-8829-446B-BC0BF9CF1A91}"/>
                </a:ext>
              </a:extLst>
            </p:cNvPr>
            <p:cNvSpPr>
              <a:spLocks noChangeArrowheads="1"/>
            </p:cNvSpPr>
            <p:nvPr/>
          </p:nvSpPr>
          <p:spPr bwMode="auto">
            <a:xfrm>
              <a:off x="5184"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Agriculture Officer (Planning)</a:t>
              </a:r>
            </a:p>
          </p:txBody>
        </p:sp>
        <p:sp>
          <p:nvSpPr>
            <p:cNvPr id="15" name="_s8232">
              <a:extLst>
                <a:ext uri="{FF2B5EF4-FFF2-40B4-BE49-F238E27FC236}">
                  <a16:creationId xmlns="" xmlns:a16="http://schemas.microsoft.com/office/drawing/2014/main" id="{64D6F3AF-4FD4-5D63-5F33-75288A0F4DE8}"/>
                </a:ext>
              </a:extLst>
            </p:cNvPr>
            <p:cNvSpPr>
              <a:spLocks noChangeArrowheads="1"/>
            </p:cNvSpPr>
            <p:nvPr/>
          </p:nvSpPr>
          <p:spPr bwMode="auto">
            <a:xfrm>
              <a:off x="5185" y="3458"/>
              <a:ext cx="863"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Extension Officer (Agri)</a:t>
              </a:r>
            </a:p>
          </p:txBody>
        </p:sp>
        <p:sp>
          <p:nvSpPr>
            <p:cNvPr id="16" name="_s8233">
              <a:extLst>
                <a:ext uri="{FF2B5EF4-FFF2-40B4-BE49-F238E27FC236}">
                  <a16:creationId xmlns="" xmlns:a16="http://schemas.microsoft.com/office/drawing/2014/main" id="{3C7DC7B4-C9FB-AC14-9E4F-43A8A04132B2}"/>
                </a:ext>
              </a:extLst>
            </p:cNvPr>
            <p:cNvSpPr>
              <a:spLocks noChangeArrowheads="1"/>
            </p:cNvSpPr>
            <p:nvPr/>
          </p:nvSpPr>
          <p:spPr bwMode="auto">
            <a:xfrm>
              <a:off x="5185" y="3890"/>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Senior Assistant</a:t>
              </a:r>
            </a:p>
          </p:txBody>
        </p:sp>
        <p:sp>
          <p:nvSpPr>
            <p:cNvPr id="17" name="_s8234">
              <a:extLst>
                <a:ext uri="{FF2B5EF4-FFF2-40B4-BE49-F238E27FC236}">
                  <a16:creationId xmlns="" xmlns:a16="http://schemas.microsoft.com/office/drawing/2014/main" id="{7D88CA8B-C85D-FAFF-B6D3-D6ED527DC146}"/>
                </a:ext>
              </a:extLst>
            </p:cNvPr>
            <p:cNvSpPr>
              <a:spLocks noChangeArrowheads="1"/>
            </p:cNvSpPr>
            <p:nvPr/>
          </p:nvSpPr>
          <p:spPr bwMode="auto">
            <a:xfrm>
              <a:off x="5185" y="4322"/>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Junior Assistant</a:t>
              </a:r>
            </a:p>
          </p:txBody>
        </p:sp>
        <p:sp>
          <p:nvSpPr>
            <p:cNvPr id="18" name="_s8235">
              <a:extLst>
                <a:ext uri="{FF2B5EF4-FFF2-40B4-BE49-F238E27FC236}">
                  <a16:creationId xmlns="" xmlns:a16="http://schemas.microsoft.com/office/drawing/2014/main" id="{E93798C9-152C-208E-A7DE-BE1FB1BAEA33}"/>
                </a:ext>
              </a:extLst>
            </p:cNvPr>
            <p:cNvSpPr>
              <a:spLocks noChangeArrowheads="1"/>
            </p:cNvSpPr>
            <p:nvPr/>
          </p:nvSpPr>
          <p:spPr bwMode="auto">
            <a:xfrm>
              <a:off x="6193" y="3026"/>
              <a:ext cx="863"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Junior Account Officer</a:t>
              </a:r>
            </a:p>
          </p:txBody>
        </p:sp>
        <p:sp>
          <p:nvSpPr>
            <p:cNvPr id="19" name="_s8236">
              <a:extLst>
                <a:ext uri="{FF2B5EF4-FFF2-40B4-BE49-F238E27FC236}">
                  <a16:creationId xmlns="" xmlns:a16="http://schemas.microsoft.com/office/drawing/2014/main" id="{F65FE044-FC97-8E7B-D5D2-11BAF0E91715}"/>
                </a:ext>
              </a:extLst>
            </p:cNvPr>
            <p:cNvSpPr>
              <a:spLocks noChangeArrowheads="1"/>
            </p:cNvSpPr>
            <p:nvPr/>
          </p:nvSpPr>
          <p:spPr bwMode="auto">
            <a:xfrm>
              <a:off x="6193" y="3458"/>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Senior Assistant</a:t>
              </a:r>
            </a:p>
          </p:txBody>
        </p:sp>
        <p:sp>
          <p:nvSpPr>
            <p:cNvPr id="20" name="_s8237">
              <a:extLst>
                <a:ext uri="{FF2B5EF4-FFF2-40B4-BE49-F238E27FC236}">
                  <a16:creationId xmlns="" xmlns:a16="http://schemas.microsoft.com/office/drawing/2014/main" id="{D2C4D83C-7A2D-D777-6E51-177992835ED2}"/>
                </a:ext>
              </a:extLst>
            </p:cNvPr>
            <p:cNvSpPr>
              <a:spLocks noChangeArrowheads="1"/>
            </p:cNvSpPr>
            <p:nvPr/>
          </p:nvSpPr>
          <p:spPr bwMode="auto">
            <a:xfrm>
              <a:off x="4177" y="3458"/>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Senior Assistant</a:t>
              </a:r>
            </a:p>
          </p:txBody>
        </p:sp>
        <p:sp>
          <p:nvSpPr>
            <p:cNvPr id="21" name="_s8238">
              <a:extLst>
                <a:ext uri="{FF2B5EF4-FFF2-40B4-BE49-F238E27FC236}">
                  <a16:creationId xmlns="" xmlns:a16="http://schemas.microsoft.com/office/drawing/2014/main" id="{7ACAEC6C-8241-68EC-AE30-4C20AEE45133}"/>
                </a:ext>
              </a:extLst>
            </p:cNvPr>
            <p:cNvSpPr>
              <a:spLocks noChangeArrowheads="1"/>
            </p:cNvSpPr>
            <p:nvPr/>
          </p:nvSpPr>
          <p:spPr bwMode="auto">
            <a:xfrm>
              <a:off x="4177" y="3890"/>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Junior Assistant</a:t>
              </a:r>
            </a:p>
          </p:txBody>
        </p:sp>
        <p:sp>
          <p:nvSpPr>
            <p:cNvPr id="22" name="_s8239">
              <a:extLst>
                <a:ext uri="{FF2B5EF4-FFF2-40B4-BE49-F238E27FC236}">
                  <a16:creationId xmlns="" xmlns:a16="http://schemas.microsoft.com/office/drawing/2014/main" id="{102DE185-4BB3-BA1C-411F-8AAB79C85E7A}"/>
                </a:ext>
              </a:extLst>
            </p:cNvPr>
            <p:cNvSpPr>
              <a:spLocks noChangeArrowheads="1"/>
            </p:cNvSpPr>
            <p:nvPr/>
          </p:nvSpPr>
          <p:spPr bwMode="auto">
            <a:xfrm>
              <a:off x="3169" y="3458"/>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Senior Assistant</a:t>
              </a:r>
            </a:p>
          </p:txBody>
        </p:sp>
        <p:sp>
          <p:nvSpPr>
            <p:cNvPr id="23" name="_s8240">
              <a:extLst>
                <a:ext uri="{FF2B5EF4-FFF2-40B4-BE49-F238E27FC236}">
                  <a16:creationId xmlns="" xmlns:a16="http://schemas.microsoft.com/office/drawing/2014/main" id="{27953C37-3460-CD7F-D56C-0BA6F2F25126}"/>
                </a:ext>
              </a:extLst>
            </p:cNvPr>
            <p:cNvSpPr>
              <a:spLocks noChangeArrowheads="1"/>
            </p:cNvSpPr>
            <p:nvPr/>
          </p:nvSpPr>
          <p:spPr bwMode="auto">
            <a:xfrm>
              <a:off x="3169" y="3890"/>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Junior Assistant</a:t>
              </a:r>
            </a:p>
          </p:txBody>
        </p:sp>
        <p:sp>
          <p:nvSpPr>
            <p:cNvPr id="24" name="_s8241">
              <a:extLst>
                <a:ext uri="{FF2B5EF4-FFF2-40B4-BE49-F238E27FC236}">
                  <a16:creationId xmlns="" xmlns:a16="http://schemas.microsoft.com/office/drawing/2014/main" id="{AF5CDC2F-0533-EFC4-2B23-E8E10DF06981}"/>
                </a:ext>
              </a:extLst>
            </p:cNvPr>
            <p:cNvSpPr>
              <a:spLocks noChangeArrowheads="1"/>
            </p:cNvSpPr>
            <p:nvPr/>
          </p:nvSpPr>
          <p:spPr bwMode="auto">
            <a:xfrm>
              <a:off x="2161" y="3458"/>
              <a:ext cx="863"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Office Superintendent</a:t>
              </a:r>
            </a:p>
          </p:txBody>
        </p:sp>
        <p:sp>
          <p:nvSpPr>
            <p:cNvPr id="25" name="_s8242">
              <a:extLst>
                <a:ext uri="{FF2B5EF4-FFF2-40B4-BE49-F238E27FC236}">
                  <a16:creationId xmlns="" xmlns:a16="http://schemas.microsoft.com/office/drawing/2014/main" id="{D3D7C801-EC04-B90E-10DB-7A05692C68AA}"/>
                </a:ext>
              </a:extLst>
            </p:cNvPr>
            <p:cNvSpPr>
              <a:spLocks noChangeArrowheads="1"/>
            </p:cNvSpPr>
            <p:nvPr/>
          </p:nvSpPr>
          <p:spPr bwMode="auto">
            <a:xfrm>
              <a:off x="2161" y="3890"/>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Senior Assistant</a:t>
              </a:r>
            </a:p>
          </p:txBody>
        </p:sp>
        <p:sp>
          <p:nvSpPr>
            <p:cNvPr id="26" name="_s8243">
              <a:extLst>
                <a:ext uri="{FF2B5EF4-FFF2-40B4-BE49-F238E27FC236}">
                  <a16:creationId xmlns="" xmlns:a16="http://schemas.microsoft.com/office/drawing/2014/main" id="{0FCC5A16-8279-B089-6CC2-F34134B30586}"/>
                </a:ext>
              </a:extLst>
            </p:cNvPr>
            <p:cNvSpPr>
              <a:spLocks noChangeArrowheads="1"/>
            </p:cNvSpPr>
            <p:nvPr/>
          </p:nvSpPr>
          <p:spPr bwMode="auto">
            <a:xfrm>
              <a:off x="2161" y="4322"/>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Junior Assistant</a:t>
              </a:r>
            </a:p>
          </p:txBody>
        </p:sp>
        <p:sp>
          <p:nvSpPr>
            <p:cNvPr id="27" name="_s8244">
              <a:extLst>
                <a:ext uri="{FF2B5EF4-FFF2-40B4-BE49-F238E27FC236}">
                  <a16:creationId xmlns="" xmlns:a16="http://schemas.microsoft.com/office/drawing/2014/main" id="{A969CC15-C8EF-F4AE-2F3E-15BEEE1D753F}"/>
                </a:ext>
              </a:extLst>
            </p:cNvPr>
            <p:cNvSpPr>
              <a:spLocks noChangeArrowheads="1"/>
            </p:cNvSpPr>
            <p:nvPr/>
          </p:nvSpPr>
          <p:spPr bwMode="auto">
            <a:xfrm>
              <a:off x="1153" y="3458"/>
              <a:ext cx="863"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Extension Officer (Agri)</a:t>
              </a:r>
            </a:p>
          </p:txBody>
        </p:sp>
        <p:sp>
          <p:nvSpPr>
            <p:cNvPr id="28" name="_s8245">
              <a:extLst>
                <a:ext uri="{FF2B5EF4-FFF2-40B4-BE49-F238E27FC236}">
                  <a16:creationId xmlns="" xmlns:a16="http://schemas.microsoft.com/office/drawing/2014/main" id="{7FD9E7B1-DEDE-7DE7-E3E0-8E1400739A21}"/>
                </a:ext>
              </a:extLst>
            </p:cNvPr>
            <p:cNvSpPr>
              <a:spLocks noChangeArrowheads="1"/>
            </p:cNvSpPr>
            <p:nvPr/>
          </p:nvSpPr>
          <p:spPr bwMode="auto">
            <a:xfrm>
              <a:off x="1152" y="389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Senior Assistant</a:t>
              </a:r>
            </a:p>
          </p:txBody>
        </p:sp>
        <p:sp>
          <p:nvSpPr>
            <p:cNvPr id="29" name="_s8246">
              <a:extLst>
                <a:ext uri="{FF2B5EF4-FFF2-40B4-BE49-F238E27FC236}">
                  <a16:creationId xmlns="" xmlns:a16="http://schemas.microsoft.com/office/drawing/2014/main" id="{FABE0B86-804D-7BA0-FA1E-E0A32836167C}"/>
                </a:ext>
              </a:extLst>
            </p:cNvPr>
            <p:cNvSpPr>
              <a:spLocks noChangeArrowheads="1"/>
            </p:cNvSpPr>
            <p:nvPr/>
          </p:nvSpPr>
          <p:spPr bwMode="auto">
            <a:xfrm>
              <a:off x="1152" y="432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000" b="0" i="0" u="none" strike="noStrike" cap="none" normalizeH="0" baseline="0">
                  <a:ln>
                    <a:noFill/>
                  </a:ln>
                  <a:solidFill>
                    <a:schemeClr val="tx1"/>
                  </a:solidFill>
                  <a:effectLst/>
                  <a:latin typeface="Arial" panose="020B0604020202020204" pitchFamily="34" charset="0"/>
                </a:rPr>
                <a:t>Junior Assistant</a:t>
              </a:r>
            </a:p>
          </p:txBody>
        </p:sp>
      </p:grpSp>
      <p:sp>
        <p:nvSpPr>
          <p:cNvPr id="43050" name="Text Box 42">
            <a:extLst>
              <a:ext uri="{FF2B5EF4-FFF2-40B4-BE49-F238E27FC236}">
                <a16:creationId xmlns="" xmlns:a16="http://schemas.microsoft.com/office/drawing/2014/main" id="{A9647207-3FE4-4843-C695-B440A901FBC0}"/>
              </a:ext>
            </a:extLst>
          </p:cNvPr>
          <p:cNvSpPr txBox="1">
            <a:spLocks noChangeArrowheads="1"/>
          </p:cNvSpPr>
          <p:nvPr/>
        </p:nvSpPr>
        <p:spPr bwMode="auto">
          <a:xfrm>
            <a:off x="4724400" y="76200"/>
            <a:ext cx="3962400" cy="592138"/>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Agriculture Department</a:t>
            </a:r>
            <a:endParaRPr lang="en-US" sz="3200">
              <a:solidFill>
                <a:schemeClr val="bg1"/>
              </a:solidFill>
              <a:latin typeface="Arial Narrow"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 xmlns:a16="http://schemas.microsoft.com/office/drawing/2014/main" id="{91300187-A515-5840-CD66-8137D5F6FB0D}"/>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59448" name="Text Box 56">
            <a:extLst>
              <a:ext uri="{FF2B5EF4-FFF2-40B4-BE49-F238E27FC236}">
                <a16:creationId xmlns="" xmlns:a16="http://schemas.microsoft.com/office/drawing/2014/main" id="{7AC387E9-03F1-2B47-3C7F-7DC81A7F0CCA}"/>
              </a:ext>
            </a:extLst>
          </p:cNvPr>
          <p:cNvSpPr txBox="1">
            <a:spLocks noChangeArrowheads="1"/>
          </p:cNvSpPr>
          <p:nvPr/>
        </p:nvSpPr>
        <p:spPr bwMode="auto">
          <a:xfrm>
            <a:off x="4724400" y="76200"/>
            <a:ext cx="3962400" cy="592138"/>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Agriculture Department</a:t>
            </a:r>
            <a:endParaRPr lang="en-US" sz="3200">
              <a:solidFill>
                <a:schemeClr val="bg1"/>
              </a:solidFill>
              <a:latin typeface="Arial Narrow" pitchFamily="34" charset="0"/>
            </a:endParaRPr>
          </a:p>
        </p:txBody>
      </p:sp>
      <p:sp>
        <p:nvSpPr>
          <p:cNvPr id="34820" name="Rectangle 57">
            <a:extLst>
              <a:ext uri="{FF2B5EF4-FFF2-40B4-BE49-F238E27FC236}">
                <a16:creationId xmlns="" xmlns:a16="http://schemas.microsoft.com/office/drawing/2014/main" id="{E15BBD20-5CD0-2DB4-9B22-501FB4E9F813}"/>
              </a:ext>
            </a:extLst>
          </p:cNvPr>
          <p:cNvSpPr>
            <a:spLocks noChangeArrowheads="1"/>
          </p:cNvSpPr>
          <p:nvPr/>
        </p:nvSpPr>
        <p:spPr bwMode="auto">
          <a:xfrm>
            <a:off x="304800" y="1468438"/>
            <a:ext cx="8305800"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b="1"/>
              <a:t>AGRICULTURE DEPARTMENT</a:t>
            </a:r>
            <a:endParaRPr lang="en-US" altLang="en-US"/>
          </a:p>
          <a:p>
            <a:pPr algn="just" eaLnBrk="1" hangingPunct="1"/>
            <a:r>
              <a:rPr lang="en-US" altLang="en-US"/>
              <a:t>	Agriculture Development Officer is in charge of Agriculture Dept., Pune Z.P. and reports to Add. CEO and CEO. There are various programs from Central and State Govt. and ZP in order to improve the agricultural production and improvement in the standard of living of  general and backward class farmers from PUNE ZP.</a:t>
            </a:r>
          </a:p>
          <a:p>
            <a:pPr algn="just" eaLnBrk="1" hangingPunct="1"/>
            <a:r>
              <a:rPr lang="en-US" altLang="en-US"/>
              <a:t>	There are three section under Agriculture development officer in this department.</a:t>
            </a:r>
          </a:p>
          <a:p>
            <a:pPr algn="just" eaLnBrk="1" hangingPunct="1"/>
            <a:endParaRPr lang="en-US" altLang="en-US"/>
          </a:p>
          <a:p>
            <a:pPr algn="just" eaLnBrk="1" hangingPunct="1"/>
            <a:r>
              <a:rPr lang="en-US" altLang="en-US"/>
              <a:t>A) District Agriculture Officer (General) and other assisting staff belongs to first section where schemes like 	ZP Cess funds are implemented.  The Biogas project is one of the ambitions programs  conducted by this section.  The administration and accounting activities are also handheld by this section.  </a:t>
            </a:r>
          </a:p>
          <a:p>
            <a:pPr algn="just" eaLnBrk="1" hangingPunct="1"/>
            <a:r>
              <a:rPr lang="en-US" altLang="en-US"/>
              <a:t>B) Campaign Officer and other assisting staff belongs to second section.  This section works for schemes sponsored by State and Central govt.  The supply of seeds, fertilizers is monitored and quality control of  Agril. Inputs is regulated by this section.   Also regular reporting of sowing, rainfall &amp; Natural Calamities is  done by this section.</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E74D12A9-5850-2998-E766-6297DAB7F8C4}"/>
              </a:ext>
            </a:extLst>
          </p:cNvPr>
          <p:cNvSpPr>
            <a:spLocks noChangeArrowheads="1"/>
          </p:cNvSpPr>
          <p:nvPr/>
        </p:nvSpPr>
        <p:spPr bwMode="auto">
          <a:xfrm>
            <a:off x="0" y="1371600"/>
            <a:ext cx="9144000" cy="5105400"/>
          </a:xfrm>
          <a:prstGeom prst="rect">
            <a:avLst/>
          </a:prstGeom>
          <a:solidFill>
            <a:schemeClr val="bg1"/>
          </a:solidFill>
          <a:ln>
            <a:noFill/>
          </a:ln>
          <a:extLst>
            <a:ext uri="{91240B29-F687-4F45-9708-019B960494DF}">
              <a14:hiddenLine xmlns:a14="http://schemas.microsoft.com/office/drawing/2010/main" w="635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387" name="Text Box 3">
            <a:extLst>
              <a:ext uri="{FF2B5EF4-FFF2-40B4-BE49-F238E27FC236}">
                <a16:creationId xmlns="" xmlns:a16="http://schemas.microsoft.com/office/drawing/2014/main" id="{2CDD8CEF-ABE9-79F9-9D21-27F136A0F542}"/>
              </a:ext>
            </a:extLst>
          </p:cNvPr>
          <p:cNvSpPr txBox="1">
            <a:spLocks noChangeArrowheads="1"/>
          </p:cNvSpPr>
          <p:nvPr/>
        </p:nvSpPr>
        <p:spPr bwMode="auto">
          <a:xfrm>
            <a:off x="381000" y="990600"/>
            <a:ext cx="8229600" cy="473075"/>
          </a:xfrm>
          <a:prstGeom prst="rect">
            <a:avLst/>
          </a:prstGeom>
          <a:noFill/>
          <a:ln w="76200" cmpd="tri">
            <a:solidFill>
              <a:srgbClr val="9933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buClr>
                <a:srgbClr val="00FFFF"/>
              </a:buClr>
              <a:buFont typeface="Wingdings" panose="05000000000000000000" pitchFamily="2" charset="2"/>
              <a:buNone/>
            </a:pPr>
            <a:r>
              <a:rPr lang="en-US" altLang="en-US" sz="2000">
                <a:solidFill>
                  <a:schemeClr val="tx2"/>
                </a:solidFill>
                <a:latin typeface="Times New Roman" panose="02020603050405020304" pitchFamily="18" charset="0"/>
              </a:rPr>
              <a:t>In Maharashtra there are 33 Rural Districts (Out of 35) having Zilla Parishad.</a:t>
            </a:r>
          </a:p>
        </p:txBody>
      </p:sp>
      <p:sp>
        <p:nvSpPr>
          <p:cNvPr id="7172" name="Text Box 4">
            <a:extLst>
              <a:ext uri="{FF2B5EF4-FFF2-40B4-BE49-F238E27FC236}">
                <a16:creationId xmlns="" xmlns:a16="http://schemas.microsoft.com/office/drawing/2014/main" id="{C189A601-B523-21E9-003A-E37D0EF7AD6D}"/>
              </a:ext>
            </a:extLst>
          </p:cNvPr>
          <p:cNvSpPr txBox="1">
            <a:spLocks noChangeArrowheads="1"/>
          </p:cNvSpPr>
          <p:nvPr/>
        </p:nvSpPr>
        <p:spPr bwMode="auto">
          <a:xfrm>
            <a:off x="2819400" y="228600"/>
            <a:ext cx="3352800" cy="592138"/>
          </a:xfrm>
          <a:prstGeom prst="rect">
            <a:avLst/>
          </a:prstGeom>
          <a:solidFill>
            <a:srgbClr val="993300"/>
          </a:solidFill>
          <a:ln w="12700">
            <a:solidFill>
              <a:srgbClr val="FF6600"/>
            </a:solidFill>
            <a:miter lim="800000"/>
            <a:headEnd type="none" w="sm" len="sm"/>
            <a:tailEnd type="none" w="sm" len="sm"/>
          </a:ln>
          <a:effectLst/>
        </p:spPr>
        <p:txBody>
          <a:bodyPr lIns="91427" tIns="45713" rIns="91427" bIns="45713">
            <a:spAutoFit/>
          </a:bodyPr>
          <a:lstStyle/>
          <a:p>
            <a:pPr algn="ctr" eaLnBrk="0" hangingPunct="0">
              <a:defRPr/>
            </a:pPr>
            <a:r>
              <a:rPr lang="en-US" sz="3200" b="1" i="1">
                <a:solidFill>
                  <a:schemeClr val="bg1"/>
                </a:solidFill>
                <a:effectLst>
                  <a:outerShdw blurRad="38100" dist="38100" dir="2700000" algn="tl">
                    <a:srgbClr val="000000"/>
                  </a:outerShdw>
                </a:effectLst>
                <a:latin typeface="Times New Roman" pitchFamily="18" charset="0"/>
                <a:cs typeface="Arial" charset="0"/>
              </a:rPr>
              <a:t>Pune District</a:t>
            </a:r>
            <a:endParaRPr lang="en-US" sz="3200">
              <a:latin typeface="Times New Roman" pitchFamily="18" charset="0"/>
              <a:cs typeface="Arial" charset="0"/>
            </a:endParaRPr>
          </a:p>
        </p:txBody>
      </p:sp>
      <p:grpSp>
        <p:nvGrpSpPr>
          <p:cNvPr id="16389" name="Group 6">
            <a:extLst>
              <a:ext uri="{FF2B5EF4-FFF2-40B4-BE49-F238E27FC236}">
                <a16:creationId xmlns="" xmlns:a16="http://schemas.microsoft.com/office/drawing/2014/main" id="{03EEBC33-5766-538D-90A6-754FA9A06F2C}"/>
              </a:ext>
            </a:extLst>
          </p:cNvPr>
          <p:cNvGrpSpPr>
            <a:grpSpLocks/>
          </p:cNvGrpSpPr>
          <p:nvPr/>
        </p:nvGrpSpPr>
        <p:grpSpPr bwMode="auto">
          <a:xfrm>
            <a:off x="76200" y="1741488"/>
            <a:ext cx="3657600" cy="3059112"/>
            <a:chOff x="0" y="816"/>
            <a:chExt cx="2496" cy="2023"/>
          </a:xfrm>
        </p:grpSpPr>
        <p:pic>
          <p:nvPicPr>
            <p:cNvPr id="16393" name="Picture 7" descr="maharashtra-district-map">
              <a:extLst>
                <a:ext uri="{FF2B5EF4-FFF2-40B4-BE49-F238E27FC236}">
                  <a16:creationId xmlns="" xmlns:a16="http://schemas.microsoft.com/office/drawing/2014/main" id="{60496D9E-C984-BA4D-88A3-C5E312CC43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16"/>
              <a:ext cx="2175" cy="2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Line 8">
              <a:extLst>
                <a:ext uri="{FF2B5EF4-FFF2-40B4-BE49-F238E27FC236}">
                  <a16:creationId xmlns="" xmlns:a16="http://schemas.microsoft.com/office/drawing/2014/main" id="{ABFFCFDD-DB18-6E71-5E17-A728746F977B}"/>
                </a:ext>
              </a:extLst>
            </p:cNvPr>
            <p:cNvSpPr>
              <a:spLocks noChangeShapeType="1"/>
            </p:cNvSpPr>
            <p:nvPr/>
          </p:nvSpPr>
          <p:spPr bwMode="auto">
            <a:xfrm>
              <a:off x="664" y="1941"/>
              <a:ext cx="1832" cy="411"/>
            </a:xfrm>
            <a:prstGeom prst="line">
              <a:avLst/>
            </a:prstGeom>
            <a:noFill/>
            <a:ln w="317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6390" name="Text Box 9">
            <a:extLst>
              <a:ext uri="{FF2B5EF4-FFF2-40B4-BE49-F238E27FC236}">
                <a16:creationId xmlns="" xmlns:a16="http://schemas.microsoft.com/office/drawing/2014/main" id="{08F0F89E-6A1C-0839-AE9F-7F87841D4350}"/>
              </a:ext>
            </a:extLst>
          </p:cNvPr>
          <p:cNvSpPr txBox="1">
            <a:spLocks noChangeArrowheads="1"/>
          </p:cNvSpPr>
          <p:nvPr/>
        </p:nvSpPr>
        <p:spPr bwMode="auto">
          <a:xfrm>
            <a:off x="76200" y="5622925"/>
            <a:ext cx="4648200" cy="854075"/>
          </a:xfrm>
          <a:prstGeom prst="rect">
            <a:avLst/>
          </a:prstGeom>
          <a:solidFill>
            <a:schemeClr val="bg1"/>
          </a:solidFill>
          <a:ln w="76200" cmpd="tri">
            <a:solidFill>
              <a:srgbClr val="993366"/>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25000"/>
              </a:lnSpc>
              <a:buClr>
                <a:srgbClr val="0033CC"/>
              </a:buClr>
              <a:buFont typeface="Wingdings" panose="05000000000000000000" pitchFamily="2" charset="2"/>
              <a:buChar char="]"/>
            </a:pPr>
            <a:r>
              <a:rPr lang="en-US" altLang="en-US">
                <a:solidFill>
                  <a:schemeClr val="tx2"/>
                </a:solidFill>
                <a:latin typeface="Times New Roman" panose="02020603050405020304" pitchFamily="18" charset="0"/>
                <a:cs typeface="Arial" panose="020B0604020202020204" pitchFamily="34" charset="0"/>
              </a:rPr>
              <a:t>Total No. of  Villages		- 1878</a:t>
            </a:r>
            <a:r>
              <a:rPr lang="en-US" altLang="en-US">
                <a:solidFill>
                  <a:schemeClr val="tx2"/>
                </a:solidFill>
                <a:latin typeface="Times New Roman" panose="02020603050405020304" pitchFamily="18" charset="0"/>
              </a:rPr>
              <a:t> </a:t>
            </a:r>
          </a:p>
          <a:p>
            <a:pPr algn="just">
              <a:lnSpc>
                <a:spcPct val="125000"/>
              </a:lnSpc>
              <a:buClr>
                <a:srgbClr val="0033CC"/>
              </a:buClr>
              <a:buFont typeface="Wingdings" panose="05000000000000000000" pitchFamily="2" charset="2"/>
              <a:buChar char="]"/>
            </a:pPr>
            <a:r>
              <a:rPr lang="en-US" altLang="en-US">
                <a:solidFill>
                  <a:schemeClr val="tx2"/>
                </a:solidFill>
                <a:latin typeface="Times New Roman" panose="02020603050405020304" pitchFamily="18" charset="0"/>
              </a:rPr>
              <a:t> Total No. of Grampanchayats	- 1401</a:t>
            </a:r>
          </a:p>
        </p:txBody>
      </p:sp>
      <p:sp>
        <p:nvSpPr>
          <p:cNvPr id="16391" name="Text Box 10">
            <a:extLst>
              <a:ext uri="{FF2B5EF4-FFF2-40B4-BE49-F238E27FC236}">
                <a16:creationId xmlns="" xmlns:a16="http://schemas.microsoft.com/office/drawing/2014/main" id="{8175D105-0DED-6558-22D1-CCF55A6678C3}"/>
              </a:ext>
            </a:extLst>
          </p:cNvPr>
          <p:cNvSpPr txBox="1">
            <a:spLocks noChangeArrowheads="1"/>
          </p:cNvSpPr>
          <p:nvPr/>
        </p:nvSpPr>
        <p:spPr bwMode="auto">
          <a:xfrm>
            <a:off x="4724400" y="5622925"/>
            <a:ext cx="4343400" cy="854075"/>
          </a:xfrm>
          <a:prstGeom prst="rect">
            <a:avLst/>
          </a:prstGeom>
          <a:solidFill>
            <a:schemeClr val="bg1"/>
          </a:solidFill>
          <a:ln w="76200" cmpd="tri">
            <a:solidFill>
              <a:srgbClr val="993366"/>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lnSpc>
                <a:spcPct val="125000"/>
              </a:lnSpc>
              <a:buClr>
                <a:srgbClr val="0033CC"/>
              </a:buClr>
              <a:buFont typeface="Wingdings" panose="05000000000000000000" pitchFamily="2" charset="2"/>
              <a:buChar char="]"/>
            </a:pPr>
            <a:r>
              <a:rPr lang="en-US" altLang="en-US">
                <a:solidFill>
                  <a:schemeClr val="tx2"/>
                </a:solidFill>
                <a:latin typeface="Times New Roman" panose="02020603050405020304" pitchFamily="18" charset="0"/>
              </a:rPr>
              <a:t> Zilla Parishad Constituencies	-75</a:t>
            </a:r>
          </a:p>
          <a:p>
            <a:pPr algn="just">
              <a:lnSpc>
                <a:spcPct val="125000"/>
              </a:lnSpc>
              <a:buClr>
                <a:srgbClr val="0033CC"/>
              </a:buClr>
              <a:buFont typeface="Wingdings" panose="05000000000000000000" pitchFamily="2" charset="2"/>
              <a:buChar char="]"/>
            </a:pPr>
            <a:r>
              <a:rPr lang="en-US" altLang="en-US">
                <a:solidFill>
                  <a:schemeClr val="tx2"/>
                </a:solidFill>
                <a:latin typeface="Times New Roman" panose="02020603050405020304" pitchFamily="18" charset="0"/>
              </a:rPr>
              <a:t> Panchayat Samiti Constituencies	-150</a:t>
            </a:r>
          </a:p>
        </p:txBody>
      </p:sp>
      <p:pic>
        <p:nvPicPr>
          <p:cNvPr id="16392" name="Picture 13" descr="Pune_district2">
            <a:extLst>
              <a:ext uri="{FF2B5EF4-FFF2-40B4-BE49-F238E27FC236}">
                <a16:creationId xmlns="" xmlns:a16="http://schemas.microsoft.com/office/drawing/2014/main" id="{9EB0D840-F415-0584-2F80-82523ECD3B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676400"/>
            <a:ext cx="3657600" cy="328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a:extLst>
              <a:ext uri="{FF2B5EF4-FFF2-40B4-BE49-F238E27FC236}">
                <a16:creationId xmlns="" xmlns:a16="http://schemas.microsoft.com/office/drawing/2014/main" id="{200BD10F-A186-10D2-8A9D-56DA9A8C62F6}"/>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59448" name="Text Box 56">
            <a:extLst>
              <a:ext uri="{FF2B5EF4-FFF2-40B4-BE49-F238E27FC236}">
                <a16:creationId xmlns="" xmlns:a16="http://schemas.microsoft.com/office/drawing/2014/main" id="{823CE49C-F2EA-0EAE-2F16-1D048D6C3A5C}"/>
              </a:ext>
            </a:extLst>
          </p:cNvPr>
          <p:cNvSpPr txBox="1">
            <a:spLocks noChangeArrowheads="1"/>
          </p:cNvSpPr>
          <p:nvPr/>
        </p:nvSpPr>
        <p:spPr bwMode="auto">
          <a:xfrm>
            <a:off x="4724400" y="76200"/>
            <a:ext cx="3962400" cy="592138"/>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Agriculture Department</a:t>
            </a:r>
            <a:endParaRPr lang="en-US" sz="3200">
              <a:solidFill>
                <a:schemeClr val="bg1"/>
              </a:solidFill>
              <a:latin typeface="Arial Narrow" pitchFamily="34" charset="0"/>
            </a:endParaRPr>
          </a:p>
        </p:txBody>
      </p:sp>
      <p:sp>
        <p:nvSpPr>
          <p:cNvPr id="35844" name="Rectangle 57">
            <a:extLst>
              <a:ext uri="{FF2B5EF4-FFF2-40B4-BE49-F238E27FC236}">
                <a16:creationId xmlns="" xmlns:a16="http://schemas.microsoft.com/office/drawing/2014/main" id="{6BC6A90D-7D0B-3EFE-F440-36B88BF8E14D}"/>
              </a:ext>
            </a:extLst>
          </p:cNvPr>
          <p:cNvSpPr>
            <a:spLocks noChangeArrowheads="1"/>
          </p:cNvSpPr>
          <p:nvPr/>
        </p:nvSpPr>
        <p:spPr bwMode="auto">
          <a:xfrm>
            <a:off x="304800" y="914400"/>
            <a:ext cx="8305800"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a:t>C) District Agriculture Officer (SCP) is head of third section the third section also reports to ADO.  This section works for implementation the scheme belong to special Component Plan (SCP) etc. and Tribal Sub Plan farmers (TSP, OTSP).</a:t>
            </a:r>
          </a:p>
          <a:p>
            <a:pPr algn="just" eaLnBrk="1" hangingPunct="1"/>
            <a:r>
              <a:rPr lang="en-US" altLang="en-US"/>
              <a:t>	All schemes, programs are implemented through active participation of panchayat samitees from district.  The requirements of agriculture inputs are received from panchayats,  different depts..  of PUNE, ZP. Elected representatives laid down different programs. Implementation plan is prepared and submitted for approval. After receiving sanction if  goods are to be procured, proper tenders are issued to approved suppliers or goods procured from approved rate contract suppliers.  The Agricultural Development Officer and subordinate officers are making regular visits to planned territory to check the functioning of the schemes and its benefits to the rural population. The admint. and commercial section of works dept take care of record keeping and evaluation and reporting of the programs to Dept. Head and CEO. Scrutiny of the beneficiaries is done by this dept. Selected farmers are benefited through concerned panchayat samites  and inspects proper utilization of goods and facilities.  In case of money is to be distribute to beneficiaries, after receiving sanction it is transferred in bank and cheques issued to beneficiaries. Agricultural department keep track of every program and prepare data analysis reports showing the effectiveness. </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 xmlns:a16="http://schemas.microsoft.com/office/drawing/2014/main" id="{F671FB13-DDF9-1ADB-3A86-880172B84041}"/>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374E5ADC-B667-ACB9-A1CC-E399C3CB3B4B}"/>
              </a:ext>
            </a:extLst>
          </p:cNvPr>
          <p:cNvGrpSpPr>
            <a:grpSpLocks noChangeAspect="1"/>
          </p:cNvGrpSpPr>
          <p:nvPr/>
        </p:nvGrpSpPr>
        <p:grpSpPr bwMode="auto">
          <a:xfrm>
            <a:off x="533400" y="1295400"/>
            <a:ext cx="8153400" cy="4953000"/>
            <a:chOff x="1152" y="1298"/>
            <a:chExt cx="4896" cy="3744"/>
          </a:xfrm>
        </p:grpSpPr>
        <p:sp>
          <p:nvSpPr>
            <p:cNvPr id="3" name="AutoShape 4">
              <a:extLst>
                <a:ext uri="{FF2B5EF4-FFF2-40B4-BE49-F238E27FC236}">
                  <a16:creationId xmlns="" xmlns:a16="http://schemas.microsoft.com/office/drawing/2014/main" id="{8BCD7E6F-0463-48B0-EADD-EC3F3D3A9A8F}"/>
                </a:ext>
              </a:extLst>
            </p:cNvPr>
            <p:cNvSpPr>
              <a:spLocks noChangeAspect="1" noChangeArrowheads="1" noTextEdit="1"/>
            </p:cNvSpPr>
            <p:nvPr/>
          </p:nvSpPr>
          <p:spPr bwMode="auto">
            <a:xfrm>
              <a:off x="1152" y="1298"/>
              <a:ext cx="4896" cy="3744"/>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9220" name="_s9220">
              <a:extLst>
                <a:ext uri="{FF2B5EF4-FFF2-40B4-BE49-F238E27FC236}">
                  <a16:creationId xmlns="" xmlns:a16="http://schemas.microsoft.com/office/drawing/2014/main" id="{AB332CAD-56D3-A5AC-A7D1-B79F8D120416}"/>
                </a:ext>
              </a:extLst>
            </p:cNvPr>
            <p:cNvCxnSpPr>
              <a:cxnSpLocks noChangeShapeType="1"/>
              <a:stCxn id="25" idx="0"/>
              <a:endCxn id="24" idx="2"/>
            </p:cNvCxnSpPr>
            <p:nvPr/>
          </p:nvCxnSpPr>
          <p:spPr bwMode="auto">
            <a:xfrm rot="16200000">
              <a:off x="2521" y="424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21" name="_s9221">
              <a:extLst>
                <a:ext uri="{FF2B5EF4-FFF2-40B4-BE49-F238E27FC236}">
                  <a16:creationId xmlns="" xmlns:a16="http://schemas.microsoft.com/office/drawing/2014/main" id="{18E44C5D-BEB9-37A9-50EF-524BE789DA09}"/>
                </a:ext>
              </a:extLst>
            </p:cNvPr>
            <p:cNvCxnSpPr>
              <a:cxnSpLocks noChangeShapeType="1"/>
              <a:stCxn id="24" idx="0"/>
              <a:endCxn id="23" idx="2"/>
            </p:cNvCxnSpPr>
            <p:nvPr/>
          </p:nvCxnSpPr>
          <p:spPr bwMode="auto">
            <a:xfrm rot="16200000">
              <a:off x="2521"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22" name="_s9222">
              <a:extLst>
                <a:ext uri="{FF2B5EF4-FFF2-40B4-BE49-F238E27FC236}">
                  <a16:creationId xmlns="" xmlns:a16="http://schemas.microsoft.com/office/drawing/2014/main" id="{C4EA61F4-0919-BA1E-BFA1-FA4E947C495C}"/>
                </a:ext>
              </a:extLst>
            </p:cNvPr>
            <p:cNvCxnSpPr>
              <a:cxnSpLocks noChangeShapeType="1"/>
              <a:stCxn id="23" idx="0"/>
              <a:endCxn id="9" idx="2"/>
            </p:cNvCxnSpPr>
            <p:nvPr/>
          </p:nvCxnSpPr>
          <p:spPr bwMode="auto">
            <a:xfrm rot="16200000">
              <a:off x="2521"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23" name="_s9223">
              <a:extLst>
                <a:ext uri="{FF2B5EF4-FFF2-40B4-BE49-F238E27FC236}">
                  <a16:creationId xmlns="" xmlns:a16="http://schemas.microsoft.com/office/drawing/2014/main" id="{F73FF4C0-6AAF-A642-39E2-9869335AEE16}"/>
                </a:ext>
              </a:extLst>
            </p:cNvPr>
            <p:cNvCxnSpPr>
              <a:cxnSpLocks noChangeShapeType="1"/>
              <a:stCxn id="22" idx="0"/>
              <a:endCxn id="21" idx="2"/>
            </p:cNvCxnSpPr>
            <p:nvPr/>
          </p:nvCxnSpPr>
          <p:spPr bwMode="auto">
            <a:xfrm rot="16200000">
              <a:off x="5545" y="4681"/>
              <a:ext cx="144" cy="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224" name="_s9224">
              <a:extLst>
                <a:ext uri="{FF2B5EF4-FFF2-40B4-BE49-F238E27FC236}">
                  <a16:creationId xmlns="" xmlns:a16="http://schemas.microsoft.com/office/drawing/2014/main" id="{011DA989-05AB-5A25-43C3-29AA71D3931F}"/>
                </a:ext>
              </a:extLst>
            </p:cNvPr>
            <p:cNvCxnSpPr>
              <a:cxnSpLocks noChangeShapeType="1"/>
              <a:stCxn id="21" idx="0"/>
              <a:endCxn id="20" idx="2"/>
            </p:cNvCxnSpPr>
            <p:nvPr/>
          </p:nvCxnSpPr>
          <p:spPr bwMode="auto">
            <a:xfrm rot="16200000">
              <a:off x="5546" y="424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25" name="_s9225">
              <a:extLst>
                <a:ext uri="{FF2B5EF4-FFF2-40B4-BE49-F238E27FC236}">
                  <a16:creationId xmlns="" xmlns:a16="http://schemas.microsoft.com/office/drawing/2014/main" id="{27A1CBD1-D14C-E9CC-8EA3-AD401C86C3AE}"/>
                </a:ext>
              </a:extLst>
            </p:cNvPr>
            <p:cNvCxnSpPr>
              <a:cxnSpLocks noChangeShapeType="1"/>
              <a:stCxn id="20" idx="0"/>
              <a:endCxn id="19" idx="2"/>
            </p:cNvCxnSpPr>
            <p:nvPr/>
          </p:nvCxnSpPr>
          <p:spPr bwMode="auto">
            <a:xfrm rot="5400000" flipH="1">
              <a:off x="5545" y="3817"/>
              <a:ext cx="144" cy="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226" name="_s9226">
              <a:extLst>
                <a:ext uri="{FF2B5EF4-FFF2-40B4-BE49-F238E27FC236}">
                  <a16:creationId xmlns="" xmlns:a16="http://schemas.microsoft.com/office/drawing/2014/main" id="{7A00E8F6-179A-0BA6-CFFC-0D0C1DE37D22}"/>
                </a:ext>
              </a:extLst>
            </p:cNvPr>
            <p:cNvCxnSpPr>
              <a:cxnSpLocks noChangeShapeType="1"/>
              <a:stCxn id="19" idx="0"/>
              <a:endCxn id="12" idx="2"/>
            </p:cNvCxnSpPr>
            <p:nvPr/>
          </p:nvCxnSpPr>
          <p:spPr bwMode="auto">
            <a:xfrm rot="16200000">
              <a:off x="5545"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27" name="_s9227">
              <a:extLst>
                <a:ext uri="{FF2B5EF4-FFF2-40B4-BE49-F238E27FC236}">
                  <a16:creationId xmlns="" xmlns:a16="http://schemas.microsoft.com/office/drawing/2014/main" id="{6B3C41FE-2681-095B-7F3C-711FD5C1FEDB}"/>
                </a:ext>
              </a:extLst>
            </p:cNvPr>
            <p:cNvCxnSpPr>
              <a:cxnSpLocks noChangeShapeType="1"/>
              <a:stCxn id="18" idx="0"/>
              <a:endCxn id="17" idx="2"/>
            </p:cNvCxnSpPr>
            <p:nvPr/>
          </p:nvCxnSpPr>
          <p:spPr bwMode="auto">
            <a:xfrm rot="16200000">
              <a:off x="4538" y="424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28" name="_s9228">
              <a:extLst>
                <a:ext uri="{FF2B5EF4-FFF2-40B4-BE49-F238E27FC236}">
                  <a16:creationId xmlns="" xmlns:a16="http://schemas.microsoft.com/office/drawing/2014/main" id="{800BA9FD-634F-FBFD-180E-FED70B10DA24}"/>
                </a:ext>
              </a:extLst>
            </p:cNvPr>
            <p:cNvCxnSpPr>
              <a:cxnSpLocks noChangeShapeType="1"/>
              <a:stCxn id="17" idx="0"/>
              <a:endCxn id="16" idx="2"/>
            </p:cNvCxnSpPr>
            <p:nvPr/>
          </p:nvCxnSpPr>
          <p:spPr bwMode="auto">
            <a:xfrm rot="16200000">
              <a:off x="4538"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29" name="_s9229">
              <a:extLst>
                <a:ext uri="{FF2B5EF4-FFF2-40B4-BE49-F238E27FC236}">
                  <a16:creationId xmlns="" xmlns:a16="http://schemas.microsoft.com/office/drawing/2014/main" id="{BB256E8A-43C8-8C9C-B4E3-21994EBF1224}"/>
                </a:ext>
              </a:extLst>
            </p:cNvPr>
            <p:cNvCxnSpPr>
              <a:cxnSpLocks noChangeShapeType="1"/>
              <a:stCxn id="16" idx="0"/>
              <a:endCxn id="11" idx="2"/>
            </p:cNvCxnSpPr>
            <p:nvPr/>
          </p:nvCxnSpPr>
          <p:spPr bwMode="auto">
            <a:xfrm rot="16200000">
              <a:off x="4538"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30" name="_s9230">
              <a:extLst>
                <a:ext uri="{FF2B5EF4-FFF2-40B4-BE49-F238E27FC236}">
                  <a16:creationId xmlns="" xmlns:a16="http://schemas.microsoft.com/office/drawing/2014/main" id="{4ADE7CA6-3832-CE5D-06EA-E9528C281AA4}"/>
                </a:ext>
              </a:extLst>
            </p:cNvPr>
            <p:cNvCxnSpPr>
              <a:cxnSpLocks noChangeShapeType="1"/>
              <a:stCxn id="15" idx="0"/>
              <a:endCxn id="14" idx="2"/>
            </p:cNvCxnSpPr>
            <p:nvPr/>
          </p:nvCxnSpPr>
          <p:spPr bwMode="auto">
            <a:xfrm rot="16200000">
              <a:off x="3529" y="4249"/>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31" name="_s9231">
              <a:extLst>
                <a:ext uri="{FF2B5EF4-FFF2-40B4-BE49-F238E27FC236}">
                  <a16:creationId xmlns="" xmlns:a16="http://schemas.microsoft.com/office/drawing/2014/main" id="{FC5DB11C-191C-4BBE-FF47-3D25D995A9E2}"/>
                </a:ext>
              </a:extLst>
            </p:cNvPr>
            <p:cNvCxnSpPr>
              <a:cxnSpLocks noChangeShapeType="1"/>
              <a:stCxn id="14" idx="0"/>
              <a:endCxn id="13" idx="2"/>
            </p:cNvCxnSpPr>
            <p:nvPr/>
          </p:nvCxnSpPr>
          <p:spPr bwMode="auto">
            <a:xfrm rot="16200000">
              <a:off x="3529"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32" name="_s9232">
              <a:extLst>
                <a:ext uri="{FF2B5EF4-FFF2-40B4-BE49-F238E27FC236}">
                  <a16:creationId xmlns="" xmlns:a16="http://schemas.microsoft.com/office/drawing/2014/main" id="{9EAEE410-3396-BA62-648C-6EA60208A8E2}"/>
                </a:ext>
              </a:extLst>
            </p:cNvPr>
            <p:cNvCxnSpPr>
              <a:cxnSpLocks noChangeShapeType="1"/>
              <a:stCxn id="13" idx="0"/>
              <a:endCxn id="10" idx="2"/>
            </p:cNvCxnSpPr>
            <p:nvPr/>
          </p:nvCxnSpPr>
          <p:spPr bwMode="auto">
            <a:xfrm rot="16200000">
              <a:off x="3529"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33" name="_s9233">
              <a:extLst>
                <a:ext uri="{FF2B5EF4-FFF2-40B4-BE49-F238E27FC236}">
                  <a16:creationId xmlns="" xmlns:a16="http://schemas.microsoft.com/office/drawing/2014/main" id="{65C95D82-78A1-0220-5532-98DFB9031780}"/>
                </a:ext>
              </a:extLst>
            </p:cNvPr>
            <p:cNvCxnSpPr>
              <a:cxnSpLocks noChangeShapeType="1"/>
              <a:stCxn id="12" idx="0"/>
              <a:endCxn id="7" idx="2"/>
            </p:cNvCxnSpPr>
            <p:nvPr/>
          </p:nvCxnSpPr>
          <p:spPr bwMode="auto">
            <a:xfrm rot="5400000" flipH="1">
              <a:off x="4536" y="1946"/>
              <a:ext cx="144" cy="201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234" name="_s9234">
              <a:extLst>
                <a:ext uri="{FF2B5EF4-FFF2-40B4-BE49-F238E27FC236}">
                  <a16:creationId xmlns="" xmlns:a16="http://schemas.microsoft.com/office/drawing/2014/main" id="{FB115233-7D8B-32CE-9292-B51697D35A5E}"/>
                </a:ext>
              </a:extLst>
            </p:cNvPr>
            <p:cNvCxnSpPr>
              <a:cxnSpLocks noChangeShapeType="1"/>
              <a:stCxn id="11" idx="0"/>
              <a:endCxn id="7" idx="2"/>
            </p:cNvCxnSpPr>
            <p:nvPr/>
          </p:nvCxnSpPr>
          <p:spPr bwMode="auto">
            <a:xfrm rot="5400000" flipH="1">
              <a:off x="4033" y="2449"/>
              <a:ext cx="144" cy="1009"/>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235" name="_s9235">
              <a:extLst>
                <a:ext uri="{FF2B5EF4-FFF2-40B4-BE49-F238E27FC236}">
                  <a16:creationId xmlns="" xmlns:a16="http://schemas.microsoft.com/office/drawing/2014/main" id="{DBB4724B-2312-8FCD-0EA2-7F7E75A335C3}"/>
                </a:ext>
              </a:extLst>
            </p:cNvPr>
            <p:cNvCxnSpPr>
              <a:cxnSpLocks noChangeShapeType="1"/>
              <a:stCxn id="10" idx="0"/>
              <a:endCxn id="7" idx="2"/>
            </p:cNvCxnSpPr>
            <p:nvPr/>
          </p:nvCxnSpPr>
          <p:spPr bwMode="auto">
            <a:xfrm rot="16200000">
              <a:off x="3529"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36" name="_s9236">
              <a:extLst>
                <a:ext uri="{FF2B5EF4-FFF2-40B4-BE49-F238E27FC236}">
                  <a16:creationId xmlns="" xmlns:a16="http://schemas.microsoft.com/office/drawing/2014/main" id="{31B25D25-EA05-C5BE-09A5-20DD72C68630}"/>
                </a:ext>
              </a:extLst>
            </p:cNvPr>
            <p:cNvCxnSpPr>
              <a:cxnSpLocks noChangeShapeType="1"/>
              <a:stCxn id="9" idx="0"/>
              <a:endCxn id="7" idx="2"/>
            </p:cNvCxnSpPr>
            <p:nvPr/>
          </p:nvCxnSpPr>
          <p:spPr bwMode="auto">
            <a:xfrm rot="16200000">
              <a:off x="3024" y="2450"/>
              <a:ext cx="144" cy="100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237" name="_s9237">
              <a:extLst>
                <a:ext uri="{FF2B5EF4-FFF2-40B4-BE49-F238E27FC236}">
                  <a16:creationId xmlns="" xmlns:a16="http://schemas.microsoft.com/office/drawing/2014/main" id="{1C689E15-E233-2D9E-5690-F943F757F44B}"/>
                </a:ext>
              </a:extLst>
            </p:cNvPr>
            <p:cNvCxnSpPr>
              <a:cxnSpLocks noChangeShapeType="1"/>
              <a:stCxn id="7" idx="0"/>
              <a:endCxn id="6" idx="2"/>
            </p:cNvCxnSpPr>
            <p:nvPr/>
          </p:nvCxnSpPr>
          <p:spPr bwMode="auto">
            <a:xfrm rot="16200000">
              <a:off x="3528" y="2522"/>
              <a:ext cx="144"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38" name="_s9238">
              <a:extLst>
                <a:ext uri="{FF2B5EF4-FFF2-40B4-BE49-F238E27FC236}">
                  <a16:creationId xmlns="" xmlns:a16="http://schemas.microsoft.com/office/drawing/2014/main" id="{040E1F74-A8A2-DB37-1CEA-F6A3695B3A42}"/>
                </a:ext>
              </a:extLst>
            </p:cNvPr>
            <p:cNvCxnSpPr>
              <a:cxnSpLocks noChangeShapeType="1"/>
              <a:stCxn id="8" idx="0"/>
              <a:endCxn id="7" idx="2"/>
            </p:cNvCxnSpPr>
            <p:nvPr/>
          </p:nvCxnSpPr>
          <p:spPr bwMode="auto">
            <a:xfrm rot="16200000">
              <a:off x="2520" y="1946"/>
              <a:ext cx="144" cy="201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9239" name="_s9239">
              <a:extLst>
                <a:ext uri="{FF2B5EF4-FFF2-40B4-BE49-F238E27FC236}">
                  <a16:creationId xmlns="" xmlns:a16="http://schemas.microsoft.com/office/drawing/2014/main" id="{8949A5BE-2990-091C-60FF-9731E20469D0}"/>
                </a:ext>
              </a:extLst>
            </p:cNvPr>
            <p:cNvCxnSpPr>
              <a:cxnSpLocks noChangeShapeType="1"/>
              <a:stCxn id="6" idx="0"/>
              <a:endCxn id="5" idx="2"/>
            </p:cNvCxnSpPr>
            <p:nvPr/>
          </p:nvCxnSpPr>
          <p:spPr bwMode="auto">
            <a:xfrm rot="16200000">
              <a:off x="3528" y="2090"/>
              <a:ext cx="144"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9240" name="_s9240">
              <a:extLst>
                <a:ext uri="{FF2B5EF4-FFF2-40B4-BE49-F238E27FC236}">
                  <a16:creationId xmlns="" xmlns:a16="http://schemas.microsoft.com/office/drawing/2014/main" id="{8C36B99B-CC70-EA68-9CBC-1A7AB069343E}"/>
                </a:ext>
              </a:extLst>
            </p:cNvPr>
            <p:cNvCxnSpPr>
              <a:cxnSpLocks noChangeShapeType="1"/>
              <a:stCxn id="5" idx="0"/>
              <a:endCxn id="4" idx="2"/>
            </p:cNvCxnSpPr>
            <p:nvPr/>
          </p:nvCxnSpPr>
          <p:spPr bwMode="auto">
            <a:xfrm rot="16200000">
              <a:off x="3528" y="1658"/>
              <a:ext cx="144" cy="0"/>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 name="_s9241">
              <a:extLst>
                <a:ext uri="{FF2B5EF4-FFF2-40B4-BE49-F238E27FC236}">
                  <a16:creationId xmlns="" xmlns:a16="http://schemas.microsoft.com/office/drawing/2014/main" id="{998D0D74-27CF-5353-130A-4B06B428D905}"/>
                </a:ext>
              </a:extLst>
            </p:cNvPr>
            <p:cNvSpPr>
              <a:spLocks noChangeArrowheads="1"/>
            </p:cNvSpPr>
            <p:nvPr/>
          </p:nvSpPr>
          <p:spPr bwMode="auto">
            <a:xfrm>
              <a:off x="3168"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Chief Executive Officer</a:t>
              </a:r>
            </a:p>
          </p:txBody>
        </p:sp>
        <p:sp>
          <p:nvSpPr>
            <p:cNvPr id="5" name="_s9242">
              <a:extLst>
                <a:ext uri="{FF2B5EF4-FFF2-40B4-BE49-F238E27FC236}">
                  <a16:creationId xmlns="" xmlns:a16="http://schemas.microsoft.com/office/drawing/2014/main" id="{5BFC0FDD-8E57-84E5-B3CD-4D347CFE242A}"/>
                </a:ext>
              </a:extLst>
            </p:cNvPr>
            <p:cNvSpPr>
              <a:spLocks noChangeArrowheads="1"/>
            </p:cNvSpPr>
            <p:nvPr/>
          </p:nvSpPr>
          <p:spPr bwMode="auto">
            <a:xfrm>
              <a:off x="3168" y="173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Additional CEO</a:t>
              </a:r>
            </a:p>
          </p:txBody>
        </p:sp>
        <p:sp>
          <p:nvSpPr>
            <p:cNvPr id="6" name="_s9243">
              <a:extLst>
                <a:ext uri="{FF2B5EF4-FFF2-40B4-BE49-F238E27FC236}">
                  <a16:creationId xmlns="" xmlns:a16="http://schemas.microsoft.com/office/drawing/2014/main" id="{EB29AFA5-815F-5203-5815-80A821D5D1E8}"/>
                </a:ext>
              </a:extLst>
            </p:cNvPr>
            <p:cNvSpPr>
              <a:spLocks noChangeArrowheads="1"/>
            </p:cNvSpPr>
            <p:nvPr/>
          </p:nvSpPr>
          <p:spPr bwMode="auto">
            <a:xfrm>
              <a:off x="3168"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Executive Engineer  (MID)</a:t>
              </a:r>
            </a:p>
          </p:txBody>
        </p:sp>
        <p:sp>
          <p:nvSpPr>
            <p:cNvPr id="7" name="_s9244">
              <a:extLst>
                <a:ext uri="{FF2B5EF4-FFF2-40B4-BE49-F238E27FC236}">
                  <a16:creationId xmlns="" xmlns:a16="http://schemas.microsoft.com/office/drawing/2014/main" id="{7AE97035-B347-41EC-DE4E-A7CE25A7E448}"/>
                </a:ext>
              </a:extLst>
            </p:cNvPr>
            <p:cNvSpPr>
              <a:spLocks noChangeArrowheads="1"/>
            </p:cNvSpPr>
            <p:nvPr/>
          </p:nvSpPr>
          <p:spPr bwMode="auto">
            <a:xfrm>
              <a:off x="3168"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Dy. Executive Engineer  (MID)</a:t>
              </a:r>
            </a:p>
          </p:txBody>
        </p:sp>
        <p:sp>
          <p:nvSpPr>
            <p:cNvPr id="8" name="_s9245">
              <a:extLst>
                <a:ext uri="{FF2B5EF4-FFF2-40B4-BE49-F238E27FC236}">
                  <a16:creationId xmlns="" xmlns:a16="http://schemas.microsoft.com/office/drawing/2014/main" id="{DA5B4097-CFEB-6565-0277-9B8578B75BCD}"/>
                </a:ext>
              </a:extLst>
            </p:cNvPr>
            <p:cNvSpPr>
              <a:spLocks noChangeArrowheads="1"/>
            </p:cNvSpPr>
            <p:nvPr/>
          </p:nvSpPr>
          <p:spPr bwMode="auto">
            <a:xfrm>
              <a:off x="1152"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a:t>
              </a:r>
            </a:p>
          </p:txBody>
        </p:sp>
        <p:sp>
          <p:nvSpPr>
            <p:cNvPr id="9" name="_s9246">
              <a:extLst>
                <a:ext uri="{FF2B5EF4-FFF2-40B4-BE49-F238E27FC236}">
                  <a16:creationId xmlns="" xmlns:a16="http://schemas.microsoft.com/office/drawing/2014/main" id="{B4C76565-B3F5-7295-A248-D3453DB89FD7}"/>
                </a:ext>
              </a:extLst>
            </p:cNvPr>
            <p:cNvSpPr>
              <a:spLocks noChangeArrowheads="1"/>
            </p:cNvSpPr>
            <p:nvPr/>
          </p:nvSpPr>
          <p:spPr bwMode="auto">
            <a:xfrm>
              <a:off x="2160"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Dy. Engineer (Ambegaon Division)</a:t>
              </a:r>
            </a:p>
          </p:txBody>
        </p:sp>
        <p:sp>
          <p:nvSpPr>
            <p:cNvPr id="10" name="_s9247">
              <a:extLst>
                <a:ext uri="{FF2B5EF4-FFF2-40B4-BE49-F238E27FC236}">
                  <a16:creationId xmlns="" xmlns:a16="http://schemas.microsoft.com/office/drawing/2014/main" id="{628FF45B-893C-32FA-FA9E-FC14A293E695}"/>
                </a:ext>
              </a:extLst>
            </p:cNvPr>
            <p:cNvSpPr>
              <a:spLocks noChangeArrowheads="1"/>
            </p:cNvSpPr>
            <p:nvPr/>
          </p:nvSpPr>
          <p:spPr bwMode="auto">
            <a:xfrm>
              <a:off x="3168"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Dy. Engineer (Purandhar Division)</a:t>
              </a:r>
              <a:endParaRPr kumimoji="0" lang="en-US" altLang="en-US" sz="900" b="1" i="0" u="none" strike="noStrike" cap="none" normalizeH="0" baseline="0">
                <a:ln>
                  <a:noFill/>
                </a:ln>
                <a:solidFill>
                  <a:schemeClr val="tx1"/>
                </a:solidFill>
                <a:effectLst/>
                <a:latin typeface="Arial" panose="020B0604020202020204" pitchFamily="34" charset="0"/>
              </a:endParaRPr>
            </a:p>
          </p:txBody>
        </p:sp>
        <p:sp>
          <p:nvSpPr>
            <p:cNvPr id="11" name="_s9248">
              <a:extLst>
                <a:ext uri="{FF2B5EF4-FFF2-40B4-BE49-F238E27FC236}">
                  <a16:creationId xmlns="" xmlns:a16="http://schemas.microsoft.com/office/drawing/2014/main" id="{0EE72C64-F23C-BEB0-7C37-B571F7D06FB6}"/>
                </a:ext>
              </a:extLst>
            </p:cNvPr>
            <p:cNvSpPr>
              <a:spLocks noChangeArrowheads="1"/>
            </p:cNvSpPr>
            <p:nvPr/>
          </p:nvSpPr>
          <p:spPr bwMode="auto">
            <a:xfrm>
              <a:off x="4176"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Dy. Engineer (Baramati Division)</a:t>
              </a:r>
            </a:p>
          </p:txBody>
        </p:sp>
        <p:sp>
          <p:nvSpPr>
            <p:cNvPr id="12" name="_s9249">
              <a:extLst>
                <a:ext uri="{FF2B5EF4-FFF2-40B4-BE49-F238E27FC236}">
                  <a16:creationId xmlns="" xmlns:a16="http://schemas.microsoft.com/office/drawing/2014/main" id="{DE5D662A-AEAD-3154-1DD1-7A83955541CF}"/>
                </a:ext>
              </a:extLst>
            </p:cNvPr>
            <p:cNvSpPr>
              <a:spLocks noChangeArrowheads="1"/>
            </p:cNvSpPr>
            <p:nvPr/>
          </p:nvSpPr>
          <p:spPr bwMode="auto">
            <a:xfrm>
              <a:off x="5184"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Dy. Engineer (Haveli Division)</a:t>
              </a:r>
            </a:p>
          </p:txBody>
        </p:sp>
        <p:sp>
          <p:nvSpPr>
            <p:cNvPr id="13" name="_s9250">
              <a:extLst>
                <a:ext uri="{FF2B5EF4-FFF2-40B4-BE49-F238E27FC236}">
                  <a16:creationId xmlns="" xmlns:a16="http://schemas.microsoft.com/office/drawing/2014/main" id="{87388858-62B9-CEFA-0DD4-3703AD5BBD1E}"/>
                </a:ext>
              </a:extLst>
            </p:cNvPr>
            <p:cNvSpPr>
              <a:spLocks noChangeArrowheads="1"/>
            </p:cNvSpPr>
            <p:nvPr/>
          </p:nvSpPr>
          <p:spPr bwMode="auto">
            <a:xfrm>
              <a:off x="3168" y="345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(Purandhar)</a:t>
              </a:r>
            </a:p>
          </p:txBody>
        </p:sp>
        <p:sp>
          <p:nvSpPr>
            <p:cNvPr id="14" name="_s9251">
              <a:extLst>
                <a:ext uri="{FF2B5EF4-FFF2-40B4-BE49-F238E27FC236}">
                  <a16:creationId xmlns="" xmlns:a16="http://schemas.microsoft.com/office/drawing/2014/main" id="{FC43D770-669C-3163-382F-27004207DA1A}"/>
                </a:ext>
              </a:extLst>
            </p:cNvPr>
            <p:cNvSpPr>
              <a:spLocks noChangeArrowheads="1"/>
            </p:cNvSpPr>
            <p:nvPr/>
          </p:nvSpPr>
          <p:spPr bwMode="auto">
            <a:xfrm>
              <a:off x="3168" y="389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(Bhor)</a:t>
              </a:r>
            </a:p>
          </p:txBody>
        </p:sp>
        <p:sp>
          <p:nvSpPr>
            <p:cNvPr id="15" name="_s9252">
              <a:extLst>
                <a:ext uri="{FF2B5EF4-FFF2-40B4-BE49-F238E27FC236}">
                  <a16:creationId xmlns="" xmlns:a16="http://schemas.microsoft.com/office/drawing/2014/main" id="{8B85D3A8-EE6B-DDD0-7E86-6BEC6D46B381}"/>
                </a:ext>
              </a:extLst>
            </p:cNvPr>
            <p:cNvSpPr>
              <a:spLocks noChangeArrowheads="1"/>
            </p:cNvSpPr>
            <p:nvPr/>
          </p:nvSpPr>
          <p:spPr bwMode="auto">
            <a:xfrm>
              <a:off x="3168" y="432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(Velha)</a:t>
              </a:r>
            </a:p>
          </p:txBody>
        </p:sp>
        <p:sp>
          <p:nvSpPr>
            <p:cNvPr id="16" name="_s9253">
              <a:extLst>
                <a:ext uri="{FF2B5EF4-FFF2-40B4-BE49-F238E27FC236}">
                  <a16:creationId xmlns="" xmlns:a16="http://schemas.microsoft.com/office/drawing/2014/main" id="{8AA24245-4CE1-B23A-32AD-172AC2634997}"/>
                </a:ext>
              </a:extLst>
            </p:cNvPr>
            <p:cNvSpPr>
              <a:spLocks noChangeArrowheads="1"/>
            </p:cNvSpPr>
            <p:nvPr/>
          </p:nvSpPr>
          <p:spPr bwMode="auto">
            <a:xfrm>
              <a:off x="4176" y="345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(Baramati)</a:t>
              </a:r>
            </a:p>
          </p:txBody>
        </p:sp>
        <p:sp>
          <p:nvSpPr>
            <p:cNvPr id="17" name="_s9254">
              <a:extLst>
                <a:ext uri="{FF2B5EF4-FFF2-40B4-BE49-F238E27FC236}">
                  <a16:creationId xmlns="" xmlns:a16="http://schemas.microsoft.com/office/drawing/2014/main" id="{12A0F80D-9ADA-C2FE-6CA9-97747E3386BC}"/>
                </a:ext>
              </a:extLst>
            </p:cNvPr>
            <p:cNvSpPr>
              <a:spLocks noChangeArrowheads="1"/>
            </p:cNvSpPr>
            <p:nvPr/>
          </p:nvSpPr>
          <p:spPr bwMode="auto">
            <a:xfrm>
              <a:off x="4176" y="389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(Daund)</a:t>
              </a:r>
            </a:p>
          </p:txBody>
        </p:sp>
        <p:sp>
          <p:nvSpPr>
            <p:cNvPr id="18" name="_s9255">
              <a:extLst>
                <a:ext uri="{FF2B5EF4-FFF2-40B4-BE49-F238E27FC236}">
                  <a16:creationId xmlns="" xmlns:a16="http://schemas.microsoft.com/office/drawing/2014/main" id="{18FDFB49-EA4F-BF12-B91C-77AC577E0CFF}"/>
                </a:ext>
              </a:extLst>
            </p:cNvPr>
            <p:cNvSpPr>
              <a:spLocks noChangeArrowheads="1"/>
            </p:cNvSpPr>
            <p:nvPr/>
          </p:nvSpPr>
          <p:spPr bwMode="auto">
            <a:xfrm>
              <a:off x="4176" y="432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(Indapur)</a:t>
              </a:r>
            </a:p>
          </p:txBody>
        </p:sp>
        <p:sp>
          <p:nvSpPr>
            <p:cNvPr id="19" name="_s9256">
              <a:extLst>
                <a:ext uri="{FF2B5EF4-FFF2-40B4-BE49-F238E27FC236}">
                  <a16:creationId xmlns="" xmlns:a16="http://schemas.microsoft.com/office/drawing/2014/main" id="{0EA80FD9-8C0B-7184-3199-5A39B7FC626C}"/>
                </a:ext>
              </a:extLst>
            </p:cNvPr>
            <p:cNvSpPr>
              <a:spLocks noChangeArrowheads="1"/>
            </p:cNvSpPr>
            <p:nvPr/>
          </p:nvSpPr>
          <p:spPr bwMode="auto">
            <a:xfrm>
              <a:off x="5184" y="345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(Haveli)</a:t>
              </a:r>
            </a:p>
          </p:txBody>
        </p:sp>
        <p:sp>
          <p:nvSpPr>
            <p:cNvPr id="20" name="_s9257">
              <a:extLst>
                <a:ext uri="{FF2B5EF4-FFF2-40B4-BE49-F238E27FC236}">
                  <a16:creationId xmlns="" xmlns:a16="http://schemas.microsoft.com/office/drawing/2014/main" id="{DFCC8536-77AA-460F-5850-1180C6284C7C}"/>
                </a:ext>
              </a:extLst>
            </p:cNvPr>
            <p:cNvSpPr>
              <a:spLocks noChangeArrowheads="1"/>
            </p:cNvSpPr>
            <p:nvPr/>
          </p:nvSpPr>
          <p:spPr bwMode="auto">
            <a:xfrm>
              <a:off x="5185" y="3890"/>
              <a:ext cx="863"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(Mulshi)</a:t>
              </a:r>
            </a:p>
          </p:txBody>
        </p:sp>
        <p:sp>
          <p:nvSpPr>
            <p:cNvPr id="21" name="_s9258">
              <a:extLst>
                <a:ext uri="{FF2B5EF4-FFF2-40B4-BE49-F238E27FC236}">
                  <a16:creationId xmlns="" xmlns:a16="http://schemas.microsoft.com/office/drawing/2014/main" id="{238DF6AE-7E0F-E5E4-461B-C925DEC8AF94}"/>
                </a:ext>
              </a:extLst>
            </p:cNvPr>
            <p:cNvSpPr>
              <a:spLocks noChangeArrowheads="1"/>
            </p:cNvSpPr>
            <p:nvPr/>
          </p:nvSpPr>
          <p:spPr bwMode="auto">
            <a:xfrm>
              <a:off x="5185" y="4322"/>
              <a:ext cx="863"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(Shirur)</a:t>
              </a:r>
            </a:p>
          </p:txBody>
        </p:sp>
        <p:sp>
          <p:nvSpPr>
            <p:cNvPr id="22" name="_s9259">
              <a:extLst>
                <a:ext uri="{FF2B5EF4-FFF2-40B4-BE49-F238E27FC236}">
                  <a16:creationId xmlns="" xmlns:a16="http://schemas.microsoft.com/office/drawing/2014/main" id="{945B5D7E-F2A5-0F3F-7352-E162D7AC8D2A}"/>
                </a:ext>
              </a:extLst>
            </p:cNvPr>
            <p:cNvSpPr>
              <a:spLocks noChangeArrowheads="1"/>
            </p:cNvSpPr>
            <p:nvPr/>
          </p:nvSpPr>
          <p:spPr bwMode="auto">
            <a:xfrm>
              <a:off x="5184" y="475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(Maval)</a:t>
              </a:r>
            </a:p>
          </p:txBody>
        </p:sp>
        <p:sp>
          <p:nvSpPr>
            <p:cNvPr id="23" name="_s9260">
              <a:extLst>
                <a:ext uri="{FF2B5EF4-FFF2-40B4-BE49-F238E27FC236}">
                  <a16:creationId xmlns="" xmlns:a16="http://schemas.microsoft.com/office/drawing/2014/main" id="{898D6129-AEE3-0F65-BCDE-FB81018C44BA}"/>
                </a:ext>
              </a:extLst>
            </p:cNvPr>
            <p:cNvSpPr>
              <a:spLocks noChangeArrowheads="1"/>
            </p:cNvSpPr>
            <p:nvPr/>
          </p:nvSpPr>
          <p:spPr bwMode="auto">
            <a:xfrm>
              <a:off x="2160" y="345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(Ambegaon)</a:t>
              </a:r>
            </a:p>
          </p:txBody>
        </p:sp>
        <p:sp>
          <p:nvSpPr>
            <p:cNvPr id="24" name="_s9261">
              <a:extLst>
                <a:ext uri="{FF2B5EF4-FFF2-40B4-BE49-F238E27FC236}">
                  <a16:creationId xmlns="" xmlns:a16="http://schemas.microsoft.com/office/drawing/2014/main" id="{BE0B7462-E6B9-4AF7-F8D5-0EBCDA5E5675}"/>
                </a:ext>
              </a:extLst>
            </p:cNvPr>
            <p:cNvSpPr>
              <a:spLocks noChangeArrowheads="1"/>
            </p:cNvSpPr>
            <p:nvPr/>
          </p:nvSpPr>
          <p:spPr bwMode="auto">
            <a:xfrm>
              <a:off x="2161" y="3890"/>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(Junnar)</a:t>
              </a:r>
            </a:p>
          </p:txBody>
        </p:sp>
        <p:sp>
          <p:nvSpPr>
            <p:cNvPr id="25" name="_s9262">
              <a:extLst>
                <a:ext uri="{FF2B5EF4-FFF2-40B4-BE49-F238E27FC236}">
                  <a16:creationId xmlns="" xmlns:a16="http://schemas.microsoft.com/office/drawing/2014/main" id="{596AD35A-512F-4C4E-9281-925BA4649CA4}"/>
                </a:ext>
              </a:extLst>
            </p:cNvPr>
            <p:cNvSpPr>
              <a:spLocks noChangeArrowheads="1"/>
            </p:cNvSpPr>
            <p:nvPr/>
          </p:nvSpPr>
          <p:spPr bwMode="auto">
            <a:xfrm>
              <a:off x="2161" y="4322"/>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panose="020B0604020202020204" pitchFamily="34" charset="0"/>
                </a:rPr>
                <a:t>Section Engineer (Khed)</a:t>
              </a:r>
            </a:p>
          </p:txBody>
        </p:sp>
      </p:grpSp>
      <p:sp>
        <p:nvSpPr>
          <p:cNvPr id="44088" name="Text Box 56">
            <a:extLst>
              <a:ext uri="{FF2B5EF4-FFF2-40B4-BE49-F238E27FC236}">
                <a16:creationId xmlns="" xmlns:a16="http://schemas.microsoft.com/office/drawing/2014/main" id="{81892DFE-3454-1110-70BB-D50E9A9DCB53}"/>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Minor Irrigation Department</a:t>
            </a:r>
            <a:endParaRPr lang="en-US" sz="3200">
              <a:solidFill>
                <a:schemeClr val="bg1"/>
              </a:solidFill>
              <a:latin typeface="Arial Narrow"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a:extLst>
              <a:ext uri="{FF2B5EF4-FFF2-40B4-BE49-F238E27FC236}">
                <a16:creationId xmlns="" xmlns:a16="http://schemas.microsoft.com/office/drawing/2014/main" id="{AD9BD74F-3D7A-5DD8-5C0E-CC91ADA6E216}"/>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406D5E3E-EF0B-8A5D-6420-803241AF1433}"/>
              </a:ext>
            </a:extLst>
          </p:cNvPr>
          <p:cNvGrpSpPr>
            <a:grpSpLocks noChangeAspect="1"/>
          </p:cNvGrpSpPr>
          <p:nvPr/>
        </p:nvGrpSpPr>
        <p:grpSpPr bwMode="auto">
          <a:xfrm>
            <a:off x="533400" y="1295400"/>
            <a:ext cx="8153400" cy="4953000"/>
            <a:chOff x="1152" y="1298"/>
            <a:chExt cx="4896" cy="3312"/>
          </a:xfrm>
        </p:grpSpPr>
        <p:sp>
          <p:nvSpPr>
            <p:cNvPr id="3" name="AutoShape 4">
              <a:extLst>
                <a:ext uri="{FF2B5EF4-FFF2-40B4-BE49-F238E27FC236}">
                  <a16:creationId xmlns="" xmlns:a16="http://schemas.microsoft.com/office/drawing/2014/main" id="{CD5E14E8-B7D7-C1E2-FA19-BF4635B532A8}"/>
                </a:ext>
              </a:extLst>
            </p:cNvPr>
            <p:cNvSpPr>
              <a:spLocks noChangeAspect="1" noChangeArrowheads="1" noTextEdit="1"/>
            </p:cNvSpPr>
            <p:nvPr/>
          </p:nvSpPr>
          <p:spPr bwMode="auto">
            <a:xfrm>
              <a:off x="1152" y="1298"/>
              <a:ext cx="4896" cy="3312"/>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10244" name="_s10244">
              <a:extLst>
                <a:ext uri="{FF2B5EF4-FFF2-40B4-BE49-F238E27FC236}">
                  <a16:creationId xmlns="" xmlns:a16="http://schemas.microsoft.com/office/drawing/2014/main" id="{4AAC535C-79A8-C22A-C80D-B244FEB8C7D6}"/>
                </a:ext>
              </a:extLst>
            </p:cNvPr>
            <p:cNvCxnSpPr>
              <a:cxnSpLocks noChangeShapeType="1"/>
              <a:stCxn id="22" idx="0"/>
              <a:endCxn id="4" idx="2"/>
            </p:cNvCxnSpPr>
            <p:nvPr/>
          </p:nvCxnSpPr>
          <p:spPr bwMode="auto">
            <a:xfrm rot="16200000">
              <a:off x="4068" y="1619"/>
              <a:ext cx="69" cy="3"/>
            </a:xfrm>
            <a:prstGeom prst="bentConnector3">
              <a:avLst>
                <a:gd name="adj1" fmla="val 5076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45" name="_s10245">
              <a:extLst>
                <a:ext uri="{FF2B5EF4-FFF2-40B4-BE49-F238E27FC236}">
                  <a16:creationId xmlns="" xmlns:a16="http://schemas.microsoft.com/office/drawing/2014/main" id="{C57E9764-9F91-2957-A44A-E4172305CD0B}"/>
                </a:ext>
              </a:extLst>
            </p:cNvPr>
            <p:cNvCxnSpPr>
              <a:cxnSpLocks noChangeShapeType="1"/>
              <a:stCxn id="21" idx="0"/>
              <a:endCxn id="15" idx="2"/>
            </p:cNvCxnSpPr>
            <p:nvPr/>
          </p:nvCxnSpPr>
          <p:spPr bwMode="auto">
            <a:xfrm rot="5400000" flipH="1">
              <a:off x="4789" y="3998"/>
              <a:ext cx="144" cy="503"/>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46" name="_s10246">
              <a:extLst>
                <a:ext uri="{FF2B5EF4-FFF2-40B4-BE49-F238E27FC236}">
                  <a16:creationId xmlns="" xmlns:a16="http://schemas.microsoft.com/office/drawing/2014/main" id="{67535529-02D6-3F79-EF17-82C5B3FE42DD}"/>
                </a:ext>
              </a:extLst>
            </p:cNvPr>
            <p:cNvCxnSpPr>
              <a:cxnSpLocks noChangeShapeType="1"/>
              <a:stCxn id="20" idx="0"/>
              <a:endCxn id="15" idx="2"/>
            </p:cNvCxnSpPr>
            <p:nvPr/>
          </p:nvCxnSpPr>
          <p:spPr bwMode="auto">
            <a:xfrm rot="16200000">
              <a:off x="4285" y="3997"/>
              <a:ext cx="144" cy="50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47" name="_s10247">
              <a:extLst>
                <a:ext uri="{FF2B5EF4-FFF2-40B4-BE49-F238E27FC236}">
                  <a16:creationId xmlns="" xmlns:a16="http://schemas.microsoft.com/office/drawing/2014/main" id="{9045A2FA-8A97-0414-FE60-8D4A47DA7B0B}"/>
                </a:ext>
              </a:extLst>
            </p:cNvPr>
            <p:cNvCxnSpPr>
              <a:cxnSpLocks noChangeShapeType="1"/>
            </p:cNvCxnSpPr>
            <p:nvPr/>
          </p:nvCxnSpPr>
          <p:spPr bwMode="auto">
            <a:xfrm rot="16200000">
              <a:off x="3265" y="1108"/>
              <a:ext cx="170" cy="1468"/>
            </a:xfrm>
            <a:prstGeom prst="bentConnector3">
              <a:avLst>
                <a:gd name="adj1" fmla="val 4472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48" name="_s10248">
              <a:extLst>
                <a:ext uri="{FF2B5EF4-FFF2-40B4-BE49-F238E27FC236}">
                  <a16:creationId xmlns="" xmlns:a16="http://schemas.microsoft.com/office/drawing/2014/main" id="{B7DCDE23-62D7-1E97-391F-383D639BC97A}"/>
                </a:ext>
              </a:extLst>
            </p:cNvPr>
            <p:cNvCxnSpPr>
              <a:cxnSpLocks noChangeShapeType="1"/>
              <a:stCxn id="19" idx="0"/>
              <a:endCxn id="7" idx="2"/>
            </p:cNvCxnSpPr>
            <p:nvPr/>
          </p:nvCxnSpPr>
          <p:spPr bwMode="auto">
            <a:xfrm rot="16200000">
              <a:off x="1513"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49" name="_s10249">
              <a:extLst>
                <a:ext uri="{FF2B5EF4-FFF2-40B4-BE49-F238E27FC236}">
                  <a16:creationId xmlns="" xmlns:a16="http://schemas.microsoft.com/office/drawing/2014/main" id="{42D3BB79-60C0-F233-F3A5-4660FBA56A92}"/>
                </a:ext>
              </a:extLst>
            </p:cNvPr>
            <p:cNvCxnSpPr>
              <a:cxnSpLocks noChangeShapeType="1"/>
              <a:stCxn id="18" idx="0"/>
              <a:endCxn id="8" idx="2"/>
            </p:cNvCxnSpPr>
            <p:nvPr/>
          </p:nvCxnSpPr>
          <p:spPr bwMode="auto">
            <a:xfrm rot="16200000">
              <a:off x="2521"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50" name="_s10250">
              <a:extLst>
                <a:ext uri="{FF2B5EF4-FFF2-40B4-BE49-F238E27FC236}">
                  <a16:creationId xmlns="" xmlns:a16="http://schemas.microsoft.com/office/drawing/2014/main" id="{21128F8F-A8C0-75E2-2DC4-79451EA0F80E}"/>
                </a:ext>
              </a:extLst>
            </p:cNvPr>
            <p:cNvCxnSpPr>
              <a:cxnSpLocks noChangeShapeType="1"/>
              <a:stCxn id="17" idx="0"/>
              <a:endCxn id="16" idx="2"/>
            </p:cNvCxnSpPr>
            <p:nvPr/>
          </p:nvCxnSpPr>
          <p:spPr bwMode="auto">
            <a:xfrm rot="5400000" flipH="1">
              <a:off x="5545" y="3385"/>
              <a:ext cx="144" cy="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51" name="_s10251">
              <a:extLst>
                <a:ext uri="{FF2B5EF4-FFF2-40B4-BE49-F238E27FC236}">
                  <a16:creationId xmlns="" xmlns:a16="http://schemas.microsoft.com/office/drawing/2014/main" id="{C02C51F3-1120-D128-BCAF-0106C185E351}"/>
                </a:ext>
              </a:extLst>
            </p:cNvPr>
            <p:cNvCxnSpPr>
              <a:cxnSpLocks noChangeShapeType="1"/>
              <a:stCxn id="16" idx="0"/>
              <a:endCxn id="11" idx="2"/>
            </p:cNvCxnSpPr>
            <p:nvPr/>
          </p:nvCxnSpPr>
          <p:spPr bwMode="auto">
            <a:xfrm rot="16200000">
              <a:off x="5545"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52" name="_s10252">
              <a:extLst>
                <a:ext uri="{FF2B5EF4-FFF2-40B4-BE49-F238E27FC236}">
                  <a16:creationId xmlns="" xmlns:a16="http://schemas.microsoft.com/office/drawing/2014/main" id="{CC1708D2-16C6-3617-6044-DCBA5670D8D5}"/>
                </a:ext>
              </a:extLst>
            </p:cNvPr>
            <p:cNvCxnSpPr>
              <a:cxnSpLocks noChangeShapeType="1"/>
              <a:stCxn id="15" idx="0"/>
              <a:endCxn id="14" idx="2"/>
            </p:cNvCxnSpPr>
            <p:nvPr/>
          </p:nvCxnSpPr>
          <p:spPr bwMode="auto">
            <a:xfrm rot="16200000">
              <a:off x="4538" y="381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53" name="_s10253">
              <a:extLst>
                <a:ext uri="{FF2B5EF4-FFF2-40B4-BE49-F238E27FC236}">
                  <a16:creationId xmlns="" xmlns:a16="http://schemas.microsoft.com/office/drawing/2014/main" id="{AA93EF24-DD13-4241-C1DE-D118C09C231C}"/>
                </a:ext>
              </a:extLst>
            </p:cNvPr>
            <p:cNvCxnSpPr>
              <a:cxnSpLocks noChangeShapeType="1"/>
              <a:stCxn id="14" idx="0"/>
              <a:endCxn id="13" idx="2"/>
            </p:cNvCxnSpPr>
            <p:nvPr/>
          </p:nvCxnSpPr>
          <p:spPr bwMode="auto">
            <a:xfrm rot="16200000">
              <a:off x="4538"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54" name="_s10254">
              <a:extLst>
                <a:ext uri="{FF2B5EF4-FFF2-40B4-BE49-F238E27FC236}">
                  <a16:creationId xmlns="" xmlns:a16="http://schemas.microsoft.com/office/drawing/2014/main" id="{2ED5A2B9-D5C6-87FB-7F1D-15300BD7656C}"/>
                </a:ext>
              </a:extLst>
            </p:cNvPr>
            <p:cNvCxnSpPr>
              <a:cxnSpLocks noChangeShapeType="1"/>
              <a:stCxn id="13" idx="0"/>
              <a:endCxn id="10" idx="2"/>
            </p:cNvCxnSpPr>
            <p:nvPr/>
          </p:nvCxnSpPr>
          <p:spPr bwMode="auto">
            <a:xfrm rot="16200000">
              <a:off x="4538"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55" name="_s10255">
              <a:extLst>
                <a:ext uri="{FF2B5EF4-FFF2-40B4-BE49-F238E27FC236}">
                  <a16:creationId xmlns="" xmlns:a16="http://schemas.microsoft.com/office/drawing/2014/main" id="{53A5B76A-78F4-DF80-DA48-9FFB0CAABDCC}"/>
                </a:ext>
              </a:extLst>
            </p:cNvPr>
            <p:cNvCxnSpPr>
              <a:cxnSpLocks noChangeShapeType="1"/>
              <a:stCxn id="12" idx="0"/>
              <a:endCxn id="9" idx="2"/>
            </p:cNvCxnSpPr>
            <p:nvPr/>
          </p:nvCxnSpPr>
          <p:spPr bwMode="auto">
            <a:xfrm rot="16200000">
              <a:off x="3529" y="2953"/>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56" name="_s10256">
              <a:extLst>
                <a:ext uri="{FF2B5EF4-FFF2-40B4-BE49-F238E27FC236}">
                  <a16:creationId xmlns="" xmlns:a16="http://schemas.microsoft.com/office/drawing/2014/main" id="{DC11336A-1D9F-609B-ED3E-AC0A3B5BFAD1}"/>
                </a:ext>
              </a:extLst>
            </p:cNvPr>
            <p:cNvCxnSpPr>
              <a:cxnSpLocks noChangeShapeType="1"/>
              <a:stCxn id="11" idx="0"/>
              <a:endCxn id="6" idx="2"/>
            </p:cNvCxnSpPr>
            <p:nvPr/>
          </p:nvCxnSpPr>
          <p:spPr bwMode="auto">
            <a:xfrm rot="5400000" flipH="1">
              <a:off x="4536" y="1514"/>
              <a:ext cx="144" cy="201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57" name="_s10257">
              <a:extLst>
                <a:ext uri="{FF2B5EF4-FFF2-40B4-BE49-F238E27FC236}">
                  <a16:creationId xmlns="" xmlns:a16="http://schemas.microsoft.com/office/drawing/2014/main" id="{603822C0-3225-6E77-02B7-4C3428E111F4}"/>
                </a:ext>
              </a:extLst>
            </p:cNvPr>
            <p:cNvCxnSpPr>
              <a:cxnSpLocks noChangeShapeType="1"/>
              <a:stCxn id="10" idx="0"/>
              <a:endCxn id="6" idx="2"/>
            </p:cNvCxnSpPr>
            <p:nvPr/>
          </p:nvCxnSpPr>
          <p:spPr bwMode="auto">
            <a:xfrm rot="5400000" flipH="1">
              <a:off x="4033" y="2017"/>
              <a:ext cx="144" cy="1009"/>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58" name="_s10258">
              <a:extLst>
                <a:ext uri="{FF2B5EF4-FFF2-40B4-BE49-F238E27FC236}">
                  <a16:creationId xmlns="" xmlns:a16="http://schemas.microsoft.com/office/drawing/2014/main" id="{CA77FF86-4D4D-9CD3-441A-C5E4CDE4F2A1}"/>
                </a:ext>
              </a:extLst>
            </p:cNvPr>
            <p:cNvCxnSpPr>
              <a:cxnSpLocks noChangeShapeType="1"/>
              <a:stCxn id="9" idx="0"/>
              <a:endCxn id="6" idx="2"/>
            </p:cNvCxnSpPr>
            <p:nvPr/>
          </p:nvCxnSpPr>
          <p:spPr bwMode="auto">
            <a:xfrm rot="16200000">
              <a:off x="3529"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0259" name="_s10259">
              <a:extLst>
                <a:ext uri="{FF2B5EF4-FFF2-40B4-BE49-F238E27FC236}">
                  <a16:creationId xmlns="" xmlns:a16="http://schemas.microsoft.com/office/drawing/2014/main" id="{28CECFD3-B372-D0E5-E7A5-424EA22DC14C}"/>
                </a:ext>
              </a:extLst>
            </p:cNvPr>
            <p:cNvCxnSpPr>
              <a:cxnSpLocks noChangeShapeType="1"/>
              <a:stCxn id="8" idx="0"/>
              <a:endCxn id="6" idx="2"/>
            </p:cNvCxnSpPr>
            <p:nvPr/>
          </p:nvCxnSpPr>
          <p:spPr bwMode="auto">
            <a:xfrm rot="16200000">
              <a:off x="3024" y="2018"/>
              <a:ext cx="144" cy="1008"/>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60" name="_s10260">
              <a:extLst>
                <a:ext uri="{FF2B5EF4-FFF2-40B4-BE49-F238E27FC236}">
                  <a16:creationId xmlns="" xmlns:a16="http://schemas.microsoft.com/office/drawing/2014/main" id="{3F8B347D-B6CE-1831-1279-4468770B7F07}"/>
                </a:ext>
              </a:extLst>
            </p:cNvPr>
            <p:cNvCxnSpPr>
              <a:cxnSpLocks noChangeShapeType="1"/>
              <a:stCxn id="6" idx="0"/>
              <a:endCxn id="5" idx="2"/>
            </p:cNvCxnSpPr>
            <p:nvPr/>
          </p:nvCxnSpPr>
          <p:spPr bwMode="auto">
            <a:xfrm rot="5400000" flipH="1">
              <a:off x="3059" y="1621"/>
              <a:ext cx="118" cy="964"/>
            </a:xfrm>
            <a:prstGeom prst="bentConnector3">
              <a:avLst>
                <a:gd name="adj1" fmla="val 50449"/>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61" name="_s10261">
              <a:extLst>
                <a:ext uri="{FF2B5EF4-FFF2-40B4-BE49-F238E27FC236}">
                  <a16:creationId xmlns="" xmlns:a16="http://schemas.microsoft.com/office/drawing/2014/main" id="{7DCBA47D-4EDA-9925-DAA0-8B6515957B3F}"/>
                </a:ext>
              </a:extLst>
            </p:cNvPr>
            <p:cNvCxnSpPr>
              <a:cxnSpLocks noChangeShapeType="1"/>
              <a:stCxn id="7" idx="0"/>
              <a:endCxn id="6" idx="2"/>
            </p:cNvCxnSpPr>
            <p:nvPr/>
          </p:nvCxnSpPr>
          <p:spPr bwMode="auto">
            <a:xfrm rot="16200000">
              <a:off x="2520" y="1514"/>
              <a:ext cx="144" cy="201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 name="_s10262">
              <a:extLst>
                <a:ext uri="{FF2B5EF4-FFF2-40B4-BE49-F238E27FC236}">
                  <a16:creationId xmlns="" xmlns:a16="http://schemas.microsoft.com/office/drawing/2014/main" id="{F8E23451-4F54-A7B3-C9CE-8BB040DDF3AE}"/>
                </a:ext>
              </a:extLst>
            </p:cNvPr>
            <p:cNvSpPr>
              <a:spLocks noChangeArrowheads="1"/>
            </p:cNvSpPr>
            <p:nvPr/>
          </p:nvSpPr>
          <p:spPr bwMode="auto">
            <a:xfrm>
              <a:off x="3672"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Chief Executive Officer</a:t>
              </a:r>
            </a:p>
          </p:txBody>
        </p:sp>
        <p:sp>
          <p:nvSpPr>
            <p:cNvPr id="5" name="_s10263">
              <a:extLst>
                <a:ext uri="{FF2B5EF4-FFF2-40B4-BE49-F238E27FC236}">
                  <a16:creationId xmlns="" xmlns:a16="http://schemas.microsoft.com/office/drawing/2014/main" id="{6468D6D5-759C-61FC-5DDC-83946FF81DC3}"/>
                </a:ext>
              </a:extLst>
            </p:cNvPr>
            <p:cNvSpPr>
              <a:spLocks noChangeArrowheads="1"/>
            </p:cNvSpPr>
            <p:nvPr/>
          </p:nvSpPr>
          <p:spPr bwMode="auto">
            <a:xfrm>
              <a:off x="2204" y="1757"/>
              <a:ext cx="864" cy="287"/>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Executive Engineer  (South)</a:t>
              </a:r>
            </a:p>
          </p:txBody>
        </p:sp>
        <p:sp>
          <p:nvSpPr>
            <p:cNvPr id="6" name="_s10264">
              <a:extLst>
                <a:ext uri="{FF2B5EF4-FFF2-40B4-BE49-F238E27FC236}">
                  <a16:creationId xmlns="" xmlns:a16="http://schemas.microsoft.com/office/drawing/2014/main" id="{542D872F-4F1D-0335-BA9E-06432AF32CD6}"/>
                </a:ext>
              </a:extLst>
            </p:cNvPr>
            <p:cNvSpPr>
              <a:spLocks noChangeArrowheads="1"/>
            </p:cNvSpPr>
            <p:nvPr/>
          </p:nvSpPr>
          <p:spPr bwMode="auto">
            <a:xfrm>
              <a:off x="3168"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Dy. Executive Engineer  (South)</a:t>
              </a:r>
            </a:p>
          </p:txBody>
        </p:sp>
        <p:sp>
          <p:nvSpPr>
            <p:cNvPr id="7" name="_s10265">
              <a:extLst>
                <a:ext uri="{FF2B5EF4-FFF2-40B4-BE49-F238E27FC236}">
                  <a16:creationId xmlns="" xmlns:a16="http://schemas.microsoft.com/office/drawing/2014/main" id="{68091489-9EF9-2F73-55DC-5D489ECB5B2A}"/>
                </a:ext>
              </a:extLst>
            </p:cNvPr>
            <p:cNvSpPr>
              <a:spLocks noChangeArrowheads="1"/>
            </p:cNvSpPr>
            <p:nvPr/>
          </p:nvSpPr>
          <p:spPr bwMode="auto">
            <a:xfrm>
              <a:off x="1152"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Dy. Engineer (PMGSY)</a:t>
              </a:r>
            </a:p>
          </p:txBody>
        </p:sp>
        <p:sp>
          <p:nvSpPr>
            <p:cNvPr id="8" name="_s10266">
              <a:extLst>
                <a:ext uri="{FF2B5EF4-FFF2-40B4-BE49-F238E27FC236}">
                  <a16:creationId xmlns="" xmlns:a16="http://schemas.microsoft.com/office/drawing/2014/main" id="{275342A6-51D5-7E23-970F-506B200326D1}"/>
                </a:ext>
              </a:extLst>
            </p:cNvPr>
            <p:cNvSpPr>
              <a:spLocks noChangeArrowheads="1"/>
            </p:cNvSpPr>
            <p:nvPr/>
          </p:nvSpPr>
          <p:spPr bwMode="auto">
            <a:xfrm>
              <a:off x="2160"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Project Branch</a:t>
              </a:r>
            </a:p>
          </p:txBody>
        </p:sp>
        <p:sp>
          <p:nvSpPr>
            <p:cNvPr id="9" name="_s10267">
              <a:extLst>
                <a:ext uri="{FF2B5EF4-FFF2-40B4-BE49-F238E27FC236}">
                  <a16:creationId xmlns="" xmlns:a16="http://schemas.microsoft.com/office/drawing/2014/main" id="{39327E6F-2F22-3C78-5061-D8F7F6CC7E5B}"/>
                </a:ext>
              </a:extLst>
            </p:cNvPr>
            <p:cNvSpPr>
              <a:spLocks noChangeArrowheads="1"/>
            </p:cNvSpPr>
            <p:nvPr/>
          </p:nvSpPr>
          <p:spPr bwMode="auto">
            <a:xfrm>
              <a:off x="3168"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Hand Drowing</a:t>
              </a:r>
              <a:endParaRPr kumimoji="0" lang="en-US" altLang="en-US" sz="1100" b="1" i="0" u="none" strike="noStrike" cap="none" normalizeH="0" baseline="0">
                <a:ln>
                  <a:noFill/>
                </a:ln>
                <a:solidFill>
                  <a:schemeClr val="tx1"/>
                </a:solidFill>
                <a:effectLst/>
                <a:latin typeface="Arial" panose="020B0604020202020204" pitchFamily="34" charset="0"/>
              </a:endParaRPr>
            </a:p>
          </p:txBody>
        </p:sp>
        <p:sp>
          <p:nvSpPr>
            <p:cNvPr id="10" name="_s10268">
              <a:extLst>
                <a:ext uri="{FF2B5EF4-FFF2-40B4-BE49-F238E27FC236}">
                  <a16:creationId xmlns="" xmlns:a16="http://schemas.microsoft.com/office/drawing/2014/main" id="{9C86F032-1DC9-030D-C636-CE0992A194CB}"/>
                </a:ext>
              </a:extLst>
            </p:cNvPr>
            <p:cNvSpPr>
              <a:spLocks noChangeArrowheads="1"/>
            </p:cNvSpPr>
            <p:nvPr/>
          </p:nvSpPr>
          <p:spPr bwMode="auto">
            <a:xfrm>
              <a:off x="4176"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Section Officer</a:t>
              </a:r>
            </a:p>
          </p:txBody>
        </p:sp>
        <p:sp>
          <p:nvSpPr>
            <p:cNvPr id="11" name="_s10269">
              <a:extLst>
                <a:ext uri="{FF2B5EF4-FFF2-40B4-BE49-F238E27FC236}">
                  <a16:creationId xmlns="" xmlns:a16="http://schemas.microsoft.com/office/drawing/2014/main" id="{B742BD94-6CB5-BF30-8E52-0E274B102E4F}"/>
                </a:ext>
              </a:extLst>
            </p:cNvPr>
            <p:cNvSpPr>
              <a:spLocks noChangeArrowheads="1"/>
            </p:cNvSpPr>
            <p:nvPr/>
          </p:nvSpPr>
          <p:spPr bwMode="auto">
            <a:xfrm>
              <a:off x="5184" y="2594"/>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Assistant Accounts Officer</a:t>
              </a:r>
            </a:p>
          </p:txBody>
        </p:sp>
        <p:sp>
          <p:nvSpPr>
            <p:cNvPr id="12" name="_s10270">
              <a:extLst>
                <a:ext uri="{FF2B5EF4-FFF2-40B4-BE49-F238E27FC236}">
                  <a16:creationId xmlns="" xmlns:a16="http://schemas.microsoft.com/office/drawing/2014/main" id="{A4A5FB9B-D6A9-8343-4447-C1AE2042BB39}"/>
                </a:ext>
              </a:extLst>
            </p:cNvPr>
            <p:cNvSpPr>
              <a:spLocks noChangeArrowheads="1"/>
            </p:cNvSpPr>
            <p:nvPr/>
          </p:nvSpPr>
          <p:spPr bwMode="auto">
            <a:xfrm>
              <a:off x="3168"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Draftsman)</a:t>
              </a:r>
            </a:p>
          </p:txBody>
        </p:sp>
        <p:sp>
          <p:nvSpPr>
            <p:cNvPr id="13" name="_s10271">
              <a:extLst>
                <a:ext uri="{FF2B5EF4-FFF2-40B4-BE49-F238E27FC236}">
                  <a16:creationId xmlns="" xmlns:a16="http://schemas.microsoft.com/office/drawing/2014/main" id="{F71DA7A5-0118-A7EF-A90E-1EFF498E4607}"/>
                </a:ext>
              </a:extLst>
            </p:cNvPr>
            <p:cNvSpPr>
              <a:spLocks noChangeArrowheads="1"/>
            </p:cNvSpPr>
            <p:nvPr/>
          </p:nvSpPr>
          <p:spPr bwMode="auto">
            <a:xfrm>
              <a:off x="4176"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Office Superintendent</a:t>
              </a:r>
            </a:p>
          </p:txBody>
        </p:sp>
        <p:sp>
          <p:nvSpPr>
            <p:cNvPr id="14" name="_s10272">
              <a:extLst>
                <a:ext uri="{FF2B5EF4-FFF2-40B4-BE49-F238E27FC236}">
                  <a16:creationId xmlns="" xmlns:a16="http://schemas.microsoft.com/office/drawing/2014/main" id="{B45A5B54-4E8E-5E09-A015-2FCD92CFA315}"/>
                </a:ext>
              </a:extLst>
            </p:cNvPr>
            <p:cNvSpPr>
              <a:spLocks noChangeArrowheads="1"/>
            </p:cNvSpPr>
            <p:nvPr/>
          </p:nvSpPr>
          <p:spPr bwMode="auto">
            <a:xfrm>
              <a:off x="4176" y="345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Senior Assistants</a:t>
              </a:r>
            </a:p>
          </p:txBody>
        </p:sp>
        <p:sp>
          <p:nvSpPr>
            <p:cNvPr id="15" name="_s10273">
              <a:extLst>
                <a:ext uri="{FF2B5EF4-FFF2-40B4-BE49-F238E27FC236}">
                  <a16:creationId xmlns="" xmlns:a16="http://schemas.microsoft.com/office/drawing/2014/main" id="{0713C504-38AC-48A5-40F7-C1E04CA6E3D7}"/>
                </a:ext>
              </a:extLst>
            </p:cNvPr>
            <p:cNvSpPr>
              <a:spLocks noChangeArrowheads="1"/>
            </p:cNvSpPr>
            <p:nvPr/>
          </p:nvSpPr>
          <p:spPr bwMode="auto">
            <a:xfrm>
              <a:off x="4176" y="389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Junior Assistants</a:t>
              </a:r>
            </a:p>
          </p:txBody>
        </p:sp>
        <p:sp>
          <p:nvSpPr>
            <p:cNvPr id="16" name="_s10274">
              <a:extLst>
                <a:ext uri="{FF2B5EF4-FFF2-40B4-BE49-F238E27FC236}">
                  <a16:creationId xmlns="" xmlns:a16="http://schemas.microsoft.com/office/drawing/2014/main" id="{C94AD00D-1A85-F9FD-1215-E5E260884232}"/>
                </a:ext>
              </a:extLst>
            </p:cNvPr>
            <p:cNvSpPr>
              <a:spLocks noChangeArrowheads="1"/>
            </p:cNvSpPr>
            <p:nvPr/>
          </p:nvSpPr>
          <p:spPr bwMode="auto">
            <a:xfrm>
              <a:off x="5184"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Senior Assistants</a:t>
              </a:r>
            </a:p>
          </p:txBody>
        </p:sp>
        <p:sp>
          <p:nvSpPr>
            <p:cNvPr id="17" name="_s10275">
              <a:extLst>
                <a:ext uri="{FF2B5EF4-FFF2-40B4-BE49-F238E27FC236}">
                  <a16:creationId xmlns="" xmlns:a16="http://schemas.microsoft.com/office/drawing/2014/main" id="{06CB1168-8C43-6C53-C32D-60FFE944520B}"/>
                </a:ext>
              </a:extLst>
            </p:cNvPr>
            <p:cNvSpPr>
              <a:spLocks noChangeArrowheads="1"/>
            </p:cNvSpPr>
            <p:nvPr/>
          </p:nvSpPr>
          <p:spPr bwMode="auto">
            <a:xfrm>
              <a:off x="5185" y="3458"/>
              <a:ext cx="863"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Junior Assistants</a:t>
              </a:r>
            </a:p>
          </p:txBody>
        </p:sp>
        <p:sp>
          <p:nvSpPr>
            <p:cNvPr id="18" name="_s10276">
              <a:extLst>
                <a:ext uri="{FF2B5EF4-FFF2-40B4-BE49-F238E27FC236}">
                  <a16:creationId xmlns="" xmlns:a16="http://schemas.microsoft.com/office/drawing/2014/main" id="{E98B165B-AF1E-E236-E18D-D1ECB7952FA6}"/>
                </a:ext>
              </a:extLst>
            </p:cNvPr>
            <p:cNvSpPr>
              <a:spLocks noChangeArrowheads="1"/>
            </p:cNvSpPr>
            <p:nvPr/>
          </p:nvSpPr>
          <p:spPr bwMode="auto">
            <a:xfrm>
              <a:off x="2160"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Section Engineer</a:t>
              </a:r>
            </a:p>
          </p:txBody>
        </p:sp>
        <p:sp>
          <p:nvSpPr>
            <p:cNvPr id="19" name="_s10277">
              <a:extLst>
                <a:ext uri="{FF2B5EF4-FFF2-40B4-BE49-F238E27FC236}">
                  <a16:creationId xmlns="" xmlns:a16="http://schemas.microsoft.com/office/drawing/2014/main" id="{95AC5B3B-55A0-C020-6793-C4D993AD441E}"/>
                </a:ext>
              </a:extLst>
            </p:cNvPr>
            <p:cNvSpPr>
              <a:spLocks noChangeArrowheads="1"/>
            </p:cNvSpPr>
            <p:nvPr/>
          </p:nvSpPr>
          <p:spPr bwMode="auto">
            <a:xfrm>
              <a:off x="1152"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Section Engineers)</a:t>
              </a:r>
            </a:p>
          </p:txBody>
        </p:sp>
        <p:sp>
          <p:nvSpPr>
            <p:cNvPr id="20" name="_s10278">
              <a:extLst>
                <a:ext uri="{FF2B5EF4-FFF2-40B4-BE49-F238E27FC236}">
                  <a16:creationId xmlns="" xmlns:a16="http://schemas.microsoft.com/office/drawing/2014/main" id="{E627AF5B-4A25-AE43-9929-8793B2B8CEC3}"/>
                </a:ext>
              </a:extLst>
            </p:cNvPr>
            <p:cNvSpPr>
              <a:spLocks noChangeArrowheads="1"/>
            </p:cNvSpPr>
            <p:nvPr/>
          </p:nvSpPr>
          <p:spPr bwMode="auto">
            <a:xfrm>
              <a:off x="3672" y="432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Driver</a:t>
              </a:r>
            </a:p>
          </p:txBody>
        </p:sp>
        <p:sp>
          <p:nvSpPr>
            <p:cNvPr id="21" name="_s10279">
              <a:extLst>
                <a:ext uri="{FF2B5EF4-FFF2-40B4-BE49-F238E27FC236}">
                  <a16:creationId xmlns="" xmlns:a16="http://schemas.microsoft.com/office/drawing/2014/main" id="{901B29BC-8DC0-B83A-71AB-61C330770CC2}"/>
                </a:ext>
              </a:extLst>
            </p:cNvPr>
            <p:cNvSpPr>
              <a:spLocks noChangeArrowheads="1"/>
            </p:cNvSpPr>
            <p:nvPr/>
          </p:nvSpPr>
          <p:spPr bwMode="auto">
            <a:xfrm>
              <a:off x="4680" y="432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Peon</a:t>
              </a:r>
            </a:p>
          </p:txBody>
        </p:sp>
        <p:sp>
          <p:nvSpPr>
            <p:cNvPr id="22" name="_s10280">
              <a:extLst>
                <a:ext uri="{FF2B5EF4-FFF2-40B4-BE49-F238E27FC236}">
                  <a16:creationId xmlns="" xmlns:a16="http://schemas.microsoft.com/office/drawing/2014/main" id="{6B64CC41-65A3-AE91-6BC0-53E89C21FCDB}"/>
                </a:ext>
              </a:extLst>
            </p:cNvPr>
            <p:cNvSpPr>
              <a:spLocks noChangeArrowheads="1"/>
            </p:cNvSpPr>
            <p:nvPr/>
          </p:nvSpPr>
          <p:spPr bwMode="auto">
            <a:xfrm>
              <a:off x="3669" y="1655"/>
              <a:ext cx="864" cy="287"/>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100" b="0" i="0" u="none" strike="noStrike" cap="none" normalizeH="0" baseline="0">
                  <a:ln>
                    <a:noFill/>
                  </a:ln>
                  <a:solidFill>
                    <a:schemeClr val="tx1"/>
                  </a:solidFill>
                  <a:effectLst/>
                  <a:latin typeface="Arial" panose="020B0604020202020204" pitchFamily="34" charset="0"/>
                </a:rPr>
                <a:t>Additional CEO</a:t>
              </a:r>
            </a:p>
          </p:txBody>
        </p:sp>
      </p:grpSp>
      <p:sp>
        <p:nvSpPr>
          <p:cNvPr id="46128" name="Text Box 48">
            <a:extLst>
              <a:ext uri="{FF2B5EF4-FFF2-40B4-BE49-F238E27FC236}">
                <a16:creationId xmlns="" xmlns:a16="http://schemas.microsoft.com/office/drawing/2014/main" id="{1F511DA1-0882-B4D3-A99D-BF18BB2EABE7}"/>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Works (South) Department</a:t>
            </a:r>
            <a:endParaRPr lang="en-US" sz="3200">
              <a:solidFill>
                <a:schemeClr val="bg1"/>
              </a:solidFill>
              <a:latin typeface="Arial Narrow"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a:extLst>
              <a:ext uri="{FF2B5EF4-FFF2-40B4-BE49-F238E27FC236}">
                <a16:creationId xmlns="" xmlns:a16="http://schemas.microsoft.com/office/drawing/2014/main" id="{90C2F948-C4B3-8F93-3EBC-59AA26750BCD}"/>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8D52237A-25BA-14E1-1F4A-E595FCFDCD73}"/>
              </a:ext>
            </a:extLst>
          </p:cNvPr>
          <p:cNvGrpSpPr>
            <a:grpSpLocks noChangeAspect="1"/>
          </p:cNvGrpSpPr>
          <p:nvPr/>
        </p:nvGrpSpPr>
        <p:grpSpPr bwMode="auto">
          <a:xfrm>
            <a:off x="533400" y="1295400"/>
            <a:ext cx="8153400" cy="4953000"/>
            <a:chOff x="1152" y="1298"/>
            <a:chExt cx="3888" cy="1152"/>
          </a:xfrm>
        </p:grpSpPr>
        <p:sp>
          <p:nvSpPr>
            <p:cNvPr id="3" name="AutoShape 4">
              <a:extLst>
                <a:ext uri="{FF2B5EF4-FFF2-40B4-BE49-F238E27FC236}">
                  <a16:creationId xmlns="" xmlns:a16="http://schemas.microsoft.com/office/drawing/2014/main" id="{9EB6E462-36B5-1838-E460-12CE3FD89999}"/>
                </a:ext>
              </a:extLst>
            </p:cNvPr>
            <p:cNvSpPr>
              <a:spLocks noChangeAspect="1" noChangeArrowheads="1" noTextEdit="1"/>
            </p:cNvSpPr>
            <p:nvPr/>
          </p:nvSpPr>
          <p:spPr bwMode="auto">
            <a:xfrm>
              <a:off x="1152" y="1298"/>
              <a:ext cx="3888" cy="1152"/>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11268" name="_s11268">
              <a:extLst>
                <a:ext uri="{FF2B5EF4-FFF2-40B4-BE49-F238E27FC236}">
                  <a16:creationId xmlns="" xmlns:a16="http://schemas.microsoft.com/office/drawing/2014/main" id="{4E899082-E325-4B8F-34C9-9DE9A227CDF7}"/>
                </a:ext>
              </a:extLst>
            </p:cNvPr>
            <p:cNvCxnSpPr>
              <a:cxnSpLocks noChangeShapeType="1"/>
              <a:stCxn id="10" idx="0"/>
              <a:endCxn id="4" idx="2"/>
            </p:cNvCxnSpPr>
            <p:nvPr/>
          </p:nvCxnSpPr>
          <p:spPr bwMode="auto">
            <a:xfrm rot="16200000">
              <a:off x="3576" y="1593"/>
              <a:ext cx="31" cy="1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1269" name="_s11269">
              <a:extLst>
                <a:ext uri="{FF2B5EF4-FFF2-40B4-BE49-F238E27FC236}">
                  <a16:creationId xmlns="" xmlns:a16="http://schemas.microsoft.com/office/drawing/2014/main" id="{8754C159-5FE9-9842-548A-89D96F88F135}"/>
                </a:ext>
              </a:extLst>
            </p:cNvPr>
            <p:cNvCxnSpPr>
              <a:cxnSpLocks noChangeShapeType="1"/>
              <a:stCxn id="9" idx="0"/>
              <a:endCxn id="5" idx="2"/>
            </p:cNvCxnSpPr>
            <p:nvPr/>
          </p:nvCxnSpPr>
          <p:spPr bwMode="auto">
            <a:xfrm rot="5400000" flipH="1">
              <a:off x="3402" y="956"/>
              <a:ext cx="151" cy="2262"/>
            </a:xfrm>
            <a:prstGeom prst="bentConnector3">
              <a:avLst>
                <a:gd name="adj1" fmla="val 1764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1270" name="_s11270">
              <a:extLst>
                <a:ext uri="{FF2B5EF4-FFF2-40B4-BE49-F238E27FC236}">
                  <a16:creationId xmlns="" xmlns:a16="http://schemas.microsoft.com/office/drawing/2014/main" id="{5D974DC7-76CC-8B06-2A00-548BD8BBFC72}"/>
                </a:ext>
              </a:extLst>
            </p:cNvPr>
            <p:cNvCxnSpPr>
              <a:cxnSpLocks noChangeShapeType="1"/>
              <a:stCxn id="8" idx="0"/>
              <a:endCxn id="5" idx="2"/>
            </p:cNvCxnSpPr>
            <p:nvPr/>
          </p:nvCxnSpPr>
          <p:spPr bwMode="auto">
            <a:xfrm rot="5400000" flipH="1">
              <a:off x="2898" y="1460"/>
              <a:ext cx="151" cy="1253"/>
            </a:xfrm>
            <a:prstGeom prst="bentConnector3">
              <a:avLst>
                <a:gd name="adj1" fmla="val 1764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1271" name="_s11271">
              <a:extLst>
                <a:ext uri="{FF2B5EF4-FFF2-40B4-BE49-F238E27FC236}">
                  <a16:creationId xmlns="" xmlns:a16="http://schemas.microsoft.com/office/drawing/2014/main" id="{A7099550-359C-1E4E-86A1-B4221F28DDDC}"/>
                </a:ext>
              </a:extLst>
            </p:cNvPr>
            <p:cNvCxnSpPr>
              <a:cxnSpLocks noChangeShapeType="1"/>
              <a:stCxn id="7" idx="0"/>
              <a:endCxn id="5" idx="2"/>
            </p:cNvCxnSpPr>
            <p:nvPr/>
          </p:nvCxnSpPr>
          <p:spPr bwMode="auto">
            <a:xfrm rot="5400000" flipH="1">
              <a:off x="2394" y="1964"/>
              <a:ext cx="151" cy="246"/>
            </a:xfrm>
            <a:prstGeom prst="bentConnector3">
              <a:avLst>
                <a:gd name="adj1" fmla="val 1764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1272" name="_s11272">
              <a:extLst>
                <a:ext uri="{FF2B5EF4-FFF2-40B4-BE49-F238E27FC236}">
                  <a16:creationId xmlns="" xmlns:a16="http://schemas.microsoft.com/office/drawing/2014/main" id="{A12E0C61-D250-A88E-3CE7-669D5FC771F3}"/>
                </a:ext>
              </a:extLst>
            </p:cNvPr>
            <p:cNvCxnSpPr>
              <a:cxnSpLocks noChangeShapeType="1"/>
              <a:stCxn id="6" idx="0"/>
              <a:endCxn id="5" idx="2"/>
            </p:cNvCxnSpPr>
            <p:nvPr/>
          </p:nvCxnSpPr>
          <p:spPr bwMode="auto">
            <a:xfrm rot="16200000">
              <a:off x="1890" y="1705"/>
              <a:ext cx="151" cy="763"/>
            </a:xfrm>
            <a:prstGeom prst="bentConnector3">
              <a:avLst>
                <a:gd name="adj1" fmla="val 1764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1273" name="_s11273">
              <a:extLst>
                <a:ext uri="{FF2B5EF4-FFF2-40B4-BE49-F238E27FC236}">
                  <a16:creationId xmlns="" xmlns:a16="http://schemas.microsoft.com/office/drawing/2014/main" id="{D23F9DC5-4840-047B-29A6-569EE7109056}"/>
                </a:ext>
              </a:extLst>
            </p:cNvPr>
            <p:cNvCxnSpPr>
              <a:cxnSpLocks noChangeShapeType="1"/>
            </p:cNvCxnSpPr>
            <p:nvPr/>
          </p:nvCxnSpPr>
          <p:spPr bwMode="auto">
            <a:xfrm rot="16200000">
              <a:off x="2945" y="1165"/>
              <a:ext cx="137" cy="1253"/>
            </a:xfrm>
            <a:prstGeom prst="bentConnector3">
              <a:avLst>
                <a:gd name="adj1" fmla="val 19356"/>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 name="_s11274">
              <a:extLst>
                <a:ext uri="{FF2B5EF4-FFF2-40B4-BE49-F238E27FC236}">
                  <a16:creationId xmlns="" xmlns:a16="http://schemas.microsoft.com/office/drawing/2014/main" id="{91439CDD-0C6F-231A-FC83-B3C069C99BDD}"/>
                </a:ext>
              </a:extLst>
            </p:cNvPr>
            <p:cNvSpPr>
              <a:spLocks noChangeArrowheads="1"/>
            </p:cNvSpPr>
            <p:nvPr/>
          </p:nvSpPr>
          <p:spPr bwMode="auto">
            <a:xfrm>
              <a:off x="3168"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Chief Executive Officer</a:t>
              </a:r>
            </a:p>
          </p:txBody>
        </p:sp>
        <p:sp>
          <p:nvSpPr>
            <p:cNvPr id="5" name="_s11275">
              <a:extLst>
                <a:ext uri="{FF2B5EF4-FFF2-40B4-BE49-F238E27FC236}">
                  <a16:creationId xmlns="" xmlns:a16="http://schemas.microsoft.com/office/drawing/2014/main" id="{1483187C-E3C1-5154-3CC4-A8E5C96479C7}"/>
                </a:ext>
              </a:extLst>
            </p:cNvPr>
            <p:cNvSpPr>
              <a:spLocks noChangeArrowheads="1"/>
            </p:cNvSpPr>
            <p:nvPr/>
          </p:nvSpPr>
          <p:spPr bwMode="auto">
            <a:xfrm>
              <a:off x="1915" y="1723"/>
              <a:ext cx="865"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Executive Engineer  (North)</a:t>
              </a:r>
            </a:p>
          </p:txBody>
        </p:sp>
        <p:sp>
          <p:nvSpPr>
            <p:cNvPr id="6" name="_s11276">
              <a:extLst>
                <a:ext uri="{FF2B5EF4-FFF2-40B4-BE49-F238E27FC236}">
                  <a16:creationId xmlns="" xmlns:a16="http://schemas.microsoft.com/office/drawing/2014/main" id="{4635E244-92FC-F625-01A1-12AF15426516}"/>
                </a:ext>
              </a:extLst>
            </p:cNvPr>
            <p:cNvSpPr>
              <a:spLocks noChangeArrowheads="1"/>
            </p:cNvSpPr>
            <p:nvPr/>
          </p:nvSpPr>
          <p:spPr bwMode="auto">
            <a:xfrm>
              <a:off x="1152"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Admin Branch</a:t>
              </a:r>
            </a:p>
          </p:txBody>
        </p:sp>
        <p:sp>
          <p:nvSpPr>
            <p:cNvPr id="7" name="_s11277">
              <a:extLst>
                <a:ext uri="{FF2B5EF4-FFF2-40B4-BE49-F238E27FC236}">
                  <a16:creationId xmlns="" xmlns:a16="http://schemas.microsoft.com/office/drawing/2014/main" id="{E97A0D87-0C41-5A59-19E4-52727C590F10}"/>
                </a:ext>
              </a:extLst>
            </p:cNvPr>
            <p:cNvSpPr>
              <a:spLocks noChangeArrowheads="1"/>
            </p:cNvSpPr>
            <p:nvPr/>
          </p:nvSpPr>
          <p:spPr bwMode="auto">
            <a:xfrm>
              <a:off x="2160"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Project Drawing Branch</a:t>
              </a:r>
            </a:p>
          </p:txBody>
        </p:sp>
        <p:sp>
          <p:nvSpPr>
            <p:cNvPr id="8" name="_s11278">
              <a:extLst>
                <a:ext uri="{FF2B5EF4-FFF2-40B4-BE49-F238E27FC236}">
                  <a16:creationId xmlns="" xmlns:a16="http://schemas.microsoft.com/office/drawing/2014/main" id="{B62F6B70-EB3A-AB6E-4E2A-EBE3AB408DDE}"/>
                </a:ext>
              </a:extLst>
            </p:cNvPr>
            <p:cNvSpPr>
              <a:spLocks noChangeArrowheads="1"/>
            </p:cNvSpPr>
            <p:nvPr/>
          </p:nvSpPr>
          <p:spPr bwMode="auto">
            <a:xfrm>
              <a:off x="3168"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Account Branch</a:t>
              </a:r>
              <a:endParaRPr kumimoji="0" lang="en-US" altLang="en-US" sz="1500" b="1" i="0" u="none" strike="noStrike" cap="none" normalizeH="0" baseline="0">
                <a:ln>
                  <a:noFill/>
                </a:ln>
                <a:solidFill>
                  <a:schemeClr val="tx1"/>
                </a:solidFill>
                <a:effectLst/>
                <a:latin typeface="Arial" panose="020B0604020202020204" pitchFamily="34" charset="0"/>
              </a:endParaRPr>
            </a:p>
          </p:txBody>
        </p:sp>
        <p:sp>
          <p:nvSpPr>
            <p:cNvPr id="9" name="_s11279">
              <a:extLst>
                <a:ext uri="{FF2B5EF4-FFF2-40B4-BE49-F238E27FC236}">
                  <a16:creationId xmlns="" xmlns:a16="http://schemas.microsoft.com/office/drawing/2014/main" id="{24726F41-F66C-4DE8-1028-E59179CDB58C}"/>
                </a:ext>
              </a:extLst>
            </p:cNvPr>
            <p:cNvSpPr>
              <a:spLocks noChangeArrowheads="1"/>
            </p:cNvSpPr>
            <p:nvPr/>
          </p:nvSpPr>
          <p:spPr bwMode="auto">
            <a:xfrm>
              <a:off x="4176"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Dy Engineer For Field work Sub Division (5 Nos)</a:t>
              </a:r>
            </a:p>
          </p:txBody>
        </p:sp>
        <p:sp>
          <p:nvSpPr>
            <p:cNvPr id="10" name="_s11280">
              <a:extLst>
                <a:ext uri="{FF2B5EF4-FFF2-40B4-BE49-F238E27FC236}">
                  <a16:creationId xmlns="" xmlns:a16="http://schemas.microsoft.com/office/drawing/2014/main" id="{097D846D-B9B6-6587-27AF-BED882B73057}"/>
                </a:ext>
              </a:extLst>
            </p:cNvPr>
            <p:cNvSpPr>
              <a:spLocks noChangeArrowheads="1"/>
            </p:cNvSpPr>
            <p:nvPr/>
          </p:nvSpPr>
          <p:spPr bwMode="auto">
            <a:xfrm>
              <a:off x="3151" y="1617"/>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cap="none" normalizeH="0" baseline="0">
                  <a:ln>
                    <a:noFill/>
                  </a:ln>
                  <a:solidFill>
                    <a:schemeClr val="tx1"/>
                  </a:solidFill>
                  <a:effectLst/>
                  <a:latin typeface="Arial" panose="020B0604020202020204" pitchFamily="34" charset="0"/>
                </a:rPr>
                <a:t>Additional CEO</a:t>
              </a:r>
            </a:p>
          </p:txBody>
        </p:sp>
      </p:grpSp>
      <p:sp>
        <p:nvSpPr>
          <p:cNvPr id="47144" name="Text Box 40">
            <a:extLst>
              <a:ext uri="{FF2B5EF4-FFF2-40B4-BE49-F238E27FC236}">
                <a16:creationId xmlns="" xmlns:a16="http://schemas.microsoft.com/office/drawing/2014/main" id="{9AB58588-0CC1-160B-BA8D-9D45A0421871}"/>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Works (North) Department</a:t>
            </a:r>
            <a:endParaRPr lang="en-US" sz="3200">
              <a:solidFill>
                <a:schemeClr val="bg1"/>
              </a:solidFill>
              <a:latin typeface="Arial Narrow"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a:extLst>
              <a:ext uri="{FF2B5EF4-FFF2-40B4-BE49-F238E27FC236}">
                <a16:creationId xmlns="" xmlns:a16="http://schemas.microsoft.com/office/drawing/2014/main" id="{BE5107B2-A982-DBD0-59C3-8D202F2172C5}"/>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3">
            <a:extLst>
              <a:ext uri="{FF2B5EF4-FFF2-40B4-BE49-F238E27FC236}">
                <a16:creationId xmlns="" xmlns:a16="http://schemas.microsoft.com/office/drawing/2014/main" id="{72386D36-0A44-A6D4-7043-2438426E8EDF}"/>
              </a:ext>
            </a:extLst>
          </p:cNvPr>
          <p:cNvGrpSpPr>
            <a:grpSpLocks noChangeAspect="1"/>
          </p:cNvGrpSpPr>
          <p:nvPr/>
        </p:nvGrpSpPr>
        <p:grpSpPr bwMode="auto">
          <a:xfrm>
            <a:off x="533400" y="1295400"/>
            <a:ext cx="8153400" cy="4953000"/>
            <a:chOff x="1152" y="1298"/>
            <a:chExt cx="6046" cy="4176"/>
          </a:xfrm>
        </p:grpSpPr>
        <p:sp>
          <p:nvSpPr>
            <p:cNvPr id="3" name="AutoShape 4">
              <a:extLst>
                <a:ext uri="{FF2B5EF4-FFF2-40B4-BE49-F238E27FC236}">
                  <a16:creationId xmlns="" xmlns:a16="http://schemas.microsoft.com/office/drawing/2014/main" id="{9B881873-2F0D-9765-8DC0-5299C99187FC}"/>
                </a:ext>
              </a:extLst>
            </p:cNvPr>
            <p:cNvSpPr>
              <a:spLocks noChangeAspect="1" noChangeArrowheads="1" noTextEdit="1"/>
            </p:cNvSpPr>
            <p:nvPr/>
          </p:nvSpPr>
          <p:spPr bwMode="auto">
            <a:xfrm>
              <a:off x="1152" y="1298"/>
              <a:ext cx="6046" cy="4176"/>
            </a:xfrm>
            <a:prstGeom prst="rect">
              <a:avLst/>
            </a:prstGeom>
            <a:gradFill rotWithShape="1">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12292" name="_s12292">
              <a:extLst>
                <a:ext uri="{FF2B5EF4-FFF2-40B4-BE49-F238E27FC236}">
                  <a16:creationId xmlns="" xmlns:a16="http://schemas.microsoft.com/office/drawing/2014/main" id="{C3E50944-E22B-8FB2-3517-3D51A19B22DD}"/>
                </a:ext>
              </a:extLst>
            </p:cNvPr>
            <p:cNvCxnSpPr>
              <a:cxnSpLocks noChangeShapeType="1"/>
              <a:stCxn id="24" idx="1"/>
              <a:endCxn id="23" idx="2"/>
            </p:cNvCxnSpPr>
            <p:nvPr/>
          </p:nvCxnSpPr>
          <p:spPr bwMode="auto">
            <a:xfrm rot="10800000">
              <a:off x="6192" y="5042"/>
              <a:ext cx="143" cy="289"/>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293" name="_s12293">
              <a:extLst>
                <a:ext uri="{FF2B5EF4-FFF2-40B4-BE49-F238E27FC236}">
                  <a16:creationId xmlns="" xmlns:a16="http://schemas.microsoft.com/office/drawing/2014/main" id="{67B8746D-599A-749E-E654-A2068AC459B7}"/>
                </a:ext>
              </a:extLst>
            </p:cNvPr>
            <p:cNvCxnSpPr>
              <a:cxnSpLocks noChangeShapeType="1"/>
              <a:stCxn id="23" idx="0"/>
              <a:endCxn id="22" idx="2"/>
            </p:cNvCxnSpPr>
            <p:nvPr/>
          </p:nvCxnSpPr>
          <p:spPr bwMode="auto">
            <a:xfrm rot="16200000">
              <a:off x="6120" y="4681"/>
              <a:ext cx="145"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294" name="_s12294">
              <a:extLst>
                <a:ext uri="{FF2B5EF4-FFF2-40B4-BE49-F238E27FC236}">
                  <a16:creationId xmlns="" xmlns:a16="http://schemas.microsoft.com/office/drawing/2014/main" id="{92804A17-1F0B-D8EC-8D44-18A6B0DABD8D}"/>
                </a:ext>
              </a:extLst>
            </p:cNvPr>
            <p:cNvCxnSpPr>
              <a:cxnSpLocks noChangeShapeType="1"/>
              <a:stCxn id="22" idx="1"/>
              <a:endCxn id="9" idx="2"/>
            </p:cNvCxnSpPr>
            <p:nvPr/>
          </p:nvCxnSpPr>
          <p:spPr bwMode="auto">
            <a:xfrm rot="10800000">
              <a:off x="5616" y="2450"/>
              <a:ext cx="143" cy="2016"/>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295" name="_s12295">
              <a:extLst>
                <a:ext uri="{FF2B5EF4-FFF2-40B4-BE49-F238E27FC236}">
                  <a16:creationId xmlns="" xmlns:a16="http://schemas.microsoft.com/office/drawing/2014/main" id="{3F4F5872-46FF-F41A-FC20-B0979CD02C6C}"/>
                </a:ext>
              </a:extLst>
            </p:cNvPr>
            <p:cNvCxnSpPr>
              <a:cxnSpLocks noChangeShapeType="1"/>
              <a:stCxn id="21" idx="1"/>
              <a:endCxn id="9" idx="2"/>
            </p:cNvCxnSpPr>
            <p:nvPr/>
          </p:nvCxnSpPr>
          <p:spPr bwMode="auto">
            <a:xfrm rot="10800000">
              <a:off x="5616" y="2450"/>
              <a:ext cx="143" cy="1585"/>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296" name="_s12296">
              <a:extLst>
                <a:ext uri="{FF2B5EF4-FFF2-40B4-BE49-F238E27FC236}">
                  <a16:creationId xmlns="" xmlns:a16="http://schemas.microsoft.com/office/drawing/2014/main" id="{1D47512C-4344-F58A-6964-9C923CAD1B05}"/>
                </a:ext>
              </a:extLst>
            </p:cNvPr>
            <p:cNvCxnSpPr>
              <a:cxnSpLocks noChangeShapeType="1"/>
              <a:stCxn id="20" idx="1"/>
              <a:endCxn id="9" idx="2"/>
            </p:cNvCxnSpPr>
            <p:nvPr/>
          </p:nvCxnSpPr>
          <p:spPr bwMode="auto">
            <a:xfrm rot="10800000">
              <a:off x="5616" y="2450"/>
              <a:ext cx="143" cy="1153"/>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297" name="_s12297">
              <a:extLst>
                <a:ext uri="{FF2B5EF4-FFF2-40B4-BE49-F238E27FC236}">
                  <a16:creationId xmlns="" xmlns:a16="http://schemas.microsoft.com/office/drawing/2014/main" id="{AF4AF414-609E-8F29-D417-4D83F1030337}"/>
                </a:ext>
              </a:extLst>
            </p:cNvPr>
            <p:cNvCxnSpPr>
              <a:cxnSpLocks noChangeShapeType="1"/>
              <a:stCxn id="19" idx="1"/>
              <a:endCxn id="9" idx="2"/>
            </p:cNvCxnSpPr>
            <p:nvPr/>
          </p:nvCxnSpPr>
          <p:spPr bwMode="auto">
            <a:xfrm rot="10800000">
              <a:off x="5616" y="2450"/>
              <a:ext cx="143" cy="721"/>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298" name="_s12298">
              <a:extLst>
                <a:ext uri="{FF2B5EF4-FFF2-40B4-BE49-F238E27FC236}">
                  <a16:creationId xmlns="" xmlns:a16="http://schemas.microsoft.com/office/drawing/2014/main" id="{ECB5CCC9-9427-C259-1355-0BE58281747D}"/>
                </a:ext>
              </a:extLst>
            </p:cNvPr>
            <p:cNvCxnSpPr>
              <a:cxnSpLocks noChangeShapeType="1"/>
              <a:stCxn id="18" idx="1"/>
              <a:endCxn id="9" idx="2"/>
            </p:cNvCxnSpPr>
            <p:nvPr/>
          </p:nvCxnSpPr>
          <p:spPr bwMode="auto">
            <a:xfrm rot="10800000">
              <a:off x="5616" y="2450"/>
              <a:ext cx="143" cy="288"/>
            </a:xfrm>
            <a:prstGeom prst="bentConnector2">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299" name="_s12299">
              <a:extLst>
                <a:ext uri="{FF2B5EF4-FFF2-40B4-BE49-F238E27FC236}">
                  <a16:creationId xmlns="" xmlns:a16="http://schemas.microsoft.com/office/drawing/2014/main" id="{244FDD8B-C181-6872-39E9-9A4BE9200C89}"/>
                </a:ext>
              </a:extLst>
            </p:cNvPr>
            <p:cNvCxnSpPr>
              <a:cxnSpLocks noChangeShapeType="1"/>
              <a:stCxn id="17" idx="0"/>
              <a:endCxn id="16" idx="2"/>
            </p:cNvCxnSpPr>
            <p:nvPr/>
          </p:nvCxnSpPr>
          <p:spPr bwMode="auto">
            <a:xfrm rot="16200000">
              <a:off x="4537"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00" name="_s12300">
              <a:extLst>
                <a:ext uri="{FF2B5EF4-FFF2-40B4-BE49-F238E27FC236}">
                  <a16:creationId xmlns="" xmlns:a16="http://schemas.microsoft.com/office/drawing/2014/main" id="{7D3F18C8-8355-8750-6941-275AC77C5DE3}"/>
                </a:ext>
              </a:extLst>
            </p:cNvPr>
            <p:cNvCxnSpPr>
              <a:cxnSpLocks noChangeShapeType="1"/>
              <a:stCxn id="16" idx="0"/>
              <a:endCxn id="15" idx="2"/>
            </p:cNvCxnSpPr>
            <p:nvPr/>
          </p:nvCxnSpPr>
          <p:spPr bwMode="auto">
            <a:xfrm rot="16200000">
              <a:off x="4536" y="2953"/>
              <a:ext cx="145"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01" name="_s12301">
              <a:extLst>
                <a:ext uri="{FF2B5EF4-FFF2-40B4-BE49-F238E27FC236}">
                  <a16:creationId xmlns="" xmlns:a16="http://schemas.microsoft.com/office/drawing/2014/main" id="{903A45F2-A11F-E766-F695-62BFF2B8C9FD}"/>
                </a:ext>
              </a:extLst>
            </p:cNvPr>
            <p:cNvCxnSpPr>
              <a:cxnSpLocks noChangeShapeType="1"/>
              <a:stCxn id="15" idx="0"/>
              <a:endCxn id="8" idx="2"/>
            </p:cNvCxnSpPr>
            <p:nvPr/>
          </p:nvCxnSpPr>
          <p:spPr bwMode="auto">
            <a:xfrm rot="16200000">
              <a:off x="4537"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02" name="_s12302">
              <a:extLst>
                <a:ext uri="{FF2B5EF4-FFF2-40B4-BE49-F238E27FC236}">
                  <a16:creationId xmlns="" xmlns:a16="http://schemas.microsoft.com/office/drawing/2014/main" id="{1F8C03B8-E43B-CDDB-C100-CE56BA41A1F6}"/>
                </a:ext>
              </a:extLst>
            </p:cNvPr>
            <p:cNvCxnSpPr>
              <a:cxnSpLocks noChangeShapeType="1"/>
              <a:stCxn id="14" idx="0"/>
              <a:endCxn id="13" idx="2"/>
            </p:cNvCxnSpPr>
            <p:nvPr/>
          </p:nvCxnSpPr>
          <p:spPr bwMode="auto">
            <a:xfrm rot="16200000">
              <a:off x="3530" y="3385"/>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03" name="_s12303">
              <a:extLst>
                <a:ext uri="{FF2B5EF4-FFF2-40B4-BE49-F238E27FC236}">
                  <a16:creationId xmlns="" xmlns:a16="http://schemas.microsoft.com/office/drawing/2014/main" id="{B338F26F-252D-F9F3-0FC1-8B50506EBDFE}"/>
                </a:ext>
              </a:extLst>
            </p:cNvPr>
            <p:cNvCxnSpPr>
              <a:cxnSpLocks noChangeShapeType="1"/>
              <a:stCxn id="13" idx="0"/>
              <a:endCxn id="12" idx="2"/>
            </p:cNvCxnSpPr>
            <p:nvPr/>
          </p:nvCxnSpPr>
          <p:spPr bwMode="auto">
            <a:xfrm rot="16200000">
              <a:off x="3529" y="2953"/>
              <a:ext cx="145"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04" name="_s12304">
              <a:extLst>
                <a:ext uri="{FF2B5EF4-FFF2-40B4-BE49-F238E27FC236}">
                  <a16:creationId xmlns="" xmlns:a16="http://schemas.microsoft.com/office/drawing/2014/main" id="{16396875-34AE-4A96-22F7-124303B73E32}"/>
                </a:ext>
              </a:extLst>
            </p:cNvPr>
            <p:cNvCxnSpPr>
              <a:cxnSpLocks noChangeShapeType="1"/>
              <a:stCxn id="12" idx="0"/>
              <a:endCxn id="7" idx="2"/>
            </p:cNvCxnSpPr>
            <p:nvPr/>
          </p:nvCxnSpPr>
          <p:spPr bwMode="auto">
            <a:xfrm rot="16200000">
              <a:off x="3530" y="2521"/>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cxnSp>
          <p:nvCxnSpPr>
            <p:cNvPr id="12305" name="_s12305">
              <a:extLst>
                <a:ext uri="{FF2B5EF4-FFF2-40B4-BE49-F238E27FC236}">
                  <a16:creationId xmlns="" xmlns:a16="http://schemas.microsoft.com/office/drawing/2014/main" id="{8E7AFBAB-E5CA-842A-A3B9-D0A346D7B978}"/>
                </a:ext>
              </a:extLst>
            </p:cNvPr>
            <p:cNvCxnSpPr>
              <a:cxnSpLocks noChangeShapeType="1"/>
              <a:stCxn id="11" idx="0"/>
              <a:endCxn id="6" idx="2"/>
            </p:cNvCxnSpPr>
            <p:nvPr/>
          </p:nvCxnSpPr>
          <p:spPr bwMode="auto">
            <a:xfrm rot="5400000" flipH="1">
              <a:off x="2268" y="2270"/>
              <a:ext cx="144" cy="504"/>
            </a:xfrm>
            <a:prstGeom prst="bentConnector3">
              <a:avLst>
                <a:gd name="adj1" fmla="val 5046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306" name="_s12306">
              <a:extLst>
                <a:ext uri="{FF2B5EF4-FFF2-40B4-BE49-F238E27FC236}">
                  <a16:creationId xmlns="" xmlns:a16="http://schemas.microsoft.com/office/drawing/2014/main" id="{89782E66-1142-7079-C22F-38AA90D2D193}"/>
                </a:ext>
              </a:extLst>
            </p:cNvPr>
            <p:cNvCxnSpPr>
              <a:cxnSpLocks noChangeShapeType="1"/>
              <a:stCxn id="10" idx="0"/>
              <a:endCxn id="6" idx="2"/>
            </p:cNvCxnSpPr>
            <p:nvPr/>
          </p:nvCxnSpPr>
          <p:spPr bwMode="auto">
            <a:xfrm rot="16200000">
              <a:off x="1764" y="2270"/>
              <a:ext cx="144" cy="504"/>
            </a:xfrm>
            <a:prstGeom prst="bentConnector3">
              <a:avLst>
                <a:gd name="adj1" fmla="val 50468"/>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307" name="_s12307">
              <a:extLst>
                <a:ext uri="{FF2B5EF4-FFF2-40B4-BE49-F238E27FC236}">
                  <a16:creationId xmlns="" xmlns:a16="http://schemas.microsoft.com/office/drawing/2014/main" id="{03E89284-CBEE-EC11-8BED-A41AA6125AD1}"/>
                </a:ext>
              </a:extLst>
            </p:cNvPr>
            <p:cNvCxnSpPr>
              <a:cxnSpLocks noChangeShapeType="1"/>
              <a:stCxn id="9" idx="0"/>
              <a:endCxn id="5" idx="2"/>
            </p:cNvCxnSpPr>
            <p:nvPr/>
          </p:nvCxnSpPr>
          <p:spPr bwMode="auto">
            <a:xfrm rot="5400000" flipH="1">
              <a:off x="4661" y="1209"/>
              <a:ext cx="145" cy="176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308" name="_s12308">
              <a:extLst>
                <a:ext uri="{FF2B5EF4-FFF2-40B4-BE49-F238E27FC236}">
                  <a16:creationId xmlns="" xmlns:a16="http://schemas.microsoft.com/office/drawing/2014/main" id="{B0035E07-C26C-D5CB-CCD1-5F3A3456FE2C}"/>
                </a:ext>
              </a:extLst>
            </p:cNvPr>
            <p:cNvCxnSpPr>
              <a:cxnSpLocks noChangeShapeType="1"/>
              <a:stCxn id="8" idx="0"/>
              <a:endCxn id="5" idx="2"/>
            </p:cNvCxnSpPr>
            <p:nvPr/>
          </p:nvCxnSpPr>
          <p:spPr bwMode="auto">
            <a:xfrm rot="5400000" flipH="1">
              <a:off x="4157" y="1713"/>
              <a:ext cx="145" cy="756"/>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309" name="_s12309">
              <a:extLst>
                <a:ext uri="{FF2B5EF4-FFF2-40B4-BE49-F238E27FC236}">
                  <a16:creationId xmlns="" xmlns:a16="http://schemas.microsoft.com/office/drawing/2014/main" id="{E63FE8DF-7FCC-B483-B4D3-52A791B5DD4C}"/>
                </a:ext>
              </a:extLst>
            </p:cNvPr>
            <p:cNvCxnSpPr>
              <a:cxnSpLocks noChangeShapeType="1"/>
              <a:stCxn id="7" idx="0"/>
              <a:endCxn id="5" idx="2"/>
            </p:cNvCxnSpPr>
            <p:nvPr/>
          </p:nvCxnSpPr>
          <p:spPr bwMode="auto">
            <a:xfrm rot="16200000">
              <a:off x="3654" y="1965"/>
              <a:ext cx="145" cy="251"/>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310" name="_s12310">
              <a:extLst>
                <a:ext uri="{FF2B5EF4-FFF2-40B4-BE49-F238E27FC236}">
                  <a16:creationId xmlns="" xmlns:a16="http://schemas.microsoft.com/office/drawing/2014/main" id="{668880DF-F244-AF1B-B99D-60E39D0C60DA}"/>
                </a:ext>
              </a:extLst>
            </p:cNvPr>
            <p:cNvCxnSpPr>
              <a:cxnSpLocks noChangeShapeType="1"/>
              <a:stCxn id="6" idx="0"/>
              <a:endCxn id="5" idx="2"/>
            </p:cNvCxnSpPr>
            <p:nvPr/>
          </p:nvCxnSpPr>
          <p:spPr bwMode="auto">
            <a:xfrm rot="16200000">
              <a:off x="2897" y="1209"/>
              <a:ext cx="145" cy="1764"/>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2311" name="_s12311">
              <a:extLst>
                <a:ext uri="{FF2B5EF4-FFF2-40B4-BE49-F238E27FC236}">
                  <a16:creationId xmlns="" xmlns:a16="http://schemas.microsoft.com/office/drawing/2014/main" id="{4586A3A2-9261-CFAF-7EA5-D4DFBB0EA625}"/>
                </a:ext>
              </a:extLst>
            </p:cNvPr>
            <p:cNvCxnSpPr>
              <a:cxnSpLocks noChangeShapeType="1"/>
              <a:stCxn id="5" idx="0"/>
              <a:endCxn id="4" idx="2"/>
            </p:cNvCxnSpPr>
            <p:nvPr/>
          </p:nvCxnSpPr>
          <p:spPr bwMode="auto">
            <a:xfrm rot="16200000">
              <a:off x="3781" y="1657"/>
              <a:ext cx="144" cy="1"/>
            </a:xfrm>
            <a:prstGeom prst="straightConnector1">
              <a:avLst/>
            </a:prstGeom>
            <a:noFill/>
            <a:ln w="28575">
              <a:solidFill>
                <a:schemeClr val="tx1"/>
              </a:solidFill>
              <a:round/>
              <a:headEnd/>
              <a:tailEnd/>
            </a:ln>
            <a:extLst>
              <a:ext uri="{909E8E84-426E-40DD-AFC4-6F175D3DCCD1}">
                <a14:hiddenFill xmlns:a14="http://schemas.microsoft.com/office/drawing/2010/main">
                  <a:noFill/>
                </a14:hiddenFill>
              </a:ext>
            </a:extLst>
          </p:spPr>
        </p:cxnSp>
        <p:sp>
          <p:nvSpPr>
            <p:cNvPr id="4" name="_s12312">
              <a:extLst>
                <a:ext uri="{FF2B5EF4-FFF2-40B4-BE49-F238E27FC236}">
                  <a16:creationId xmlns="" xmlns:a16="http://schemas.microsoft.com/office/drawing/2014/main" id="{453894C5-A77C-82A7-0C4F-D3BC642BCE97}"/>
                </a:ext>
              </a:extLst>
            </p:cNvPr>
            <p:cNvSpPr>
              <a:spLocks noChangeArrowheads="1"/>
            </p:cNvSpPr>
            <p:nvPr/>
          </p:nvSpPr>
          <p:spPr bwMode="auto">
            <a:xfrm>
              <a:off x="3420" y="1298"/>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Chief Executive Officer</a:t>
              </a:r>
            </a:p>
          </p:txBody>
        </p:sp>
        <p:sp>
          <p:nvSpPr>
            <p:cNvPr id="5" name="_s12313">
              <a:extLst>
                <a:ext uri="{FF2B5EF4-FFF2-40B4-BE49-F238E27FC236}">
                  <a16:creationId xmlns="" xmlns:a16="http://schemas.microsoft.com/office/drawing/2014/main" id="{3E539717-7A67-D682-E388-6495A5566842}"/>
                </a:ext>
              </a:extLst>
            </p:cNvPr>
            <p:cNvSpPr>
              <a:spLocks noChangeArrowheads="1"/>
            </p:cNvSpPr>
            <p:nvPr/>
          </p:nvSpPr>
          <p:spPr bwMode="auto">
            <a:xfrm>
              <a:off x="3420" y="1730"/>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Executive Engineer  (RWSD)</a:t>
              </a:r>
            </a:p>
          </p:txBody>
        </p:sp>
        <p:sp>
          <p:nvSpPr>
            <p:cNvPr id="6" name="_s12314">
              <a:extLst>
                <a:ext uri="{FF2B5EF4-FFF2-40B4-BE49-F238E27FC236}">
                  <a16:creationId xmlns="" xmlns:a16="http://schemas.microsoft.com/office/drawing/2014/main" id="{A4AAD3C3-6EEF-7198-3EDF-2FAD4C3BDCFE}"/>
                </a:ext>
              </a:extLst>
            </p:cNvPr>
            <p:cNvSpPr>
              <a:spLocks noChangeArrowheads="1"/>
            </p:cNvSpPr>
            <p:nvPr/>
          </p:nvSpPr>
          <p:spPr bwMode="auto">
            <a:xfrm>
              <a:off x="1656"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Dy. Engineer</a:t>
              </a:r>
            </a:p>
          </p:txBody>
        </p:sp>
        <p:sp>
          <p:nvSpPr>
            <p:cNvPr id="7" name="_s12315">
              <a:extLst>
                <a:ext uri="{FF2B5EF4-FFF2-40B4-BE49-F238E27FC236}">
                  <a16:creationId xmlns="" xmlns:a16="http://schemas.microsoft.com/office/drawing/2014/main" id="{3589F1F4-52F5-35C2-66E6-764835801449}"/>
                </a:ext>
              </a:extLst>
            </p:cNvPr>
            <p:cNvSpPr>
              <a:spLocks noChangeArrowheads="1"/>
            </p:cNvSpPr>
            <p:nvPr/>
          </p:nvSpPr>
          <p:spPr bwMode="auto">
            <a:xfrm>
              <a:off x="3168"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Section Officer</a:t>
              </a:r>
            </a:p>
          </p:txBody>
        </p:sp>
        <p:sp>
          <p:nvSpPr>
            <p:cNvPr id="8" name="_s12316">
              <a:extLst>
                <a:ext uri="{FF2B5EF4-FFF2-40B4-BE49-F238E27FC236}">
                  <a16:creationId xmlns="" xmlns:a16="http://schemas.microsoft.com/office/drawing/2014/main" id="{B629B765-44FE-9539-ABA4-6C3A1338B082}"/>
                </a:ext>
              </a:extLst>
            </p:cNvPr>
            <p:cNvSpPr>
              <a:spLocks noChangeArrowheads="1"/>
            </p:cNvSpPr>
            <p:nvPr/>
          </p:nvSpPr>
          <p:spPr bwMode="auto">
            <a:xfrm>
              <a:off x="4176"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Assistant Accounts Officer</a:t>
              </a:r>
              <a:endParaRPr kumimoji="0" lang="en-US" altLang="en-US" sz="800" b="1" i="0" u="none" strike="noStrike" cap="none" normalizeH="0" baseline="0">
                <a:ln>
                  <a:noFill/>
                </a:ln>
                <a:solidFill>
                  <a:schemeClr val="tx1"/>
                </a:solidFill>
                <a:effectLst/>
                <a:latin typeface="Arial" panose="020B0604020202020204" pitchFamily="34" charset="0"/>
              </a:endParaRPr>
            </a:p>
          </p:txBody>
        </p:sp>
        <p:sp>
          <p:nvSpPr>
            <p:cNvPr id="9" name="_s12317">
              <a:extLst>
                <a:ext uri="{FF2B5EF4-FFF2-40B4-BE49-F238E27FC236}">
                  <a16:creationId xmlns="" xmlns:a16="http://schemas.microsoft.com/office/drawing/2014/main" id="{8E488B15-1430-5B20-9E45-1F35EB4C39B9}"/>
                </a:ext>
              </a:extLst>
            </p:cNvPr>
            <p:cNvSpPr>
              <a:spLocks noChangeArrowheads="1"/>
            </p:cNvSpPr>
            <p:nvPr/>
          </p:nvSpPr>
          <p:spPr bwMode="auto">
            <a:xfrm>
              <a:off x="5184" y="2162"/>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Dy Engineer (Mech)</a:t>
              </a:r>
            </a:p>
          </p:txBody>
        </p:sp>
        <p:sp>
          <p:nvSpPr>
            <p:cNvPr id="10" name="_s12318">
              <a:extLst>
                <a:ext uri="{FF2B5EF4-FFF2-40B4-BE49-F238E27FC236}">
                  <a16:creationId xmlns="" xmlns:a16="http://schemas.microsoft.com/office/drawing/2014/main" id="{5DEEDB3C-02FB-0B1C-1B44-794BDBC6FFE9}"/>
                </a:ext>
              </a:extLst>
            </p:cNvPr>
            <p:cNvSpPr>
              <a:spLocks noChangeArrowheads="1"/>
            </p:cNvSpPr>
            <p:nvPr/>
          </p:nvSpPr>
          <p:spPr bwMode="auto">
            <a:xfrm>
              <a:off x="1152"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Section Engineer</a:t>
              </a:r>
            </a:p>
          </p:txBody>
        </p:sp>
        <p:sp>
          <p:nvSpPr>
            <p:cNvPr id="11" name="_s12319">
              <a:extLst>
                <a:ext uri="{FF2B5EF4-FFF2-40B4-BE49-F238E27FC236}">
                  <a16:creationId xmlns="" xmlns:a16="http://schemas.microsoft.com/office/drawing/2014/main" id="{A71B4A2F-C04C-2B2F-9E19-5F62B8676C33}"/>
                </a:ext>
              </a:extLst>
            </p:cNvPr>
            <p:cNvSpPr>
              <a:spLocks noChangeArrowheads="1"/>
            </p:cNvSpPr>
            <p:nvPr/>
          </p:nvSpPr>
          <p:spPr bwMode="auto">
            <a:xfrm>
              <a:off x="2160"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Tracer / Draftsman</a:t>
              </a:r>
            </a:p>
          </p:txBody>
        </p:sp>
        <p:sp>
          <p:nvSpPr>
            <p:cNvPr id="12" name="_s12320">
              <a:extLst>
                <a:ext uri="{FF2B5EF4-FFF2-40B4-BE49-F238E27FC236}">
                  <a16:creationId xmlns="" xmlns:a16="http://schemas.microsoft.com/office/drawing/2014/main" id="{57C61956-D198-78FB-645B-3DA169CA5914}"/>
                </a:ext>
              </a:extLst>
            </p:cNvPr>
            <p:cNvSpPr>
              <a:spLocks noChangeArrowheads="1"/>
            </p:cNvSpPr>
            <p:nvPr/>
          </p:nvSpPr>
          <p:spPr bwMode="auto">
            <a:xfrm>
              <a:off x="3168"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Senior Assistant</a:t>
              </a:r>
            </a:p>
          </p:txBody>
        </p:sp>
        <p:sp>
          <p:nvSpPr>
            <p:cNvPr id="13" name="_s12321">
              <a:extLst>
                <a:ext uri="{FF2B5EF4-FFF2-40B4-BE49-F238E27FC236}">
                  <a16:creationId xmlns="" xmlns:a16="http://schemas.microsoft.com/office/drawing/2014/main" id="{156FB420-5FD2-400B-B7FC-352E9B4282F7}"/>
                </a:ext>
              </a:extLst>
            </p:cNvPr>
            <p:cNvSpPr>
              <a:spLocks noChangeArrowheads="1"/>
            </p:cNvSpPr>
            <p:nvPr/>
          </p:nvSpPr>
          <p:spPr bwMode="auto">
            <a:xfrm>
              <a:off x="3168"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Junior Assistant</a:t>
              </a:r>
            </a:p>
          </p:txBody>
        </p:sp>
        <p:sp>
          <p:nvSpPr>
            <p:cNvPr id="14" name="_s12322">
              <a:extLst>
                <a:ext uri="{FF2B5EF4-FFF2-40B4-BE49-F238E27FC236}">
                  <a16:creationId xmlns="" xmlns:a16="http://schemas.microsoft.com/office/drawing/2014/main" id="{B58753E5-E2A3-E097-C89A-D69407E78E04}"/>
                </a:ext>
              </a:extLst>
            </p:cNvPr>
            <p:cNvSpPr>
              <a:spLocks noChangeArrowheads="1"/>
            </p:cNvSpPr>
            <p:nvPr/>
          </p:nvSpPr>
          <p:spPr bwMode="auto">
            <a:xfrm>
              <a:off x="3168" y="345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Peon</a:t>
              </a:r>
            </a:p>
          </p:txBody>
        </p:sp>
        <p:sp>
          <p:nvSpPr>
            <p:cNvPr id="15" name="_s12323">
              <a:extLst>
                <a:ext uri="{FF2B5EF4-FFF2-40B4-BE49-F238E27FC236}">
                  <a16:creationId xmlns="" xmlns:a16="http://schemas.microsoft.com/office/drawing/2014/main" id="{AB7FB7B7-D755-3EC4-D6ED-EA8E51416477}"/>
                </a:ext>
              </a:extLst>
            </p:cNvPr>
            <p:cNvSpPr>
              <a:spLocks noChangeArrowheads="1"/>
            </p:cNvSpPr>
            <p:nvPr/>
          </p:nvSpPr>
          <p:spPr bwMode="auto">
            <a:xfrm>
              <a:off x="4176"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Senior Assistant</a:t>
              </a:r>
            </a:p>
          </p:txBody>
        </p:sp>
        <p:sp>
          <p:nvSpPr>
            <p:cNvPr id="16" name="_s12324">
              <a:extLst>
                <a:ext uri="{FF2B5EF4-FFF2-40B4-BE49-F238E27FC236}">
                  <a16:creationId xmlns="" xmlns:a16="http://schemas.microsoft.com/office/drawing/2014/main" id="{D6854F5B-763D-6EAA-C87C-3CDDF3EAF098}"/>
                </a:ext>
              </a:extLst>
            </p:cNvPr>
            <p:cNvSpPr>
              <a:spLocks noChangeArrowheads="1"/>
            </p:cNvSpPr>
            <p:nvPr/>
          </p:nvSpPr>
          <p:spPr bwMode="auto">
            <a:xfrm>
              <a:off x="4176" y="3026"/>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Junior Assistant</a:t>
              </a:r>
            </a:p>
          </p:txBody>
        </p:sp>
        <p:sp>
          <p:nvSpPr>
            <p:cNvPr id="17" name="_s12325">
              <a:extLst>
                <a:ext uri="{FF2B5EF4-FFF2-40B4-BE49-F238E27FC236}">
                  <a16:creationId xmlns="" xmlns:a16="http://schemas.microsoft.com/office/drawing/2014/main" id="{D9F43537-5544-0BBD-EE81-714647D80286}"/>
                </a:ext>
              </a:extLst>
            </p:cNvPr>
            <p:cNvSpPr>
              <a:spLocks noChangeArrowheads="1"/>
            </p:cNvSpPr>
            <p:nvPr/>
          </p:nvSpPr>
          <p:spPr bwMode="auto">
            <a:xfrm>
              <a:off x="4176" y="345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Peon</a:t>
              </a:r>
            </a:p>
          </p:txBody>
        </p:sp>
        <p:sp>
          <p:nvSpPr>
            <p:cNvPr id="18" name="_s12326">
              <a:extLst>
                <a:ext uri="{FF2B5EF4-FFF2-40B4-BE49-F238E27FC236}">
                  <a16:creationId xmlns="" xmlns:a16="http://schemas.microsoft.com/office/drawing/2014/main" id="{903E22AC-3A2B-EF9C-70A2-78DE80179AD5}"/>
                </a:ext>
              </a:extLst>
            </p:cNvPr>
            <p:cNvSpPr>
              <a:spLocks noChangeArrowheads="1"/>
            </p:cNvSpPr>
            <p:nvPr/>
          </p:nvSpPr>
          <p:spPr bwMode="auto">
            <a:xfrm>
              <a:off x="5760" y="2594"/>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Asst. Geology</a:t>
              </a:r>
            </a:p>
          </p:txBody>
        </p:sp>
        <p:sp>
          <p:nvSpPr>
            <p:cNvPr id="19" name="_s12327">
              <a:extLst>
                <a:ext uri="{FF2B5EF4-FFF2-40B4-BE49-F238E27FC236}">
                  <a16:creationId xmlns="" xmlns:a16="http://schemas.microsoft.com/office/drawing/2014/main" id="{68DE5F9B-A46F-2907-4B42-7010B485E7E3}"/>
                </a:ext>
              </a:extLst>
            </p:cNvPr>
            <p:cNvSpPr>
              <a:spLocks noChangeArrowheads="1"/>
            </p:cNvSpPr>
            <p:nvPr/>
          </p:nvSpPr>
          <p:spPr bwMode="auto">
            <a:xfrm>
              <a:off x="5760" y="3026"/>
              <a:ext cx="864"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Mechanical Engineer</a:t>
              </a:r>
            </a:p>
          </p:txBody>
        </p:sp>
        <p:sp>
          <p:nvSpPr>
            <p:cNvPr id="20" name="_s12328">
              <a:extLst>
                <a:ext uri="{FF2B5EF4-FFF2-40B4-BE49-F238E27FC236}">
                  <a16:creationId xmlns="" xmlns:a16="http://schemas.microsoft.com/office/drawing/2014/main" id="{B62DFFB7-87E3-6295-3FA4-F3B7F36A61F6}"/>
                </a:ext>
              </a:extLst>
            </p:cNvPr>
            <p:cNvSpPr>
              <a:spLocks noChangeArrowheads="1"/>
            </p:cNvSpPr>
            <p:nvPr/>
          </p:nvSpPr>
          <p:spPr bwMode="auto">
            <a:xfrm>
              <a:off x="5760" y="3458"/>
              <a:ext cx="863" cy="288"/>
            </a:xfrm>
            <a:prstGeom prst="roundRect">
              <a:avLst>
                <a:gd name="adj" fmla="val 16667"/>
              </a:avLst>
            </a:prstGeom>
            <a:solidFill>
              <a:schemeClr val="accent1"/>
            </a:solidFill>
            <a:ln w="9525">
              <a:solidFill>
                <a:schemeClr val="tx1"/>
              </a:solidFill>
              <a:round/>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Hand pump Operator / mechanic</a:t>
              </a:r>
            </a:p>
          </p:txBody>
        </p:sp>
        <p:sp>
          <p:nvSpPr>
            <p:cNvPr id="21" name="_s12329">
              <a:extLst>
                <a:ext uri="{FF2B5EF4-FFF2-40B4-BE49-F238E27FC236}">
                  <a16:creationId xmlns="" xmlns:a16="http://schemas.microsoft.com/office/drawing/2014/main" id="{7DFBC715-1F85-E01C-7B2B-B906A5081B3C}"/>
                </a:ext>
              </a:extLst>
            </p:cNvPr>
            <p:cNvSpPr>
              <a:spLocks noChangeArrowheads="1"/>
            </p:cNvSpPr>
            <p:nvPr/>
          </p:nvSpPr>
          <p:spPr bwMode="auto">
            <a:xfrm>
              <a:off x="5760" y="3890"/>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Rig Drivers</a:t>
              </a:r>
            </a:p>
          </p:txBody>
        </p:sp>
        <p:sp>
          <p:nvSpPr>
            <p:cNvPr id="22" name="_s12330">
              <a:extLst>
                <a:ext uri="{FF2B5EF4-FFF2-40B4-BE49-F238E27FC236}">
                  <a16:creationId xmlns="" xmlns:a16="http://schemas.microsoft.com/office/drawing/2014/main" id="{B1406D2E-C9D7-2BC6-B801-1FF18333ED5E}"/>
                </a:ext>
              </a:extLst>
            </p:cNvPr>
            <p:cNvSpPr>
              <a:spLocks noChangeArrowheads="1"/>
            </p:cNvSpPr>
            <p:nvPr/>
          </p:nvSpPr>
          <p:spPr bwMode="auto">
            <a:xfrm>
              <a:off x="5760" y="4322"/>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Senior Assistant</a:t>
              </a:r>
            </a:p>
          </p:txBody>
        </p:sp>
        <p:sp>
          <p:nvSpPr>
            <p:cNvPr id="23" name="_s12331">
              <a:extLst>
                <a:ext uri="{FF2B5EF4-FFF2-40B4-BE49-F238E27FC236}">
                  <a16:creationId xmlns="" xmlns:a16="http://schemas.microsoft.com/office/drawing/2014/main" id="{30DBB73E-B0FA-E3EB-6755-8A6093F1FA08}"/>
                </a:ext>
              </a:extLst>
            </p:cNvPr>
            <p:cNvSpPr>
              <a:spLocks noChangeArrowheads="1"/>
            </p:cNvSpPr>
            <p:nvPr/>
          </p:nvSpPr>
          <p:spPr bwMode="auto">
            <a:xfrm>
              <a:off x="5760" y="4754"/>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Junior Assistant</a:t>
              </a:r>
            </a:p>
          </p:txBody>
        </p:sp>
        <p:sp>
          <p:nvSpPr>
            <p:cNvPr id="24" name="_s12332">
              <a:extLst>
                <a:ext uri="{FF2B5EF4-FFF2-40B4-BE49-F238E27FC236}">
                  <a16:creationId xmlns="" xmlns:a16="http://schemas.microsoft.com/office/drawing/2014/main" id="{3E9D3864-1B4F-2472-43F9-683E181B05FF}"/>
                </a:ext>
              </a:extLst>
            </p:cNvPr>
            <p:cNvSpPr>
              <a:spLocks noChangeArrowheads="1"/>
            </p:cNvSpPr>
            <p:nvPr/>
          </p:nvSpPr>
          <p:spPr bwMode="auto">
            <a:xfrm>
              <a:off x="6335" y="5186"/>
              <a:ext cx="863"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a:ln>
                    <a:noFill/>
                  </a:ln>
                  <a:solidFill>
                    <a:schemeClr val="tx1"/>
                  </a:solidFill>
                  <a:effectLst/>
                  <a:latin typeface="Arial" panose="020B0604020202020204" pitchFamily="34" charset="0"/>
                </a:rPr>
                <a:t>Peon</a:t>
              </a:r>
            </a:p>
          </p:txBody>
        </p:sp>
      </p:grpSp>
      <p:sp>
        <p:nvSpPr>
          <p:cNvPr id="48144" name="Text Box 16">
            <a:extLst>
              <a:ext uri="{FF2B5EF4-FFF2-40B4-BE49-F238E27FC236}">
                <a16:creationId xmlns="" xmlns:a16="http://schemas.microsoft.com/office/drawing/2014/main" id="{1769553F-6341-AD33-3118-D8114A5DAE44}"/>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Rural Water Supply Department</a:t>
            </a:r>
            <a:endParaRPr lang="en-US" sz="3200">
              <a:solidFill>
                <a:schemeClr val="bg1"/>
              </a:solidFill>
              <a:latin typeface="Arial Narrow"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a:extLst>
              <a:ext uri="{FF2B5EF4-FFF2-40B4-BE49-F238E27FC236}">
                <a16:creationId xmlns="" xmlns:a16="http://schemas.microsoft.com/office/drawing/2014/main" id="{0D2EF98F-8674-9215-19DE-EAE62320A136}"/>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4558" name="Text Box 46">
            <a:extLst>
              <a:ext uri="{FF2B5EF4-FFF2-40B4-BE49-F238E27FC236}">
                <a16:creationId xmlns="" xmlns:a16="http://schemas.microsoft.com/office/drawing/2014/main" id="{7876004A-D64F-6DC8-4636-B41EBB3B8142}"/>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Rural Water Supply Department</a:t>
            </a:r>
            <a:endParaRPr lang="en-US" sz="3200">
              <a:solidFill>
                <a:schemeClr val="bg1"/>
              </a:solidFill>
              <a:latin typeface="Arial Narrow" pitchFamily="34" charset="0"/>
            </a:endParaRPr>
          </a:p>
        </p:txBody>
      </p:sp>
      <p:sp>
        <p:nvSpPr>
          <p:cNvPr id="36868" name="Text Box 47">
            <a:extLst>
              <a:ext uri="{FF2B5EF4-FFF2-40B4-BE49-F238E27FC236}">
                <a16:creationId xmlns="" xmlns:a16="http://schemas.microsoft.com/office/drawing/2014/main" id="{8096785D-3BA8-21A2-0CE6-C1B70C2065B5}"/>
              </a:ext>
            </a:extLst>
          </p:cNvPr>
          <p:cNvSpPr txBox="1">
            <a:spLocks noChangeArrowheads="1"/>
          </p:cNvSpPr>
          <p:nvPr/>
        </p:nvSpPr>
        <p:spPr bwMode="auto">
          <a:xfrm>
            <a:off x="609600" y="1295400"/>
            <a:ext cx="7848600" cy="547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a:t>	 Executive Engineer heads water Dept, PUNE ZP and reports to CEO This is the supplier dept. in PUNE ZP.</a:t>
            </a:r>
          </a:p>
          <a:p>
            <a:pPr eaLnBrk="1" hangingPunct="1"/>
            <a:r>
              <a:rPr lang="en-US" altLang="en-US" sz="1400"/>
              <a:t>	</a:t>
            </a:r>
          </a:p>
          <a:p>
            <a:pPr eaLnBrk="1" hangingPunct="1"/>
            <a:r>
              <a:rPr lang="en-US" altLang="en-US" sz="1400"/>
              <a:t>	There are various programs from Central and State Govt. in order to uplift the living of rural people. There are two sections in this dept. One is technical dept where qualified engineers are working of surveys, estimation, planning and execution of programs in order to make provision of water to the rural population.</a:t>
            </a:r>
          </a:p>
          <a:p>
            <a:pPr eaLnBrk="1" hangingPunct="1"/>
            <a:r>
              <a:rPr lang="en-US" altLang="en-US" sz="1400"/>
              <a:t>	</a:t>
            </a:r>
          </a:p>
          <a:p>
            <a:pPr eaLnBrk="1" hangingPunct="1"/>
            <a:r>
              <a:rPr lang="en-US" altLang="en-US" sz="1400"/>
              <a:t>	The Second Section is admin, commercial. Working of requirements and getting funds from govt. procurement of goods required for various programs and keeping th stock of these goods are some of the activities performed by this section. </a:t>
            </a:r>
          </a:p>
          <a:p>
            <a:pPr eaLnBrk="1" hangingPunct="1"/>
            <a:endParaRPr lang="en-US" altLang="en-US" sz="1400"/>
          </a:p>
          <a:p>
            <a:pPr eaLnBrk="1" hangingPunct="1"/>
            <a:r>
              <a:rPr lang="en-US" altLang="en-US" sz="1400"/>
              <a:t>	The requirements received from different sections of PUNE ZP, elected representatives, BDOs or gramsevaks against different laid down program are fulfilled with an implementation plan &amp; reported as appropriate. After receiving sanction, if goods procured from approved rate contract suppliers Scrutiny of the beneficiaries is done by this dept.</a:t>
            </a:r>
          </a:p>
          <a:p>
            <a:pPr eaLnBrk="1" hangingPunct="1"/>
            <a:endParaRPr lang="en-US" altLang="en-US" sz="1400"/>
          </a:p>
          <a:p>
            <a:pPr eaLnBrk="1" hangingPunct="1"/>
            <a:r>
              <a:rPr lang="en-US" altLang="en-US" sz="1400"/>
              <a:t>	The executive engineer visits regularly to sites to check the functioning of the schemes and its benefits to the rural popluation. The admin and commercial section of Water Dept take care of record keeping and evaluation and reporting of the programs to Dept Head and CEO Water Dept in ZP BDO helps in distributing the benefits to selected beneficiaries and inspects proper utilization of various goods and facilities. In case of funds are to be distributed to beneficiaries (After receiving sanction) they are transferred in bank and cheques are issued to beneficiaries Water Department Keeps track of every program and prepares data analysis reports showing the effectiveness </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a:extLst>
              <a:ext uri="{FF2B5EF4-FFF2-40B4-BE49-F238E27FC236}">
                <a16:creationId xmlns="" xmlns:a16="http://schemas.microsoft.com/office/drawing/2014/main" id="{9EC9C821-6B63-E411-6965-1F7749D60834}"/>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66563" name="Text Box 3">
            <a:extLst>
              <a:ext uri="{FF2B5EF4-FFF2-40B4-BE49-F238E27FC236}">
                <a16:creationId xmlns="" xmlns:a16="http://schemas.microsoft.com/office/drawing/2014/main" id="{547D8181-0248-170B-100B-FBD528E9C590}"/>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Animal Husbandry Department</a:t>
            </a:r>
            <a:endParaRPr lang="en-US" sz="3200">
              <a:solidFill>
                <a:schemeClr val="bg1"/>
              </a:solidFill>
              <a:latin typeface="Arial Narrow" pitchFamily="34" charset="0"/>
            </a:endParaRPr>
          </a:p>
        </p:txBody>
      </p:sp>
      <p:sp>
        <p:nvSpPr>
          <p:cNvPr id="37892" name="Text Box 4">
            <a:extLst>
              <a:ext uri="{FF2B5EF4-FFF2-40B4-BE49-F238E27FC236}">
                <a16:creationId xmlns="" xmlns:a16="http://schemas.microsoft.com/office/drawing/2014/main" id="{EFF12C98-EEAF-2FC8-DCEC-6D832463CDD5}"/>
              </a:ext>
            </a:extLst>
          </p:cNvPr>
          <p:cNvSpPr txBox="1">
            <a:spLocks noChangeArrowheads="1"/>
          </p:cNvSpPr>
          <p:nvPr/>
        </p:nvSpPr>
        <p:spPr bwMode="auto">
          <a:xfrm>
            <a:off x="609600" y="1524000"/>
            <a:ext cx="7848600" cy="494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r>
              <a:rPr lang="en-US" altLang="en-US" sz="1500"/>
              <a:t>	District Animal Husbandry Officer is the Head of the Dept. for the control of Vet. Dispensaries &amp; different Schemes to be implemented in the District </a:t>
            </a:r>
          </a:p>
          <a:p>
            <a:pPr algn="just" eaLnBrk="1" hangingPunct="1"/>
            <a:r>
              <a:rPr lang="en-US" altLang="en-US" sz="1500"/>
              <a:t>	</a:t>
            </a:r>
          </a:p>
          <a:p>
            <a:pPr algn="just" eaLnBrk="1" hangingPunct="1"/>
            <a:r>
              <a:rPr lang="en-US" altLang="en-US" sz="1500"/>
              <a:t>	At present 183 Veterinary Institutes are working in the District. Out of which 54 are Grade I dispensaries where Livestock Development Officers ( Class II , A grade officers ) are appointed &amp; 127 Grade II dispensaries where Livestock Supervisors /Asst. Livestock Development Officers ( Class III ) are appointed .Besides this 2 Mobile Vet. Units (Grade I ) one at Sal Tal. Ambegaon &amp; one  at H.Q.are working.</a:t>
            </a:r>
          </a:p>
          <a:p>
            <a:pPr algn="just" eaLnBrk="1" hangingPunct="1"/>
            <a:r>
              <a:rPr lang="en-US" altLang="en-US" sz="1500"/>
              <a:t>	</a:t>
            </a:r>
          </a:p>
          <a:p>
            <a:pPr algn="just" eaLnBrk="1" hangingPunct="1"/>
            <a:r>
              <a:rPr lang="en-US" altLang="en-US" sz="1500"/>
              <a:t>	At Taluka level (13 Talukas) Livestock Development Officers ,Extension( Class II,A grade officers ) are the incharge of Taluka .They implement the  various  Animal Husbandry schemes at taluka level.</a:t>
            </a:r>
          </a:p>
          <a:p>
            <a:pPr algn="just" eaLnBrk="1" hangingPunct="1"/>
            <a:endParaRPr lang="en-US" altLang="en-US" sz="1500" u="sng"/>
          </a:p>
          <a:p>
            <a:pPr algn="just" eaLnBrk="1" hangingPunct="1"/>
            <a:r>
              <a:rPr lang="en-US" altLang="en-US" sz="1500" u="sng"/>
              <a:t>The objectives of Animal Husbandry Dept. are as follows-</a:t>
            </a:r>
          </a:p>
          <a:p>
            <a:pPr algn="just" eaLnBrk="1" hangingPunct="1"/>
            <a:r>
              <a:rPr lang="en-US" altLang="en-US" sz="1500"/>
              <a:t>To provide high quality Veterinary Services</a:t>
            </a:r>
          </a:p>
          <a:p>
            <a:pPr algn="just" eaLnBrk="1" hangingPunct="1"/>
            <a:r>
              <a:rPr lang="en-US" altLang="en-US" sz="1500"/>
              <a:t>To improve Animal Husbandry practices</a:t>
            </a:r>
          </a:p>
          <a:p>
            <a:pPr algn="just" eaLnBrk="1" hangingPunct="1"/>
            <a:r>
              <a:rPr lang="en-US" altLang="en-US" sz="1500"/>
              <a:t>To impliment various Animal Husbandry Schemes given by A.H.  Dept., Govt. of Maharashtra , Central Govt.&amp; Zilla Parishad for the development of Cattle,Sheep &amp; Goat and Poultry industry .</a:t>
            </a:r>
          </a:p>
          <a:p>
            <a:pPr algn="just" eaLnBrk="1" hangingPunct="1"/>
            <a:r>
              <a:rPr lang="en-US" altLang="en-US" sz="1500"/>
              <a:t>To implement Extension Education Programme </a:t>
            </a:r>
          </a:p>
          <a:p>
            <a:pPr algn="just" eaLnBrk="1" hangingPunct="1"/>
            <a:r>
              <a:rPr lang="en-US" altLang="en-US" sz="1500"/>
              <a:t>Table showing Talukawise Gr.I &amp; Gr.II  Dispensaries in Pune District</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 xmlns:a16="http://schemas.microsoft.com/office/drawing/2014/main" id="{E1C8AEA6-CE21-2528-CDD0-2CD7359DE13B}"/>
              </a:ext>
            </a:extLst>
          </p:cNvPr>
          <p:cNvSpPr txBox="1">
            <a:spLocks noChangeArrowheads="1"/>
          </p:cNvSpPr>
          <p:nvPr/>
        </p:nvSpPr>
        <p:spPr bwMode="auto">
          <a:xfrm>
            <a:off x="304800" y="1676400"/>
            <a:ext cx="8686800" cy="4729163"/>
          </a:xfrm>
          <a:prstGeom prst="rect">
            <a:avLst/>
          </a:prstGeom>
          <a:solidFill>
            <a:srgbClr val="008080">
              <a:alpha val="81175"/>
            </a:srgbClr>
          </a:solidFill>
          <a:ln w="76200" cmpd="tri">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endParaRPr lang="en-US" altLang="en-US" sz="2300">
              <a:solidFill>
                <a:schemeClr val="bg1"/>
              </a:solidFill>
              <a:latin typeface="Times New Roman" panose="02020603050405020304" pitchFamily="18" charset="0"/>
            </a:endParaRPr>
          </a:p>
          <a:p>
            <a:pPr algn="ctr"/>
            <a:r>
              <a:rPr lang="en-US" altLang="en-US" sz="2300" b="1">
                <a:solidFill>
                  <a:srgbClr val="FFFF00"/>
                </a:solidFill>
                <a:latin typeface="Times New Roman" panose="02020603050405020304" pitchFamily="18" charset="0"/>
              </a:rPr>
              <a:t>A Supreme Body of Zilla Parishad.</a:t>
            </a:r>
            <a:r>
              <a:rPr lang="en-US" altLang="en-US" sz="2300">
                <a:solidFill>
                  <a:srgbClr val="FFFF00"/>
                </a:solidFill>
                <a:latin typeface="Times New Roman" panose="02020603050405020304" pitchFamily="18" charset="0"/>
              </a:rPr>
              <a:t> </a:t>
            </a:r>
          </a:p>
          <a:p>
            <a:pPr algn="just"/>
            <a:endParaRPr lang="en-US" altLang="en-US" sz="2300">
              <a:solidFill>
                <a:srgbClr val="FFFF00"/>
              </a:solidFill>
              <a:latin typeface="Times New Roman" panose="02020603050405020304" pitchFamily="18" charset="0"/>
            </a:endParaRPr>
          </a:p>
          <a:p>
            <a:pPr algn="just">
              <a:buClr>
                <a:srgbClr val="FF9933"/>
              </a:buClr>
              <a:buFont typeface="Wingdings" panose="05000000000000000000" pitchFamily="2" charset="2"/>
              <a:buChar char="q"/>
            </a:pPr>
            <a:r>
              <a:rPr lang="en-US" altLang="en-US" sz="2300">
                <a:solidFill>
                  <a:schemeClr val="bg1"/>
                </a:solidFill>
                <a:latin typeface="Times New Roman" panose="02020603050405020304" pitchFamily="18" charset="0"/>
              </a:rPr>
              <a:t> 	President of Zilla Parishad is a statutory Chair Person of the 	General body. </a:t>
            </a:r>
          </a:p>
          <a:p>
            <a:pPr algn="just">
              <a:buClr>
                <a:srgbClr val="FF9933"/>
              </a:buClr>
              <a:buFont typeface="Wingdings" panose="05000000000000000000" pitchFamily="2" charset="2"/>
              <a:buChar char="q"/>
            </a:pPr>
            <a:endParaRPr lang="en-US" altLang="en-US" sz="2300">
              <a:solidFill>
                <a:schemeClr val="bg1"/>
              </a:solidFill>
              <a:latin typeface="Times New Roman" panose="02020603050405020304" pitchFamily="18" charset="0"/>
            </a:endParaRPr>
          </a:p>
          <a:p>
            <a:pPr algn="just">
              <a:buClr>
                <a:srgbClr val="FF9933"/>
              </a:buClr>
              <a:buFont typeface="Wingdings" panose="05000000000000000000" pitchFamily="2" charset="2"/>
              <a:buChar char="q"/>
            </a:pPr>
            <a:r>
              <a:rPr lang="en-US" altLang="en-US" sz="2300">
                <a:solidFill>
                  <a:schemeClr val="bg1"/>
                </a:solidFill>
                <a:latin typeface="Times New Roman" panose="02020603050405020304" pitchFamily="18" charset="0"/>
              </a:rPr>
              <a:t> 	All Elected Members of Zilla Parishad &amp; Chair person of 	Panchayat Samiti are the statutory members of the General 	body. </a:t>
            </a:r>
          </a:p>
          <a:p>
            <a:pPr algn="just">
              <a:buClr>
                <a:srgbClr val="FF9933"/>
              </a:buClr>
              <a:buFont typeface="Wingdings" panose="05000000000000000000" pitchFamily="2" charset="2"/>
              <a:buChar char="q"/>
            </a:pPr>
            <a:endParaRPr lang="en-US" altLang="en-US" sz="2300">
              <a:solidFill>
                <a:schemeClr val="bg1"/>
              </a:solidFill>
              <a:latin typeface="Times New Roman" panose="02020603050405020304" pitchFamily="18" charset="0"/>
            </a:endParaRPr>
          </a:p>
          <a:p>
            <a:pPr algn="just">
              <a:buClr>
                <a:srgbClr val="FF9933"/>
              </a:buClr>
              <a:buFont typeface="Wingdings" panose="05000000000000000000" pitchFamily="2" charset="2"/>
              <a:buChar char="q"/>
            </a:pPr>
            <a:r>
              <a:rPr lang="en-US" altLang="en-US" sz="2300">
                <a:solidFill>
                  <a:schemeClr val="bg1"/>
                </a:solidFill>
                <a:latin typeface="Times New Roman" panose="02020603050405020304" pitchFamily="18" charset="0"/>
              </a:rPr>
              <a:t>  	Deputy Chief  Executive Officer is a secretary of  </a:t>
            </a:r>
          </a:p>
          <a:p>
            <a:pPr algn="just">
              <a:buClr>
                <a:srgbClr val="FF9933"/>
              </a:buClr>
              <a:buFont typeface="Wingdings" panose="05000000000000000000" pitchFamily="2" charset="2"/>
              <a:buNone/>
            </a:pPr>
            <a:r>
              <a:rPr lang="en-US" altLang="en-US" sz="2300">
                <a:solidFill>
                  <a:schemeClr val="bg1"/>
                </a:solidFill>
                <a:latin typeface="Times New Roman" panose="02020603050405020304" pitchFamily="18" charset="0"/>
              </a:rPr>
              <a:t>	the General body. </a:t>
            </a:r>
          </a:p>
          <a:p>
            <a:pPr algn="just">
              <a:buClr>
                <a:srgbClr val="FF9933"/>
              </a:buClr>
              <a:buFont typeface="Wingdings" panose="05000000000000000000" pitchFamily="2" charset="2"/>
              <a:buNone/>
            </a:pPr>
            <a:endParaRPr lang="en-US" altLang="en-US" sz="2300">
              <a:solidFill>
                <a:schemeClr val="bg1"/>
              </a:solidFill>
              <a:latin typeface="Times New Roman" panose="02020603050405020304" pitchFamily="18" charset="0"/>
            </a:endParaRPr>
          </a:p>
        </p:txBody>
      </p:sp>
      <p:grpSp>
        <p:nvGrpSpPr>
          <p:cNvPr id="38915" name="Group 3">
            <a:extLst>
              <a:ext uri="{FF2B5EF4-FFF2-40B4-BE49-F238E27FC236}">
                <a16:creationId xmlns="" xmlns:a16="http://schemas.microsoft.com/office/drawing/2014/main" id="{64ACC625-589F-06E8-0A3D-7382A8A582CD}"/>
              </a:ext>
            </a:extLst>
          </p:cNvPr>
          <p:cNvGrpSpPr>
            <a:grpSpLocks/>
          </p:cNvGrpSpPr>
          <p:nvPr/>
        </p:nvGrpSpPr>
        <p:grpSpPr bwMode="auto">
          <a:xfrm>
            <a:off x="76200" y="425450"/>
            <a:ext cx="8001000" cy="1100138"/>
            <a:chOff x="48" y="163"/>
            <a:chExt cx="5040" cy="692"/>
          </a:xfrm>
        </p:grpSpPr>
        <p:sp>
          <p:nvSpPr>
            <p:cNvPr id="13316" name="Text Box 4">
              <a:extLst>
                <a:ext uri="{FF2B5EF4-FFF2-40B4-BE49-F238E27FC236}">
                  <a16:creationId xmlns="" xmlns:a16="http://schemas.microsoft.com/office/drawing/2014/main" id="{F4841E81-6506-AEDB-6BBD-F7FE5C6F2C1F}"/>
                </a:ext>
              </a:extLst>
            </p:cNvPr>
            <p:cNvSpPr txBox="1">
              <a:spLocks noChangeArrowheads="1"/>
            </p:cNvSpPr>
            <p:nvPr/>
          </p:nvSpPr>
          <p:spPr bwMode="auto">
            <a:xfrm>
              <a:off x="48" y="163"/>
              <a:ext cx="5040" cy="364"/>
            </a:xfrm>
            <a:prstGeom prst="rect">
              <a:avLst/>
            </a:prstGeom>
            <a:noFill/>
            <a:ln w="12700">
              <a:noFill/>
              <a:miter lim="800000"/>
              <a:headEnd type="none" w="sm" len="sm"/>
              <a:tailEnd type="none" w="sm" len="sm"/>
            </a:ln>
            <a:effectLst/>
          </p:spPr>
          <p:txBody>
            <a:bodyPr lIns="91427" tIns="45713" rIns="91427" bIns="45713">
              <a:spAutoFit/>
            </a:bodyPr>
            <a:lstStyle/>
            <a:p>
              <a:pPr algn="ctr" eaLnBrk="0" hangingPunct="0">
                <a:defRPr/>
              </a:pPr>
              <a:r>
                <a:rPr lang="en-US" sz="3200" b="1" i="1">
                  <a:solidFill>
                    <a:srgbClr val="FF9900"/>
                  </a:solidFill>
                  <a:effectLst>
                    <a:outerShdw blurRad="38100" dist="38100" dir="2700000" algn="tl">
                      <a:srgbClr val="C0C0C0"/>
                    </a:outerShdw>
                  </a:effectLst>
                  <a:latin typeface="Times New Roman" pitchFamily="18" charset="0"/>
                </a:rPr>
                <a:t>GENERAL BODY OF ZILLA PARISHAD</a:t>
              </a:r>
            </a:p>
          </p:txBody>
        </p:sp>
        <p:sp>
          <p:nvSpPr>
            <p:cNvPr id="13317" name="Text Box 5">
              <a:extLst>
                <a:ext uri="{FF2B5EF4-FFF2-40B4-BE49-F238E27FC236}">
                  <a16:creationId xmlns="" xmlns:a16="http://schemas.microsoft.com/office/drawing/2014/main" id="{3189A992-67EB-2FD9-E656-5D85149051C1}"/>
                </a:ext>
              </a:extLst>
            </p:cNvPr>
            <p:cNvSpPr txBox="1">
              <a:spLocks noChangeArrowheads="1"/>
            </p:cNvSpPr>
            <p:nvPr/>
          </p:nvSpPr>
          <p:spPr bwMode="auto">
            <a:xfrm>
              <a:off x="1056" y="576"/>
              <a:ext cx="3600" cy="279"/>
            </a:xfrm>
            <a:prstGeom prst="rect">
              <a:avLst/>
            </a:prstGeom>
            <a:noFill/>
            <a:ln w="12700">
              <a:noFill/>
              <a:miter lim="800000"/>
              <a:headEnd type="none" w="sm" len="sm"/>
              <a:tailEnd type="none" w="sm" len="sm"/>
            </a:ln>
            <a:effectLst/>
          </p:spPr>
          <p:txBody>
            <a:bodyPr lIns="91427" tIns="45713" rIns="91427" bIns="45713">
              <a:spAutoFit/>
            </a:bodyPr>
            <a:lstStyle/>
            <a:p>
              <a:pPr algn="ctr" eaLnBrk="0" hangingPunct="0">
                <a:defRPr/>
              </a:pPr>
              <a:r>
                <a:rPr lang="en-US" sz="2300" b="1" i="1">
                  <a:solidFill>
                    <a:srgbClr val="FFB77C"/>
                  </a:solidFill>
                  <a:effectLst>
                    <a:outerShdw blurRad="38100" dist="38100" dir="2700000" algn="tl">
                      <a:srgbClr val="C0C0C0"/>
                    </a:outerShdw>
                  </a:effectLst>
                  <a:latin typeface="Times New Roman" pitchFamily="18" charset="0"/>
                </a:rPr>
                <a:t>( M.Z.P. &amp; P.S. Act, 1961, sec. 9 )</a:t>
              </a:r>
            </a:p>
          </p:txBody>
        </p:sp>
      </p:gr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CDF23589-47F8-456E-DE2F-52C68C50DFF7}"/>
              </a:ext>
            </a:extLst>
          </p:cNvPr>
          <p:cNvSpPr>
            <a:spLocks noChangeArrowheads="1"/>
          </p:cNvSpPr>
          <p:nvPr/>
        </p:nvSpPr>
        <p:spPr bwMode="auto">
          <a:xfrm>
            <a:off x="0" y="0"/>
            <a:ext cx="9144000" cy="6477000"/>
          </a:xfrm>
          <a:prstGeom prst="rect">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339" name="Text Box 3">
            <a:extLst>
              <a:ext uri="{FF2B5EF4-FFF2-40B4-BE49-F238E27FC236}">
                <a16:creationId xmlns="" xmlns:a16="http://schemas.microsoft.com/office/drawing/2014/main" id="{4C972346-FF3E-0A16-16E5-5BC1983773D1}"/>
              </a:ext>
            </a:extLst>
          </p:cNvPr>
          <p:cNvSpPr txBox="1">
            <a:spLocks noChangeArrowheads="1"/>
          </p:cNvSpPr>
          <p:nvPr/>
        </p:nvSpPr>
        <p:spPr bwMode="auto">
          <a:xfrm>
            <a:off x="3048000" y="96838"/>
            <a:ext cx="3360738" cy="531812"/>
          </a:xfrm>
          <a:prstGeom prst="rect">
            <a:avLst/>
          </a:prstGeom>
          <a:solidFill>
            <a:srgbClr val="9933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2800" b="1">
                <a:solidFill>
                  <a:schemeClr val="bg1"/>
                </a:solidFill>
                <a:effectLst>
                  <a:outerShdw blurRad="38100" dist="38100" dir="2700000" algn="tl">
                    <a:srgbClr val="000000"/>
                  </a:outerShdw>
                </a:effectLst>
                <a:latin typeface="Arial" charset="0"/>
                <a:cs typeface="Arial" charset="0"/>
              </a:rPr>
              <a:t>GENERAL BODY</a:t>
            </a:r>
          </a:p>
        </p:txBody>
      </p:sp>
      <p:grpSp>
        <p:nvGrpSpPr>
          <p:cNvPr id="39940" name="Group 4">
            <a:extLst>
              <a:ext uri="{FF2B5EF4-FFF2-40B4-BE49-F238E27FC236}">
                <a16:creationId xmlns="" xmlns:a16="http://schemas.microsoft.com/office/drawing/2014/main" id="{71FF60AA-49FF-1657-2DFE-42D41EF09D69}"/>
              </a:ext>
            </a:extLst>
          </p:cNvPr>
          <p:cNvGrpSpPr>
            <a:grpSpLocks/>
          </p:cNvGrpSpPr>
          <p:nvPr/>
        </p:nvGrpSpPr>
        <p:grpSpPr bwMode="auto">
          <a:xfrm>
            <a:off x="149225" y="4876800"/>
            <a:ext cx="5737225" cy="1082675"/>
            <a:chOff x="94" y="3120"/>
            <a:chExt cx="3614" cy="682"/>
          </a:xfrm>
        </p:grpSpPr>
        <p:sp>
          <p:nvSpPr>
            <p:cNvPr id="39979" name="Text Box 5">
              <a:extLst>
                <a:ext uri="{FF2B5EF4-FFF2-40B4-BE49-F238E27FC236}">
                  <a16:creationId xmlns="" xmlns:a16="http://schemas.microsoft.com/office/drawing/2014/main" id="{56CB1DF7-A696-2F30-6B2D-88207275E311}"/>
                </a:ext>
              </a:extLst>
            </p:cNvPr>
            <p:cNvSpPr txBox="1">
              <a:spLocks noChangeArrowheads="1"/>
            </p:cNvSpPr>
            <p:nvPr/>
          </p:nvSpPr>
          <p:spPr bwMode="auto">
            <a:xfrm>
              <a:off x="94" y="3120"/>
              <a:ext cx="778" cy="682"/>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Water management &amp; Sanitation committee</a:t>
              </a:r>
              <a:endParaRPr lang="en-US" altLang="en-US" sz="1600">
                <a:latin typeface="Arial Narrow" panose="020B0606020202030204" pitchFamily="34" charset="0"/>
              </a:endParaRPr>
            </a:p>
          </p:txBody>
        </p:sp>
        <p:sp>
          <p:nvSpPr>
            <p:cNvPr id="39980" name="Text Box 6">
              <a:extLst>
                <a:ext uri="{FF2B5EF4-FFF2-40B4-BE49-F238E27FC236}">
                  <a16:creationId xmlns="" xmlns:a16="http://schemas.microsoft.com/office/drawing/2014/main" id="{771C5D0F-0091-1676-1368-A4795FD52161}"/>
                </a:ext>
              </a:extLst>
            </p:cNvPr>
            <p:cNvSpPr txBox="1">
              <a:spLocks noChangeArrowheads="1"/>
            </p:cNvSpPr>
            <p:nvPr/>
          </p:nvSpPr>
          <p:spPr bwMode="auto">
            <a:xfrm>
              <a:off x="1103" y="3130"/>
              <a:ext cx="731" cy="374"/>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Education Committee</a:t>
              </a:r>
            </a:p>
          </p:txBody>
        </p:sp>
        <p:sp>
          <p:nvSpPr>
            <p:cNvPr id="39981" name="Text Box 7">
              <a:extLst>
                <a:ext uri="{FF2B5EF4-FFF2-40B4-BE49-F238E27FC236}">
                  <a16:creationId xmlns="" xmlns:a16="http://schemas.microsoft.com/office/drawing/2014/main" id="{3A54B38A-8F67-ED55-CC4C-72315698E254}"/>
                </a:ext>
              </a:extLst>
            </p:cNvPr>
            <p:cNvSpPr txBox="1">
              <a:spLocks noChangeArrowheads="1"/>
            </p:cNvSpPr>
            <p:nvPr/>
          </p:nvSpPr>
          <p:spPr bwMode="auto">
            <a:xfrm>
              <a:off x="2006" y="3120"/>
              <a:ext cx="778" cy="528"/>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Animal Husbandry Committee</a:t>
              </a:r>
            </a:p>
          </p:txBody>
        </p:sp>
        <p:sp>
          <p:nvSpPr>
            <p:cNvPr id="39982" name="Text Box 8">
              <a:extLst>
                <a:ext uri="{FF2B5EF4-FFF2-40B4-BE49-F238E27FC236}">
                  <a16:creationId xmlns="" xmlns:a16="http://schemas.microsoft.com/office/drawing/2014/main" id="{22EC74B3-DED3-01FE-A841-DF42EA2443AA}"/>
                </a:ext>
              </a:extLst>
            </p:cNvPr>
            <p:cNvSpPr txBox="1">
              <a:spLocks noChangeArrowheads="1"/>
            </p:cNvSpPr>
            <p:nvPr/>
          </p:nvSpPr>
          <p:spPr bwMode="auto">
            <a:xfrm>
              <a:off x="2976" y="3130"/>
              <a:ext cx="732" cy="374"/>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Health Committee</a:t>
              </a:r>
            </a:p>
          </p:txBody>
        </p:sp>
      </p:grpSp>
      <p:grpSp>
        <p:nvGrpSpPr>
          <p:cNvPr id="39941" name="Group 9">
            <a:extLst>
              <a:ext uri="{FF2B5EF4-FFF2-40B4-BE49-F238E27FC236}">
                <a16:creationId xmlns="" xmlns:a16="http://schemas.microsoft.com/office/drawing/2014/main" id="{CBF7922D-424C-FCF6-836B-725308B60EFC}"/>
              </a:ext>
            </a:extLst>
          </p:cNvPr>
          <p:cNvGrpSpPr>
            <a:grpSpLocks/>
          </p:cNvGrpSpPr>
          <p:nvPr/>
        </p:nvGrpSpPr>
        <p:grpSpPr bwMode="auto">
          <a:xfrm>
            <a:off x="76200" y="3038475"/>
            <a:ext cx="8778875" cy="419100"/>
            <a:chOff x="48" y="1914"/>
            <a:chExt cx="5530" cy="264"/>
          </a:xfrm>
        </p:grpSpPr>
        <p:sp>
          <p:nvSpPr>
            <p:cNvPr id="39973" name="Text Box 10">
              <a:extLst>
                <a:ext uri="{FF2B5EF4-FFF2-40B4-BE49-F238E27FC236}">
                  <a16:creationId xmlns="" xmlns:a16="http://schemas.microsoft.com/office/drawing/2014/main" id="{B053E6AC-D9E6-81EF-8C80-110A710BBB26}"/>
                </a:ext>
              </a:extLst>
            </p:cNvPr>
            <p:cNvSpPr txBox="1">
              <a:spLocks noChangeArrowheads="1"/>
            </p:cNvSpPr>
            <p:nvPr/>
          </p:nvSpPr>
          <p:spPr bwMode="auto">
            <a:xfrm>
              <a:off x="48" y="1914"/>
              <a:ext cx="824" cy="258"/>
            </a:xfrm>
            <a:prstGeom prst="rect">
              <a:avLst/>
            </a:prstGeom>
            <a:solidFill>
              <a:srgbClr val="808080"/>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President</a:t>
              </a:r>
            </a:p>
          </p:txBody>
        </p:sp>
        <p:sp>
          <p:nvSpPr>
            <p:cNvPr id="39974" name="Text Box 11">
              <a:extLst>
                <a:ext uri="{FF2B5EF4-FFF2-40B4-BE49-F238E27FC236}">
                  <a16:creationId xmlns="" xmlns:a16="http://schemas.microsoft.com/office/drawing/2014/main" id="{16985C30-18C2-7BD3-65E2-6C20D9FD0DD6}"/>
                </a:ext>
              </a:extLst>
            </p:cNvPr>
            <p:cNvSpPr txBox="1">
              <a:spLocks noChangeArrowheads="1"/>
            </p:cNvSpPr>
            <p:nvPr/>
          </p:nvSpPr>
          <p:spPr bwMode="auto">
            <a:xfrm>
              <a:off x="1057" y="1920"/>
              <a:ext cx="823" cy="258"/>
            </a:xfrm>
            <a:prstGeom prst="rect">
              <a:avLst/>
            </a:prstGeom>
            <a:solidFill>
              <a:srgbClr val="808080"/>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Chairman</a:t>
              </a:r>
            </a:p>
          </p:txBody>
        </p:sp>
        <p:sp>
          <p:nvSpPr>
            <p:cNvPr id="39975" name="Text Box 12">
              <a:extLst>
                <a:ext uri="{FF2B5EF4-FFF2-40B4-BE49-F238E27FC236}">
                  <a16:creationId xmlns="" xmlns:a16="http://schemas.microsoft.com/office/drawing/2014/main" id="{2104015D-6870-D5CB-2885-7FCB4521C24B}"/>
                </a:ext>
              </a:extLst>
            </p:cNvPr>
            <p:cNvSpPr txBox="1">
              <a:spLocks noChangeArrowheads="1"/>
            </p:cNvSpPr>
            <p:nvPr/>
          </p:nvSpPr>
          <p:spPr bwMode="auto">
            <a:xfrm>
              <a:off x="1971" y="1914"/>
              <a:ext cx="823" cy="258"/>
            </a:xfrm>
            <a:prstGeom prst="rect">
              <a:avLst/>
            </a:prstGeom>
            <a:solidFill>
              <a:srgbClr val="808080"/>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Chairman</a:t>
              </a:r>
            </a:p>
          </p:txBody>
        </p:sp>
        <p:sp>
          <p:nvSpPr>
            <p:cNvPr id="39976" name="Text Box 13">
              <a:extLst>
                <a:ext uri="{FF2B5EF4-FFF2-40B4-BE49-F238E27FC236}">
                  <a16:creationId xmlns="" xmlns:a16="http://schemas.microsoft.com/office/drawing/2014/main" id="{B5705C1C-3939-35E1-A5C5-DA8B04E92830}"/>
                </a:ext>
              </a:extLst>
            </p:cNvPr>
            <p:cNvSpPr txBox="1">
              <a:spLocks noChangeArrowheads="1"/>
            </p:cNvSpPr>
            <p:nvPr/>
          </p:nvSpPr>
          <p:spPr bwMode="auto">
            <a:xfrm>
              <a:off x="2883" y="1914"/>
              <a:ext cx="823" cy="258"/>
            </a:xfrm>
            <a:prstGeom prst="rect">
              <a:avLst/>
            </a:prstGeom>
            <a:solidFill>
              <a:srgbClr val="808080"/>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Chairman</a:t>
              </a:r>
            </a:p>
          </p:txBody>
        </p:sp>
        <p:sp>
          <p:nvSpPr>
            <p:cNvPr id="39977" name="Text Box 14">
              <a:extLst>
                <a:ext uri="{FF2B5EF4-FFF2-40B4-BE49-F238E27FC236}">
                  <a16:creationId xmlns="" xmlns:a16="http://schemas.microsoft.com/office/drawing/2014/main" id="{03C9F21D-A5BB-E832-A858-035F76410E3B}"/>
                </a:ext>
              </a:extLst>
            </p:cNvPr>
            <p:cNvSpPr txBox="1">
              <a:spLocks noChangeArrowheads="1"/>
            </p:cNvSpPr>
            <p:nvPr/>
          </p:nvSpPr>
          <p:spPr bwMode="auto">
            <a:xfrm>
              <a:off x="3792" y="1914"/>
              <a:ext cx="824" cy="258"/>
            </a:xfrm>
            <a:prstGeom prst="rect">
              <a:avLst/>
            </a:prstGeom>
            <a:solidFill>
              <a:srgbClr val="808080"/>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Chairman</a:t>
              </a:r>
            </a:p>
          </p:txBody>
        </p:sp>
        <p:sp>
          <p:nvSpPr>
            <p:cNvPr id="39978" name="Text Box 15">
              <a:extLst>
                <a:ext uri="{FF2B5EF4-FFF2-40B4-BE49-F238E27FC236}">
                  <a16:creationId xmlns="" xmlns:a16="http://schemas.microsoft.com/office/drawing/2014/main" id="{C6A1C6AC-ADF6-892B-AB5C-9B739602D7AC}"/>
                </a:ext>
              </a:extLst>
            </p:cNvPr>
            <p:cNvSpPr txBox="1">
              <a:spLocks noChangeArrowheads="1"/>
            </p:cNvSpPr>
            <p:nvPr/>
          </p:nvSpPr>
          <p:spPr bwMode="auto">
            <a:xfrm>
              <a:off x="4754" y="1914"/>
              <a:ext cx="824" cy="258"/>
            </a:xfrm>
            <a:prstGeom prst="rect">
              <a:avLst/>
            </a:prstGeom>
            <a:solidFill>
              <a:srgbClr val="808080"/>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Chairman</a:t>
              </a:r>
            </a:p>
          </p:txBody>
        </p:sp>
      </p:grpSp>
      <p:grpSp>
        <p:nvGrpSpPr>
          <p:cNvPr id="39942" name="Group 16">
            <a:extLst>
              <a:ext uri="{FF2B5EF4-FFF2-40B4-BE49-F238E27FC236}">
                <a16:creationId xmlns="" xmlns:a16="http://schemas.microsoft.com/office/drawing/2014/main" id="{26892709-2867-3F69-0931-F14D65F60B58}"/>
              </a:ext>
            </a:extLst>
          </p:cNvPr>
          <p:cNvGrpSpPr>
            <a:grpSpLocks/>
          </p:cNvGrpSpPr>
          <p:nvPr/>
        </p:nvGrpSpPr>
        <p:grpSpPr bwMode="auto">
          <a:xfrm>
            <a:off x="149225" y="3862388"/>
            <a:ext cx="8689975" cy="1090612"/>
            <a:chOff x="94" y="2458"/>
            <a:chExt cx="5474" cy="687"/>
          </a:xfrm>
        </p:grpSpPr>
        <p:sp>
          <p:nvSpPr>
            <p:cNvPr id="39967" name="Text Box 17">
              <a:extLst>
                <a:ext uri="{FF2B5EF4-FFF2-40B4-BE49-F238E27FC236}">
                  <a16:creationId xmlns="" xmlns:a16="http://schemas.microsoft.com/office/drawing/2014/main" id="{CC5B6B3E-A787-6F6A-DE35-4AFA818183EF}"/>
                </a:ext>
              </a:extLst>
            </p:cNvPr>
            <p:cNvSpPr txBox="1">
              <a:spLocks noChangeArrowheads="1"/>
            </p:cNvSpPr>
            <p:nvPr/>
          </p:nvSpPr>
          <p:spPr bwMode="auto">
            <a:xfrm>
              <a:off x="94" y="2463"/>
              <a:ext cx="732" cy="374"/>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Standing Committee</a:t>
              </a:r>
            </a:p>
          </p:txBody>
        </p:sp>
        <p:sp>
          <p:nvSpPr>
            <p:cNvPr id="39968" name="Text Box 18">
              <a:extLst>
                <a:ext uri="{FF2B5EF4-FFF2-40B4-BE49-F238E27FC236}">
                  <a16:creationId xmlns="" xmlns:a16="http://schemas.microsoft.com/office/drawing/2014/main" id="{E0A819EB-6D12-EA13-29AD-120A2E4FB24F}"/>
                </a:ext>
              </a:extLst>
            </p:cNvPr>
            <p:cNvSpPr txBox="1">
              <a:spLocks noChangeArrowheads="1"/>
            </p:cNvSpPr>
            <p:nvPr/>
          </p:nvSpPr>
          <p:spPr bwMode="auto">
            <a:xfrm>
              <a:off x="1103" y="2458"/>
              <a:ext cx="731" cy="374"/>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Finance Committee</a:t>
              </a:r>
            </a:p>
          </p:txBody>
        </p:sp>
        <p:sp>
          <p:nvSpPr>
            <p:cNvPr id="39969" name="Text Box 19">
              <a:extLst>
                <a:ext uri="{FF2B5EF4-FFF2-40B4-BE49-F238E27FC236}">
                  <a16:creationId xmlns="" xmlns:a16="http://schemas.microsoft.com/office/drawing/2014/main" id="{2118EE8E-EB75-4A0C-56E6-1D7D15C79382}"/>
                </a:ext>
              </a:extLst>
            </p:cNvPr>
            <p:cNvSpPr txBox="1">
              <a:spLocks noChangeArrowheads="1"/>
            </p:cNvSpPr>
            <p:nvPr/>
          </p:nvSpPr>
          <p:spPr bwMode="auto">
            <a:xfrm>
              <a:off x="2017" y="2463"/>
              <a:ext cx="732" cy="374"/>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Agriculture Committee</a:t>
              </a:r>
            </a:p>
          </p:txBody>
        </p:sp>
        <p:sp>
          <p:nvSpPr>
            <p:cNvPr id="39970" name="Text Box 20">
              <a:extLst>
                <a:ext uri="{FF2B5EF4-FFF2-40B4-BE49-F238E27FC236}">
                  <a16:creationId xmlns="" xmlns:a16="http://schemas.microsoft.com/office/drawing/2014/main" id="{BA1ADBEF-41AE-7AB7-71EF-770642D0D4D1}"/>
                </a:ext>
              </a:extLst>
            </p:cNvPr>
            <p:cNvSpPr txBox="1">
              <a:spLocks noChangeArrowheads="1"/>
            </p:cNvSpPr>
            <p:nvPr/>
          </p:nvSpPr>
          <p:spPr bwMode="auto">
            <a:xfrm>
              <a:off x="2974" y="2463"/>
              <a:ext cx="732" cy="374"/>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Works Committee</a:t>
              </a:r>
            </a:p>
          </p:txBody>
        </p:sp>
        <p:sp>
          <p:nvSpPr>
            <p:cNvPr id="39971" name="Text Box 21">
              <a:extLst>
                <a:ext uri="{FF2B5EF4-FFF2-40B4-BE49-F238E27FC236}">
                  <a16:creationId xmlns="" xmlns:a16="http://schemas.microsoft.com/office/drawing/2014/main" id="{46AC154C-C269-57A6-0A4A-6F47B1AB11AB}"/>
                </a:ext>
              </a:extLst>
            </p:cNvPr>
            <p:cNvSpPr txBox="1">
              <a:spLocks noChangeArrowheads="1"/>
            </p:cNvSpPr>
            <p:nvPr/>
          </p:nvSpPr>
          <p:spPr bwMode="auto">
            <a:xfrm>
              <a:off x="3884" y="2463"/>
              <a:ext cx="732" cy="528"/>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Social Welfare Committee</a:t>
              </a:r>
            </a:p>
          </p:txBody>
        </p:sp>
        <p:sp>
          <p:nvSpPr>
            <p:cNvPr id="39972" name="Text Box 22">
              <a:extLst>
                <a:ext uri="{FF2B5EF4-FFF2-40B4-BE49-F238E27FC236}">
                  <a16:creationId xmlns="" xmlns:a16="http://schemas.microsoft.com/office/drawing/2014/main" id="{D4C63D00-0A9C-59C9-EC40-F97F8757247B}"/>
                </a:ext>
              </a:extLst>
            </p:cNvPr>
            <p:cNvSpPr txBox="1">
              <a:spLocks noChangeArrowheads="1"/>
            </p:cNvSpPr>
            <p:nvPr/>
          </p:nvSpPr>
          <p:spPr bwMode="auto">
            <a:xfrm>
              <a:off x="4835" y="2463"/>
              <a:ext cx="733" cy="682"/>
            </a:xfrm>
            <a:prstGeom prst="rect">
              <a:avLst/>
            </a:prstGeom>
            <a:solidFill>
              <a:schemeClr val="bg1"/>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latin typeface="Arial Narrow" panose="020B0606020202030204" pitchFamily="34" charset="0"/>
                </a:rPr>
                <a:t>Women &amp; Child Welfare Committee</a:t>
              </a:r>
            </a:p>
          </p:txBody>
        </p:sp>
      </p:grpSp>
      <p:sp>
        <p:nvSpPr>
          <p:cNvPr id="39943" name="Line 23">
            <a:extLst>
              <a:ext uri="{FF2B5EF4-FFF2-40B4-BE49-F238E27FC236}">
                <a16:creationId xmlns="" xmlns:a16="http://schemas.microsoft.com/office/drawing/2014/main" id="{85FB1B43-78AE-73F5-CD2A-373FDF9584CB}"/>
              </a:ext>
            </a:extLst>
          </p:cNvPr>
          <p:cNvSpPr>
            <a:spLocks noChangeShapeType="1"/>
          </p:cNvSpPr>
          <p:nvPr/>
        </p:nvSpPr>
        <p:spPr bwMode="auto">
          <a:xfrm>
            <a:off x="914400" y="2590800"/>
            <a:ext cx="73152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nvGrpSpPr>
          <p:cNvPr id="39944" name="Group 24">
            <a:extLst>
              <a:ext uri="{FF2B5EF4-FFF2-40B4-BE49-F238E27FC236}">
                <a16:creationId xmlns="" xmlns:a16="http://schemas.microsoft.com/office/drawing/2014/main" id="{F08543CC-3319-32B9-6B89-BD152CD3C69E}"/>
              </a:ext>
            </a:extLst>
          </p:cNvPr>
          <p:cNvGrpSpPr>
            <a:grpSpLocks/>
          </p:cNvGrpSpPr>
          <p:nvPr/>
        </p:nvGrpSpPr>
        <p:grpSpPr bwMode="auto">
          <a:xfrm>
            <a:off x="927100" y="2611438"/>
            <a:ext cx="7315200" cy="457200"/>
            <a:chOff x="584" y="1645"/>
            <a:chExt cx="4608" cy="288"/>
          </a:xfrm>
        </p:grpSpPr>
        <p:sp>
          <p:nvSpPr>
            <p:cNvPr id="39962" name="Line 25">
              <a:extLst>
                <a:ext uri="{FF2B5EF4-FFF2-40B4-BE49-F238E27FC236}">
                  <a16:creationId xmlns="" xmlns:a16="http://schemas.microsoft.com/office/drawing/2014/main" id="{3A6BE329-8D34-9982-6193-775B306AD149}"/>
                </a:ext>
              </a:extLst>
            </p:cNvPr>
            <p:cNvSpPr>
              <a:spLocks noChangeShapeType="1"/>
            </p:cNvSpPr>
            <p:nvPr/>
          </p:nvSpPr>
          <p:spPr bwMode="auto">
            <a:xfrm>
              <a:off x="584" y="1645"/>
              <a:ext cx="0" cy="269"/>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3" name="Line 26">
              <a:extLst>
                <a:ext uri="{FF2B5EF4-FFF2-40B4-BE49-F238E27FC236}">
                  <a16:creationId xmlns="" xmlns:a16="http://schemas.microsoft.com/office/drawing/2014/main" id="{48F79334-F7CD-2F75-821E-35C5366FAB6A}"/>
                </a:ext>
              </a:extLst>
            </p:cNvPr>
            <p:cNvSpPr>
              <a:spLocks noChangeShapeType="1"/>
            </p:cNvSpPr>
            <p:nvPr/>
          </p:nvSpPr>
          <p:spPr bwMode="auto">
            <a:xfrm>
              <a:off x="1448" y="1645"/>
              <a:ext cx="0" cy="269"/>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4" name="Line 27">
              <a:extLst>
                <a:ext uri="{FF2B5EF4-FFF2-40B4-BE49-F238E27FC236}">
                  <a16:creationId xmlns="" xmlns:a16="http://schemas.microsoft.com/office/drawing/2014/main" id="{25F6DB14-48F6-9ACE-A687-CF665C62A54F}"/>
                </a:ext>
              </a:extLst>
            </p:cNvPr>
            <p:cNvSpPr>
              <a:spLocks noChangeShapeType="1"/>
            </p:cNvSpPr>
            <p:nvPr/>
          </p:nvSpPr>
          <p:spPr bwMode="auto">
            <a:xfrm>
              <a:off x="2456" y="1645"/>
              <a:ext cx="0" cy="288"/>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5" name="Line 28">
              <a:extLst>
                <a:ext uri="{FF2B5EF4-FFF2-40B4-BE49-F238E27FC236}">
                  <a16:creationId xmlns="" xmlns:a16="http://schemas.microsoft.com/office/drawing/2014/main" id="{D89F444E-67AC-EC92-C55F-02EEE9A88617}"/>
                </a:ext>
              </a:extLst>
            </p:cNvPr>
            <p:cNvSpPr>
              <a:spLocks noChangeShapeType="1"/>
            </p:cNvSpPr>
            <p:nvPr/>
          </p:nvSpPr>
          <p:spPr bwMode="auto">
            <a:xfrm>
              <a:off x="4184" y="1645"/>
              <a:ext cx="0" cy="269"/>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6" name="Line 29">
              <a:extLst>
                <a:ext uri="{FF2B5EF4-FFF2-40B4-BE49-F238E27FC236}">
                  <a16:creationId xmlns="" xmlns:a16="http://schemas.microsoft.com/office/drawing/2014/main" id="{9B5CFDE6-F959-CAF4-B99D-6F499853A90C}"/>
                </a:ext>
              </a:extLst>
            </p:cNvPr>
            <p:cNvSpPr>
              <a:spLocks noChangeShapeType="1"/>
            </p:cNvSpPr>
            <p:nvPr/>
          </p:nvSpPr>
          <p:spPr bwMode="auto">
            <a:xfrm>
              <a:off x="5192" y="1645"/>
              <a:ext cx="0" cy="269"/>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39945" name="Line 30">
            <a:extLst>
              <a:ext uri="{FF2B5EF4-FFF2-40B4-BE49-F238E27FC236}">
                <a16:creationId xmlns="" xmlns:a16="http://schemas.microsoft.com/office/drawing/2014/main" id="{E6E6BB08-8CEB-3D42-BD69-1F5A2476BB2D}"/>
              </a:ext>
            </a:extLst>
          </p:cNvPr>
          <p:cNvSpPr>
            <a:spLocks noChangeShapeType="1"/>
          </p:cNvSpPr>
          <p:nvPr/>
        </p:nvSpPr>
        <p:spPr bwMode="auto">
          <a:xfrm>
            <a:off x="4724400" y="2209800"/>
            <a:ext cx="0" cy="381000"/>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46" name="Line 31">
            <a:extLst>
              <a:ext uri="{FF2B5EF4-FFF2-40B4-BE49-F238E27FC236}">
                <a16:creationId xmlns="" xmlns:a16="http://schemas.microsoft.com/office/drawing/2014/main" id="{AF81212A-01BF-0F07-81AA-2B8BAAEA27C2}"/>
              </a:ext>
            </a:extLst>
          </p:cNvPr>
          <p:cNvSpPr>
            <a:spLocks noChangeShapeType="1"/>
          </p:cNvSpPr>
          <p:nvPr/>
        </p:nvSpPr>
        <p:spPr bwMode="auto">
          <a:xfrm flipH="1" flipV="1">
            <a:off x="685800" y="838200"/>
            <a:ext cx="40386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68" name="Text Box 32">
            <a:extLst>
              <a:ext uri="{FF2B5EF4-FFF2-40B4-BE49-F238E27FC236}">
                <a16:creationId xmlns="" xmlns:a16="http://schemas.microsoft.com/office/drawing/2014/main" id="{6EAA6FF5-F16E-3DB2-664E-850B3815D733}"/>
              </a:ext>
            </a:extLst>
          </p:cNvPr>
          <p:cNvSpPr txBox="1">
            <a:spLocks noChangeArrowheads="1"/>
          </p:cNvSpPr>
          <p:nvPr/>
        </p:nvSpPr>
        <p:spPr bwMode="auto">
          <a:xfrm>
            <a:off x="3048000" y="1600200"/>
            <a:ext cx="3271838" cy="601663"/>
          </a:xfrm>
          <a:prstGeom prst="rect">
            <a:avLst/>
          </a:prstGeom>
          <a:solidFill>
            <a:srgbClr val="339966"/>
          </a:solidFill>
          <a:ln w="12700">
            <a:solidFill>
              <a:schemeClr val="tx1"/>
            </a:solidFill>
            <a:miter lim="800000"/>
            <a:headEnd type="none" w="sm" len="sm"/>
            <a:tailEnd type="none" w="sm" len="sm"/>
          </a:ln>
          <a:effectLst/>
        </p:spPr>
        <p:txBody>
          <a:bodyPr lIns="91427" tIns="45713" rIns="91427" bIns="45713">
            <a:spAutoFit/>
          </a:bodyPr>
          <a:lstStyle/>
          <a:p>
            <a:pPr algn="ctr" eaLnBrk="0" hangingPunct="0">
              <a:lnSpc>
                <a:spcPct val="50000"/>
              </a:lnSpc>
              <a:spcBef>
                <a:spcPct val="50000"/>
              </a:spcBef>
              <a:defRPr/>
            </a:pPr>
            <a:endParaRPr lang="en-US" sz="100" b="1">
              <a:solidFill>
                <a:schemeClr val="bg1"/>
              </a:solidFill>
              <a:effectLst>
                <a:outerShdw blurRad="38100" dist="38100" dir="2700000" algn="tl">
                  <a:srgbClr val="000000"/>
                </a:outerShdw>
              </a:effectLst>
              <a:latin typeface="Arial Narrow" pitchFamily="34" charset="0"/>
            </a:endParaRPr>
          </a:p>
          <a:p>
            <a:pPr algn="ctr" eaLnBrk="0" hangingPunct="0">
              <a:lnSpc>
                <a:spcPct val="50000"/>
              </a:lnSpc>
              <a:spcBef>
                <a:spcPct val="50000"/>
              </a:spcBef>
              <a:defRPr/>
            </a:pPr>
            <a:r>
              <a:rPr lang="en-US" sz="2800" b="1">
                <a:solidFill>
                  <a:schemeClr val="bg1"/>
                </a:solidFill>
                <a:effectLst>
                  <a:outerShdw blurRad="38100" dist="38100" dir="2700000" algn="tl">
                    <a:srgbClr val="000000"/>
                  </a:outerShdw>
                </a:effectLst>
                <a:latin typeface="Arial Narrow" pitchFamily="34" charset="0"/>
              </a:rPr>
              <a:t>Subject Committees </a:t>
            </a:r>
          </a:p>
          <a:p>
            <a:pPr algn="ctr" eaLnBrk="0" hangingPunct="0">
              <a:lnSpc>
                <a:spcPct val="50000"/>
              </a:lnSpc>
              <a:spcBef>
                <a:spcPct val="50000"/>
              </a:spcBef>
              <a:defRPr/>
            </a:pPr>
            <a:endParaRPr lang="en-US" sz="400" b="1">
              <a:solidFill>
                <a:schemeClr val="bg1"/>
              </a:solidFill>
              <a:effectLst>
                <a:outerShdw blurRad="38100" dist="38100" dir="2700000" algn="tl">
                  <a:srgbClr val="000000"/>
                </a:outerShdw>
              </a:effectLst>
              <a:latin typeface="Arial Narrow" pitchFamily="34" charset="0"/>
            </a:endParaRPr>
          </a:p>
        </p:txBody>
      </p:sp>
      <p:sp>
        <p:nvSpPr>
          <p:cNvPr id="39948" name="Line 33">
            <a:extLst>
              <a:ext uri="{FF2B5EF4-FFF2-40B4-BE49-F238E27FC236}">
                <a16:creationId xmlns="" xmlns:a16="http://schemas.microsoft.com/office/drawing/2014/main" id="{A06C9371-A906-BCEE-FCA8-747A0C69D195}"/>
              </a:ext>
            </a:extLst>
          </p:cNvPr>
          <p:cNvSpPr>
            <a:spLocks noChangeShapeType="1"/>
          </p:cNvSpPr>
          <p:nvPr/>
        </p:nvSpPr>
        <p:spPr bwMode="auto">
          <a:xfrm>
            <a:off x="698500" y="858838"/>
            <a:ext cx="0" cy="22098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9949" name="Line 34">
            <a:extLst>
              <a:ext uri="{FF2B5EF4-FFF2-40B4-BE49-F238E27FC236}">
                <a16:creationId xmlns="" xmlns:a16="http://schemas.microsoft.com/office/drawing/2014/main" id="{CF552113-F6BB-6092-DB9B-1F64A82A8847}"/>
              </a:ext>
            </a:extLst>
          </p:cNvPr>
          <p:cNvSpPr>
            <a:spLocks noChangeShapeType="1"/>
          </p:cNvSpPr>
          <p:nvPr/>
        </p:nvSpPr>
        <p:spPr bwMode="auto">
          <a:xfrm>
            <a:off x="4724400" y="685800"/>
            <a:ext cx="0" cy="914400"/>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39950" name="Group 35">
            <a:extLst>
              <a:ext uri="{FF2B5EF4-FFF2-40B4-BE49-F238E27FC236}">
                <a16:creationId xmlns="" xmlns:a16="http://schemas.microsoft.com/office/drawing/2014/main" id="{24D6BFED-0346-3D1C-62F1-257E47E6F33D}"/>
              </a:ext>
            </a:extLst>
          </p:cNvPr>
          <p:cNvGrpSpPr>
            <a:grpSpLocks/>
          </p:cNvGrpSpPr>
          <p:nvPr/>
        </p:nvGrpSpPr>
        <p:grpSpPr bwMode="auto">
          <a:xfrm>
            <a:off x="730250" y="3429000"/>
            <a:ext cx="7499350" cy="434975"/>
            <a:chOff x="460" y="2160"/>
            <a:chExt cx="4724" cy="274"/>
          </a:xfrm>
        </p:grpSpPr>
        <p:sp>
          <p:nvSpPr>
            <p:cNvPr id="39956" name="Line 36">
              <a:extLst>
                <a:ext uri="{FF2B5EF4-FFF2-40B4-BE49-F238E27FC236}">
                  <a16:creationId xmlns="" xmlns:a16="http://schemas.microsoft.com/office/drawing/2014/main" id="{F3CA29B9-9475-8953-97D0-991A192B2B16}"/>
                </a:ext>
              </a:extLst>
            </p:cNvPr>
            <p:cNvSpPr>
              <a:spLocks noChangeShapeType="1"/>
            </p:cNvSpPr>
            <p:nvPr/>
          </p:nvSpPr>
          <p:spPr bwMode="auto">
            <a:xfrm>
              <a:off x="460" y="2160"/>
              <a:ext cx="0" cy="27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7" name="Line 37">
              <a:extLst>
                <a:ext uri="{FF2B5EF4-FFF2-40B4-BE49-F238E27FC236}">
                  <a16:creationId xmlns="" xmlns:a16="http://schemas.microsoft.com/office/drawing/2014/main" id="{85EF504F-3164-5F71-3244-F275EFF8CF78}"/>
                </a:ext>
              </a:extLst>
            </p:cNvPr>
            <p:cNvSpPr>
              <a:spLocks noChangeShapeType="1"/>
            </p:cNvSpPr>
            <p:nvPr/>
          </p:nvSpPr>
          <p:spPr bwMode="auto">
            <a:xfrm>
              <a:off x="2383" y="2160"/>
              <a:ext cx="0" cy="27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8" name="Line 38">
              <a:extLst>
                <a:ext uri="{FF2B5EF4-FFF2-40B4-BE49-F238E27FC236}">
                  <a16:creationId xmlns="" xmlns:a16="http://schemas.microsoft.com/office/drawing/2014/main" id="{895629B6-7A02-A414-997E-6593041859B9}"/>
                </a:ext>
              </a:extLst>
            </p:cNvPr>
            <p:cNvSpPr>
              <a:spLocks noChangeShapeType="1"/>
            </p:cNvSpPr>
            <p:nvPr/>
          </p:nvSpPr>
          <p:spPr bwMode="auto">
            <a:xfrm>
              <a:off x="3295" y="2160"/>
              <a:ext cx="0" cy="27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9" name="Line 39">
              <a:extLst>
                <a:ext uri="{FF2B5EF4-FFF2-40B4-BE49-F238E27FC236}">
                  <a16:creationId xmlns="" xmlns:a16="http://schemas.microsoft.com/office/drawing/2014/main" id="{0189B99C-E186-1803-AAAA-888D4FF63F4A}"/>
                </a:ext>
              </a:extLst>
            </p:cNvPr>
            <p:cNvSpPr>
              <a:spLocks noChangeShapeType="1"/>
            </p:cNvSpPr>
            <p:nvPr/>
          </p:nvSpPr>
          <p:spPr bwMode="auto">
            <a:xfrm>
              <a:off x="4204" y="2160"/>
              <a:ext cx="0" cy="27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0" name="Line 40">
              <a:extLst>
                <a:ext uri="{FF2B5EF4-FFF2-40B4-BE49-F238E27FC236}">
                  <a16:creationId xmlns="" xmlns:a16="http://schemas.microsoft.com/office/drawing/2014/main" id="{BF5DB390-9DFC-62A6-9F6C-26521C1A442E}"/>
                </a:ext>
              </a:extLst>
            </p:cNvPr>
            <p:cNvSpPr>
              <a:spLocks noChangeShapeType="1"/>
            </p:cNvSpPr>
            <p:nvPr/>
          </p:nvSpPr>
          <p:spPr bwMode="auto">
            <a:xfrm>
              <a:off x="5184" y="2160"/>
              <a:ext cx="0" cy="27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61" name="Line 41">
              <a:extLst>
                <a:ext uri="{FF2B5EF4-FFF2-40B4-BE49-F238E27FC236}">
                  <a16:creationId xmlns="" xmlns:a16="http://schemas.microsoft.com/office/drawing/2014/main" id="{47DD2E12-D538-EEEF-5856-586C082EBA9F}"/>
                </a:ext>
              </a:extLst>
            </p:cNvPr>
            <p:cNvSpPr>
              <a:spLocks noChangeShapeType="1"/>
            </p:cNvSpPr>
            <p:nvPr/>
          </p:nvSpPr>
          <p:spPr bwMode="auto">
            <a:xfrm>
              <a:off x="1440" y="2160"/>
              <a:ext cx="0" cy="274"/>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9951" name="Group 42">
            <a:extLst>
              <a:ext uri="{FF2B5EF4-FFF2-40B4-BE49-F238E27FC236}">
                <a16:creationId xmlns="" xmlns:a16="http://schemas.microsoft.com/office/drawing/2014/main" id="{852D4219-6E19-DB5C-0384-A3DF6804A938}"/>
              </a:ext>
            </a:extLst>
          </p:cNvPr>
          <p:cNvGrpSpPr>
            <a:grpSpLocks/>
          </p:cNvGrpSpPr>
          <p:nvPr/>
        </p:nvGrpSpPr>
        <p:grpSpPr bwMode="auto">
          <a:xfrm>
            <a:off x="730250" y="4440238"/>
            <a:ext cx="4527550" cy="436562"/>
            <a:chOff x="460" y="2832"/>
            <a:chExt cx="2852" cy="275"/>
          </a:xfrm>
        </p:grpSpPr>
        <p:sp>
          <p:nvSpPr>
            <p:cNvPr id="39952" name="Line 43">
              <a:extLst>
                <a:ext uri="{FF2B5EF4-FFF2-40B4-BE49-F238E27FC236}">
                  <a16:creationId xmlns="" xmlns:a16="http://schemas.microsoft.com/office/drawing/2014/main" id="{2C06F0B1-01D6-A34A-49F3-B7B329CC6244}"/>
                </a:ext>
              </a:extLst>
            </p:cNvPr>
            <p:cNvSpPr>
              <a:spLocks noChangeShapeType="1"/>
            </p:cNvSpPr>
            <p:nvPr/>
          </p:nvSpPr>
          <p:spPr bwMode="auto">
            <a:xfrm>
              <a:off x="460" y="2832"/>
              <a:ext cx="0" cy="27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3" name="Line 44">
              <a:extLst>
                <a:ext uri="{FF2B5EF4-FFF2-40B4-BE49-F238E27FC236}">
                  <a16:creationId xmlns="" xmlns:a16="http://schemas.microsoft.com/office/drawing/2014/main" id="{597FAB98-80D6-7F8D-9545-13CD66D6B091}"/>
                </a:ext>
              </a:extLst>
            </p:cNvPr>
            <p:cNvSpPr>
              <a:spLocks noChangeShapeType="1"/>
            </p:cNvSpPr>
            <p:nvPr/>
          </p:nvSpPr>
          <p:spPr bwMode="auto">
            <a:xfrm>
              <a:off x="1440" y="2832"/>
              <a:ext cx="0" cy="27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4" name="Line 45">
              <a:extLst>
                <a:ext uri="{FF2B5EF4-FFF2-40B4-BE49-F238E27FC236}">
                  <a16:creationId xmlns="" xmlns:a16="http://schemas.microsoft.com/office/drawing/2014/main" id="{7884CA6B-2315-159F-1658-274877F8D9BA}"/>
                </a:ext>
              </a:extLst>
            </p:cNvPr>
            <p:cNvSpPr>
              <a:spLocks noChangeShapeType="1"/>
            </p:cNvSpPr>
            <p:nvPr/>
          </p:nvSpPr>
          <p:spPr bwMode="auto">
            <a:xfrm>
              <a:off x="2400" y="2832"/>
              <a:ext cx="0" cy="27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9955" name="Line 46">
              <a:extLst>
                <a:ext uri="{FF2B5EF4-FFF2-40B4-BE49-F238E27FC236}">
                  <a16:creationId xmlns="" xmlns:a16="http://schemas.microsoft.com/office/drawing/2014/main" id="{49321747-E247-9CBB-7B5D-C05A7D9462FE}"/>
                </a:ext>
              </a:extLst>
            </p:cNvPr>
            <p:cNvSpPr>
              <a:spLocks noChangeShapeType="1"/>
            </p:cNvSpPr>
            <p:nvPr/>
          </p:nvSpPr>
          <p:spPr bwMode="auto">
            <a:xfrm>
              <a:off x="3312" y="2832"/>
              <a:ext cx="0" cy="275"/>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DB33222E-C9E9-08DF-D46A-08161A848220}"/>
              </a:ext>
            </a:extLst>
          </p:cNvPr>
          <p:cNvSpPr>
            <a:spLocks noChangeArrowheads="1"/>
          </p:cNvSpPr>
          <p:nvPr/>
        </p:nvSpPr>
        <p:spPr bwMode="auto">
          <a:xfrm>
            <a:off x="0" y="0"/>
            <a:ext cx="9144000" cy="6477000"/>
          </a:xfrm>
          <a:prstGeom prst="rect">
            <a:avLst/>
          </a:prstGeom>
          <a:solidFill>
            <a:srgbClr val="FF9900"/>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363" name="Text Box 3">
            <a:extLst>
              <a:ext uri="{FF2B5EF4-FFF2-40B4-BE49-F238E27FC236}">
                <a16:creationId xmlns="" xmlns:a16="http://schemas.microsoft.com/office/drawing/2014/main" id="{D30D2AF3-E5D3-B761-792E-2EDEAF75FC1A}"/>
              </a:ext>
            </a:extLst>
          </p:cNvPr>
          <p:cNvSpPr txBox="1">
            <a:spLocks noChangeArrowheads="1"/>
          </p:cNvSpPr>
          <p:nvPr/>
        </p:nvSpPr>
        <p:spPr bwMode="auto">
          <a:xfrm>
            <a:off x="2735263" y="96838"/>
            <a:ext cx="3817937" cy="592137"/>
          </a:xfrm>
          <a:prstGeom prst="rect">
            <a:avLst/>
          </a:prstGeom>
          <a:solidFill>
            <a:srgbClr val="9933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PANCHAYAT SAMITI </a:t>
            </a:r>
          </a:p>
        </p:txBody>
      </p:sp>
      <p:sp>
        <p:nvSpPr>
          <p:cNvPr id="40964" name="Text Box 4">
            <a:extLst>
              <a:ext uri="{FF2B5EF4-FFF2-40B4-BE49-F238E27FC236}">
                <a16:creationId xmlns="" xmlns:a16="http://schemas.microsoft.com/office/drawing/2014/main" id="{EC4E331F-BBED-B405-2DAF-0F1BADD3F185}"/>
              </a:ext>
            </a:extLst>
          </p:cNvPr>
          <p:cNvSpPr txBox="1">
            <a:spLocks noChangeArrowheads="1"/>
          </p:cNvSpPr>
          <p:nvPr/>
        </p:nvSpPr>
        <p:spPr bwMode="auto">
          <a:xfrm>
            <a:off x="228600" y="4724400"/>
            <a:ext cx="2057400" cy="838200"/>
          </a:xfrm>
          <a:prstGeom prst="rect">
            <a:avLst/>
          </a:prstGeom>
          <a:solidFill>
            <a:srgbClr val="269A26"/>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600" b="1">
                <a:solidFill>
                  <a:schemeClr val="bg1"/>
                </a:solidFill>
                <a:latin typeface="Arial Narrow" panose="020B0606020202030204" pitchFamily="34" charset="0"/>
              </a:rPr>
              <a:t>ELECTED MEMBERS OF PANCHAYAT SAMITI</a:t>
            </a:r>
            <a:endParaRPr lang="en-US" altLang="en-US" sz="1600">
              <a:solidFill>
                <a:schemeClr val="bg1"/>
              </a:solidFill>
              <a:latin typeface="Arial Narrow" panose="020B0606020202030204" pitchFamily="34" charset="0"/>
            </a:endParaRPr>
          </a:p>
        </p:txBody>
      </p:sp>
      <p:sp>
        <p:nvSpPr>
          <p:cNvPr id="40965" name="Text Box 5">
            <a:extLst>
              <a:ext uri="{FF2B5EF4-FFF2-40B4-BE49-F238E27FC236}">
                <a16:creationId xmlns="" xmlns:a16="http://schemas.microsoft.com/office/drawing/2014/main" id="{6435A878-CB0F-C06C-E5DF-864A5E207746}"/>
              </a:ext>
            </a:extLst>
          </p:cNvPr>
          <p:cNvSpPr txBox="1">
            <a:spLocks noChangeArrowheads="1"/>
          </p:cNvSpPr>
          <p:nvPr/>
        </p:nvSpPr>
        <p:spPr bwMode="auto">
          <a:xfrm>
            <a:off x="228600" y="3352800"/>
            <a:ext cx="2133600" cy="958850"/>
          </a:xfrm>
          <a:prstGeom prst="rect">
            <a:avLst/>
          </a:prstGeom>
          <a:solidFill>
            <a:srgbClr val="269A26"/>
          </a:solidFill>
          <a:ln w="12700">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DEPUTY CHAIRMAN</a:t>
            </a:r>
            <a:r>
              <a:rPr lang="en-US" altLang="en-US" sz="1600" b="1">
                <a:solidFill>
                  <a:schemeClr val="bg1"/>
                </a:solidFill>
                <a:latin typeface="Arial Narrow" panose="020B0606020202030204" pitchFamily="34" charset="0"/>
              </a:rPr>
              <a:t> PANCHAYAT SAMITI</a:t>
            </a:r>
          </a:p>
        </p:txBody>
      </p:sp>
      <p:sp>
        <p:nvSpPr>
          <p:cNvPr id="40966" name="Line 6">
            <a:extLst>
              <a:ext uri="{FF2B5EF4-FFF2-40B4-BE49-F238E27FC236}">
                <a16:creationId xmlns="" xmlns:a16="http://schemas.microsoft.com/office/drawing/2014/main" id="{A4AB3932-D76D-F6E9-34A0-AB38270751D6}"/>
              </a:ext>
            </a:extLst>
          </p:cNvPr>
          <p:cNvSpPr>
            <a:spLocks noChangeShapeType="1"/>
          </p:cNvSpPr>
          <p:nvPr/>
        </p:nvSpPr>
        <p:spPr bwMode="auto">
          <a:xfrm>
            <a:off x="4724400" y="2209800"/>
            <a:ext cx="0" cy="381000"/>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67" name="Line 7">
            <a:extLst>
              <a:ext uri="{FF2B5EF4-FFF2-40B4-BE49-F238E27FC236}">
                <a16:creationId xmlns="" xmlns:a16="http://schemas.microsoft.com/office/drawing/2014/main" id="{B7E37838-B31B-D182-33BC-495F3D135A59}"/>
              </a:ext>
            </a:extLst>
          </p:cNvPr>
          <p:cNvSpPr>
            <a:spLocks noChangeShapeType="1"/>
          </p:cNvSpPr>
          <p:nvPr/>
        </p:nvSpPr>
        <p:spPr bwMode="auto">
          <a:xfrm flipH="1" flipV="1">
            <a:off x="1295400" y="1143000"/>
            <a:ext cx="5334000" cy="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68" name="Line 8">
            <a:extLst>
              <a:ext uri="{FF2B5EF4-FFF2-40B4-BE49-F238E27FC236}">
                <a16:creationId xmlns="" xmlns:a16="http://schemas.microsoft.com/office/drawing/2014/main" id="{FB439E84-659F-940D-3632-BEE9A5A51EF8}"/>
              </a:ext>
            </a:extLst>
          </p:cNvPr>
          <p:cNvSpPr>
            <a:spLocks noChangeShapeType="1"/>
          </p:cNvSpPr>
          <p:nvPr/>
        </p:nvSpPr>
        <p:spPr bwMode="auto">
          <a:xfrm>
            <a:off x="1295400" y="1143000"/>
            <a:ext cx="0" cy="838200"/>
          </a:xfrm>
          <a:prstGeom prst="line">
            <a:avLst/>
          </a:prstGeom>
          <a:noFill/>
          <a:ln w="28575">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40969" name="Line 9">
            <a:extLst>
              <a:ext uri="{FF2B5EF4-FFF2-40B4-BE49-F238E27FC236}">
                <a16:creationId xmlns="" xmlns:a16="http://schemas.microsoft.com/office/drawing/2014/main" id="{025E3675-C313-5626-5F5E-6EBD665E596D}"/>
              </a:ext>
            </a:extLst>
          </p:cNvPr>
          <p:cNvSpPr>
            <a:spLocks noChangeShapeType="1"/>
          </p:cNvSpPr>
          <p:nvPr/>
        </p:nvSpPr>
        <p:spPr bwMode="auto">
          <a:xfrm>
            <a:off x="4724400" y="685800"/>
            <a:ext cx="0" cy="457200"/>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0" name="Line 10">
            <a:extLst>
              <a:ext uri="{FF2B5EF4-FFF2-40B4-BE49-F238E27FC236}">
                <a16:creationId xmlns="" xmlns:a16="http://schemas.microsoft.com/office/drawing/2014/main" id="{9EF27A81-1F4C-900C-363F-21C5BF79E3B5}"/>
              </a:ext>
            </a:extLst>
          </p:cNvPr>
          <p:cNvSpPr>
            <a:spLocks noChangeShapeType="1"/>
          </p:cNvSpPr>
          <p:nvPr/>
        </p:nvSpPr>
        <p:spPr bwMode="auto">
          <a:xfrm>
            <a:off x="6629400" y="1143000"/>
            <a:ext cx="0" cy="457200"/>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1" name="Text Box 11">
            <a:extLst>
              <a:ext uri="{FF2B5EF4-FFF2-40B4-BE49-F238E27FC236}">
                <a16:creationId xmlns="" xmlns:a16="http://schemas.microsoft.com/office/drawing/2014/main" id="{DCAA7965-AA3E-BB16-F3A4-58DB9111CE3B}"/>
              </a:ext>
            </a:extLst>
          </p:cNvPr>
          <p:cNvSpPr txBox="1">
            <a:spLocks noChangeArrowheads="1"/>
          </p:cNvSpPr>
          <p:nvPr/>
        </p:nvSpPr>
        <p:spPr bwMode="auto">
          <a:xfrm>
            <a:off x="76200" y="1981200"/>
            <a:ext cx="2438400" cy="882650"/>
          </a:xfrm>
          <a:prstGeom prst="rect">
            <a:avLst/>
          </a:prstGeom>
          <a:solidFill>
            <a:srgbClr val="269A26"/>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latin typeface="Arial Narrow" panose="020B0606020202030204" pitchFamily="34" charset="0"/>
              </a:rPr>
              <a:t>CHAIRMAN </a:t>
            </a:r>
          </a:p>
          <a:p>
            <a:pPr algn="ctr">
              <a:spcBef>
                <a:spcPct val="50000"/>
              </a:spcBef>
            </a:pPr>
            <a:r>
              <a:rPr lang="en-US" altLang="en-US" b="1">
                <a:solidFill>
                  <a:schemeClr val="bg1"/>
                </a:solidFill>
                <a:latin typeface="Arial Narrow" panose="020B0606020202030204" pitchFamily="34" charset="0"/>
              </a:rPr>
              <a:t>PANCHAYAT SAMITI</a:t>
            </a:r>
          </a:p>
        </p:txBody>
      </p:sp>
      <p:sp>
        <p:nvSpPr>
          <p:cNvPr id="40972" name="Line 12">
            <a:extLst>
              <a:ext uri="{FF2B5EF4-FFF2-40B4-BE49-F238E27FC236}">
                <a16:creationId xmlns="" xmlns:a16="http://schemas.microsoft.com/office/drawing/2014/main" id="{EFEF6BC4-C60F-3527-E30F-21F6E9C579ED}"/>
              </a:ext>
            </a:extLst>
          </p:cNvPr>
          <p:cNvSpPr>
            <a:spLocks noChangeShapeType="1"/>
          </p:cNvSpPr>
          <p:nvPr/>
        </p:nvSpPr>
        <p:spPr bwMode="auto">
          <a:xfrm>
            <a:off x="1295400" y="2895600"/>
            <a:ext cx="0" cy="457200"/>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3" name="Line 13">
            <a:extLst>
              <a:ext uri="{FF2B5EF4-FFF2-40B4-BE49-F238E27FC236}">
                <a16:creationId xmlns="" xmlns:a16="http://schemas.microsoft.com/office/drawing/2014/main" id="{903AF658-A5AB-9684-C695-64A68CDE6461}"/>
              </a:ext>
            </a:extLst>
          </p:cNvPr>
          <p:cNvSpPr>
            <a:spLocks noChangeShapeType="1"/>
          </p:cNvSpPr>
          <p:nvPr/>
        </p:nvSpPr>
        <p:spPr bwMode="auto">
          <a:xfrm>
            <a:off x="1295400" y="4327525"/>
            <a:ext cx="0" cy="427038"/>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4" name="Text Box 14" descr="Purple mesh">
            <a:extLst>
              <a:ext uri="{FF2B5EF4-FFF2-40B4-BE49-F238E27FC236}">
                <a16:creationId xmlns="" xmlns:a16="http://schemas.microsoft.com/office/drawing/2014/main" id="{875C183B-11B2-FBE7-D735-2369E4054523}"/>
              </a:ext>
            </a:extLst>
          </p:cNvPr>
          <p:cNvSpPr txBox="1">
            <a:spLocks noChangeArrowheads="1"/>
          </p:cNvSpPr>
          <p:nvPr/>
        </p:nvSpPr>
        <p:spPr bwMode="auto">
          <a:xfrm>
            <a:off x="2514600" y="4125913"/>
            <a:ext cx="1905000" cy="1265237"/>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DY. ENGINEER</a:t>
            </a:r>
          </a:p>
          <a:p>
            <a:pPr algn="ctr">
              <a:spcBef>
                <a:spcPct val="50000"/>
              </a:spcBef>
            </a:pPr>
            <a:r>
              <a:rPr lang="en-US" altLang="en-US" sz="1600" b="1">
                <a:solidFill>
                  <a:schemeClr val="bg1"/>
                </a:solidFill>
                <a:latin typeface="Arial Narrow" panose="020B0606020202030204" pitchFamily="34" charset="0"/>
              </a:rPr>
              <a:t>(WORKS / IRRIGATION /  WATER SUPPLY)</a:t>
            </a:r>
            <a:endParaRPr lang="en-US" altLang="en-US" sz="1600">
              <a:solidFill>
                <a:schemeClr val="bg1"/>
              </a:solidFill>
              <a:latin typeface="Arial Narrow" panose="020B0606020202030204" pitchFamily="34" charset="0"/>
            </a:endParaRPr>
          </a:p>
        </p:txBody>
      </p:sp>
      <p:sp>
        <p:nvSpPr>
          <p:cNvPr id="40975" name="Line 15" descr="Pink tissue paper">
            <a:extLst>
              <a:ext uri="{FF2B5EF4-FFF2-40B4-BE49-F238E27FC236}">
                <a16:creationId xmlns="" xmlns:a16="http://schemas.microsoft.com/office/drawing/2014/main" id="{2A10BD39-F052-6567-EFC5-E94EA7D0ABD0}"/>
              </a:ext>
            </a:extLst>
          </p:cNvPr>
          <p:cNvSpPr>
            <a:spLocks noChangeShapeType="1"/>
          </p:cNvSpPr>
          <p:nvPr/>
        </p:nvSpPr>
        <p:spPr bwMode="auto">
          <a:xfrm>
            <a:off x="3429000" y="3733800"/>
            <a:ext cx="4800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0976" name="Group 16">
            <a:extLst>
              <a:ext uri="{FF2B5EF4-FFF2-40B4-BE49-F238E27FC236}">
                <a16:creationId xmlns="" xmlns:a16="http://schemas.microsoft.com/office/drawing/2014/main" id="{9193CE48-4181-2C97-5DBB-37BA34217D47}"/>
              </a:ext>
            </a:extLst>
          </p:cNvPr>
          <p:cNvGrpSpPr>
            <a:grpSpLocks/>
          </p:cNvGrpSpPr>
          <p:nvPr/>
        </p:nvGrpSpPr>
        <p:grpSpPr bwMode="auto">
          <a:xfrm>
            <a:off x="4876800" y="3733800"/>
            <a:ext cx="1981200" cy="1727200"/>
            <a:chOff x="3168" y="2352"/>
            <a:chExt cx="1248" cy="1088"/>
          </a:xfrm>
        </p:grpSpPr>
        <p:sp>
          <p:nvSpPr>
            <p:cNvPr id="40987" name="Text Box 17" descr="Purple mesh">
              <a:extLst>
                <a:ext uri="{FF2B5EF4-FFF2-40B4-BE49-F238E27FC236}">
                  <a16:creationId xmlns="" xmlns:a16="http://schemas.microsoft.com/office/drawing/2014/main" id="{E9D62AF3-F749-F7F9-107B-A6D664565791}"/>
                </a:ext>
              </a:extLst>
            </p:cNvPr>
            <p:cNvSpPr txBox="1">
              <a:spLocks noChangeArrowheads="1"/>
            </p:cNvSpPr>
            <p:nvPr/>
          </p:nvSpPr>
          <p:spPr bwMode="auto">
            <a:xfrm>
              <a:off x="3168" y="2606"/>
              <a:ext cx="1248" cy="834"/>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CHILD DEVELOPMENT PROJECT OFFICER</a:t>
              </a:r>
              <a:endParaRPr lang="en-US" altLang="en-US" sz="2800">
                <a:solidFill>
                  <a:schemeClr val="bg1"/>
                </a:solidFill>
                <a:latin typeface="Arial Narrow" panose="020B0606020202030204" pitchFamily="34" charset="0"/>
              </a:endParaRPr>
            </a:p>
          </p:txBody>
        </p:sp>
        <p:sp>
          <p:nvSpPr>
            <p:cNvPr id="40988" name="Line 18" descr="Pink tissue paper">
              <a:extLst>
                <a:ext uri="{FF2B5EF4-FFF2-40B4-BE49-F238E27FC236}">
                  <a16:creationId xmlns="" xmlns:a16="http://schemas.microsoft.com/office/drawing/2014/main" id="{D8781DD3-F2CE-7B94-5876-66814C649584}"/>
                </a:ext>
              </a:extLst>
            </p:cNvPr>
            <p:cNvSpPr>
              <a:spLocks noChangeShapeType="1"/>
            </p:cNvSpPr>
            <p:nvPr/>
          </p:nvSpPr>
          <p:spPr bwMode="auto">
            <a:xfrm flipH="1">
              <a:off x="3792" y="2352"/>
              <a:ext cx="3" cy="24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0977" name="Text Box 19" descr="Purple mesh">
            <a:extLst>
              <a:ext uri="{FF2B5EF4-FFF2-40B4-BE49-F238E27FC236}">
                <a16:creationId xmlns="" xmlns:a16="http://schemas.microsoft.com/office/drawing/2014/main" id="{9ADB22C7-E98B-A604-E101-084A718E6812}"/>
              </a:ext>
            </a:extLst>
          </p:cNvPr>
          <p:cNvSpPr txBox="1">
            <a:spLocks noChangeArrowheads="1"/>
          </p:cNvSpPr>
          <p:nvPr/>
        </p:nvSpPr>
        <p:spPr bwMode="auto">
          <a:xfrm>
            <a:off x="6096000" y="5565775"/>
            <a:ext cx="2209800" cy="71437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TALUKA HEALTH OFFICER</a:t>
            </a:r>
            <a:endParaRPr lang="en-US" altLang="en-US" sz="2800">
              <a:solidFill>
                <a:schemeClr val="bg1"/>
              </a:solidFill>
              <a:latin typeface="Arial Narrow" panose="020B0606020202030204" pitchFamily="34" charset="0"/>
            </a:endParaRPr>
          </a:p>
        </p:txBody>
      </p:sp>
      <p:sp>
        <p:nvSpPr>
          <p:cNvPr id="40978" name="Line 20" descr="Pink tissue paper">
            <a:extLst>
              <a:ext uri="{FF2B5EF4-FFF2-40B4-BE49-F238E27FC236}">
                <a16:creationId xmlns="" xmlns:a16="http://schemas.microsoft.com/office/drawing/2014/main" id="{02B2B9BA-A168-BC44-856B-F05295EC081B}"/>
              </a:ext>
            </a:extLst>
          </p:cNvPr>
          <p:cNvSpPr>
            <a:spLocks noChangeShapeType="1"/>
          </p:cNvSpPr>
          <p:nvPr/>
        </p:nvSpPr>
        <p:spPr bwMode="auto">
          <a:xfrm>
            <a:off x="7010400" y="3733800"/>
            <a:ext cx="0" cy="18288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79" name="Text Box 21" descr="Purple mesh">
            <a:extLst>
              <a:ext uri="{FF2B5EF4-FFF2-40B4-BE49-F238E27FC236}">
                <a16:creationId xmlns="" xmlns:a16="http://schemas.microsoft.com/office/drawing/2014/main" id="{D1233398-6551-F9A3-97C7-8D5B7D341CEC}"/>
              </a:ext>
            </a:extLst>
          </p:cNvPr>
          <p:cNvSpPr txBox="1">
            <a:spLocks noChangeArrowheads="1"/>
          </p:cNvSpPr>
          <p:nvPr/>
        </p:nvSpPr>
        <p:spPr bwMode="auto">
          <a:xfrm>
            <a:off x="7162800" y="4238625"/>
            <a:ext cx="1905000" cy="101917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LIVE STOCK DEVELOPMENT OFFICER</a:t>
            </a:r>
            <a:endParaRPr lang="en-US" altLang="en-US" sz="2800">
              <a:solidFill>
                <a:schemeClr val="bg1"/>
              </a:solidFill>
              <a:latin typeface="Arial Narrow" panose="020B0606020202030204" pitchFamily="34" charset="0"/>
            </a:endParaRPr>
          </a:p>
        </p:txBody>
      </p:sp>
      <p:sp>
        <p:nvSpPr>
          <p:cNvPr id="40980" name="Line 22" descr="Pink tissue paper">
            <a:extLst>
              <a:ext uri="{FF2B5EF4-FFF2-40B4-BE49-F238E27FC236}">
                <a16:creationId xmlns="" xmlns:a16="http://schemas.microsoft.com/office/drawing/2014/main" id="{E49A8769-345A-62C3-05AB-368EA52BF221}"/>
              </a:ext>
            </a:extLst>
          </p:cNvPr>
          <p:cNvSpPr>
            <a:spLocks noChangeShapeType="1"/>
          </p:cNvSpPr>
          <p:nvPr/>
        </p:nvSpPr>
        <p:spPr bwMode="auto">
          <a:xfrm>
            <a:off x="8226425" y="3733800"/>
            <a:ext cx="20638" cy="5334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1" name="Line 23" descr="Pink tissue paper">
            <a:extLst>
              <a:ext uri="{FF2B5EF4-FFF2-40B4-BE49-F238E27FC236}">
                <a16:creationId xmlns="" xmlns:a16="http://schemas.microsoft.com/office/drawing/2014/main" id="{435F593C-0C2D-B7B1-5E5D-390F80B4ADE7}"/>
              </a:ext>
            </a:extLst>
          </p:cNvPr>
          <p:cNvSpPr>
            <a:spLocks noChangeShapeType="1"/>
          </p:cNvSpPr>
          <p:nvPr/>
        </p:nvSpPr>
        <p:spPr bwMode="auto">
          <a:xfrm>
            <a:off x="3429000" y="3733800"/>
            <a:ext cx="17463" cy="4032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2" name="Text Box 24" descr="Purple mesh">
            <a:extLst>
              <a:ext uri="{FF2B5EF4-FFF2-40B4-BE49-F238E27FC236}">
                <a16:creationId xmlns="" xmlns:a16="http://schemas.microsoft.com/office/drawing/2014/main" id="{9578E742-C011-202B-EF0B-17C9CBB85CE3}"/>
              </a:ext>
            </a:extLst>
          </p:cNvPr>
          <p:cNvSpPr txBox="1">
            <a:spLocks noChangeArrowheads="1"/>
          </p:cNvSpPr>
          <p:nvPr/>
        </p:nvSpPr>
        <p:spPr bwMode="auto">
          <a:xfrm>
            <a:off x="2971800" y="5610225"/>
            <a:ext cx="2895600" cy="71437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BLOCK EDUCATION OFFICER</a:t>
            </a:r>
            <a:endParaRPr lang="en-US" altLang="en-US" sz="2800">
              <a:solidFill>
                <a:schemeClr val="bg1"/>
              </a:solidFill>
              <a:latin typeface="Arial Narrow" panose="020B0606020202030204" pitchFamily="34" charset="0"/>
            </a:endParaRPr>
          </a:p>
        </p:txBody>
      </p:sp>
      <p:sp>
        <p:nvSpPr>
          <p:cNvPr id="40983" name="Line 25" descr="Pink tissue paper">
            <a:extLst>
              <a:ext uri="{FF2B5EF4-FFF2-40B4-BE49-F238E27FC236}">
                <a16:creationId xmlns="" xmlns:a16="http://schemas.microsoft.com/office/drawing/2014/main" id="{F9505D06-ADAC-7424-5E7E-F226ED809A2E}"/>
              </a:ext>
            </a:extLst>
          </p:cNvPr>
          <p:cNvSpPr>
            <a:spLocks noChangeShapeType="1"/>
          </p:cNvSpPr>
          <p:nvPr/>
        </p:nvSpPr>
        <p:spPr bwMode="auto">
          <a:xfrm>
            <a:off x="4648200" y="3733800"/>
            <a:ext cx="0" cy="18288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4" name="Line 26">
            <a:extLst>
              <a:ext uri="{FF2B5EF4-FFF2-40B4-BE49-F238E27FC236}">
                <a16:creationId xmlns="" xmlns:a16="http://schemas.microsoft.com/office/drawing/2014/main" id="{2CE85AF3-AC24-1363-C1FF-AFBAC764E27C}"/>
              </a:ext>
            </a:extLst>
          </p:cNvPr>
          <p:cNvSpPr>
            <a:spLocks noChangeShapeType="1"/>
          </p:cNvSpPr>
          <p:nvPr/>
        </p:nvSpPr>
        <p:spPr bwMode="auto">
          <a:xfrm>
            <a:off x="6477000" y="2514600"/>
            <a:ext cx="0" cy="1219200"/>
          </a:xfrm>
          <a:prstGeom prst="line">
            <a:avLst/>
          </a:prstGeom>
          <a:noFill/>
          <a:ln w="28575">
            <a:solidFill>
              <a:schemeClr val="tx1"/>
            </a:solidFill>
            <a:round/>
            <a:headEnd type="diamond"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0985" name="Text Box 27">
            <a:extLst>
              <a:ext uri="{FF2B5EF4-FFF2-40B4-BE49-F238E27FC236}">
                <a16:creationId xmlns="" xmlns:a16="http://schemas.microsoft.com/office/drawing/2014/main" id="{787ED445-EB89-9D7B-545C-D1F2E1C63952}"/>
              </a:ext>
            </a:extLst>
          </p:cNvPr>
          <p:cNvSpPr txBox="1">
            <a:spLocks noChangeArrowheads="1"/>
          </p:cNvSpPr>
          <p:nvPr/>
        </p:nvSpPr>
        <p:spPr bwMode="auto">
          <a:xfrm>
            <a:off x="5943600" y="2797175"/>
            <a:ext cx="1025525" cy="469900"/>
          </a:xfrm>
          <a:prstGeom prst="rect">
            <a:avLst/>
          </a:prstGeom>
          <a:solidFill>
            <a:schemeClr val="tx2"/>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latin typeface="Arial Narrow" panose="020B0606020202030204" pitchFamily="34" charset="0"/>
              </a:rPr>
              <a:t>H.O.D.</a:t>
            </a:r>
            <a:endParaRPr lang="en-US" altLang="en-US" sz="3200">
              <a:solidFill>
                <a:schemeClr val="bg1"/>
              </a:solidFill>
              <a:latin typeface="Arial Narrow" panose="020B0606020202030204" pitchFamily="34" charset="0"/>
            </a:endParaRPr>
          </a:p>
        </p:txBody>
      </p:sp>
      <p:sp>
        <p:nvSpPr>
          <p:cNvPr id="15388" name="Text Box 28">
            <a:extLst>
              <a:ext uri="{FF2B5EF4-FFF2-40B4-BE49-F238E27FC236}">
                <a16:creationId xmlns="" xmlns:a16="http://schemas.microsoft.com/office/drawing/2014/main" id="{BB46BC69-CEB7-CE06-6C24-4C0B00604CF9}"/>
              </a:ext>
            </a:extLst>
          </p:cNvPr>
          <p:cNvSpPr txBox="1">
            <a:spLocks noChangeArrowheads="1"/>
          </p:cNvSpPr>
          <p:nvPr/>
        </p:nvSpPr>
        <p:spPr bwMode="auto">
          <a:xfrm>
            <a:off x="4419600" y="1600200"/>
            <a:ext cx="4267200" cy="989013"/>
          </a:xfrm>
          <a:prstGeom prst="rect">
            <a:avLst/>
          </a:prstGeom>
          <a:solidFill>
            <a:schemeClr val="tx2"/>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lnSpc>
                <a:spcPct val="50000"/>
              </a:lnSpc>
              <a:spcBef>
                <a:spcPct val="50000"/>
              </a:spcBef>
              <a:defRPr/>
            </a:pPr>
            <a:endParaRPr lang="en-US" sz="400" b="1">
              <a:solidFill>
                <a:schemeClr val="bg1"/>
              </a:solidFill>
              <a:effectLst>
                <a:outerShdw blurRad="38100" dist="38100" dir="2700000" algn="tl">
                  <a:srgbClr val="808080"/>
                </a:outerShdw>
              </a:effectLst>
              <a:latin typeface="Arial Narrow" pitchFamily="34" charset="0"/>
            </a:endParaRPr>
          </a:p>
          <a:p>
            <a:pPr algn="ctr" eaLnBrk="0" hangingPunct="0">
              <a:lnSpc>
                <a:spcPct val="50000"/>
              </a:lnSpc>
              <a:spcBef>
                <a:spcPct val="50000"/>
              </a:spcBef>
              <a:defRPr/>
            </a:pPr>
            <a:r>
              <a:rPr lang="en-US" sz="2400" b="1">
                <a:solidFill>
                  <a:schemeClr val="bg1"/>
                </a:solidFill>
                <a:effectLst>
                  <a:outerShdw blurRad="38100" dist="38100" dir="2700000" algn="tl">
                    <a:srgbClr val="808080"/>
                  </a:outerShdw>
                </a:effectLst>
                <a:latin typeface="Arial Narrow" pitchFamily="34" charset="0"/>
              </a:rPr>
              <a:t>BLOCK DEVELOPMENT OFFICER</a:t>
            </a:r>
          </a:p>
          <a:p>
            <a:pPr algn="ctr" eaLnBrk="0" hangingPunct="0">
              <a:lnSpc>
                <a:spcPct val="50000"/>
              </a:lnSpc>
              <a:spcBef>
                <a:spcPct val="50000"/>
              </a:spcBef>
              <a:defRPr/>
            </a:pPr>
            <a:r>
              <a:rPr lang="en-US" b="1">
                <a:solidFill>
                  <a:schemeClr val="bg1"/>
                </a:solidFill>
                <a:effectLst>
                  <a:outerShdw blurRad="38100" dist="38100" dir="2700000" algn="tl">
                    <a:srgbClr val="808080"/>
                  </a:outerShdw>
                </a:effectLst>
                <a:latin typeface="Arial Narrow" pitchFamily="34" charset="0"/>
              </a:rPr>
              <a:t>SECRETARY TO PANCHAYAT SAMITI</a:t>
            </a:r>
            <a:r>
              <a:rPr lang="en-US" sz="3200" b="1">
                <a:solidFill>
                  <a:schemeClr val="bg1"/>
                </a:solidFill>
                <a:effectLst>
                  <a:outerShdw blurRad="38100" dist="38100" dir="2700000" algn="tl">
                    <a:srgbClr val="808080"/>
                  </a:outerShdw>
                </a:effectLst>
                <a:latin typeface="Arial Narrow" pitchFamily="34" charset="0"/>
              </a:rPr>
              <a:t> </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2">
            <a:extLst>
              <a:ext uri="{FF2B5EF4-FFF2-40B4-BE49-F238E27FC236}">
                <a16:creationId xmlns="" xmlns:a16="http://schemas.microsoft.com/office/drawing/2014/main" id="{76B39F7E-FAE5-DFC0-32D0-0DA716E5EC7D}"/>
              </a:ext>
            </a:extLst>
          </p:cNvPr>
          <p:cNvSpPr>
            <a:spLocks noChangeShapeType="1"/>
          </p:cNvSpPr>
          <p:nvPr/>
        </p:nvSpPr>
        <p:spPr bwMode="auto">
          <a:xfrm>
            <a:off x="838200" y="685800"/>
            <a:ext cx="7086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5" name="Rectangle 3">
            <a:extLst>
              <a:ext uri="{FF2B5EF4-FFF2-40B4-BE49-F238E27FC236}">
                <a16:creationId xmlns="" xmlns:a16="http://schemas.microsoft.com/office/drawing/2014/main" id="{7F8CAAEB-1226-0497-4861-928F55495585}"/>
              </a:ext>
            </a:extLst>
          </p:cNvPr>
          <p:cNvSpPr>
            <a:spLocks noChangeArrowheads="1"/>
          </p:cNvSpPr>
          <p:nvPr/>
        </p:nvSpPr>
        <p:spPr bwMode="auto">
          <a:xfrm>
            <a:off x="685800" y="914400"/>
            <a:ext cx="7543800" cy="5294313"/>
          </a:xfrm>
          <a:prstGeom prst="rect">
            <a:avLst/>
          </a:prstGeom>
          <a:solidFill>
            <a:srgbClr val="FFCC00"/>
          </a:solidFill>
          <a:ln w="76200" cmpd="tri">
            <a:solidFill>
              <a:srgbClr val="990033"/>
            </a:solidFill>
            <a:miter lim="800000"/>
            <a:headEnd type="none" w="sm" len="sm"/>
            <a:tailEnd type="none" w="sm" len="sm"/>
          </a:ln>
          <a:effectLst/>
        </p:spPr>
        <p:txBody>
          <a:bodyPr lIns="91427" tIns="45713" rIns="91427" bIns="45713">
            <a:spAutoFit/>
          </a:bodyPr>
          <a:lstStyle/>
          <a:p>
            <a:pPr algn="ctr" eaLnBrk="0" hangingPunct="0">
              <a:defRPr/>
            </a:pPr>
            <a:endParaRPr lang="en-US" b="1" u="sng" dirty="0">
              <a:solidFill>
                <a:srgbClr val="0000FF"/>
              </a:solidFill>
              <a:latin typeface="Times New Roman" pitchFamily="18" charset="0"/>
              <a:cs typeface="Times New Roman" pitchFamily="18" charset="0"/>
            </a:endParaRPr>
          </a:p>
          <a:p>
            <a:pPr eaLnBrk="0" hangingPunct="0">
              <a:defRPr/>
            </a:pPr>
            <a:r>
              <a:rPr lang="en-US" sz="2000" b="1" dirty="0">
                <a:solidFill>
                  <a:srgbClr val="333300"/>
                </a:solidFill>
                <a:latin typeface="Times New Roman" pitchFamily="18" charset="0"/>
                <a:cs typeface="Times New Roman" pitchFamily="18" charset="0"/>
              </a:rPr>
              <a:t>1.Name of State					: Maharashtra</a:t>
            </a:r>
          </a:p>
          <a:p>
            <a:pPr eaLnBrk="0" hangingPunct="0">
              <a:defRPr/>
            </a:pPr>
            <a:r>
              <a:rPr lang="en-US" sz="2000" b="1" dirty="0">
                <a:solidFill>
                  <a:srgbClr val="0000CC"/>
                </a:solidFill>
                <a:effectLst>
                  <a:outerShdw blurRad="38100" dist="38100" dir="2700000" algn="tl">
                    <a:srgbClr val="000000"/>
                  </a:outerShdw>
                </a:effectLst>
                <a:latin typeface="Times New Roman" pitchFamily="18" charset="0"/>
                <a:cs typeface="Times New Roman" pitchFamily="18" charset="0"/>
              </a:rPr>
              <a:t>2.District Name					: </a:t>
            </a:r>
            <a:r>
              <a:rPr lang="en-US" sz="2000" b="1" dirty="0" err="1">
                <a:solidFill>
                  <a:srgbClr val="0000CC"/>
                </a:solidFill>
                <a:effectLst>
                  <a:outerShdw blurRad="38100" dist="38100" dir="2700000" algn="tl">
                    <a:srgbClr val="000000"/>
                  </a:outerShdw>
                </a:effectLst>
                <a:latin typeface="Times New Roman" pitchFamily="18" charset="0"/>
                <a:cs typeface="Times New Roman" pitchFamily="18" charset="0"/>
              </a:rPr>
              <a:t>Pune</a:t>
            </a:r>
            <a:endParaRPr lang="en-US" sz="2000" b="1" dirty="0">
              <a:solidFill>
                <a:srgbClr val="0000CC"/>
              </a:solidFill>
              <a:effectLst>
                <a:outerShdw blurRad="38100" dist="38100" dir="2700000" algn="tl">
                  <a:srgbClr val="000000"/>
                </a:outerShdw>
              </a:effectLst>
              <a:latin typeface="Times New Roman" pitchFamily="18" charset="0"/>
              <a:cs typeface="Times New Roman" pitchFamily="18" charset="0"/>
            </a:endParaRPr>
          </a:p>
          <a:p>
            <a:pPr eaLnBrk="0" hangingPunct="0">
              <a:defRPr/>
            </a:pPr>
            <a:r>
              <a:rPr lang="en-US" sz="2000" b="1" dirty="0">
                <a:solidFill>
                  <a:srgbClr val="333300"/>
                </a:solidFill>
                <a:latin typeface="Times New Roman" pitchFamily="18" charset="0"/>
                <a:cs typeface="Times New Roman" pitchFamily="18" charset="0"/>
              </a:rPr>
              <a:t>3.District Profile 	Area km		: 15643.00Sq</a:t>
            </a:r>
          </a:p>
          <a:p>
            <a:pPr eaLnBrk="0" hangingPunct="0">
              <a:defRPr/>
            </a:pPr>
            <a:r>
              <a:rPr lang="en-US" sz="2000" b="1" dirty="0">
                <a:solidFill>
                  <a:srgbClr val="333300"/>
                </a:solidFill>
                <a:latin typeface="Times New Roman" pitchFamily="18" charset="0"/>
                <a:cs typeface="Times New Roman" pitchFamily="18" charset="0"/>
              </a:rPr>
              <a:t>4. No. of Block / Block </a:t>
            </a:r>
            <a:r>
              <a:rPr lang="en-US" sz="2000" b="1" dirty="0" err="1">
                <a:solidFill>
                  <a:srgbClr val="333300"/>
                </a:solidFill>
                <a:latin typeface="Times New Roman" pitchFamily="18" charset="0"/>
                <a:cs typeface="Times New Roman" pitchFamily="18" charset="0"/>
              </a:rPr>
              <a:t>Panchayats</a:t>
            </a:r>
            <a:r>
              <a:rPr lang="en-US" sz="2000" b="1" dirty="0">
                <a:solidFill>
                  <a:srgbClr val="333300"/>
                </a:solidFill>
                <a:latin typeface="Times New Roman" pitchFamily="18" charset="0"/>
                <a:cs typeface="Times New Roman" pitchFamily="18" charset="0"/>
              </a:rPr>
              <a:t>		: 13</a:t>
            </a:r>
          </a:p>
          <a:p>
            <a:pPr eaLnBrk="0" hangingPunct="0">
              <a:defRPr/>
            </a:pPr>
            <a:r>
              <a:rPr lang="en-US" sz="2000" b="1" dirty="0">
                <a:solidFill>
                  <a:srgbClr val="333300"/>
                </a:solidFill>
                <a:latin typeface="Times New Roman" pitchFamily="18" charset="0"/>
                <a:cs typeface="Times New Roman" pitchFamily="18" charset="0"/>
              </a:rPr>
              <a:t>5. No. of </a:t>
            </a:r>
            <a:r>
              <a:rPr lang="en-US" sz="2000" b="1" dirty="0" err="1">
                <a:solidFill>
                  <a:srgbClr val="333300"/>
                </a:solidFill>
                <a:latin typeface="Times New Roman" pitchFamily="18" charset="0"/>
                <a:cs typeface="Times New Roman" pitchFamily="18" charset="0"/>
              </a:rPr>
              <a:t>Grampanchayats</a:t>
            </a:r>
            <a:r>
              <a:rPr lang="en-US" sz="2000" b="1" dirty="0">
                <a:solidFill>
                  <a:srgbClr val="333300"/>
                </a:solidFill>
                <a:latin typeface="Times New Roman" pitchFamily="18" charset="0"/>
                <a:cs typeface="Times New Roman" pitchFamily="18" charset="0"/>
              </a:rPr>
              <a:t>			: </a:t>
            </a:r>
            <a:r>
              <a:rPr lang="en-US" sz="2000" b="1" dirty="0" smtClean="0">
                <a:solidFill>
                  <a:srgbClr val="333300"/>
                </a:solidFill>
                <a:latin typeface="Times New Roman" pitchFamily="18" charset="0"/>
                <a:cs typeface="Times New Roman" pitchFamily="18" charset="0"/>
              </a:rPr>
              <a:t>1385</a:t>
            </a:r>
            <a:endParaRPr lang="en-US" sz="2000" b="1" dirty="0">
              <a:solidFill>
                <a:srgbClr val="333300"/>
              </a:solidFill>
              <a:latin typeface="Times New Roman" pitchFamily="18" charset="0"/>
              <a:cs typeface="Times New Roman" pitchFamily="18" charset="0"/>
            </a:endParaRPr>
          </a:p>
          <a:p>
            <a:pPr eaLnBrk="0" hangingPunct="0">
              <a:defRPr/>
            </a:pPr>
            <a:r>
              <a:rPr lang="en-US" sz="2000" b="1" dirty="0">
                <a:solidFill>
                  <a:srgbClr val="333300"/>
                </a:solidFill>
                <a:latin typeface="Times New Roman" pitchFamily="18" charset="0"/>
                <a:cs typeface="Times New Roman" pitchFamily="18" charset="0"/>
              </a:rPr>
              <a:t>6. Population :			</a:t>
            </a:r>
          </a:p>
          <a:p>
            <a:pPr eaLnBrk="0" hangingPunct="0">
              <a:defRPr/>
            </a:pPr>
            <a:r>
              <a:rPr lang="en-US" sz="2000" b="1" dirty="0">
                <a:solidFill>
                  <a:srgbClr val="333300"/>
                </a:solidFill>
                <a:latin typeface="Times New Roman" pitchFamily="18" charset="0"/>
                <a:cs typeface="Times New Roman" pitchFamily="18" charset="0"/>
              </a:rPr>
              <a:t>	</a:t>
            </a:r>
            <a:r>
              <a:rPr lang="en-US" sz="2000" dirty="0">
                <a:solidFill>
                  <a:srgbClr val="333300"/>
                </a:solidFill>
                <a:latin typeface="Times New Roman" pitchFamily="18" charset="0"/>
                <a:cs typeface="Times New Roman" pitchFamily="18" charset="0"/>
              </a:rPr>
              <a:t>Total Population				: 72.33 </a:t>
            </a:r>
            <a:r>
              <a:rPr lang="en-US" sz="2000" dirty="0" err="1">
                <a:solidFill>
                  <a:srgbClr val="333300"/>
                </a:solidFill>
                <a:latin typeface="Times New Roman" pitchFamily="18" charset="0"/>
                <a:cs typeface="Times New Roman" pitchFamily="18" charset="0"/>
              </a:rPr>
              <a:t>lakh</a:t>
            </a:r>
            <a:endParaRPr lang="en-US" sz="2000" dirty="0">
              <a:solidFill>
                <a:srgbClr val="333300"/>
              </a:solidFill>
              <a:latin typeface="Times New Roman" pitchFamily="18" charset="0"/>
              <a:cs typeface="Times New Roman" pitchFamily="18" charset="0"/>
            </a:endParaRPr>
          </a:p>
          <a:p>
            <a:pPr lvl="2" eaLnBrk="0" hangingPunct="0">
              <a:defRPr/>
            </a:pPr>
            <a:r>
              <a:rPr lang="en-US" sz="2000" dirty="0">
                <a:solidFill>
                  <a:srgbClr val="333300"/>
                </a:solidFill>
                <a:latin typeface="Times New Roman" pitchFamily="18" charset="0"/>
                <a:cs typeface="Times New Roman" pitchFamily="18" charset="0"/>
              </a:rPr>
              <a:t>Male Population				: 37.69 </a:t>
            </a:r>
            <a:r>
              <a:rPr lang="en-US" sz="2000" dirty="0" err="1">
                <a:solidFill>
                  <a:srgbClr val="333300"/>
                </a:solidFill>
                <a:latin typeface="Times New Roman" pitchFamily="18" charset="0"/>
                <a:cs typeface="Times New Roman" pitchFamily="18" charset="0"/>
              </a:rPr>
              <a:t>lakh</a:t>
            </a:r>
            <a:endParaRPr lang="en-US" sz="2000" dirty="0">
              <a:solidFill>
                <a:srgbClr val="333300"/>
              </a:solidFill>
              <a:latin typeface="Times New Roman" pitchFamily="18" charset="0"/>
              <a:cs typeface="Times New Roman" pitchFamily="18" charset="0"/>
            </a:endParaRPr>
          </a:p>
          <a:p>
            <a:pPr lvl="2" eaLnBrk="0" hangingPunct="0">
              <a:defRPr/>
            </a:pPr>
            <a:r>
              <a:rPr lang="en-US" sz="2000" dirty="0">
                <a:solidFill>
                  <a:srgbClr val="333300"/>
                </a:solidFill>
                <a:latin typeface="Times New Roman" pitchFamily="18" charset="0"/>
                <a:cs typeface="Times New Roman" pitchFamily="18" charset="0"/>
              </a:rPr>
              <a:t>Female Population			: 34.64 </a:t>
            </a:r>
            <a:r>
              <a:rPr lang="en-US" sz="2000" dirty="0" err="1">
                <a:solidFill>
                  <a:srgbClr val="333300"/>
                </a:solidFill>
                <a:latin typeface="Times New Roman" pitchFamily="18" charset="0"/>
                <a:cs typeface="Times New Roman" pitchFamily="18" charset="0"/>
              </a:rPr>
              <a:t>lakh</a:t>
            </a:r>
            <a:endParaRPr lang="en-US" sz="2000" dirty="0">
              <a:solidFill>
                <a:srgbClr val="333300"/>
              </a:solidFill>
              <a:latin typeface="Times New Roman" pitchFamily="18" charset="0"/>
              <a:cs typeface="Times New Roman" pitchFamily="18" charset="0"/>
            </a:endParaRPr>
          </a:p>
          <a:p>
            <a:pPr lvl="2" eaLnBrk="0" hangingPunct="0">
              <a:defRPr/>
            </a:pPr>
            <a:r>
              <a:rPr lang="en-US" sz="2000" dirty="0">
                <a:solidFill>
                  <a:srgbClr val="333300"/>
                </a:solidFill>
                <a:latin typeface="Times New Roman" pitchFamily="18" charset="0"/>
                <a:cs typeface="Times New Roman" pitchFamily="18" charset="0"/>
              </a:rPr>
              <a:t>SC Population				: 7.62 </a:t>
            </a:r>
            <a:r>
              <a:rPr lang="en-US" sz="2000" dirty="0" err="1">
                <a:solidFill>
                  <a:srgbClr val="333300"/>
                </a:solidFill>
                <a:latin typeface="Times New Roman" pitchFamily="18" charset="0"/>
                <a:cs typeface="Times New Roman" pitchFamily="18" charset="0"/>
              </a:rPr>
              <a:t>lakh</a:t>
            </a:r>
            <a:endParaRPr lang="en-US" sz="2000" b="1" dirty="0">
              <a:latin typeface="Times New Roman" pitchFamily="18" charset="0"/>
              <a:cs typeface="Times New Roman" pitchFamily="18" charset="0"/>
            </a:endParaRPr>
          </a:p>
          <a:p>
            <a:pPr lvl="2" eaLnBrk="0" hangingPunct="0">
              <a:defRPr/>
            </a:pPr>
            <a:r>
              <a:rPr lang="en-US" sz="2000" dirty="0">
                <a:solidFill>
                  <a:srgbClr val="333300"/>
                </a:solidFill>
                <a:latin typeface="Times New Roman" pitchFamily="18" charset="0"/>
                <a:cs typeface="Times New Roman" pitchFamily="18" charset="0"/>
              </a:rPr>
              <a:t>ST Population				: 2.62 </a:t>
            </a:r>
            <a:r>
              <a:rPr lang="en-US" sz="2000" dirty="0" err="1">
                <a:solidFill>
                  <a:srgbClr val="333300"/>
                </a:solidFill>
                <a:latin typeface="Times New Roman" pitchFamily="18" charset="0"/>
                <a:cs typeface="Times New Roman" pitchFamily="18" charset="0"/>
              </a:rPr>
              <a:t>lakh</a:t>
            </a:r>
            <a:endParaRPr lang="en-US" sz="2000" b="1" dirty="0">
              <a:solidFill>
                <a:srgbClr val="333300"/>
              </a:solidFill>
              <a:latin typeface="Times New Roman" pitchFamily="18" charset="0"/>
              <a:cs typeface="Times New Roman" pitchFamily="18" charset="0"/>
            </a:endParaRPr>
          </a:p>
          <a:p>
            <a:pPr eaLnBrk="0" hangingPunct="0">
              <a:defRPr/>
            </a:pPr>
            <a:r>
              <a:rPr lang="en-US" sz="2000" b="1" dirty="0">
                <a:solidFill>
                  <a:srgbClr val="333300"/>
                </a:solidFill>
                <a:latin typeface="Times New Roman" pitchFamily="18" charset="0"/>
                <a:cs typeface="Times New Roman" pitchFamily="18" charset="0"/>
              </a:rPr>
              <a:t>7.Literacy (%)</a:t>
            </a:r>
          </a:p>
          <a:p>
            <a:pPr eaLnBrk="0" hangingPunct="0">
              <a:defRPr/>
            </a:pPr>
            <a:r>
              <a:rPr lang="en-US" sz="2000" b="1" dirty="0">
                <a:solidFill>
                  <a:srgbClr val="333300"/>
                </a:solidFill>
                <a:latin typeface="Times New Roman" pitchFamily="18" charset="0"/>
                <a:cs typeface="Times New Roman" pitchFamily="18" charset="0"/>
              </a:rPr>
              <a:t>	</a:t>
            </a:r>
            <a:r>
              <a:rPr lang="en-US" sz="2000" dirty="0">
                <a:solidFill>
                  <a:srgbClr val="333300"/>
                </a:solidFill>
                <a:latin typeface="Times New Roman" pitchFamily="18" charset="0"/>
                <a:cs typeface="Times New Roman" pitchFamily="18" charset="0"/>
              </a:rPr>
              <a:t>Total Literacy 				: 80 %</a:t>
            </a:r>
          </a:p>
          <a:p>
            <a:pPr eaLnBrk="0" hangingPunct="0">
              <a:defRPr/>
            </a:pPr>
            <a:r>
              <a:rPr lang="en-US" sz="2000" dirty="0">
                <a:solidFill>
                  <a:srgbClr val="333300"/>
                </a:solidFill>
                <a:latin typeface="Times New Roman" pitchFamily="18" charset="0"/>
                <a:cs typeface="Times New Roman" pitchFamily="18" charset="0"/>
              </a:rPr>
              <a:t>	Male Literacy				: 88 %</a:t>
            </a:r>
          </a:p>
          <a:p>
            <a:pPr eaLnBrk="0" hangingPunct="0">
              <a:defRPr/>
            </a:pPr>
            <a:r>
              <a:rPr lang="en-US" sz="2000" dirty="0">
                <a:solidFill>
                  <a:srgbClr val="333300"/>
                </a:solidFill>
                <a:latin typeface="Times New Roman" pitchFamily="18" charset="0"/>
                <a:cs typeface="Times New Roman" pitchFamily="18" charset="0"/>
              </a:rPr>
              <a:t>	Female Literacy				: 72%</a:t>
            </a:r>
          </a:p>
          <a:p>
            <a:pPr eaLnBrk="0" hangingPunct="0">
              <a:defRPr/>
            </a:pPr>
            <a:r>
              <a:rPr lang="en-US" sz="2000" b="1" dirty="0">
                <a:solidFill>
                  <a:srgbClr val="333300"/>
                </a:solidFill>
                <a:latin typeface="Times New Roman" pitchFamily="18" charset="0"/>
                <a:cs typeface="Times New Roman" pitchFamily="18" charset="0"/>
              </a:rPr>
              <a:t>	</a:t>
            </a:r>
          </a:p>
        </p:txBody>
      </p:sp>
      <p:sp>
        <p:nvSpPr>
          <p:cNvPr id="17412" name="Text Box 4">
            <a:extLst>
              <a:ext uri="{FF2B5EF4-FFF2-40B4-BE49-F238E27FC236}">
                <a16:creationId xmlns="" xmlns:a16="http://schemas.microsoft.com/office/drawing/2014/main" id="{F36C8873-13E3-D776-5DEA-64A1706D32CF}"/>
              </a:ext>
            </a:extLst>
          </p:cNvPr>
          <p:cNvSpPr txBox="1">
            <a:spLocks noChangeArrowheads="1"/>
          </p:cNvSpPr>
          <p:nvPr/>
        </p:nvSpPr>
        <p:spPr bwMode="auto">
          <a:xfrm>
            <a:off x="2687638" y="0"/>
            <a:ext cx="3484562" cy="592138"/>
          </a:xfrm>
          <a:prstGeom prst="rect">
            <a:avLst/>
          </a:prstGeom>
          <a:solidFill>
            <a:srgbClr val="993300"/>
          </a:solidFill>
          <a:ln w="12700">
            <a:solidFill>
              <a:srgbClr val="FF6600"/>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3200" b="1" i="1">
                <a:solidFill>
                  <a:schemeClr val="bg1"/>
                </a:solidFill>
                <a:latin typeface="Times New Roman" panose="02020603050405020304" pitchFamily="18" charset="0"/>
                <a:cs typeface="Arial" panose="020B0604020202020204" pitchFamily="34" charset="0"/>
              </a:rPr>
              <a:t>District Profile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8194"/>
                                        </p:tgtEl>
                                        <p:attrNameLst>
                                          <p:attrName>style.visibility</p:attrName>
                                        </p:attrNameLst>
                                      </p:cBhvr>
                                      <p:to>
                                        <p:strVal val="visible"/>
                                      </p:to>
                                    </p:set>
                                    <p:anim calcmode="lin" valueType="num">
                                      <p:cBhvr>
                                        <p:cTn id="7" dur="500" fill="hold"/>
                                        <p:tgtEl>
                                          <p:spTgt spid="8194"/>
                                        </p:tgtEl>
                                        <p:attrNameLst>
                                          <p:attrName>ppt_x</p:attrName>
                                        </p:attrNameLst>
                                      </p:cBhvr>
                                      <p:tavLst>
                                        <p:tav tm="0">
                                          <p:val>
                                            <p:strVal val="#ppt_x-#ppt_w/2"/>
                                          </p:val>
                                        </p:tav>
                                        <p:tav tm="100000">
                                          <p:val>
                                            <p:strVal val="#ppt_x"/>
                                          </p:val>
                                        </p:tav>
                                      </p:tavLst>
                                    </p:anim>
                                    <p:anim calcmode="lin" valueType="num">
                                      <p:cBhvr>
                                        <p:cTn id="8" dur="500" fill="hold"/>
                                        <p:tgtEl>
                                          <p:spTgt spid="8194"/>
                                        </p:tgtEl>
                                        <p:attrNameLst>
                                          <p:attrName>ppt_y</p:attrName>
                                        </p:attrNameLst>
                                      </p:cBhvr>
                                      <p:tavLst>
                                        <p:tav tm="0">
                                          <p:val>
                                            <p:strVal val="#ppt_y"/>
                                          </p:val>
                                        </p:tav>
                                        <p:tav tm="100000">
                                          <p:val>
                                            <p:strVal val="#ppt_y"/>
                                          </p:val>
                                        </p:tav>
                                      </p:tavLst>
                                    </p:anim>
                                    <p:anim calcmode="lin" valueType="num">
                                      <p:cBhvr>
                                        <p:cTn id="9" dur="500" fill="hold"/>
                                        <p:tgtEl>
                                          <p:spTgt spid="8194"/>
                                        </p:tgtEl>
                                        <p:attrNameLst>
                                          <p:attrName>ppt_w</p:attrName>
                                        </p:attrNameLst>
                                      </p:cBhvr>
                                      <p:tavLst>
                                        <p:tav tm="0">
                                          <p:val>
                                            <p:fltVal val="0"/>
                                          </p:val>
                                        </p:tav>
                                        <p:tav tm="100000">
                                          <p:val>
                                            <p:strVal val="#ppt_w"/>
                                          </p:val>
                                        </p:tav>
                                      </p:tavLst>
                                    </p:anim>
                                    <p:anim calcmode="lin" valueType="num">
                                      <p:cBhvr>
                                        <p:cTn id="10" dur="500" fill="hold"/>
                                        <p:tgtEl>
                                          <p:spTgt spid="819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 xmlns:a16="http://schemas.microsoft.com/office/drawing/2014/main" id="{2B4D0D16-44A3-B545-138C-5FD1417422AE}"/>
              </a:ext>
            </a:extLst>
          </p:cNvPr>
          <p:cNvSpPr txBox="1">
            <a:spLocks noChangeArrowheads="1"/>
          </p:cNvSpPr>
          <p:nvPr/>
        </p:nvSpPr>
        <p:spPr bwMode="auto">
          <a:xfrm>
            <a:off x="1981200" y="471488"/>
            <a:ext cx="5486400" cy="519112"/>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b="1">
                <a:solidFill>
                  <a:schemeClr val="bg1"/>
                </a:solidFill>
                <a:latin typeface="Times New Roman" panose="02020603050405020304" pitchFamily="18" charset="0"/>
              </a:rPr>
              <a:t>Present Status of Panchayati Raj</a:t>
            </a:r>
          </a:p>
        </p:txBody>
      </p:sp>
      <p:sp>
        <p:nvSpPr>
          <p:cNvPr id="41987" name="Text Box 3">
            <a:extLst>
              <a:ext uri="{FF2B5EF4-FFF2-40B4-BE49-F238E27FC236}">
                <a16:creationId xmlns="" xmlns:a16="http://schemas.microsoft.com/office/drawing/2014/main" id="{A3514B76-DB66-23C0-9AC3-1216452D0134}"/>
              </a:ext>
            </a:extLst>
          </p:cNvPr>
          <p:cNvSpPr txBox="1">
            <a:spLocks noChangeArrowheads="1"/>
          </p:cNvSpPr>
          <p:nvPr/>
        </p:nvSpPr>
        <p:spPr bwMode="auto">
          <a:xfrm>
            <a:off x="0" y="1066800"/>
            <a:ext cx="9144000" cy="53657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SzPct val="95000"/>
              <a:buFont typeface="Wingdings" panose="05000000000000000000" pitchFamily="2" charset="2"/>
              <a:buNone/>
            </a:pPr>
            <a:endParaRPr lang="en-US" altLang="en-US" sz="1900" b="1">
              <a:solidFill>
                <a:srgbClr val="0000CC"/>
              </a:solidFill>
              <a:cs typeface="Tahoma" panose="020B0604030504040204" pitchFamily="34" charset="0"/>
            </a:endParaRPr>
          </a:p>
          <a:p>
            <a:pPr eaLnBrk="1" hangingPunct="1">
              <a:spcBef>
                <a:spcPct val="50000"/>
              </a:spcBef>
              <a:buSzPct val="95000"/>
              <a:buFont typeface="Wingdings" panose="05000000000000000000" pitchFamily="2" charset="2"/>
              <a:buNone/>
            </a:pPr>
            <a:r>
              <a:rPr lang="en-US" altLang="en-US" sz="1900" b="1">
                <a:solidFill>
                  <a:srgbClr val="0000CC"/>
                </a:solidFill>
                <a:cs typeface="Tahoma" panose="020B0604030504040204" pitchFamily="34" charset="0"/>
              </a:rPr>
              <a:t>Three Tier System established in 1962</a:t>
            </a:r>
          </a:p>
          <a:p>
            <a:pPr lvl="1" eaLnBrk="1" hangingPunct="1">
              <a:spcBef>
                <a:spcPct val="50000"/>
              </a:spcBef>
              <a:buSzPct val="95000"/>
              <a:buFont typeface="Wingdings" panose="05000000000000000000" pitchFamily="2" charset="2"/>
              <a:buChar char="q"/>
            </a:pPr>
            <a:r>
              <a:rPr lang="en-US" altLang="en-US" sz="1700" b="1">
                <a:cs typeface="Tahoma" panose="020B0604030504040204" pitchFamily="34" charset="0"/>
              </a:rPr>
              <a:t>    </a:t>
            </a:r>
            <a:r>
              <a:rPr lang="en-US" altLang="en-US" sz="1600" b="1">
                <a:cs typeface="Tahoma" panose="020B0604030504040204" pitchFamily="34" charset="0"/>
              </a:rPr>
              <a:t>Zilla Parishad  -   Panchayat Samiti  -  Village Panchayat</a:t>
            </a:r>
          </a:p>
          <a:p>
            <a:pPr lvl="1" eaLnBrk="1" hangingPunct="1">
              <a:spcBef>
                <a:spcPct val="50000"/>
              </a:spcBef>
              <a:buSzPct val="95000"/>
              <a:buFont typeface="Wingdings" panose="05000000000000000000" pitchFamily="2" charset="2"/>
              <a:buNone/>
            </a:pPr>
            <a:endParaRPr lang="en-US" altLang="en-US" sz="1000" b="1">
              <a:cs typeface="Tahoma" panose="020B0604030504040204" pitchFamily="34" charset="0"/>
            </a:endParaRPr>
          </a:p>
          <a:p>
            <a:pPr eaLnBrk="1" hangingPunct="1">
              <a:spcBef>
                <a:spcPct val="50000"/>
              </a:spcBef>
              <a:buSzPct val="95000"/>
              <a:buFont typeface="Wingdings" panose="05000000000000000000" pitchFamily="2" charset="2"/>
              <a:buNone/>
            </a:pPr>
            <a:r>
              <a:rPr lang="en-US" altLang="en-US" sz="1900" b="1">
                <a:solidFill>
                  <a:srgbClr val="0000CC"/>
                </a:solidFill>
                <a:cs typeface="Tahoma" panose="020B0604030504040204" pitchFamily="34" charset="0"/>
              </a:rPr>
              <a:t>Salient features of  73</a:t>
            </a:r>
            <a:r>
              <a:rPr lang="en-US" altLang="en-US" sz="1900" b="1" baseline="30000">
                <a:solidFill>
                  <a:srgbClr val="0000CC"/>
                </a:solidFill>
                <a:cs typeface="Tahoma" panose="020B0604030504040204" pitchFamily="34" charset="0"/>
              </a:rPr>
              <a:t>rd</a:t>
            </a:r>
            <a:r>
              <a:rPr lang="en-US" altLang="en-US" sz="1900" b="1">
                <a:solidFill>
                  <a:srgbClr val="0000CC"/>
                </a:solidFill>
                <a:cs typeface="Tahoma" panose="020B0604030504040204" pitchFamily="34" charset="0"/>
              </a:rPr>
              <a:t>  Amendment of Constitution.</a:t>
            </a:r>
          </a:p>
          <a:p>
            <a:pPr lvl="1" eaLnBrk="1" hangingPunct="1">
              <a:spcBef>
                <a:spcPct val="50000"/>
              </a:spcBef>
              <a:buSzPct val="95000"/>
              <a:buFont typeface="Wingdings" panose="05000000000000000000" pitchFamily="2" charset="2"/>
              <a:buChar char="q"/>
            </a:pPr>
            <a:r>
              <a:rPr lang="en-US" altLang="en-US" sz="1700" b="1">
                <a:cs typeface="Tahoma" panose="020B0604030504040204" pitchFamily="34" charset="0"/>
              </a:rPr>
              <a:t>     Establishment of State Election Commission to conduct election of local self  </a:t>
            </a:r>
          </a:p>
          <a:p>
            <a:pPr lvl="1" eaLnBrk="1" hangingPunct="1">
              <a:spcBef>
                <a:spcPct val="50000"/>
              </a:spcBef>
              <a:buSzPct val="95000"/>
              <a:buFont typeface="Wingdings" panose="05000000000000000000" pitchFamily="2" charset="2"/>
              <a:buNone/>
            </a:pPr>
            <a:r>
              <a:rPr lang="en-US" altLang="en-US" sz="1700" b="1">
                <a:cs typeface="Tahoma" panose="020B0604030504040204" pitchFamily="34" charset="0"/>
              </a:rPr>
              <a:t>        Government every five years.</a:t>
            </a:r>
          </a:p>
          <a:p>
            <a:pPr lvl="1" eaLnBrk="1" hangingPunct="1">
              <a:spcBef>
                <a:spcPct val="50000"/>
              </a:spcBef>
              <a:buSzPct val="95000"/>
              <a:buFont typeface="Wingdings" panose="05000000000000000000" pitchFamily="2" charset="2"/>
              <a:buChar char="q"/>
            </a:pPr>
            <a:r>
              <a:rPr lang="en-US" altLang="en-US" sz="1700" b="1">
                <a:cs typeface="Tahoma" panose="020B0604030504040204" pitchFamily="34" charset="0"/>
              </a:rPr>
              <a:t>     Reservation for Women and Backward Community at all the three tier system.</a:t>
            </a:r>
          </a:p>
          <a:p>
            <a:pPr lvl="1" eaLnBrk="1" hangingPunct="1">
              <a:spcBef>
                <a:spcPct val="50000"/>
              </a:spcBef>
              <a:buSzPct val="95000"/>
              <a:buFont typeface="Wingdings" panose="05000000000000000000" pitchFamily="2" charset="2"/>
              <a:buChar char="q"/>
            </a:pPr>
            <a:r>
              <a:rPr lang="en-US" altLang="en-US" sz="1700" b="1">
                <a:cs typeface="Tahoma" panose="020B0604030504040204" pitchFamily="34" charset="0"/>
              </a:rPr>
              <a:t>     Establishment of the State finance commission to Review the progress made  </a:t>
            </a:r>
          </a:p>
          <a:p>
            <a:pPr lvl="1" eaLnBrk="1" hangingPunct="1">
              <a:spcBef>
                <a:spcPct val="50000"/>
              </a:spcBef>
              <a:buSzPct val="95000"/>
              <a:buFont typeface="Wingdings" panose="05000000000000000000" pitchFamily="2" charset="2"/>
              <a:buNone/>
            </a:pPr>
            <a:r>
              <a:rPr lang="en-US" altLang="en-US" sz="1700" b="1">
                <a:cs typeface="Tahoma" panose="020B0604030504040204" pitchFamily="34" charset="0"/>
              </a:rPr>
              <a:t>        by the PRI’S</a:t>
            </a:r>
          </a:p>
          <a:p>
            <a:pPr lvl="1" eaLnBrk="1" hangingPunct="1">
              <a:spcBef>
                <a:spcPct val="50000"/>
              </a:spcBef>
              <a:buSzPct val="95000"/>
              <a:buFont typeface="Wingdings" panose="05000000000000000000" pitchFamily="2" charset="2"/>
              <a:buChar char="q"/>
            </a:pPr>
            <a:r>
              <a:rPr lang="en-US" altLang="en-US" sz="1700" b="1">
                <a:cs typeface="Tahoma" panose="020B0604030504040204" pitchFamily="34" charset="0"/>
              </a:rPr>
              <a:t>     29 subjects of 11</a:t>
            </a:r>
            <a:r>
              <a:rPr lang="en-US" altLang="en-US" sz="1700" b="1" baseline="30000">
                <a:cs typeface="Tahoma" panose="020B0604030504040204" pitchFamily="34" charset="0"/>
              </a:rPr>
              <a:t>th</a:t>
            </a:r>
            <a:r>
              <a:rPr lang="en-US" altLang="en-US" sz="1700" b="1">
                <a:cs typeface="Tahoma" panose="020B0604030504040204" pitchFamily="34" charset="0"/>
              </a:rPr>
              <a:t>  schedule  of the constitution has been transferred to  </a:t>
            </a:r>
          </a:p>
          <a:p>
            <a:pPr lvl="1" eaLnBrk="1" hangingPunct="1">
              <a:spcBef>
                <a:spcPct val="50000"/>
              </a:spcBef>
              <a:buSzPct val="95000"/>
              <a:buFont typeface="Wingdings" panose="05000000000000000000" pitchFamily="2" charset="2"/>
              <a:buNone/>
            </a:pPr>
            <a:r>
              <a:rPr lang="en-US" altLang="en-US" sz="1700" b="1">
                <a:cs typeface="Tahoma" panose="020B0604030504040204" pitchFamily="34" charset="0"/>
              </a:rPr>
              <a:t>        PRI’S</a:t>
            </a:r>
          </a:p>
          <a:p>
            <a:pPr lvl="1" eaLnBrk="1" hangingPunct="1">
              <a:spcBef>
                <a:spcPct val="50000"/>
              </a:spcBef>
              <a:buSzPct val="95000"/>
              <a:buFont typeface="Wingdings" panose="05000000000000000000" pitchFamily="2" charset="2"/>
              <a:buChar char="q"/>
            </a:pPr>
            <a:r>
              <a:rPr lang="en-US" altLang="en-US" sz="1700" b="1">
                <a:cs typeface="Tahoma" panose="020B0604030504040204" pitchFamily="34" charset="0"/>
              </a:rPr>
              <a:t>     Gram Sabha is mandatory for every Village Panchayat.</a:t>
            </a:r>
          </a:p>
          <a:p>
            <a:pPr lvl="1" eaLnBrk="1" hangingPunct="1">
              <a:spcBef>
                <a:spcPct val="50000"/>
              </a:spcBef>
              <a:buSzPct val="95000"/>
              <a:buFont typeface="Wingdings" panose="05000000000000000000" pitchFamily="2" charset="2"/>
              <a:buChar char="q"/>
            </a:pPr>
            <a:r>
              <a:rPr lang="en-US" altLang="en-US" sz="1700" b="1">
                <a:cs typeface="Tahoma" panose="020B0604030504040204" pitchFamily="34" charset="0"/>
              </a:rPr>
              <a:t>     Minimum age limit for contesting Village Panchayat election -  21 years.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a:extLst>
              <a:ext uri="{FF2B5EF4-FFF2-40B4-BE49-F238E27FC236}">
                <a16:creationId xmlns="" xmlns:a16="http://schemas.microsoft.com/office/drawing/2014/main" id="{F3C6E8D6-85C6-47A1-7984-6375D8239C3C}"/>
              </a:ext>
            </a:extLst>
          </p:cNvPr>
          <p:cNvSpPr txBox="1">
            <a:spLocks noChangeArrowheads="1"/>
          </p:cNvSpPr>
          <p:nvPr/>
        </p:nvSpPr>
        <p:spPr bwMode="auto">
          <a:xfrm>
            <a:off x="1371600" y="304800"/>
            <a:ext cx="5578475" cy="457200"/>
          </a:xfrm>
          <a:prstGeom prst="rect">
            <a:avLst/>
          </a:prstGeom>
          <a:solidFill>
            <a:srgbClr val="8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bg1"/>
                </a:solidFill>
                <a:latin typeface="Times New Roman" panose="02020603050405020304" pitchFamily="18" charset="0"/>
              </a:rPr>
              <a:t>Income Sources of Zilla Parishad</a:t>
            </a:r>
          </a:p>
        </p:txBody>
      </p:sp>
      <p:sp>
        <p:nvSpPr>
          <p:cNvPr id="43011" name="Text Box 3">
            <a:extLst>
              <a:ext uri="{FF2B5EF4-FFF2-40B4-BE49-F238E27FC236}">
                <a16:creationId xmlns="" xmlns:a16="http://schemas.microsoft.com/office/drawing/2014/main" id="{2F0175D0-2A34-CAB4-5093-C98951EF94D5}"/>
              </a:ext>
            </a:extLst>
          </p:cNvPr>
          <p:cNvSpPr txBox="1">
            <a:spLocks noChangeArrowheads="1"/>
          </p:cNvSpPr>
          <p:nvPr/>
        </p:nvSpPr>
        <p:spPr bwMode="auto">
          <a:xfrm>
            <a:off x="0" y="1020763"/>
            <a:ext cx="9144000" cy="554831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144 	-	Levy of cess on land revenue</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146 	-	Levy of cess on water</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155 	-	Power to propose increase in rate of cess.</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156 	-	Power to Levy cess on lands &amp; minerals.</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157	 -	Taxes imposed by Z.P.</a:t>
            </a:r>
          </a:p>
          <a:p>
            <a:pPr lvl="4" eaLnBrk="1" hangingPunct="1">
              <a:spcBef>
                <a:spcPct val="50000"/>
              </a:spcBef>
              <a:buFont typeface="Wingdings" panose="05000000000000000000" pitchFamily="2" charset="2"/>
              <a:buNone/>
            </a:pPr>
            <a:r>
              <a:rPr lang="en-US" altLang="en-US" b="1">
                <a:latin typeface="Times New Roman" panose="02020603050405020304" pitchFamily="18" charset="0"/>
              </a:rPr>
              <a:t>	* Fair Tax - Water Cess - Building Tax, etc.</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158	 -	Stamp duty on certain transfer of immovable property.</a:t>
            </a:r>
          </a:p>
          <a:p>
            <a:pPr eaLnBrk="1" hangingPunct="1">
              <a:spcBef>
                <a:spcPct val="50000"/>
              </a:spcBef>
              <a:buFont typeface="Wingdings" panose="05000000000000000000" pitchFamily="2" charset="2"/>
              <a:buNone/>
            </a:pPr>
            <a:r>
              <a:rPr lang="en-US" altLang="en-US" sz="2800" b="1">
                <a:latin typeface="Times New Roman" panose="02020603050405020304" pitchFamily="18" charset="0"/>
              </a:rPr>
              <a:t>Financial assistance provided by State Government</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181(A)	 –	Grand of forest Revenue</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182 	 – 	Purposive Grant</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185	 - 	Local Cess matching grant.</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186 	 -	Incentive grants.</a:t>
            </a:r>
          </a:p>
          <a:p>
            <a:pPr eaLnBrk="1" hangingPunct="1">
              <a:spcBef>
                <a:spcPct val="50000"/>
              </a:spcBef>
              <a:buFont typeface="Wingdings" panose="05000000000000000000" pitchFamily="2" charset="2"/>
              <a:buChar char="q"/>
            </a:pPr>
            <a:r>
              <a:rPr lang="en-US" altLang="en-US" b="1">
                <a:latin typeface="Times New Roman" panose="02020603050405020304" pitchFamily="18" charset="0"/>
              </a:rPr>
              <a:t>  Section 187  	 - 	Grants for planned schemes .</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a:extLst>
              <a:ext uri="{FF2B5EF4-FFF2-40B4-BE49-F238E27FC236}">
                <a16:creationId xmlns="" xmlns:a16="http://schemas.microsoft.com/office/drawing/2014/main" id="{DD363126-51CF-370C-5901-1DFA02E0B80A}"/>
              </a:ext>
            </a:extLst>
          </p:cNvPr>
          <p:cNvSpPr txBox="1">
            <a:spLocks noChangeArrowheads="1"/>
          </p:cNvSpPr>
          <p:nvPr/>
        </p:nvSpPr>
        <p:spPr bwMode="auto">
          <a:xfrm>
            <a:off x="2209800" y="304800"/>
            <a:ext cx="5334000" cy="466725"/>
          </a:xfrm>
          <a:prstGeom prst="rect">
            <a:avLst/>
          </a:prstGeom>
          <a:solidFill>
            <a:srgbClr val="3ECCEE"/>
          </a:solidFill>
          <a:ln w="9525">
            <a:solidFill>
              <a:schemeClr val="tx1"/>
            </a:solidFill>
            <a:miter lim="800000"/>
            <a:headEnd/>
            <a:tailEnd/>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b="1">
                <a:latin typeface="Times New Roman" panose="02020603050405020304" pitchFamily="18" charset="0"/>
              </a:rPr>
              <a:t>Powers &amp; Functions of Zilla Parishad </a:t>
            </a:r>
          </a:p>
        </p:txBody>
      </p:sp>
      <p:sp>
        <p:nvSpPr>
          <p:cNvPr id="44035" name="Text Box 3">
            <a:extLst>
              <a:ext uri="{FF2B5EF4-FFF2-40B4-BE49-F238E27FC236}">
                <a16:creationId xmlns="" xmlns:a16="http://schemas.microsoft.com/office/drawing/2014/main" id="{832D1BC2-D2AB-6FB0-C2F8-B58D68D1B67F}"/>
              </a:ext>
            </a:extLst>
          </p:cNvPr>
          <p:cNvSpPr txBox="1">
            <a:spLocks noChangeArrowheads="1"/>
          </p:cNvSpPr>
          <p:nvPr/>
        </p:nvSpPr>
        <p:spPr bwMode="auto">
          <a:xfrm>
            <a:off x="0" y="914400"/>
            <a:ext cx="9144000" cy="542607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buSzPct val="90000"/>
              <a:buFont typeface="Wingdings" panose="05000000000000000000" pitchFamily="2" charset="2"/>
              <a:buChar char="Ø"/>
            </a:pPr>
            <a:r>
              <a:rPr lang="en-US" altLang="en-US" sz="2000">
                <a:latin typeface="Times New Roman" panose="02020603050405020304" pitchFamily="18" charset="0"/>
              </a:rPr>
              <a:t>   Discharge all functions &amp; duties as per Act.</a:t>
            </a:r>
          </a:p>
          <a:p>
            <a:pPr algn="just" eaLnBrk="1" hangingPunct="1">
              <a:spcBef>
                <a:spcPct val="50000"/>
              </a:spcBef>
              <a:buSzPct val="90000"/>
              <a:buFont typeface="Wingdings" panose="05000000000000000000" pitchFamily="2" charset="2"/>
              <a:buChar char="Ø"/>
            </a:pPr>
            <a:r>
              <a:rPr lang="en-US" altLang="en-US" sz="2000">
                <a:latin typeface="Times New Roman" panose="02020603050405020304" pitchFamily="18" charset="0"/>
              </a:rPr>
              <a:t>   Plan &amp; Sanction works of development schemes within the district.</a:t>
            </a:r>
          </a:p>
          <a:p>
            <a:pPr algn="just" eaLnBrk="1" hangingPunct="1">
              <a:spcBef>
                <a:spcPct val="50000"/>
              </a:spcBef>
              <a:buSzPct val="90000"/>
              <a:buFont typeface="Wingdings" panose="05000000000000000000" pitchFamily="2" charset="2"/>
              <a:buChar char="Ø"/>
            </a:pPr>
            <a:r>
              <a:rPr lang="en-US" altLang="en-US" sz="2000">
                <a:latin typeface="Times New Roman" panose="02020603050405020304" pitchFamily="18" charset="0"/>
              </a:rPr>
              <a:t>   Can call for proceeding of any committee, account or report connected with the  </a:t>
            </a:r>
          </a:p>
          <a:p>
            <a:pPr algn="just" eaLnBrk="1" hangingPunct="1">
              <a:spcBef>
                <a:spcPct val="50000"/>
              </a:spcBef>
              <a:buSzPct val="90000"/>
              <a:buFont typeface="Wingdings" panose="05000000000000000000" pitchFamily="2" charset="2"/>
              <a:buNone/>
            </a:pPr>
            <a:r>
              <a:rPr lang="en-US" altLang="en-US" sz="2000">
                <a:latin typeface="Times New Roman" panose="02020603050405020304" pitchFamily="18" charset="0"/>
              </a:rPr>
              <a:t>      subject allotted there in</a:t>
            </a:r>
          </a:p>
          <a:p>
            <a:pPr algn="just" eaLnBrk="1" hangingPunct="1">
              <a:spcBef>
                <a:spcPct val="50000"/>
              </a:spcBef>
              <a:buSzPct val="90000"/>
              <a:buFont typeface="Wingdings" panose="05000000000000000000" pitchFamily="2" charset="2"/>
              <a:buChar char="Ø"/>
            </a:pPr>
            <a:r>
              <a:rPr lang="en-US" altLang="en-US" sz="2000">
                <a:latin typeface="Times New Roman" panose="02020603050405020304" pitchFamily="18" charset="0"/>
              </a:rPr>
              <a:t>   Can call for any officer to tender his advice on specific matter in the meeting of the  </a:t>
            </a:r>
          </a:p>
          <a:p>
            <a:pPr algn="just" eaLnBrk="1" hangingPunct="1">
              <a:spcBef>
                <a:spcPct val="50000"/>
              </a:spcBef>
              <a:buSzPct val="90000"/>
              <a:buFont typeface="Wingdings" panose="05000000000000000000" pitchFamily="2" charset="2"/>
              <a:buNone/>
            </a:pPr>
            <a:r>
              <a:rPr lang="en-US" altLang="en-US" sz="2000">
                <a:latin typeface="Times New Roman" panose="02020603050405020304" pitchFamily="18" charset="0"/>
              </a:rPr>
              <a:t>      Zilla Parishad.</a:t>
            </a:r>
          </a:p>
          <a:p>
            <a:pPr algn="just" eaLnBrk="1" hangingPunct="1">
              <a:spcBef>
                <a:spcPct val="50000"/>
              </a:spcBef>
              <a:buSzPct val="90000"/>
              <a:buFont typeface="Wingdings" panose="05000000000000000000" pitchFamily="2" charset="2"/>
              <a:buChar char="Ø"/>
            </a:pPr>
            <a:r>
              <a:rPr lang="en-US" altLang="en-US" sz="2000">
                <a:latin typeface="Times New Roman" panose="02020603050405020304" pitchFamily="18" charset="0"/>
              </a:rPr>
              <a:t>   Exercise Power in respect of matters which are not conferred to any committee or </a:t>
            </a:r>
          </a:p>
          <a:p>
            <a:pPr algn="just" eaLnBrk="1" hangingPunct="1">
              <a:spcBef>
                <a:spcPct val="50000"/>
              </a:spcBef>
              <a:buSzPct val="90000"/>
              <a:buFont typeface="Wingdings" panose="05000000000000000000" pitchFamily="2" charset="2"/>
              <a:buNone/>
            </a:pPr>
            <a:r>
              <a:rPr lang="en-US" altLang="en-US" sz="2000">
                <a:latin typeface="Times New Roman" panose="02020603050405020304" pitchFamily="18" charset="0"/>
              </a:rPr>
              <a:t>      panchayat samiti.</a:t>
            </a:r>
          </a:p>
          <a:p>
            <a:pPr algn="just" eaLnBrk="1" hangingPunct="1">
              <a:spcBef>
                <a:spcPct val="50000"/>
              </a:spcBef>
              <a:buSzPct val="90000"/>
              <a:buFont typeface="Wingdings" panose="05000000000000000000" pitchFamily="2" charset="2"/>
              <a:buChar char="Ø"/>
            </a:pPr>
            <a:r>
              <a:rPr lang="en-US" altLang="en-US" sz="2000">
                <a:latin typeface="Times New Roman" panose="02020603050405020304" pitchFamily="18" charset="0"/>
              </a:rPr>
              <a:t>   Can revise or modify any decision taken by standing committee or subject </a:t>
            </a:r>
          </a:p>
          <a:p>
            <a:pPr algn="just" eaLnBrk="1" hangingPunct="1">
              <a:spcBef>
                <a:spcPct val="50000"/>
              </a:spcBef>
              <a:buSzPct val="90000"/>
              <a:buFont typeface="Wingdings" panose="05000000000000000000" pitchFamily="2" charset="2"/>
              <a:buNone/>
            </a:pPr>
            <a:r>
              <a:rPr lang="en-US" altLang="en-US" sz="2000">
                <a:latin typeface="Times New Roman" panose="02020603050405020304" pitchFamily="18" charset="0"/>
              </a:rPr>
              <a:t>      committee.</a:t>
            </a:r>
          </a:p>
          <a:p>
            <a:pPr algn="just" eaLnBrk="1" hangingPunct="1">
              <a:spcBef>
                <a:spcPct val="50000"/>
              </a:spcBef>
              <a:buSzPct val="90000"/>
              <a:buFont typeface="Wingdings" panose="05000000000000000000" pitchFamily="2" charset="2"/>
              <a:buChar char="Ø"/>
            </a:pPr>
            <a:r>
              <a:rPr lang="en-US" altLang="en-US" sz="2000">
                <a:latin typeface="Times New Roman" panose="02020603050405020304" pitchFamily="18" charset="0"/>
              </a:rPr>
              <a:t>   Exercise Administrative control over officer &amp; servants holding office under it.</a:t>
            </a:r>
          </a:p>
          <a:p>
            <a:pPr algn="just" eaLnBrk="1" hangingPunct="1">
              <a:spcBef>
                <a:spcPct val="50000"/>
              </a:spcBef>
              <a:buSzPct val="90000"/>
              <a:buFont typeface="Wingdings" panose="05000000000000000000" pitchFamily="2" charset="2"/>
              <a:buChar char="Ø"/>
            </a:pPr>
            <a:r>
              <a:rPr lang="en-US" altLang="en-US" sz="2000">
                <a:latin typeface="Times New Roman" panose="02020603050405020304" pitchFamily="18" charset="0"/>
              </a:rPr>
              <a:t>   Supervise &amp; Monitor the execution of all duties &amp; function under this Act.</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 xmlns:a16="http://schemas.microsoft.com/office/drawing/2014/main" id="{2DC222AE-4519-1A79-9538-891D07A785B5}"/>
              </a:ext>
            </a:extLst>
          </p:cNvPr>
          <p:cNvSpPr txBox="1">
            <a:spLocks noChangeArrowheads="1"/>
          </p:cNvSpPr>
          <p:nvPr/>
        </p:nvSpPr>
        <p:spPr bwMode="auto">
          <a:xfrm>
            <a:off x="1447800" y="381000"/>
            <a:ext cx="5638800" cy="457200"/>
          </a:xfrm>
          <a:prstGeom prst="rect">
            <a:avLst/>
          </a:prstGeom>
          <a:solidFill>
            <a:srgbClr val="9900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2400" b="1">
                <a:solidFill>
                  <a:schemeClr val="bg1"/>
                </a:solidFill>
                <a:latin typeface="Times New Roman" panose="02020603050405020304" pitchFamily="18" charset="0"/>
              </a:rPr>
              <a:t>Powers &amp; Functions of Panchayat Samiti</a:t>
            </a:r>
          </a:p>
        </p:txBody>
      </p:sp>
      <p:sp>
        <p:nvSpPr>
          <p:cNvPr id="45059" name="Text Box 3">
            <a:extLst>
              <a:ext uri="{FF2B5EF4-FFF2-40B4-BE49-F238E27FC236}">
                <a16:creationId xmlns="" xmlns:a16="http://schemas.microsoft.com/office/drawing/2014/main" id="{C9DE00C6-BA09-C372-1889-8956826D699E}"/>
              </a:ext>
            </a:extLst>
          </p:cNvPr>
          <p:cNvSpPr txBox="1">
            <a:spLocks noChangeArrowheads="1"/>
          </p:cNvSpPr>
          <p:nvPr/>
        </p:nvSpPr>
        <p:spPr bwMode="auto">
          <a:xfrm>
            <a:off x="0" y="990600"/>
            <a:ext cx="9144000" cy="5591175"/>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spAutoFit/>
          </a:bodyPr>
          <a:lstStyle>
            <a:lvl1pPr marL="457200" indent="-4572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spcBef>
                <a:spcPct val="50000"/>
              </a:spcBef>
              <a:buClr>
                <a:srgbClr val="800000"/>
              </a:buClr>
              <a:buFont typeface="Wingdings" panose="05000000000000000000" pitchFamily="2" charset="2"/>
              <a:buChar char="Ø"/>
            </a:pPr>
            <a:r>
              <a:rPr lang="en-US" altLang="en-US">
                <a:latin typeface="Times New Roman" panose="02020603050405020304" pitchFamily="18" charset="0"/>
              </a:rPr>
              <a:t>Shall prepare an overall plan of works &amp; development schemes to be under taken in the block.</a:t>
            </a:r>
          </a:p>
          <a:p>
            <a:pPr algn="just" eaLnBrk="1" hangingPunct="1">
              <a:spcBef>
                <a:spcPct val="50000"/>
              </a:spcBef>
              <a:buClr>
                <a:srgbClr val="800000"/>
              </a:buClr>
              <a:buFont typeface="Wingdings" panose="05000000000000000000" pitchFamily="2" charset="2"/>
              <a:buChar char="Ø"/>
            </a:pPr>
            <a:r>
              <a:rPr lang="en-US" altLang="en-US">
                <a:latin typeface="Times New Roman" panose="02020603050405020304" pitchFamily="18" charset="0"/>
              </a:rPr>
              <a:t>Shall sanction, execute &amp; supervise any work or developmental scheme under taken from block grants.</a:t>
            </a:r>
          </a:p>
          <a:p>
            <a:pPr algn="just" eaLnBrk="1" hangingPunct="1">
              <a:spcBef>
                <a:spcPct val="50000"/>
              </a:spcBef>
              <a:buClr>
                <a:srgbClr val="800000"/>
              </a:buClr>
              <a:buFont typeface="Wingdings" panose="05000000000000000000" pitchFamily="2" charset="2"/>
              <a:buChar char="Ø"/>
            </a:pPr>
            <a:r>
              <a:rPr lang="en-US" altLang="en-US">
                <a:latin typeface="Times New Roman" panose="02020603050405020304" pitchFamily="18" charset="0"/>
              </a:rPr>
              <a:t>Shall exercise powers and perform function in respect of matters, concerning block grants.</a:t>
            </a:r>
          </a:p>
          <a:p>
            <a:pPr algn="just" eaLnBrk="1" hangingPunct="1">
              <a:spcBef>
                <a:spcPct val="50000"/>
              </a:spcBef>
              <a:buClr>
                <a:srgbClr val="800000"/>
              </a:buClr>
              <a:buFont typeface="Wingdings" panose="05000000000000000000" pitchFamily="2" charset="2"/>
              <a:buChar char="Ø"/>
            </a:pPr>
            <a:r>
              <a:rPr lang="en-US" altLang="en-US">
                <a:latin typeface="Times New Roman" panose="02020603050405020304" pitchFamily="18" charset="0"/>
              </a:rPr>
              <a:t>Shall execute, maintain, supervise &amp; administrate the works &amp; development schemes of the Z.P.</a:t>
            </a:r>
          </a:p>
          <a:p>
            <a:pPr algn="just" eaLnBrk="1" hangingPunct="1">
              <a:spcBef>
                <a:spcPct val="50000"/>
              </a:spcBef>
              <a:buClr>
                <a:srgbClr val="800000"/>
              </a:buClr>
              <a:buFont typeface="Wingdings" panose="05000000000000000000" pitchFamily="2" charset="2"/>
              <a:buChar char="Ø"/>
            </a:pPr>
            <a:r>
              <a:rPr lang="en-US" altLang="en-US">
                <a:latin typeface="Times New Roman" panose="02020603050405020304" pitchFamily="18" charset="0"/>
              </a:rPr>
              <a:t>Shall perform such functions of the Z.P. Within the Block as are delegated to it by or an behalf of the Z.P.</a:t>
            </a:r>
          </a:p>
          <a:p>
            <a:pPr algn="just" eaLnBrk="1" hangingPunct="1">
              <a:spcBef>
                <a:spcPct val="50000"/>
              </a:spcBef>
              <a:buClr>
                <a:srgbClr val="800000"/>
              </a:buClr>
              <a:buFont typeface="Wingdings" panose="05000000000000000000" pitchFamily="2" charset="2"/>
              <a:buChar char="Ø"/>
            </a:pPr>
            <a:r>
              <a:rPr lang="en-US" altLang="en-US">
                <a:latin typeface="Times New Roman" panose="02020603050405020304" pitchFamily="18" charset="0"/>
              </a:rPr>
              <a:t>May recommend for the consideration of the Z.P. any works or development scheme which should be undertaken by the Z.P.</a:t>
            </a:r>
          </a:p>
          <a:p>
            <a:pPr algn="just" eaLnBrk="1" hangingPunct="1">
              <a:spcBef>
                <a:spcPct val="50000"/>
              </a:spcBef>
              <a:buClr>
                <a:srgbClr val="800000"/>
              </a:buClr>
              <a:buFont typeface="Wingdings" panose="05000000000000000000" pitchFamily="2" charset="2"/>
              <a:buChar char="Ø"/>
            </a:pPr>
            <a:r>
              <a:rPr lang="en-US" altLang="en-US">
                <a:latin typeface="Times New Roman" panose="02020603050405020304" pitchFamily="18" charset="0"/>
              </a:rPr>
              <a:t>May revise or modify any decision taken by the Chairman or Deputy Chairman, BDO or any officer or servant working in the Block.</a:t>
            </a:r>
          </a:p>
          <a:p>
            <a:pPr algn="just" eaLnBrk="1" hangingPunct="1">
              <a:spcBef>
                <a:spcPct val="50000"/>
              </a:spcBef>
              <a:buClr>
                <a:srgbClr val="800000"/>
              </a:buClr>
              <a:buFont typeface="Wingdings" panose="05000000000000000000" pitchFamily="2" charset="2"/>
              <a:buChar char="Ø"/>
            </a:pPr>
            <a:r>
              <a:rPr lang="en-US" altLang="en-US">
                <a:latin typeface="Times New Roman" panose="02020603050405020304" pitchFamily="18" charset="0"/>
              </a:rPr>
              <a:t>Shall forward summary of the proceedings of its. meetings to Z.P.</a:t>
            </a:r>
          </a:p>
          <a:p>
            <a:pPr algn="just" eaLnBrk="1" hangingPunct="1">
              <a:spcBef>
                <a:spcPct val="50000"/>
              </a:spcBef>
              <a:buClr>
                <a:srgbClr val="800000"/>
              </a:buClr>
              <a:buFont typeface="Wingdings" panose="05000000000000000000" pitchFamily="2" charset="2"/>
              <a:buChar char="Ø"/>
            </a:pPr>
            <a:r>
              <a:rPr lang="en-US" altLang="en-US">
                <a:latin typeface="Times New Roman" panose="02020603050405020304" pitchFamily="18" charset="0"/>
              </a:rPr>
              <a:t>Shall exercise general supervision &amp;  control over the work of the BDO in connection with the function of duties vested in it.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64C233F9-BCC7-E9B3-0A48-C94D353BAD88}"/>
              </a:ext>
            </a:extLst>
          </p:cNvPr>
          <p:cNvSpPr>
            <a:spLocks noChangeArrowheads="1"/>
          </p:cNvSpPr>
          <p:nvPr/>
        </p:nvSpPr>
        <p:spPr bwMode="auto">
          <a:xfrm>
            <a:off x="0" y="1371600"/>
            <a:ext cx="9144000" cy="4648200"/>
          </a:xfrm>
          <a:prstGeom prst="rect">
            <a:avLst/>
          </a:prstGeom>
          <a:solidFill>
            <a:srgbClr val="65D6F1"/>
          </a:solidFill>
          <a:ln w="9525">
            <a:solidFill>
              <a:schemeClr val="tx1"/>
            </a:solidFill>
            <a:miter lim="800000"/>
            <a:headEnd/>
            <a:tailEnd/>
          </a:ln>
        </p:spPr>
        <p:txBody>
          <a:bodyPr wrap="none" lIns="91427" tIns="45713" rIns="91427" bIns="45713"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eaLnBrk="1" hangingPunct="1"/>
            <a:endParaRPr lang="en-US" altLang="en-US">
              <a:cs typeface="Arial" panose="020B0604020202020204" pitchFamily="34" charset="0"/>
            </a:endParaRPr>
          </a:p>
          <a:p>
            <a:pPr algn="just" eaLnBrk="1" hangingPunct="1">
              <a:lnSpc>
                <a:spcPct val="145000"/>
              </a:lnSpc>
              <a:buSzPct val="90000"/>
              <a:buFont typeface="Wingdings" panose="05000000000000000000" pitchFamily="2" charset="2"/>
              <a:buChar char="Ø"/>
            </a:pPr>
            <a:r>
              <a:rPr lang="en-US" altLang="en-US" sz="2000" b="1">
                <a:cs typeface="Arial" panose="020B0604020202020204" pitchFamily="34" charset="0"/>
              </a:rPr>
              <a:t> 	Providing basic amenities and promoting village development with</a:t>
            </a:r>
          </a:p>
          <a:p>
            <a:pPr algn="just" eaLnBrk="1" hangingPunct="1">
              <a:lnSpc>
                <a:spcPct val="145000"/>
              </a:lnSpc>
              <a:buSzPct val="90000"/>
              <a:buFont typeface="Wingdings" panose="05000000000000000000" pitchFamily="2" charset="2"/>
              <a:buNone/>
            </a:pPr>
            <a:r>
              <a:rPr lang="en-US" altLang="en-US" sz="2000" b="1">
                <a:cs typeface="Arial" panose="020B0604020202020204" pitchFamily="34" charset="0"/>
              </a:rPr>
              <a:t>	the help of available resources.</a:t>
            </a:r>
          </a:p>
          <a:p>
            <a:pPr algn="just" eaLnBrk="1" hangingPunct="1">
              <a:lnSpc>
                <a:spcPct val="145000"/>
              </a:lnSpc>
              <a:buSzPct val="90000"/>
              <a:buFont typeface="Wingdings" panose="05000000000000000000" pitchFamily="2" charset="2"/>
              <a:buChar char="Ø"/>
            </a:pPr>
            <a:r>
              <a:rPr lang="en-US" altLang="en-US" sz="2000" b="1">
                <a:cs typeface="Arial" panose="020B0604020202020204" pitchFamily="34" charset="0"/>
              </a:rPr>
              <a:t> 	To prepare own development plan.</a:t>
            </a:r>
          </a:p>
          <a:p>
            <a:pPr algn="just" eaLnBrk="1" hangingPunct="1">
              <a:lnSpc>
                <a:spcPct val="145000"/>
              </a:lnSpc>
              <a:buSzPct val="90000"/>
              <a:buFont typeface="Wingdings" panose="05000000000000000000" pitchFamily="2" charset="2"/>
              <a:buChar char="Ø"/>
            </a:pPr>
            <a:r>
              <a:rPr lang="en-US" altLang="en-US" sz="2000" b="1">
                <a:cs typeface="Arial" panose="020B0604020202020204" pitchFamily="34" charset="0"/>
              </a:rPr>
              <a:t> 	To execute works of 29 subjects under 11th Schedule of the </a:t>
            </a:r>
          </a:p>
          <a:p>
            <a:pPr algn="just" eaLnBrk="1" hangingPunct="1">
              <a:lnSpc>
                <a:spcPct val="145000"/>
              </a:lnSpc>
              <a:buSzPct val="90000"/>
              <a:buFont typeface="Wingdings" panose="05000000000000000000" pitchFamily="2" charset="2"/>
              <a:buNone/>
            </a:pPr>
            <a:r>
              <a:rPr lang="en-US" altLang="en-US" sz="2000" b="1">
                <a:cs typeface="Arial" panose="020B0604020202020204" pitchFamily="34" charset="0"/>
              </a:rPr>
              <a:t>	constitution.</a:t>
            </a:r>
          </a:p>
          <a:p>
            <a:pPr algn="just" eaLnBrk="1" hangingPunct="1">
              <a:lnSpc>
                <a:spcPct val="145000"/>
              </a:lnSpc>
              <a:buSzPct val="90000"/>
              <a:buFont typeface="Wingdings" panose="05000000000000000000" pitchFamily="2" charset="2"/>
              <a:buChar char="Ø"/>
            </a:pPr>
            <a:r>
              <a:rPr lang="en-US" altLang="en-US" sz="2000" b="1">
                <a:cs typeface="Arial" panose="020B0604020202020204" pitchFamily="34" charset="0"/>
              </a:rPr>
              <a:t> 	To impose house tax and fees.</a:t>
            </a:r>
          </a:p>
          <a:p>
            <a:pPr algn="just" eaLnBrk="1" hangingPunct="1">
              <a:lnSpc>
                <a:spcPct val="145000"/>
              </a:lnSpc>
              <a:buSzPct val="90000"/>
              <a:buFont typeface="Wingdings" panose="05000000000000000000" pitchFamily="2" charset="2"/>
              <a:buChar char="Ø"/>
            </a:pPr>
            <a:r>
              <a:rPr lang="en-US" altLang="en-US" sz="2000" b="1">
                <a:cs typeface="Arial" panose="020B0604020202020204" pitchFamily="34" charset="0"/>
              </a:rPr>
              <a:t> 	To extent the grant available from Sate Government under </a:t>
            </a:r>
          </a:p>
          <a:p>
            <a:pPr algn="just" eaLnBrk="1" hangingPunct="1">
              <a:lnSpc>
                <a:spcPct val="145000"/>
              </a:lnSpc>
              <a:buSzPct val="90000"/>
              <a:buFont typeface="Wingdings" panose="05000000000000000000" pitchFamily="2" charset="2"/>
              <a:buNone/>
            </a:pPr>
            <a:r>
              <a:rPr lang="en-US" altLang="en-US" sz="2000" b="1">
                <a:cs typeface="Arial" panose="020B0604020202020204" pitchFamily="34" charset="0"/>
              </a:rPr>
              <a:t>	contingent fund.</a:t>
            </a:r>
          </a:p>
          <a:p>
            <a:pPr algn="just" eaLnBrk="1" hangingPunct="1">
              <a:lnSpc>
                <a:spcPct val="145000"/>
              </a:lnSpc>
              <a:buSzPct val="90000"/>
              <a:buFont typeface="Wingdings" panose="05000000000000000000" pitchFamily="2" charset="2"/>
              <a:buChar char="Ø"/>
            </a:pPr>
            <a:r>
              <a:rPr lang="en-US" altLang="en-US" sz="2000" b="1">
                <a:cs typeface="Arial" panose="020B0604020202020204" pitchFamily="34" charset="0"/>
              </a:rPr>
              <a:t> 	Establishment of State Finance Commission to review the </a:t>
            </a:r>
          </a:p>
          <a:p>
            <a:pPr algn="just" eaLnBrk="1" hangingPunct="1">
              <a:lnSpc>
                <a:spcPct val="145000"/>
              </a:lnSpc>
              <a:buSzPct val="90000"/>
              <a:buFont typeface="Wingdings" panose="05000000000000000000" pitchFamily="2" charset="2"/>
              <a:buNone/>
            </a:pPr>
            <a:r>
              <a:rPr lang="en-US" altLang="en-US" sz="2000" b="1">
                <a:cs typeface="Arial" panose="020B0604020202020204" pitchFamily="34" charset="0"/>
              </a:rPr>
              <a:t>	progress made by V.P.</a:t>
            </a:r>
          </a:p>
          <a:p>
            <a:pPr algn="just" eaLnBrk="1" hangingPunct="1">
              <a:lnSpc>
                <a:spcPct val="145000"/>
              </a:lnSpc>
              <a:buSzPct val="90000"/>
              <a:buFont typeface="Wingdings" panose="05000000000000000000" pitchFamily="2" charset="2"/>
              <a:buNone/>
            </a:pPr>
            <a:endParaRPr lang="fr-FR" altLang="en-US" sz="2000" b="1">
              <a:cs typeface="Arial" panose="020B0604020202020204" pitchFamily="34" charset="0"/>
            </a:endParaRPr>
          </a:p>
        </p:txBody>
      </p:sp>
      <p:sp>
        <p:nvSpPr>
          <p:cNvPr id="46083" name="Rectangle 3">
            <a:extLst>
              <a:ext uri="{FF2B5EF4-FFF2-40B4-BE49-F238E27FC236}">
                <a16:creationId xmlns="" xmlns:a16="http://schemas.microsoft.com/office/drawing/2014/main" id="{6B681B21-2EC5-5CD7-25BA-67FDCBADEE52}"/>
              </a:ext>
            </a:extLst>
          </p:cNvPr>
          <p:cNvSpPr>
            <a:spLocks noChangeArrowheads="1"/>
          </p:cNvSpPr>
          <p:nvPr/>
        </p:nvSpPr>
        <p:spPr bwMode="auto">
          <a:xfrm>
            <a:off x="1066800" y="609600"/>
            <a:ext cx="6553200" cy="533400"/>
          </a:xfrm>
          <a:prstGeom prst="rect">
            <a:avLst/>
          </a:prstGeom>
          <a:solidFill>
            <a:srgbClr val="990000"/>
          </a:solidFill>
          <a:ln w="9525">
            <a:solidFill>
              <a:schemeClr val="tx1"/>
            </a:solidFill>
            <a:miter lim="800000"/>
            <a:headEnd/>
            <a:tailEnd/>
          </a:ln>
        </p:spPr>
        <p:txBody>
          <a:bodyPr wrap="none" lIns="91427" tIns="45713" rIns="91427" bIns="45713"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400" b="1">
                <a:solidFill>
                  <a:schemeClr val="bg1"/>
                </a:solidFill>
                <a:cs typeface="Arial" panose="020B0604020202020204" pitchFamily="34" charset="0"/>
              </a:rPr>
              <a:t>Powers and Functions of Village Panchayat</a:t>
            </a:r>
            <a:endParaRPr lang="fr-FR" altLang="en-US" sz="2400" b="1">
              <a:solidFill>
                <a:schemeClr val="bg1"/>
              </a:solidFill>
              <a:cs typeface="Arial" panose="020B0604020202020204" pitchFamily="3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 xmlns:a16="http://schemas.microsoft.com/office/drawing/2014/main" id="{2EB39E67-696C-CB50-E755-F67AB0FDA8F7}"/>
              </a:ext>
            </a:extLst>
          </p:cNvPr>
          <p:cNvSpPr>
            <a:spLocks noChangeArrowheads="1"/>
          </p:cNvSpPr>
          <p:nvPr/>
        </p:nvSpPr>
        <p:spPr bwMode="auto">
          <a:xfrm>
            <a:off x="0" y="1295400"/>
            <a:ext cx="9144000" cy="5105400"/>
          </a:xfrm>
          <a:prstGeom prst="rect">
            <a:avLst/>
          </a:prstGeom>
          <a:solidFill>
            <a:srgbClr val="65D6F1"/>
          </a:solidFill>
          <a:ln w="9525">
            <a:solidFill>
              <a:schemeClr val="tx1"/>
            </a:solidFill>
            <a:miter lim="800000"/>
            <a:headEnd/>
            <a:tailEnd/>
          </a:ln>
        </p:spPr>
        <p:txBody>
          <a:bodyPr wrap="none" lIns="91427" tIns="45713" rIns="91427" bIns="45713"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45000"/>
              </a:lnSpc>
              <a:buSzPct val="95000"/>
              <a:buFont typeface="Wingdings" panose="05000000000000000000" pitchFamily="2" charset="2"/>
              <a:buChar char="Ø"/>
            </a:pPr>
            <a:endParaRPr lang="en-US" altLang="en-US" sz="2000" b="1">
              <a:cs typeface="Arial" panose="020B0604020202020204" pitchFamily="34" charset="0"/>
            </a:endParaRPr>
          </a:p>
          <a:p>
            <a:pPr eaLnBrk="1" hangingPunct="1">
              <a:lnSpc>
                <a:spcPct val="145000"/>
              </a:lnSpc>
              <a:buSzPct val="95000"/>
              <a:buFont typeface="Wingdings" panose="05000000000000000000" pitchFamily="2" charset="2"/>
              <a:buChar char="Ø"/>
            </a:pPr>
            <a:r>
              <a:rPr lang="en-US" altLang="en-US" sz="2000" b="1">
                <a:cs typeface="Arial" panose="020B0604020202020204" pitchFamily="34" charset="0"/>
              </a:rPr>
              <a:t> 	House Tax/ Water Cess.</a:t>
            </a:r>
          </a:p>
          <a:p>
            <a:pPr eaLnBrk="1" hangingPunct="1">
              <a:lnSpc>
                <a:spcPct val="145000"/>
              </a:lnSpc>
              <a:buSzPct val="95000"/>
              <a:buFont typeface="Wingdings" panose="05000000000000000000" pitchFamily="2" charset="2"/>
              <a:buChar char="Ø"/>
            </a:pPr>
            <a:r>
              <a:rPr lang="en-US" altLang="en-US" sz="2000" b="1">
                <a:cs typeface="Arial" panose="020B0604020202020204" pitchFamily="34" charset="0"/>
              </a:rPr>
              <a:t> 	Tax on Fairs.</a:t>
            </a:r>
          </a:p>
          <a:p>
            <a:pPr eaLnBrk="1" hangingPunct="1">
              <a:lnSpc>
                <a:spcPct val="145000"/>
              </a:lnSpc>
              <a:buSzPct val="95000"/>
              <a:buFont typeface="Wingdings" panose="05000000000000000000" pitchFamily="2" charset="2"/>
              <a:buChar char="Ø"/>
            </a:pPr>
            <a:r>
              <a:rPr lang="en-US" altLang="en-US" sz="2000" b="1">
                <a:cs typeface="Arial" panose="020B0604020202020204" pitchFamily="34" charset="0"/>
              </a:rPr>
              <a:t> 	Health Tax.</a:t>
            </a:r>
          </a:p>
          <a:p>
            <a:pPr eaLnBrk="1" hangingPunct="1">
              <a:lnSpc>
                <a:spcPct val="145000"/>
              </a:lnSpc>
              <a:buSzPct val="95000"/>
              <a:buFont typeface="Wingdings" panose="05000000000000000000" pitchFamily="2" charset="2"/>
              <a:buChar char="Ø"/>
            </a:pPr>
            <a:r>
              <a:rPr lang="en-US" altLang="en-US" sz="2000" b="1">
                <a:cs typeface="Arial" panose="020B0604020202020204" pitchFamily="34" charset="0"/>
              </a:rPr>
              <a:t> 	Financial Assistance provided by Z.P. under section 144, 155,</a:t>
            </a:r>
          </a:p>
          <a:p>
            <a:pPr eaLnBrk="1" hangingPunct="1">
              <a:lnSpc>
                <a:spcPct val="145000"/>
              </a:lnSpc>
              <a:buSzPct val="95000"/>
              <a:buFont typeface="Wingdings" panose="05000000000000000000" pitchFamily="2" charset="2"/>
              <a:buNone/>
            </a:pPr>
            <a:r>
              <a:rPr lang="en-US" altLang="en-US" sz="2000" b="1">
                <a:cs typeface="Arial" panose="020B0604020202020204" pitchFamily="34" charset="0"/>
              </a:rPr>
              <a:t>	156 &amp; 158.</a:t>
            </a:r>
          </a:p>
          <a:p>
            <a:pPr eaLnBrk="1" hangingPunct="1">
              <a:lnSpc>
                <a:spcPct val="145000"/>
              </a:lnSpc>
              <a:buSzPct val="95000"/>
              <a:buFont typeface="Wingdings" panose="05000000000000000000" pitchFamily="2" charset="2"/>
              <a:buChar char="Ø"/>
            </a:pPr>
            <a:r>
              <a:rPr lang="en-US" altLang="en-US" sz="2000" b="1">
                <a:cs typeface="Arial" panose="020B0604020202020204" pitchFamily="34" charset="0"/>
              </a:rPr>
              <a:t> 	Donations.</a:t>
            </a:r>
          </a:p>
          <a:p>
            <a:pPr eaLnBrk="1" hangingPunct="1">
              <a:lnSpc>
                <a:spcPct val="145000"/>
              </a:lnSpc>
              <a:buSzPct val="95000"/>
              <a:buFont typeface="Wingdings" panose="05000000000000000000" pitchFamily="2" charset="2"/>
              <a:buChar char="Ø"/>
            </a:pPr>
            <a:r>
              <a:rPr lang="en-US" altLang="en-US" sz="2000" b="1">
                <a:cs typeface="Arial" panose="020B0604020202020204" pitchFamily="34" charset="0"/>
              </a:rPr>
              <a:t> 	Rent of its own property.</a:t>
            </a:r>
          </a:p>
          <a:p>
            <a:pPr eaLnBrk="1" hangingPunct="1">
              <a:lnSpc>
                <a:spcPct val="145000"/>
              </a:lnSpc>
              <a:buSzPct val="95000"/>
              <a:buFont typeface="Wingdings" panose="05000000000000000000" pitchFamily="2" charset="2"/>
              <a:buChar char="Ø"/>
            </a:pPr>
            <a:r>
              <a:rPr lang="en-US" altLang="en-US" sz="2000" b="1">
                <a:cs typeface="Arial" panose="020B0604020202020204" pitchFamily="34" charset="0"/>
              </a:rPr>
              <a:t> 	Bazaar Tax.</a:t>
            </a:r>
          </a:p>
          <a:p>
            <a:pPr eaLnBrk="1" hangingPunct="1">
              <a:lnSpc>
                <a:spcPct val="145000"/>
              </a:lnSpc>
              <a:buSzPct val="95000"/>
              <a:buFont typeface="Wingdings" panose="05000000000000000000" pitchFamily="2" charset="2"/>
              <a:buChar char="Ø"/>
            </a:pPr>
            <a:r>
              <a:rPr lang="en-US" altLang="en-US" sz="2000" b="1">
                <a:cs typeface="Arial" panose="020B0604020202020204" pitchFamily="34" charset="0"/>
              </a:rPr>
              <a:t> 	Financial assistance provided State Government under various</a:t>
            </a:r>
          </a:p>
          <a:p>
            <a:pPr eaLnBrk="1" hangingPunct="1">
              <a:lnSpc>
                <a:spcPct val="145000"/>
              </a:lnSpc>
              <a:buSzPct val="95000"/>
              <a:buFont typeface="Wingdings" panose="05000000000000000000" pitchFamily="2" charset="2"/>
              <a:buNone/>
            </a:pPr>
            <a:r>
              <a:rPr lang="en-US" altLang="en-US" sz="2000" b="1">
                <a:cs typeface="Arial" panose="020B0604020202020204" pitchFamily="34" charset="0"/>
              </a:rPr>
              <a:t>	schemes.</a:t>
            </a:r>
            <a:endParaRPr lang="fr-FR" altLang="en-US" sz="2000" b="1">
              <a:cs typeface="Arial" panose="020B0604020202020204" pitchFamily="34" charset="0"/>
            </a:endParaRPr>
          </a:p>
        </p:txBody>
      </p:sp>
      <p:sp>
        <p:nvSpPr>
          <p:cNvPr id="47107" name="Rectangle 3">
            <a:extLst>
              <a:ext uri="{FF2B5EF4-FFF2-40B4-BE49-F238E27FC236}">
                <a16:creationId xmlns="" xmlns:a16="http://schemas.microsoft.com/office/drawing/2014/main" id="{AD0438D4-2E3A-DFD7-6AF4-D5B22D5A0064}"/>
              </a:ext>
            </a:extLst>
          </p:cNvPr>
          <p:cNvSpPr>
            <a:spLocks noChangeArrowheads="1"/>
          </p:cNvSpPr>
          <p:nvPr/>
        </p:nvSpPr>
        <p:spPr bwMode="auto">
          <a:xfrm>
            <a:off x="1066800" y="609600"/>
            <a:ext cx="6553200" cy="533400"/>
          </a:xfrm>
          <a:prstGeom prst="rect">
            <a:avLst/>
          </a:prstGeom>
          <a:solidFill>
            <a:srgbClr val="990000"/>
          </a:solidFill>
          <a:ln w="9525">
            <a:solidFill>
              <a:schemeClr val="tx1"/>
            </a:solidFill>
            <a:miter lim="800000"/>
            <a:headEnd/>
            <a:tailEnd/>
          </a:ln>
        </p:spPr>
        <p:txBody>
          <a:bodyPr wrap="none" lIns="91427" tIns="45713" rIns="91427" bIns="45713"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2800" b="1">
                <a:solidFill>
                  <a:schemeClr val="bg1"/>
                </a:solidFill>
                <a:cs typeface="Arial" panose="020B0604020202020204" pitchFamily="34" charset="0"/>
              </a:rPr>
              <a:t>Income Sources of Village Panchayat</a:t>
            </a:r>
            <a:endParaRPr lang="fr-FR" altLang="en-US" sz="2800" b="1">
              <a:solidFill>
                <a:schemeClr val="bg1"/>
              </a:solidFill>
              <a:cs typeface="Arial" panose="020B0604020202020204"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627"/>
            <a:ext cx="9144000" cy="672074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a:extLst>
              <a:ext uri="{FF2B5EF4-FFF2-40B4-BE49-F238E27FC236}">
                <a16:creationId xmlns="" xmlns:a16="http://schemas.microsoft.com/office/drawing/2014/main" id="{52FEC8DC-7481-56BB-930A-BE77615F5E0C}"/>
              </a:ext>
            </a:extLst>
          </p:cNvPr>
          <p:cNvSpPr>
            <a:spLocks noChangeArrowheads="1"/>
          </p:cNvSpPr>
          <p:nvPr/>
        </p:nvSpPr>
        <p:spPr bwMode="auto">
          <a:xfrm>
            <a:off x="4495800" y="4876800"/>
            <a:ext cx="304800" cy="304800"/>
          </a:xfrm>
          <a:prstGeom prst="downArrow">
            <a:avLst>
              <a:gd name="adj1" fmla="val 50000"/>
              <a:gd name="adj2" fmla="val 25000"/>
            </a:avLst>
          </a:prstGeom>
          <a:solidFill>
            <a:srgbClr val="993300"/>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19" name="AutoShape 3">
            <a:extLst>
              <a:ext uri="{FF2B5EF4-FFF2-40B4-BE49-F238E27FC236}">
                <a16:creationId xmlns="" xmlns:a16="http://schemas.microsoft.com/office/drawing/2014/main" id="{429F5C97-A492-B3E4-0871-80C709265DFD}"/>
              </a:ext>
            </a:extLst>
          </p:cNvPr>
          <p:cNvSpPr>
            <a:spLocks noChangeArrowheads="1"/>
          </p:cNvSpPr>
          <p:nvPr/>
        </p:nvSpPr>
        <p:spPr bwMode="auto">
          <a:xfrm>
            <a:off x="4495800" y="5638800"/>
            <a:ext cx="304800" cy="304800"/>
          </a:xfrm>
          <a:prstGeom prst="downArrow">
            <a:avLst>
              <a:gd name="adj1" fmla="val 50000"/>
              <a:gd name="adj2" fmla="val 25000"/>
            </a:avLst>
          </a:prstGeom>
          <a:solidFill>
            <a:srgbClr val="993300"/>
          </a:solidFill>
          <a:ln w="9525">
            <a:solidFill>
              <a:schemeClr val="tx1"/>
            </a:solidFill>
            <a:miter lim="800000"/>
            <a:headEnd/>
            <a:tailEnd/>
          </a:ln>
        </p:spPr>
        <p:txBody>
          <a:bodyPr vert="eaVert"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0" name="Text Box 4">
            <a:extLst>
              <a:ext uri="{FF2B5EF4-FFF2-40B4-BE49-F238E27FC236}">
                <a16:creationId xmlns="" xmlns:a16="http://schemas.microsoft.com/office/drawing/2014/main" id="{1C7CE6BB-F761-CB60-DC2B-4358285DD8BB}"/>
              </a:ext>
            </a:extLst>
          </p:cNvPr>
          <p:cNvSpPr txBox="1">
            <a:spLocks noChangeArrowheads="1"/>
          </p:cNvSpPr>
          <p:nvPr/>
        </p:nvSpPr>
        <p:spPr bwMode="auto">
          <a:xfrm>
            <a:off x="304800" y="1295400"/>
            <a:ext cx="8458200" cy="1387475"/>
          </a:xfrm>
          <a:prstGeom prst="rect">
            <a:avLst/>
          </a:prstGeom>
          <a:solidFill>
            <a:srgbClr val="FF9900"/>
          </a:solidFill>
          <a:ln w="76200" cmpd="tri">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000">
                <a:latin typeface="Times New Roman" panose="02020603050405020304" pitchFamily="18" charset="0"/>
              </a:rPr>
              <a:t>	The Committee under the Chairmanship of  Balwant Rai Mehta recommended Three Tier Panchayati Raj System in 1957 &amp; accordingly Prime Minister Pandit Jawaharlal Nehru inaugurated Panchayati Raj System in Rajasthan on 2</a:t>
            </a:r>
            <a:r>
              <a:rPr lang="en-US" altLang="en-US" sz="2000" b="1" baseline="30000">
                <a:latin typeface="Times New Roman" panose="02020603050405020304" pitchFamily="18" charset="0"/>
              </a:rPr>
              <a:t>nd</a:t>
            </a:r>
            <a:r>
              <a:rPr lang="en-US" altLang="en-US" sz="2000">
                <a:latin typeface="Times New Roman" panose="02020603050405020304" pitchFamily="18" charset="0"/>
              </a:rPr>
              <a:t> October 1959.</a:t>
            </a:r>
          </a:p>
        </p:txBody>
      </p:sp>
      <p:sp>
        <p:nvSpPr>
          <p:cNvPr id="9221" name="Text Box 5">
            <a:extLst>
              <a:ext uri="{FF2B5EF4-FFF2-40B4-BE49-F238E27FC236}">
                <a16:creationId xmlns="" xmlns:a16="http://schemas.microsoft.com/office/drawing/2014/main" id="{9E44FF6F-4438-D42C-58A0-26E8DEAF45EA}"/>
              </a:ext>
            </a:extLst>
          </p:cNvPr>
          <p:cNvSpPr txBox="1">
            <a:spLocks noChangeArrowheads="1"/>
          </p:cNvSpPr>
          <p:nvPr/>
        </p:nvSpPr>
        <p:spPr bwMode="auto">
          <a:xfrm>
            <a:off x="304800" y="3032125"/>
            <a:ext cx="8458200" cy="1082675"/>
          </a:xfrm>
          <a:prstGeom prst="rect">
            <a:avLst/>
          </a:prstGeom>
          <a:solidFill>
            <a:srgbClr val="FF9900"/>
          </a:solidFill>
          <a:ln w="76200" cmpd="tri">
            <a:solidFill>
              <a:schemeClr val="tx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just"/>
            <a:r>
              <a:rPr lang="en-US" altLang="en-US" sz="2000">
                <a:latin typeface="Times New Roman" panose="02020603050405020304" pitchFamily="18" charset="0"/>
              </a:rPr>
              <a:t>	Government of Maharashtra made an Act named Maharashtra Zilla Parishads and Panchayat Samitee’s Act, 1961. Accordingly on 1</a:t>
            </a:r>
            <a:r>
              <a:rPr lang="en-US" altLang="en-US" sz="2000" b="1" baseline="30000">
                <a:latin typeface="Times New Roman" panose="02020603050405020304" pitchFamily="18" charset="0"/>
              </a:rPr>
              <a:t>st</a:t>
            </a:r>
            <a:r>
              <a:rPr lang="en-US" altLang="en-US" sz="2000">
                <a:latin typeface="Times New Roman" panose="02020603050405020304" pitchFamily="18" charset="0"/>
              </a:rPr>
              <a:t> May 1962 Govt. of Maharashtra has adopted Three Tier Panchayati Raj System</a:t>
            </a:r>
          </a:p>
        </p:txBody>
      </p:sp>
      <p:sp>
        <p:nvSpPr>
          <p:cNvPr id="9222" name="Text Box 6">
            <a:extLst>
              <a:ext uri="{FF2B5EF4-FFF2-40B4-BE49-F238E27FC236}">
                <a16:creationId xmlns="" xmlns:a16="http://schemas.microsoft.com/office/drawing/2014/main" id="{4B409163-307F-7E12-89DA-F2997B6DBDD9}"/>
              </a:ext>
            </a:extLst>
          </p:cNvPr>
          <p:cNvSpPr txBox="1">
            <a:spLocks noChangeArrowheads="1"/>
          </p:cNvSpPr>
          <p:nvPr/>
        </p:nvSpPr>
        <p:spPr bwMode="auto">
          <a:xfrm>
            <a:off x="2819400" y="398463"/>
            <a:ext cx="3352800" cy="592137"/>
          </a:xfrm>
          <a:prstGeom prst="rect">
            <a:avLst/>
          </a:prstGeom>
          <a:solidFill>
            <a:srgbClr val="993300"/>
          </a:solidFill>
          <a:ln w="12700">
            <a:solidFill>
              <a:srgbClr val="FF6600"/>
            </a:solidFill>
            <a:miter lim="800000"/>
            <a:headEnd type="none" w="sm" len="sm"/>
            <a:tailEnd type="none" w="sm" len="sm"/>
          </a:ln>
          <a:effectLst/>
        </p:spPr>
        <p:txBody>
          <a:bodyPr lIns="91427" tIns="45713" rIns="91427" bIns="45713">
            <a:spAutoFit/>
          </a:bodyPr>
          <a:lstStyle/>
          <a:p>
            <a:pPr algn="ctr" eaLnBrk="0" hangingPunct="0">
              <a:defRPr/>
            </a:pPr>
            <a:r>
              <a:rPr lang="en-US" sz="3200" b="1" i="1">
                <a:solidFill>
                  <a:schemeClr val="bg1"/>
                </a:solidFill>
                <a:effectLst>
                  <a:outerShdw blurRad="38100" dist="38100" dir="2700000" algn="tl">
                    <a:srgbClr val="000000"/>
                  </a:outerShdw>
                </a:effectLst>
                <a:latin typeface="Times New Roman" pitchFamily="18" charset="0"/>
                <a:cs typeface="Arial" charset="0"/>
              </a:rPr>
              <a:t>Panchayati Raj</a:t>
            </a:r>
            <a:r>
              <a:rPr lang="en-US" sz="3200">
                <a:latin typeface="Times New Roman" pitchFamily="18" charset="0"/>
                <a:cs typeface="Arial" charset="0"/>
              </a:rPr>
              <a:t> </a:t>
            </a:r>
          </a:p>
        </p:txBody>
      </p:sp>
      <p:sp>
        <p:nvSpPr>
          <p:cNvPr id="9223" name="Text Box 7">
            <a:extLst>
              <a:ext uri="{FF2B5EF4-FFF2-40B4-BE49-F238E27FC236}">
                <a16:creationId xmlns="" xmlns:a16="http://schemas.microsoft.com/office/drawing/2014/main" id="{CF784C21-F292-6AE5-C851-7E3B9EA886C8}"/>
              </a:ext>
            </a:extLst>
          </p:cNvPr>
          <p:cNvSpPr txBox="1">
            <a:spLocks noChangeArrowheads="1"/>
          </p:cNvSpPr>
          <p:nvPr/>
        </p:nvSpPr>
        <p:spPr bwMode="auto">
          <a:xfrm>
            <a:off x="3429000" y="4433888"/>
            <a:ext cx="2438400" cy="404812"/>
          </a:xfrm>
          <a:prstGeom prst="rect">
            <a:avLst/>
          </a:prstGeom>
          <a:solidFill>
            <a:srgbClr val="733201"/>
          </a:solidFill>
          <a:ln w="38100" cmpd="dbl">
            <a:solidFill>
              <a:srgbClr val="993366"/>
            </a:solidFill>
            <a:miter lim="800000"/>
            <a:headEnd type="none" w="sm" len="sm"/>
            <a:tailEnd type="none" w="sm" len="sm"/>
          </a:ln>
          <a:effectLst/>
        </p:spPr>
        <p:txBody>
          <a:bodyPr lIns="91427" tIns="45713" rIns="91427" bIns="45713">
            <a:spAutoFit/>
          </a:bodyPr>
          <a:lstStyle/>
          <a:p>
            <a:pPr algn="ctr">
              <a:defRPr/>
            </a:pPr>
            <a:r>
              <a:rPr lang="en-US" b="1" i="1">
                <a:solidFill>
                  <a:schemeClr val="bg1"/>
                </a:solidFill>
                <a:effectLst>
                  <a:outerShdw blurRad="38100" dist="38100" dir="2700000" algn="tl">
                    <a:srgbClr val="000000"/>
                  </a:outerShdw>
                </a:effectLst>
                <a:latin typeface="Arial" charset="0"/>
                <a:cs typeface="Arial" charset="0"/>
              </a:rPr>
              <a:t>Zilla Parishad</a:t>
            </a:r>
            <a:endParaRPr lang="en-US">
              <a:solidFill>
                <a:schemeClr val="bg1"/>
              </a:solidFill>
              <a:latin typeface="Arial" charset="0"/>
              <a:cs typeface="Arial" charset="0"/>
            </a:endParaRPr>
          </a:p>
        </p:txBody>
      </p:sp>
      <p:sp>
        <p:nvSpPr>
          <p:cNvPr id="9224" name="Text Box 8">
            <a:extLst>
              <a:ext uri="{FF2B5EF4-FFF2-40B4-BE49-F238E27FC236}">
                <a16:creationId xmlns="" xmlns:a16="http://schemas.microsoft.com/office/drawing/2014/main" id="{660138B5-4444-A045-E50E-1B1F9740D48E}"/>
              </a:ext>
            </a:extLst>
          </p:cNvPr>
          <p:cNvSpPr txBox="1">
            <a:spLocks noChangeArrowheads="1"/>
          </p:cNvSpPr>
          <p:nvPr/>
        </p:nvSpPr>
        <p:spPr bwMode="auto">
          <a:xfrm>
            <a:off x="3429000" y="5195888"/>
            <a:ext cx="2438400" cy="404812"/>
          </a:xfrm>
          <a:prstGeom prst="rect">
            <a:avLst/>
          </a:prstGeom>
          <a:solidFill>
            <a:srgbClr val="FC7108"/>
          </a:solidFill>
          <a:ln w="38100" cmpd="dbl">
            <a:solidFill>
              <a:srgbClr val="993366"/>
            </a:solidFill>
            <a:miter lim="800000"/>
            <a:headEnd type="none" w="sm" len="sm"/>
            <a:tailEnd type="none" w="sm" len="sm"/>
          </a:ln>
          <a:effectLst/>
        </p:spPr>
        <p:txBody>
          <a:bodyPr lIns="91427" tIns="45713" rIns="91427" bIns="45713">
            <a:spAutoFit/>
          </a:bodyPr>
          <a:lstStyle/>
          <a:p>
            <a:pPr algn="ctr">
              <a:defRPr/>
            </a:pPr>
            <a:r>
              <a:rPr lang="en-US" b="1" i="1">
                <a:solidFill>
                  <a:schemeClr val="bg1"/>
                </a:solidFill>
                <a:effectLst>
                  <a:outerShdw blurRad="38100" dist="38100" dir="2700000" algn="tl">
                    <a:srgbClr val="000000"/>
                  </a:outerShdw>
                </a:effectLst>
                <a:latin typeface="Arial" charset="0"/>
                <a:cs typeface="Arial" charset="0"/>
              </a:rPr>
              <a:t>Panchayat Samitee</a:t>
            </a:r>
            <a:endParaRPr lang="en-US">
              <a:solidFill>
                <a:schemeClr val="bg1"/>
              </a:solidFill>
              <a:latin typeface="Arial" charset="0"/>
              <a:cs typeface="Arial" charset="0"/>
            </a:endParaRPr>
          </a:p>
        </p:txBody>
      </p:sp>
      <p:sp>
        <p:nvSpPr>
          <p:cNvPr id="9225" name="Text Box 9">
            <a:extLst>
              <a:ext uri="{FF2B5EF4-FFF2-40B4-BE49-F238E27FC236}">
                <a16:creationId xmlns="" xmlns:a16="http://schemas.microsoft.com/office/drawing/2014/main" id="{564F6190-E945-404C-7DD8-F54B8FF68784}"/>
              </a:ext>
            </a:extLst>
          </p:cNvPr>
          <p:cNvSpPr txBox="1">
            <a:spLocks noChangeArrowheads="1"/>
          </p:cNvSpPr>
          <p:nvPr/>
        </p:nvSpPr>
        <p:spPr bwMode="auto">
          <a:xfrm>
            <a:off x="3429000" y="5957888"/>
            <a:ext cx="2438400" cy="404812"/>
          </a:xfrm>
          <a:prstGeom prst="rect">
            <a:avLst/>
          </a:prstGeom>
          <a:solidFill>
            <a:srgbClr val="36D23A"/>
          </a:solidFill>
          <a:ln w="38100" cmpd="dbl">
            <a:solidFill>
              <a:srgbClr val="993366"/>
            </a:solidFill>
            <a:miter lim="800000"/>
            <a:headEnd type="none" w="sm" len="sm"/>
            <a:tailEnd type="none" w="sm" len="sm"/>
          </a:ln>
          <a:effectLst/>
        </p:spPr>
        <p:txBody>
          <a:bodyPr lIns="91427" tIns="45713" rIns="91427" bIns="45713">
            <a:spAutoFit/>
          </a:bodyPr>
          <a:lstStyle/>
          <a:p>
            <a:pPr algn="ctr">
              <a:defRPr/>
            </a:pPr>
            <a:r>
              <a:rPr lang="en-US" b="1" i="1">
                <a:solidFill>
                  <a:schemeClr val="bg1"/>
                </a:solidFill>
                <a:effectLst>
                  <a:outerShdw blurRad="38100" dist="38100" dir="2700000" algn="tl">
                    <a:srgbClr val="000000"/>
                  </a:outerShdw>
                </a:effectLst>
                <a:latin typeface="Arial" charset="0"/>
                <a:cs typeface="Arial" charset="0"/>
              </a:rPr>
              <a:t>Grampanchayat</a:t>
            </a:r>
            <a:endParaRPr lang="en-US">
              <a:solidFill>
                <a:schemeClr val="bg1"/>
              </a:solidFill>
              <a:latin typeface="Arial" charset="0"/>
              <a:cs typeface="Arial"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9222">
                                            <p:bg/>
                                          </p:spTgt>
                                        </p:tgtEl>
                                        <p:attrNameLst>
                                          <p:attrName>style.visibility</p:attrName>
                                        </p:attrNameLst>
                                      </p:cBhvr>
                                      <p:to>
                                        <p:strVal val="visible"/>
                                      </p:to>
                                    </p:set>
                                    <p:anim calcmode="lin" valueType="num">
                                      <p:cBhvr additive="base">
                                        <p:cTn id="7" dur="500" fill="hold"/>
                                        <p:tgtEl>
                                          <p:spTgt spid="9222">
                                            <p:bg/>
                                          </p:spTgt>
                                        </p:tgtEl>
                                        <p:attrNameLst>
                                          <p:attrName>ppt_x</p:attrName>
                                        </p:attrNameLst>
                                      </p:cBhvr>
                                      <p:tavLst>
                                        <p:tav tm="0">
                                          <p:val>
                                            <p:strVal val="#ppt_x"/>
                                          </p:val>
                                        </p:tav>
                                        <p:tav tm="100000">
                                          <p:val>
                                            <p:strVal val="#ppt_x"/>
                                          </p:val>
                                        </p:tav>
                                      </p:tavLst>
                                    </p:anim>
                                    <p:anim calcmode="lin" valueType="num">
                                      <p:cBhvr additive="base">
                                        <p:cTn id="8" dur="500" fill="hold"/>
                                        <p:tgtEl>
                                          <p:spTgt spid="9222">
                                            <p:bg/>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par>
                          <p:cTn id="9" fill="hold" nodeType="afterGroup">
                            <p:stCondLst>
                              <p:cond delay="500"/>
                            </p:stCondLst>
                            <p:childTnLst>
                              <p:par>
                                <p:cTn id="10" presetID="2" presetClass="entr" presetSubtype="1" fill="hold" nodeType="afterEffect">
                                  <p:stCondLst>
                                    <p:cond delay="0"/>
                                  </p:stCondLst>
                                  <p:childTnLst>
                                    <p:set>
                                      <p:cBhvr>
                                        <p:cTn id="11" dur="1" fill="hold">
                                          <p:stCondLst>
                                            <p:cond delay="0"/>
                                          </p:stCondLst>
                                        </p:cTn>
                                        <p:tgtEl>
                                          <p:spTgt spid="9222">
                                            <p:txEl>
                                              <p:pRg st="0" end="0"/>
                                            </p:txEl>
                                          </p:spTgt>
                                        </p:tgtEl>
                                        <p:attrNameLst>
                                          <p:attrName>style.visibility</p:attrName>
                                        </p:attrNameLst>
                                      </p:cBhvr>
                                      <p:to>
                                        <p:strVal val="visible"/>
                                      </p:to>
                                    </p:set>
                                    <p:anim calcmode="lin" valueType="num">
                                      <p:cBhvr additive="base">
                                        <p:cTn id="12" dur="500" fill="hold"/>
                                        <p:tgtEl>
                                          <p:spTgt spid="922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222">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par>
                          <p:cTn id="14" fill="hold" nodeType="afterGroup">
                            <p:stCondLst>
                              <p:cond delay="1000"/>
                            </p:stCondLst>
                            <p:childTnLst>
                              <p:par>
                                <p:cTn id="15" presetID="2" presetClass="entr" presetSubtype="1" fill="hold" nodeType="afterEffect">
                                  <p:stCondLst>
                                    <p:cond delay="1000"/>
                                  </p:stCondLst>
                                  <p:childTnLst>
                                    <p:set>
                                      <p:cBhvr>
                                        <p:cTn id="16" dur="1" fill="hold">
                                          <p:stCondLst>
                                            <p:cond delay="0"/>
                                          </p:stCondLst>
                                        </p:cTn>
                                        <p:tgtEl>
                                          <p:spTgt spid="9220"/>
                                        </p:tgtEl>
                                        <p:attrNameLst>
                                          <p:attrName>style.visibility</p:attrName>
                                        </p:attrNameLst>
                                      </p:cBhvr>
                                      <p:to>
                                        <p:strVal val="visible"/>
                                      </p:to>
                                    </p:set>
                                    <p:anim calcmode="lin" valueType="num">
                                      <p:cBhvr additive="base">
                                        <p:cTn id="17" dur="500" fill="hold"/>
                                        <p:tgtEl>
                                          <p:spTgt spid="9220"/>
                                        </p:tgtEl>
                                        <p:attrNameLst>
                                          <p:attrName>ppt_x</p:attrName>
                                        </p:attrNameLst>
                                      </p:cBhvr>
                                      <p:tavLst>
                                        <p:tav tm="0">
                                          <p:val>
                                            <p:strVal val="#ppt_x"/>
                                          </p:val>
                                        </p:tav>
                                        <p:tav tm="100000">
                                          <p:val>
                                            <p:strVal val="#ppt_x"/>
                                          </p:val>
                                        </p:tav>
                                      </p:tavLst>
                                    </p:anim>
                                    <p:anim calcmode="lin" valueType="num">
                                      <p:cBhvr additive="base">
                                        <p:cTn id="18" dur="500" fill="hold"/>
                                        <p:tgtEl>
                                          <p:spTgt spid="9220"/>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par>
                          <p:cTn id="19" fill="hold" nodeType="afterGroup">
                            <p:stCondLst>
                              <p:cond delay="2500"/>
                            </p:stCondLst>
                            <p:childTnLst>
                              <p:par>
                                <p:cTn id="20" presetID="2" presetClass="entr" presetSubtype="1" fill="hold" nodeType="afterEffect">
                                  <p:stCondLst>
                                    <p:cond delay="0"/>
                                  </p:stCondLst>
                                  <p:childTnLst>
                                    <p:set>
                                      <p:cBhvr>
                                        <p:cTn id="21" dur="1" fill="hold">
                                          <p:stCondLst>
                                            <p:cond delay="0"/>
                                          </p:stCondLst>
                                        </p:cTn>
                                        <p:tgtEl>
                                          <p:spTgt spid="9221"/>
                                        </p:tgtEl>
                                        <p:attrNameLst>
                                          <p:attrName>style.visibility</p:attrName>
                                        </p:attrNameLst>
                                      </p:cBhvr>
                                      <p:to>
                                        <p:strVal val="visible"/>
                                      </p:to>
                                    </p:set>
                                    <p:anim calcmode="lin" valueType="num">
                                      <p:cBhvr additive="base">
                                        <p:cTn id="22" dur="500" fill="hold"/>
                                        <p:tgtEl>
                                          <p:spTgt spid="9221"/>
                                        </p:tgtEl>
                                        <p:attrNameLst>
                                          <p:attrName>ppt_x</p:attrName>
                                        </p:attrNameLst>
                                      </p:cBhvr>
                                      <p:tavLst>
                                        <p:tav tm="0">
                                          <p:val>
                                            <p:strVal val="#ppt_x"/>
                                          </p:val>
                                        </p:tav>
                                        <p:tav tm="100000">
                                          <p:val>
                                            <p:strVal val="#ppt_x"/>
                                          </p:val>
                                        </p:tav>
                                      </p:tavLst>
                                    </p:anim>
                                    <p:anim calcmode="lin" valueType="num">
                                      <p:cBhvr additive="base">
                                        <p:cTn id="23" dur="500" fill="hold"/>
                                        <p:tgtEl>
                                          <p:spTgt spid="9221"/>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4" fill="hold" nodeType="afterGroup">
                            <p:stCondLst>
                              <p:cond delay="3000"/>
                            </p:stCondLst>
                            <p:childTnLst>
                              <p:par>
                                <p:cTn id="25" presetID="2" presetClass="entr" presetSubtype="1" fill="hold" nodeType="afterEffect">
                                  <p:stCondLst>
                                    <p:cond delay="0"/>
                                  </p:stCondLst>
                                  <p:childTnLst>
                                    <p:set>
                                      <p:cBhvr>
                                        <p:cTn id="26" dur="1" fill="hold">
                                          <p:stCondLst>
                                            <p:cond delay="0"/>
                                          </p:stCondLst>
                                        </p:cTn>
                                        <p:tgtEl>
                                          <p:spTgt spid="9223"/>
                                        </p:tgtEl>
                                        <p:attrNameLst>
                                          <p:attrName>style.visibility</p:attrName>
                                        </p:attrNameLst>
                                      </p:cBhvr>
                                      <p:to>
                                        <p:strVal val="visible"/>
                                      </p:to>
                                    </p:set>
                                    <p:anim calcmode="lin" valueType="num">
                                      <p:cBhvr additive="base">
                                        <p:cTn id="27" dur="500" fill="hold"/>
                                        <p:tgtEl>
                                          <p:spTgt spid="9223"/>
                                        </p:tgtEl>
                                        <p:attrNameLst>
                                          <p:attrName>ppt_x</p:attrName>
                                        </p:attrNameLst>
                                      </p:cBhvr>
                                      <p:tavLst>
                                        <p:tav tm="0">
                                          <p:val>
                                            <p:strVal val="#ppt_x"/>
                                          </p:val>
                                        </p:tav>
                                        <p:tav tm="100000">
                                          <p:val>
                                            <p:strVal val="#ppt_x"/>
                                          </p:val>
                                        </p:tav>
                                      </p:tavLst>
                                    </p:anim>
                                    <p:anim calcmode="lin" valueType="num">
                                      <p:cBhvr additive="base">
                                        <p:cTn id="28" dur="500" fill="hold"/>
                                        <p:tgtEl>
                                          <p:spTgt spid="9223"/>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par>
                          <p:cTn id="29" fill="hold" nodeType="afterGroup">
                            <p:stCondLst>
                              <p:cond delay="3500"/>
                            </p:stCondLst>
                            <p:childTnLst>
                              <p:par>
                                <p:cTn id="30" presetID="17" presetClass="entr" presetSubtype="1" fill="hold" nodeType="afterEffect">
                                  <p:stCondLst>
                                    <p:cond delay="0"/>
                                  </p:stCondLst>
                                  <p:childTnLst>
                                    <p:set>
                                      <p:cBhvr>
                                        <p:cTn id="31" dur="1" fill="hold">
                                          <p:stCondLst>
                                            <p:cond delay="0"/>
                                          </p:stCondLst>
                                        </p:cTn>
                                        <p:tgtEl>
                                          <p:spTgt spid="9218"/>
                                        </p:tgtEl>
                                        <p:attrNameLst>
                                          <p:attrName>style.visibility</p:attrName>
                                        </p:attrNameLst>
                                      </p:cBhvr>
                                      <p:to>
                                        <p:strVal val="visible"/>
                                      </p:to>
                                    </p:set>
                                    <p:anim calcmode="lin" valueType="num">
                                      <p:cBhvr>
                                        <p:cTn id="32" dur="500" fill="hold"/>
                                        <p:tgtEl>
                                          <p:spTgt spid="9218"/>
                                        </p:tgtEl>
                                        <p:attrNameLst>
                                          <p:attrName>ppt_x</p:attrName>
                                        </p:attrNameLst>
                                      </p:cBhvr>
                                      <p:tavLst>
                                        <p:tav tm="0">
                                          <p:val>
                                            <p:strVal val="#ppt_x"/>
                                          </p:val>
                                        </p:tav>
                                        <p:tav tm="100000">
                                          <p:val>
                                            <p:strVal val="#ppt_x"/>
                                          </p:val>
                                        </p:tav>
                                      </p:tavLst>
                                    </p:anim>
                                    <p:anim calcmode="lin" valueType="num">
                                      <p:cBhvr>
                                        <p:cTn id="33" dur="500" fill="hold"/>
                                        <p:tgtEl>
                                          <p:spTgt spid="9218"/>
                                        </p:tgtEl>
                                        <p:attrNameLst>
                                          <p:attrName>ppt_y</p:attrName>
                                        </p:attrNameLst>
                                      </p:cBhvr>
                                      <p:tavLst>
                                        <p:tav tm="0">
                                          <p:val>
                                            <p:strVal val="#ppt_y-#ppt_h/2"/>
                                          </p:val>
                                        </p:tav>
                                        <p:tav tm="100000">
                                          <p:val>
                                            <p:strVal val="#ppt_y"/>
                                          </p:val>
                                        </p:tav>
                                      </p:tavLst>
                                    </p:anim>
                                    <p:anim calcmode="lin" valueType="num">
                                      <p:cBhvr>
                                        <p:cTn id="34" dur="500" fill="hold"/>
                                        <p:tgtEl>
                                          <p:spTgt spid="9218"/>
                                        </p:tgtEl>
                                        <p:attrNameLst>
                                          <p:attrName>ppt_w</p:attrName>
                                        </p:attrNameLst>
                                      </p:cBhvr>
                                      <p:tavLst>
                                        <p:tav tm="0">
                                          <p:val>
                                            <p:strVal val="#ppt_w"/>
                                          </p:val>
                                        </p:tav>
                                        <p:tav tm="100000">
                                          <p:val>
                                            <p:strVal val="#ppt_w"/>
                                          </p:val>
                                        </p:tav>
                                      </p:tavLst>
                                    </p:anim>
                                    <p:anim calcmode="lin" valueType="num">
                                      <p:cBhvr>
                                        <p:cTn id="35" dur="500" fill="hold"/>
                                        <p:tgtEl>
                                          <p:spTgt spid="921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par>
                          <p:cTn id="36" fill="hold" nodeType="afterGroup">
                            <p:stCondLst>
                              <p:cond delay="4000"/>
                            </p:stCondLst>
                            <p:childTnLst>
                              <p:par>
                                <p:cTn id="37" presetID="2" presetClass="entr" presetSubtype="1" fill="hold" nodeType="afterEffect">
                                  <p:stCondLst>
                                    <p:cond delay="0"/>
                                  </p:stCondLst>
                                  <p:childTnLst>
                                    <p:set>
                                      <p:cBhvr>
                                        <p:cTn id="38" dur="1" fill="hold">
                                          <p:stCondLst>
                                            <p:cond delay="0"/>
                                          </p:stCondLst>
                                        </p:cTn>
                                        <p:tgtEl>
                                          <p:spTgt spid="9224"/>
                                        </p:tgtEl>
                                        <p:attrNameLst>
                                          <p:attrName>style.visibility</p:attrName>
                                        </p:attrNameLst>
                                      </p:cBhvr>
                                      <p:to>
                                        <p:strVal val="visible"/>
                                      </p:to>
                                    </p:set>
                                    <p:anim calcmode="lin" valueType="num">
                                      <p:cBhvr additive="base">
                                        <p:cTn id="39" dur="500" fill="hold"/>
                                        <p:tgtEl>
                                          <p:spTgt spid="9224"/>
                                        </p:tgtEl>
                                        <p:attrNameLst>
                                          <p:attrName>ppt_x</p:attrName>
                                        </p:attrNameLst>
                                      </p:cBhvr>
                                      <p:tavLst>
                                        <p:tav tm="0">
                                          <p:val>
                                            <p:strVal val="#ppt_x"/>
                                          </p:val>
                                        </p:tav>
                                        <p:tav tm="100000">
                                          <p:val>
                                            <p:strVal val="#ppt_x"/>
                                          </p:val>
                                        </p:tav>
                                      </p:tavLst>
                                    </p:anim>
                                    <p:anim calcmode="lin" valueType="num">
                                      <p:cBhvr additive="base">
                                        <p:cTn id="40" dur="500" fill="hold"/>
                                        <p:tgtEl>
                                          <p:spTgt spid="922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37"/>
                                            </p:cond>
                                          </p:stCondLst>
                                          <p:endCondLst>
                                            <p:cond evt="onStopAudio" delay="0">
                                              <p:tgtEl>
                                                <p:sldTgt/>
                                              </p:tgtEl>
                                            </p:cond>
                                          </p:endCondLst>
                                        </p:cTn>
                                        <p:tgtEl>
                                          <p:sndTgt r:embed="rId2" name="camera.wav"/>
                                        </p:tgtEl>
                                      </p:cMediaNode>
                                    </p:audio>
                                  </p:subTnLst>
                                </p:cTn>
                              </p:par>
                            </p:childTnLst>
                          </p:cTn>
                        </p:par>
                        <p:par>
                          <p:cTn id="41" fill="hold" nodeType="afterGroup">
                            <p:stCondLst>
                              <p:cond delay="4500"/>
                            </p:stCondLst>
                            <p:childTnLst>
                              <p:par>
                                <p:cTn id="42" presetID="17" presetClass="entr" presetSubtype="1" fill="hold" nodeType="afterEffect">
                                  <p:stCondLst>
                                    <p:cond delay="0"/>
                                  </p:stCondLst>
                                  <p:childTnLst>
                                    <p:set>
                                      <p:cBhvr>
                                        <p:cTn id="43" dur="1" fill="hold">
                                          <p:stCondLst>
                                            <p:cond delay="0"/>
                                          </p:stCondLst>
                                        </p:cTn>
                                        <p:tgtEl>
                                          <p:spTgt spid="9219"/>
                                        </p:tgtEl>
                                        <p:attrNameLst>
                                          <p:attrName>style.visibility</p:attrName>
                                        </p:attrNameLst>
                                      </p:cBhvr>
                                      <p:to>
                                        <p:strVal val="visible"/>
                                      </p:to>
                                    </p:set>
                                    <p:anim calcmode="lin" valueType="num">
                                      <p:cBhvr>
                                        <p:cTn id="44" dur="500" fill="hold"/>
                                        <p:tgtEl>
                                          <p:spTgt spid="9219"/>
                                        </p:tgtEl>
                                        <p:attrNameLst>
                                          <p:attrName>ppt_x</p:attrName>
                                        </p:attrNameLst>
                                      </p:cBhvr>
                                      <p:tavLst>
                                        <p:tav tm="0">
                                          <p:val>
                                            <p:strVal val="#ppt_x"/>
                                          </p:val>
                                        </p:tav>
                                        <p:tav tm="100000">
                                          <p:val>
                                            <p:strVal val="#ppt_x"/>
                                          </p:val>
                                        </p:tav>
                                      </p:tavLst>
                                    </p:anim>
                                    <p:anim calcmode="lin" valueType="num">
                                      <p:cBhvr>
                                        <p:cTn id="45" dur="500" fill="hold"/>
                                        <p:tgtEl>
                                          <p:spTgt spid="9219"/>
                                        </p:tgtEl>
                                        <p:attrNameLst>
                                          <p:attrName>ppt_y</p:attrName>
                                        </p:attrNameLst>
                                      </p:cBhvr>
                                      <p:tavLst>
                                        <p:tav tm="0">
                                          <p:val>
                                            <p:strVal val="#ppt_y-#ppt_h/2"/>
                                          </p:val>
                                        </p:tav>
                                        <p:tav tm="100000">
                                          <p:val>
                                            <p:strVal val="#ppt_y"/>
                                          </p:val>
                                        </p:tav>
                                      </p:tavLst>
                                    </p:anim>
                                    <p:anim calcmode="lin" valueType="num">
                                      <p:cBhvr>
                                        <p:cTn id="46" dur="500" fill="hold"/>
                                        <p:tgtEl>
                                          <p:spTgt spid="9219"/>
                                        </p:tgtEl>
                                        <p:attrNameLst>
                                          <p:attrName>ppt_w</p:attrName>
                                        </p:attrNameLst>
                                      </p:cBhvr>
                                      <p:tavLst>
                                        <p:tav tm="0">
                                          <p:val>
                                            <p:strVal val="#ppt_w"/>
                                          </p:val>
                                        </p:tav>
                                        <p:tav tm="100000">
                                          <p:val>
                                            <p:strVal val="#ppt_w"/>
                                          </p:val>
                                        </p:tav>
                                      </p:tavLst>
                                    </p:anim>
                                    <p:anim calcmode="lin" valueType="num">
                                      <p:cBhvr>
                                        <p:cTn id="47" dur="500" fill="hold"/>
                                        <p:tgtEl>
                                          <p:spTgt spid="9219"/>
                                        </p:tgtEl>
                                        <p:attrNameLst>
                                          <p:attrName>ppt_h</p:attrName>
                                        </p:attrNameLst>
                                      </p:cBhvr>
                                      <p:tavLst>
                                        <p:tav tm="0">
                                          <p:val>
                                            <p:fltVal val="0"/>
                                          </p:val>
                                        </p:tav>
                                        <p:tav tm="100000">
                                          <p:val>
                                            <p:strVal val="#ppt_h"/>
                                          </p:val>
                                        </p:tav>
                                      </p:tavLst>
                                    </p:anim>
                                  </p:childTnLst>
                                </p:cTn>
                              </p:par>
                            </p:childTnLst>
                          </p:cTn>
                        </p:par>
                        <p:par>
                          <p:cTn id="48" fill="hold" nodeType="afterGroup">
                            <p:stCondLst>
                              <p:cond delay="5000"/>
                            </p:stCondLst>
                            <p:childTnLst>
                              <p:par>
                                <p:cTn id="49" presetID="2" presetClass="entr" presetSubtype="1" fill="hold" nodeType="afterEffect">
                                  <p:stCondLst>
                                    <p:cond delay="0"/>
                                  </p:stCondLst>
                                  <p:childTnLst>
                                    <p:set>
                                      <p:cBhvr>
                                        <p:cTn id="50" dur="1" fill="hold">
                                          <p:stCondLst>
                                            <p:cond delay="0"/>
                                          </p:stCondLst>
                                        </p:cTn>
                                        <p:tgtEl>
                                          <p:spTgt spid="9225"/>
                                        </p:tgtEl>
                                        <p:attrNameLst>
                                          <p:attrName>style.visibility</p:attrName>
                                        </p:attrNameLst>
                                      </p:cBhvr>
                                      <p:to>
                                        <p:strVal val="visible"/>
                                      </p:to>
                                    </p:set>
                                    <p:anim calcmode="lin" valueType="num">
                                      <p:cBhvr additive="base">
                                        <p:cTn id="51" dur="500" fill="hold"/>
                                        <p:tgtEl>
                                          <p:spTgt spid="9225"/>
                                        </p:tgtEl>
                                        <p:attrNameLst>
                                          <p:attrName>ppt_x</p:attrName>
                                        </p:attrNameLst>
                                      </p:cBhvr>
                                      <p:tavLst>
                                        <p:tav tm="0">
                                          <p:val>
                                            <p:strVal val="#ppt_x"/>
                                          </p:val>
                                        </p:tav>
                                        <p:tav tm="100000">
                                          <p:val>
                                            <p:strVal val="#ppt_x"/>
                                          </p:val>
                                        </p:tav>
                                      </p:tavLst>
                                    </p:anim>
                                    <p:anim calcmode="lin" valueType="num">
                                      <p:cBhvr additive="base">
                                        <p:cTn id="52" dur="500" fill="hold"/>
                                        <p:tgtEl>
                                          <p:spTgt spid="9225"/>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49"/>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9219" grpId="0" animBg="1"/>
      <p:bldP spid="9220" grpId="0" animBg="1" autoUpdateAnimBg="0"/>
      <p:bldP spid="9221" grpId="0" animBg="1" autoUpdateAnimBg="0"/>
      <p:bldP spid="9222" grpId="0" build="p" animBg="1" autoUpdateAnimBg="0" advAuto="0"/>
      <p:bldP spid="9223" grpId="0" animBg="1" autoUpdateAnimBg="0"/>
      <p:bldP spid="9224" grpId="0" animBg="1" autoUpdateAnimBg="0"/>
      <p:bldP spid="9225"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a:extLst>
              <a:ext uri="{FF2B5EF4-FFF2-40B4-BE49-F238E27FC236}">
                <a16:creationId xmlns="" xmlns:a16="http://schemas.microsoft.com/office/drawing/2014/main" id="{CE5AF8F2-E70E-02C4-A99F-ECA934E67891}"/>
              </a:ext>
            </a:extLst>
          </p:cNvPr>
          <p:cNvSpPr txBox="1">
            <a:spLocks noChangeArrowheads="1"/>
          </p:cNvSpPr>
          <p:nvPr/>
        </p:nvSpPr>
        <p:spPr bwMode="auto">
          <a:xfrm>
            <a:off x="76200" y="93663"/>
            <a:ext cx="41148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Control</a:t>
            </a:r>
            <a:endParaRPr lang="en-US" sz="3200">
              <a:solidFill>
                <a:schemeClr val="bg1"/>
              </a:solidFill>
              <a:latin typeface="Arial Narrow" pitchFamily="34" charset="0"/>
            </a:endParaRPr>
          </a:p>
        </p:txBody>
      </p:sp>
      <p:sp>
        <p:nvSpPr>
          <p:cNvPr id="19459" name="Rectangle 3">
            <a:extLst>
              <a:ext uri="{FF2B5EF4-FFF2-40B4-BE49-F238E27FC236}">
                <a16:creationId xmlns="" xmlns:a16="http://schemas.microsoft.com/office/drawing/2014/main" id="{1E447BCD-41ED-BD6C-44B1-0521087F2C6D}"/>
              </a:ext>
            </a:extLst>
          </p:cNvPr>
          <p:cNvSpPr>
            <a:spLocks noChangeArrowheads="1"/>
          </p:cNvSpPr>
          <p:nvPr/>
        </p:nvSpPr>
        <p:spPr bwMode="auto">
          <a:xfrm>
            <a:off x="152400" y="990600"/>
            <a:ext cx="8839200" cy="5486400"/>
          </a:xfrm>
          <a:prstGeom prst="rect">
            <a:avLst/>
          </a:prstGeom>
          <a:solidFill>
            <a:srgbClr val="FF9900">
              <a:alpha val="50195"/>
            </a:srgbClr>
          </a:solidFill>
          <a:ln w="76200" cmpd="tri">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9460" name="Text Box 4">
            <a:extLst>
              <a:ext uri="{FF2B5EF4-FFF2-40B4-BE49-F238E27FC236}">
                <a16:creationId xmlns="" xmlns:a16="http://schemas.microsoft.com/office/drawing/2014/main" id="{9715401A-CF61-0AA5-59A8-F43A5868383F}"/>
              </a:ext>
            </a:extLst>
          </p:cNvPr>
          <p:cNvSpPr txBox="1">
            <a:spLocks noChangeArrowheads="1"/>
          </p:cNvSpPr>
          <p:nvPr/>
        </p:nvSpPr>
        <p:spPr bwMode="auto">
          <a:xfrm>
            <a:off x="3886200" y="1041400"/>
            <a:ext cx="2438400" cy="469900"/>
          </a:xfrm>
          <a:prstGeom prst="rect">
            <a:avLst/>
          </a:prstGeom>
          <a:solidFill>
            <a:schemeClr val="tx2"/>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bg1"/>
                </a:solidFill>
                <a:latin typeface="Arial Narrow" panose="020B0606020202030204" pitchFamily="34" charset="0"/>
              </a:rPr>
              <a:t>Deptt. Secretaries</a:t>
            </a:r>
          </a:p>
        </p:txBody>
      </p:sp>
      <p:sp>
        <p:nvSpPr>
          <p:cNvPr id="19461" name="Text Box 5">
            <a:extLst>
              <a:ext uri="{FF2B5EF4-FFF2-40B4-BE49-F238E27FC236}">
                <a16:creationId xmlns="" xmlns:a16="http://schemas.microsoft.com/office/drawing/2014/main" id="{43DCAB8B-DC16-20CE-0E87-ACCE2B93116F}"/>
              </a:ext>
            </a:extLst>
          </p:cNvPr>
          <p:cNvSpPr txBox="1">
            <a:spLocks noChangeArrowheads="1"/>
          </p:cNvSpPr>
          <p:nvPr/>
        </p:nvSpPr>
        <p:spPr bwMode="auto">
          <a:xfrm>
            <a:off x="3505200" y="1879600"/>
            <a:ext cx="3200400" cy="469900"/>
          </a:xfrm>
          <a:prstGeom prst="rect">
            <a:avLst/>
          </a:prstGeom>
          <a:solidFill>
            <a:schemeClr val="tx2"/>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bg1"/>
                </a:solidFill>
                <a:latin typeface="Arial Narrow" panose="020B0606020202030204" pitchFamily="34" charset="0"/>
              </a:rPr>
              <a:t>Divisional Commissioner</a:t>
            </a:r>
            <a:endParaRPr lang="en-US" altLang="en-US" sz="3200">
              <a:solidFill>
                <a:schemeClr val="bg1"/>
              </a:solidFill>
              <a:latin typeface="Arial Narrow" panose="020B0606020202030204" pitchFamily="34" charset="0"/>
            </a:endParaRPr>
          </a:p>
        </p:txBody>
      </p:sp>
      <p:sp>
        <p:nvSpPr>
          <p:cNvPr id="19462" name="Text Box 6">
            <a:extLst>
              <a:ext uri="{FF2B5EF4-FFF2-40B4-BE49-F238E27FC236}">
                <a16:creationId xmlns="" xmlns:a16="http://schemas.microsoft.com/office/drawing/2014/main" id="{684E2FA2-FA05-B21C-F83F-804E0AD17E32}"/>
              </a:ext>
            </a:extLst>
          </p:cNvPr>
          <p:cNvSpPr txBox="1">
            <a:spLocks noChangeArrowheads="1"/>
          </p:cNvSpPr>
          <p:nvPr/>
        </p:nvSpPr>
        <p:spPr bwMode="auto">
          <a:xfrm>
            <a:off x="762000" y="2882900"/>
            <a:ext cx="3505200" cy="469900"/>
          </a:xfrm>
          <a:prstGeom prst="rect">
            <a:avLst/>
          </a:prstGeom>
          <a:solidFill>
            <a:schemeClr val="tx1"/>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latin typeface="Arial Narrow" panose="020B0606020202030204" pitchFamily="34" charset="0"/>
              </a:rPr>
              <a:t>Chief Executive  Officer</a:t>
            </a:r>
            <a:endParaRPr lang="en-US" altLang="en-US" sz="3200">
              <a:solidFill>
                <a:schemeClr val="bg1"/>
              </a:solidFill>
              <a:latin typeface="Arial Narrow" panose="020B0606020202030204" pitchFamily="34" charset="0"/>
            </a:endParaRPr>
          </a:p>
        </p:txBody>
      </p:sp>
      <p:sp>
        <p:nvSpPr>
          <p:cNvPr id="19463" name="Text Box 7">
            <a:extLst>
              <a:ext uri="{FF2B5EF4-FFF2-40B4-BE49-F238E27FC236}">
                <a16:creationId xmlns="" xmlns:a16="http://schemas.microsoft.com/office/drawing/2014/main" id="{112CCE72-402C-3A8A-4A61-5C2BA82AE261}"/>
              </a:ext>
            </a:extLst>
          </p:cNvPr>
          <p:cNvSpPr txBox="1">
            <a:spLocks noChangeArrowheads="1"/>
          </p:cNvSpPr>
          <p:nvPr/>
        </p:nvSpPr>
        <p:spPr bwMode="auto">
          <a:xfrm>
            <a:off x="6324600" y="2882900"/>
            <a:ext cx="1524000" cy="469900"/>
          </a:xfrm>
          <a:prstGeom prst="rect">
            <a:avLst/>
          </a:prstGeom>
          <a:solidFill>
            <a:schemeClr val="tx2"/>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bg1"/>
                </a:solidFill>
                <a:latin typeface="Arial Narrow" panose="020B0606020202030204" pitchFamily="34" charset="0"/>
              </a:rPr>
              <a:t>Collector</a:t>
            </a:r>
            <a:endParaRPr lang="en-US" altLang="en-US" sz="3200">
              <a:solidFill>
                <a:schemeClr val="bg1"/>
              </a:solidFill>
              <a:latin typeface="Arial Narrow" panose="020B0606020202030204" pitchFamily="34" charset="0"/>
            </a:endParaRPr>
          </a:p>
        </p:txBody>
      </p:sp>
      <p:sp>
        <p:nvSpPr>
          <p:cNvPr id="19464" name="Text Box 8">
            <a:extLst>
              <a:ext uri="{FF2B5EF4-FFF2-40B4-BE49-F238E27FC236}">
                <a16:creationId xmlns="" xmlns:a16="http://schemas.microsoft.com/office/drawing/2014/main" id="{0CD6A0C1-25EF-D801-96B1-5DEFEE90BDC6}"/>
              </a:ext>
            </a:extLst>
          </p:cNvPr>
          <p:cNvSpPr txBox="1">
            <a:spLocks noChangeArrowheads="1"/>
          </p:cNvSpPr>
          <p:nvPr/>
        </p:nvSpPr>
        <p:spPr bwMode="auto">
          <a:xfrm>
            <a:off x="2133600" y="3797300"/>
            <a:ext cx="990600" cy="469900"/>
          </a:xfrm>
          <a:prstGeom prst="rect">
            <a:avLst/>
          </a:prstGeom>
          <a:solidFill>
            <a:schemeClr val="tx1"/>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bg1"/>
                </a:solidFill>
                <a:latin typeface="Arial Narrow" panose="020B0606020202030204" pitchFamily="34" charset="0"/>
              </a:rPr>
              <a:t>H.O.D.</a:t>
            </a:r>
            <a:endParaRPr lang="en-US" altLang="en-US" sz="3200">
              <a:solidFill>
                <a:schemeClr val="bg1"/>
              </a:solidFill>
              <a:latin typeface="Arial Narrow" panose="020B0606020202030204" pitchFamily="34" charset="0"/>
            </a:endParaRPr>
          </a:p>
        </p:txBody>
      </p:sp>
      <p:sp>
        <p:nvSpPr>
          <p:cNvPr id="19465" name="Text Box 9">
            <a:extLst>
              <a:ext uri="{FF2B5EF4-FFF2-40B4-BE49-F238E27FC236}">
                <a16:creationId xmlns="" xmlns:a16="http://schemas.microsoft.com/office/drawing/2014/main" id="{461C88C8-C417-AC19-3848-0B58B74C7B12}"/>
              </a:ext>
            </a:extLst>
          </p:cNvPr>
          <p:cNvSpPr txBox="1">
            <a:spLocks noChangeArrowheads="1"/>
          </p:cNvSpPr>
          <p:nvPr/>
        </p:nvSpPr>
        <p:spPr bwMode="auto">
          <a:xfrm>
            <a:off x="457200" y="4343400"/>
            <a:ext cx="990600" cy="469900"/>
          </a:xfrm>
          <a:prstGeom prst="rect">
            <a:avLst/>
          </a:prstGeom>
          <a:solidFill>
            <a:schemeClr val="tx1"/>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bg1"/>
                </a:solidFill>
                <a:latin typeface="Arial Narrow" panose="020B0606020202030204" pitchFamily="34" charset="0"/>
              </a:rPr>
              <a:t>B.D.O.</a:t>
            </a:r>
            <a:endParaRPr lang="en-US" altLang="en-US" sz="3200">
              <a:solidFill>
                <a:schemeClr val="bg1"/>
              </a:solidFill>
              <a:latin typeface="Arial Narrow" panose="020B0606020202030204" pitchFamily="34" charset="0"/>
            </a:endParaRPr>
          </a:p>
        </p:txBody>
      </p:sp>
      <p:sp>
        <p:nvSpPr>
          <p:cNvPr id="19466" name="Text Box 10">
            <a:extLst>
              <a:ext uri="{FF2B5EF4-FFF2-40B4-BE49-F238E27FC236}">
                <a16:creationId xmlns="" xmlns:a16="http://schemas.microsoft.com/office/drawing/2014/main" id="{C936D71C-83BD-C06C-3E8B-952D094D8E23}"/>
              </a:ext>
            </a:extLst>
          </p:cNvPr>
          <p:cNvSpPr txBox="1">
            <a:spLocks noChangeArrowheads="1"/>
          </p:cNvSpPr>
          <p:nvPr/>
        </p:nvSpPr>
        <p:spPr bwMode="auto">
          <a:xfrm>
            <a:off x="1828800" y="5029200"/>
            <a:ext cx="2590800" cy="469900"/>
          </a:xfrm>
          <a:prstGeom prst="rect">
            <a:avLst/>
          </a:prstGeom>
          <a:solidFill>
            <a:schemeClr val="tx1"/>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bg1"/>
                </a:solidFill>
                <a:latin typeface="Arial Narrow" panose="020B0606020202030204" pitchFamily="34" charset="0"/>
              </a:rPr>
              <a:t>Block level Officers</a:t>
            </a:r>
            <a:endParaRPr lang="en-US" altLang="en-US" sz="3200">
              <a:solidFill>
                <a:schemeClr val="bg1"/>
              </a:solidFill>
              <a:latin typeface="Arial Narrow" panose="020B0606020202030204" pitchFamily="34" charset="0"/>
            </a:endParaRPr>
          </a:p>
        </p:txBody>
      </p:sp>
      <p:sp>
        <p:nvSpPr>
          <p:cNvPr id="19467" name="Text Box 11">
            <a:extLst>
              <a:ext uri="{FF2B5EF4-FFF2-40B4-BE49-F238E27FC236}">
                <a16:creationId xmlns="" xmlns:a16="http://schemas.microsoft.com/office/drawing/2014/main" id="{093888A5-7EAE-15B4-C520-13D99F3C8074}"/>
              </a:ext>
            </a:extLst>
          </p:cNvPr>
          <p:cNvSpPr txBox="1">
            <a:spLocks noChangeArrowheads="1"/>
          </p:cNvSpPr>
          <p:nvPr/>
        </p:nvSpPr>
        <p:spPr bwMode="auto">
          <a:xfrm>
            <a:off x="1828800" y="5918200"/>
            <a:ext cx="2590800" cy="469900"/>
          </a:xfrm>
          <a:prstGeom prst="rect">
            <a:avLst/>
          </a:prstGeom>
          <a:solidFill>
            <a:schemeClr val="tx1"/>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bg1"/>
                </a:solidFill>
                <a:latin typeface="Arial Narrow" panose="020B0606020202030204" pitchFamily="34" charset="0"/>
              </a:rPr>
              <a:t>Administrative Staff</a:t>
            </a:r>
            <a:endParaRPr lang="en-US" altLang="en-US" sz="3200">
              <a:solidFill>
                <a:schemeClr val="bg1"/>
              </a:solidFill>
              <a:latin typeface="Arial Narrow" panose="020B0606020202030204" pitchFamily="34" charset="0"/>
            </a:endParaRPr>
          </a:p>
        </p:txBody>
      </p:sp>
      <p:sp>
        <p:nvSpPr>
          <p:cNvPr id="19468" name="Line 12" descr="Pink tissue paper">
            <a:extLst>
              <a:ext uri="{FF2B5EF4-FFF2-40B4-BE49-F238E27FC236}">
                <a16:creationId xmlns="" xmlns:a16="http://schemas.microsoft.com/office/drawing/2014/main" id="{E8B16366-E912-1E21-521B-D13F61E041D0}"/>
              </a:ext>
            </a:extLst>
          </p:cNvPr>
          <p:cNvSpPr>
            <a:spLocks noChangeShapeType="1"/>
          </p:cNvSpPr>
          <p:nvPr/>
        </p:nvSpPr>
        <p:spPr bwMode="auto">
          <a:xfrm>
            <a:off x="2514600" y="2590800"/>
            <a:ext cx="0" cy="2921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69" name="Line 13" descr="Pink tissue paper">
            <a:extLst>
              <a:ext uri="{FF2B5EF4-FFF2-40B4-BE49-F238E27FC236}">
                <a16:creationId xmlns="" xmlns:a16="http://schemas.microsoft.com/office/drawing/2014/main" id="{44457C8F-C518-D31D-11C2-CD4B9570EAB3}"/>
              </a:ext>
            </a:extLst>
          </p:cNvPr>
          <p:cNvSpPr>
            <a:spLocks noChangeShapeType="1"/>
          </p:cNvSpPr>
          <p:nvPr/>
        </p:nvSpPr>
        <p:spPr bwMode="auto">
          <a:xfrm>
            <a:off x="2514600" y="2578100"/>
            <a:ext cx="449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70" name="Line 14" descr="Pink tissue paper">
            <a:extLst>
              <a:ext uri="{FF2B5EF4-FFF2-40B4-BE49-F238E27FC236}">
                <a16:creationId xmlns="" xmlns:a16="http://schemas.microsoft.com/office/drawing/2014/main" id="{398AF82C-DBC9-E2A7-5506-399EDE081F1E}"/>
              </a:ext>
            </a:extLst>
          </p:cNvPr>
          <p:cNvSpPr>
            <a:spLocks noChangeShapeType="1"/>
          </p:cNvSpPr>
          <p:nvPr/>
        </p:nvSpPr>
        <p:spPr bwMode="auto">
          <a:xfrm>
            <a:off x="4724400" y="2349500"/>
            <a:ext cx="0" cy="228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71" name="Line 15" descr="Pink tissue paper">
            <a:extLst>
              <a:ext uri="{FF2B5EF4-FFF2-40B4-BE49-F238E27FC236}">
                <a16:creationId xmlns="" xmlns:a16="http://schemas.microsoft.com/office/drawing/2014/main" id="{02A82BA4-ED38-2493-FD60-2BF5FFB5944E}"/>
              </a:ext>
            </a:extLst>
          </p:cNvPr>
          <p:cNvSpPr>
            <a:spLocks noChangeShapeType="1"/>
          </p:cNvSpPr>
          <p:nvPr/>
        </p:nvSpPr>
        <p:spPr bwMode="auto">
          <a:xfrm>
            <a:off x="7010400" y="2578100"/>
            <a:ext cx="0" cy="3175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2" name="Line 16" descr="Pink tissue paper">
            <a:extLst>
              <a:ext uri="{FF2B5EF4-FFF2-40B4-BE49-F238E27FC236}">
                <a16:creationId xmlns="" xmlns:a16="http://schemas.microsoft.com/office/drawing/2014/main" id="{5DFD0095-12BD-EACA-9796-F7CD5A22C9D0}"/>
              </a:ext>
            </a:extLst>
          </p:cNvPr>
          <p:cNvSpPr>
            <a:spLocks noChangeShapeType="1"/>
          </p:cNvSpPr>
          <p:nvPr/>
        </p:nvSpPr>
        <p:spPr bwMode="auto">
          <a:xfrm>
            <a:off x="2590800" y="3340100"/>
            <a:ext cx="0" cy="4572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3" name="Line 17" descr="Pink tissue paper">
            <a:extLst>
              <a:ext uri="{FF2B5EF4-FFF2-40B4-BE49-F238E27FC236}">
                <a16:creationId xmlns="" xmlns:a16="http://schemas.microsoft.com/office/drawing/2014/main" id="{306B5523-56F3-E759-9B6F-96D1DB4CEB5E}"/>
              </a:ext>
            </a:extLst>
          </p:cNvPr>
          <p:cNvSpPr>
            <a:spLocks noChangeShapeType="1"/>
          </p:cNvSpPr>
          <p:nvPr/>
        </p:nvSpPr>
        <p:spPr bwMode="auto">
          <a:xfrm flipH="1">
            <a:off x="990600" y="3568700"/>
            <a:ext cx="1600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474" name="Line 18" descr="Pink tissue paper">
            <a:extLst>
              <a:ext uri="{FF2B5EF4-FFF2-40B4-BE49-F238E27FC236}">
                <a16:creationId xmlns="" xmlns:a16="http://schemas.microsoft.com/office/drawing/2014/main" id="{ADE94A38-B241-3177-80F3-FEFA06306E80}"/>
              </a:ext>
            </a:extLst>
          </p:cNvPr>
          <p:cNvSpPr>
            <a:spLocks noChangeShapeType="1"/>
          </p:cNvSpPr>
          <p:nvPr/>
        </p:nvSpPr>
        <p:spPr bwMode="auto">
          <a:xfrm>
            <a:off x="990600" y="3581400"/>
            <a:ext cx="0" cy="7620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5" name="Line 19" descr="Pink tissue paper">
            <a:extLst>
              <a:ext uri="{FF2B5EF4-FFF2-40B4-BE49-F238E27FC236}">
                <a16:creationId xmlns="" xmlns:a16="http://schemas.microsoft.com/office/drawing/2014/main" id="{202A4FAD-9CAF-7586-2630-76B619EABF68}"/>
              </a:ext>
            </a:extLst>
          </p:cNvPr>
          <p:cNvSpPr>
            <a:spLocks noChangeShapeType="1"/>
          </p:cNvSpPr>
          <p:nvPr/>
        </p:nvSpPr>
        <p:spPr bwMode="auto">
          <a:xfrm>
            <a:off x="2590800" y="4254500"/>
            <a:ext cx="0" cy="8382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6" name="Line 20" descr="Pink tissue paper">
            <a:extLst>
              <a:ext uri="{FF2B5EF4-FFF2-40B4-BE49-F238E27FC236}">
                <a16:creationId xmlns="" xmlns:a16="http://schemas.microsoft.com/office/drawing/2014/main" id="{E05B647B-B494-6D73-370C-9B16BEAAD926}"/>
              </a:ext>
            </a:extLst>
          </p:cNvPr>
          <p:cNvSpPr>
            <a:spLocks noChangeShapeType="1"/>
          </p:cNvSpPr>
          <p:nvPr/>
        </p:nvSpPr>
        <p:spPr bwMode="auto">
          <a:xfrm>
            <a:off x="990600" y="4876800"/>
            <a:ext cx="0" cy="38100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7" name="Line 21" descr="Pink tissue paper">
            <a:extLst>
              <a:ext uri="{FF2B5EF4-FFF2-40B4-BE49-F238E27FC236}">
                <a16:creationId xmlns="" xmlns:a16="http://schemas.microsoft.com/office/drawing/2014/main" id="{629B246F-5D2B-50B5-8EDC-18C490CF4328}"/>
              </a:ext>
            </a:extLst>
          </p:cNvPr>
          <p:cNvSpPr>
            <a:spLocks noChangeShapeType="1"/>
          </p:cNvSpPr>
          <p:nvPr/>
        </p:nvSpPr>
        <p:spPr bwMode="auto">
          <a:xfrm>
            <a:off x="2667000" y="5549900"/>
            <a:ext cx="0" cy="3937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8" name="Line 22" descr="Pink tissue paper">
            <a:extLst>
              <a:ext uri="{FF2B5EF4-FFF2-40B4-BE49-F238E27FC236}">
                <a16:creationId xmlns="" xmlns:a16="http://schemas.microsoft.com/office/drawing/2014/main" id="{117E2EF1-6774-774C-C9BD-7109521F1EAB}"/>
              </a:ext>
            </a:extLst>
          </p:cNvPr>
          <p:cNvSpPr>
            <a:spLocks noChangeShapeType="1"/>
          </p:cNvSpPr>
          <p:nvPr/>
        </p:nvSpPr>
        <p:spPr bwMode="auto">
          <a:xfrm>
            <a:off x="5029200" y="1524000"/>
            <a:ext cx="0" cy="38100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479" name="Line 23" descr="Pink tissue paper">
            <a:extLst>
              <a:ext uri="{FF2B5EF4-FFF2-40B4-BE49-F238E27FC236}">
                <a16:creationId xmlns="" xmlns:a16="http://schemas.microsoft.com/office/drawing/2014/main" id="{A34512EE-6D59-E9DC-6E25-385F128B4C63}"/>
              </a:ext>
            </a:extLst>
          </p:cNvPr>
          <p:cNvSpPr>
            <a:spLocks noChangeShapeType="1"/>
          </p:cNvSpPr>
          <p:nvPr/>
        </p:nvSpPr>
        <p:spPr bwMode="auto">
          <a:xfrm>
            <a:off x="990600" y="5257800"/>
            <a:ext cx="838200"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a:extLst>
              <a:ext uri="{FF2B5EF4-FFF2-40B4-BE49-F238E27FC236}">
                <a16:creationId xmlns="" xmlns:a16="http://schemas.microsoft.com/office/drawing/2014/main" id="{0F69433C-8D3A-AFE1-9DD7-CF3061DF4635}"/>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sp>
        <p:nvSpPr>
          <p:cNvPr id="20483" name="Rectangle 3">
            <a:extLst>
              <a:ext uri="{FF2B5EF4-FFF2-40B4-BE49-F238E27FC236}">
                <a16:creationId xmlns="" xmlns:a16="http://schemas.microsoft.com/office/drawing/2014/main" id="{41A5F636-BB30-8573-11E9-E62B279ED4BB}"/>
              </a:ext>
            </a:extLst>
          </p:cNvPr>
          <p:cNvSpPr>
            <a:spLocks noChangeArrowheads="1"/>
          </p:cNvSpPr>
          <p:nvPr/>
        </p:nvSpPr>
        <p:spPr bwMode="auto">
          <a:xfrm>
            <a:off x="152400" y="990600"/>
            <a:ext cx="8839200" cy="5486400"/>
          </a:xfrm>
          <a:prstGeom prst="rect">
            <a:avLst/>
          </a:prstGeom>
          <a:solidFill>
            <a:srgbClr val="FF9900">
              <a:alpha val="50195"/>
            </a:srgbClr>
          </a:solidFill>
          <a:ln w="76200" cmpd="tri">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84" name="Text Box 4">
            <a:extLst>
              <a:ext uri="{FF2B5EF4-FFF2-40B4-BE49-F238E27FC236}">
                <a16:creationId xmlns="" xmlns:a16="http://schemas.microsoft.com/office/drawing/2014/main" id="{505B0A1A-7292-49D8-99F2-66B8EB445D32}"/>
              </a:ext>
            </a:extLst>
          </p:cNvPr>
          <p:cNvSpPr txBox="1">
            <a:spLocks noChangeArrowheads="1"/>
          </p:cNvSpPr>
          <p:nvPr/>
        </p:nvSpPr>
        <p:spPr bwMode="auto">
          <a:xfrm>
            <a:off x="5861050" y="2133600"/>
            <a:ext cx="1025525" cy="469900"/>
          </a:xfrm>
          <a:prstGeom prst="rect">
            <a:avLst/>
          </a:prstGeom>
          <a:solidFill>
            <a:srgbClr val="733201"/>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latin typeface="Arial Narrow" panose="020B0606020202030204" pitchFamily="34" charset="0"/>
              </a:rPr>
              <a:t>H.O.D.</a:t>
            </a:r>
            <a:endParaRPr lang="en-US" altLang="en-US" sz="3200">
              <a:solidFill>
                <a:schemeClr val="bg1"/>
              </a:solidFill>
              <a:latin typeface="Arial Narrow" panose="020B0606020202030204" pitchFamily="34" charset="0"/>
            </a:endParaRPr>
          </a:p>
        </p:txBody>
      </p:sp>
      <p:sp>
        <p:nvSpPr>
          <p:cNvPr id="20485" name="Line 5" descr="Pink tissue paper">
            <a:extLst>
              <a:ext uri="{FF2B5EF4-FFF2-40B4-BE49-F238E27FC236}">
                <a16:creationId xmlns="" xmlns:a16="http://schemas.microsoft.com/office/drawing/2014/main" id="{C4A9D5BD-FB22-3947-B864-269BAD96109A}"/>
              </a:ext>
            </a:extLst>
          </p:cNvPr>
          <p:cNvSpPr>
            <a:spLocks noChangeShapeType="1"/>
          </p:cNvSpPr>
          <p:nvPr/>
        </p:nvSpPr>
        <p:spPr bwMode="auto">
          <a:xfrm>
            <a:off x="6242050" y="1524000"/>
            <a:ext cx="0" cy="5334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6" name="Line 6" descr="Pink tissue paper">
            <a:extLst>
              <a:ext uri="{FF2B5EF4-FFF2-40B4-BE49-F238E27FC236}">
                <a16:creationId xmlns="" xmlns:a16="http://schemas.microsoft.com/office/drawing/2014/main" id="{6E3A363A-034D-109D-8FCE-77B4A4C99D4E}"/>
              </a:ext>
            </a:extLst>
          </p:cNvPr>
          <p:cNvSpPr>
            <a:spLocks noChangeShapeType="1"/>
          </p:cNvSpPr>
          <p:nvPr/>
        </p:nvSpPr>
        <p:spPr bwMode="auto">
          <a:xfrm>
            <a:off x="5556250" y="1524000"/>
            <a:ext cx="685800" cy="0"/>
          </a:xfrm>
          <a:prstGeom prst="line">
            <a:avLst/>
          </a:prstGeom>
          <a:noFill/>
          <a:ln w="28575">
            <a:solidFill>
              <a:schemeClr val="tx1"/>
            </a:solidFill>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7" name="Line 7" descr="Pink tissue paper">
            <a:extLst>
              <a:ext uri="{FF2B5EF4-FFF2-40B4-BE49-F238E27FC236}">
                <a16:creationId xmlns="" xmlns:a16="http://schemas.microsoft.com/office/drawing/2014/main" id="{B9259B80-D9B3-F2BF-EB6E-6C421BE011C2}"/>
              </a:ext>
            </a:extLst>
          </p:cNvPr>
          <p:cNvSpPr>
            <a:spLocks noChangeShapeType="1"/>
          </p:cNvSpPr>
          <p:nvPr/>
        </p:nvSpPr>
        <p:spPr bwMode="auto">
          <a:xfrm>
            <a:off x="4184650" y="1524000"/>
            <a:ext cx="0" cy="15240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8" descr="Pink tissue paper">
            <a:extLst>
              <a:ext uri="{FF2B5EF4-FFF2-40B4-BE49-F238E27FC236}">
                <a16:creationId xmlns="" xmlns:a16="http://schemas.microsoft.com/office/drawing/2014/main" id="{5525733B-9D18-7210-CAF9-2DC2F7A229B8}"/>
              </a:ext>
            </a:extLst>
          </p:cNvPr>
          <p:cNvSpPr>
            <a:spLocks noChangeShapeType="1"/>
          </p:cNvSpPr>
          <p:nvPr/>
        </p:nvSpPr>
        <p:spPr bwMode="auto">
          <a:xfrm>
            <a:off x="990600" y="2971800"/>
            <a:ext cx="0" cy="685800"/>
          </a:xfrm>
          <a:prstGeom prst="line">
            <a:avLst/>
          </a:prstGeom>
          <a:noFill/>
          <a:ln w="28575" cap="rnd">
            <a:solidFill>
              <a:schemeClr val="tx1"/>
            </a:solidFill>
            <a:prstDash val="sysDot"/>
            <a:round/>
            <a:headEnd type="none" w="sm" len="sm"/>
            <a:tailEnd/>
          </a:ln>
          <a:extLst>
            <a:ext uri="{909E8E84-426E-40DD-AFC4-6F175D3DCCD1}">
              <a14:hiddenFill xmlns:a14="http://schemas.microsoft.com/office/drawing/2010/main">
                <a:noFill/>
              </a14:hiddenFill>
            </a:ext>
          </a:extLst>
        </p:spPr>
        <p:txBody>
          <a:bodyPr wrap="none" anchor="ctr"/>
          <a:lstStyle/>
          <a:p>
            <a:endParaRPr lang="en-US"/>
          </a:p>
        </p:txBody>
      </p:sp>
      <p:sp>
        <p:nvSpPr>
          <p:cNvPr id="20489" name="AutoShape 9">
            <a:extLst>
              <a:ext uri="{FF2B5EF4-FFF2-40B4-BE49-F238E27FC236}">
                <a16:creationId xmlns="" xmlns:a16="http://schemas.microsoft.com/office/drawing/2014/main" id="{FC4005F7-27AE-1640-7E46-A3942C34705B}"/>
              </a:ext>
            </a:extLst>
          </p:cNvPr>
          <p:cNvSpPr>
            <a:spLocks noChangeArrowheads="1"/>
          </p:cNvSpPr>
          <p:nvPr/>
        </p:nvSpPr>
        <p:spPr bwMode="auto">
          <a:xfrm>
            <a:off x="144463" y="874713"/>
            <a:ext cx="998537" cy="1871662"/>
          </a:xfrm>
          <a:prstGeom prst="rightArrow">
            <a:avLst>
              <a:gd name="adj1" fmla="val 50000"/>
              <a:gd name="adj2" fmla="val 25000"/>
            </a:avLst>
          </a:prstGeom>
          <a:solidFill>
            <a:srgbClr val="733201"/>
          </a:solidFill>
          <a:ln w="12700">
            <a:solidFill>
              <a:schemeClr val="bg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0" name="Text Box 10">
            <a:extLst>
              <a:ext uri="{FF2B5EF4-FFF2-40B4-BE49-F238E27FC236}">
                <a16:creationId xmlns="" xmlns:a16="http://schemas.microsoft.com/office/drawing/2014/main" id="{E56E3E96-FE81-7951-D127-CF6C88345DD7}"/>
              </a:ext>
            </a:extLst>
          </p:cNvPr>
          <p:cNvSpPr txBox="1">
            <a:spLocks noChangeArrowheads="1"/>
          </p:cNvSpPr>
          <p:nvPr/>
        </p:nvSpPr>
        <p:spPr bwMode="auto">
          <a:xfrm>
            <a:off x="76200" y="1447800"/>
            <a:ext cx="10668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bg1"/>
                </a:solidFill>
                <a:latin typeface="Arial Narrow" panose="020B0606020202030204" pitchFamily="34" charset="0"/>
              </a:rPr>
              <a:t>District Level</a:t>
            </a:r>
            <a:endParaRPr lang="en-US" altLang="en-US" sz="3200">
              <a:solidFill>
                <a:schemeClr val="bg1"/>
              </a:solidFill>
              <a:latin typeface="Arial Narrow" panose="020B0606020202030204" pitchFamily="34" charset="0"/>
            </a:endParaRPr>
          </a:p>
        </p:txBody>
      </p:sp>
      <p:sp>
        <p:nvSpPr>
          <p:cNvPr id="20491" name="Line 11" descr="Pink tissue paper">
            <a:extLst>
              <a:ext uri="{FF2B5EF4-FFF2-40B4-BE49-F238E27FC236}">
                <a16:creationId xmlns="" xmlns:a16="http://schemas.microsoft.com/office/drawing/2014/main" id="{3AB53FC2-CD3C-09C1-B52B-327866A51E0E}"/>
              </a:ext>
            </a:extLst>
          </p:cNvPr>
          <p:cNvSpPr>
            <a:spLocks noChangeShapeType="1"/>
          </p:cNvSpPr>
          <p:nvPr/>
        </p:nvSpPr>
        <p:spPr bwMode="auto">
          <a:xfrm>
            <a:off x="1120775" y="5867400"/>
            <a:ext cx="5661025"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2" name="AutoShape 12">
            <a:extLst>
              <a:ext uri="{FF2B5EF4-FFF2-40B4-BE49-F238E27FC236}">
                <a16:creationId xmlns="" xmlns:a16="http://schemas.microsoft.com/office/drawing/2014/main" id="{E93C46B2-6FF8-A3C7-D557-1A26EEF2015E}"/>
              </a:ext>
            </a:extLst>
          </p:cNvPr>
          <p:cNvSpPr>
            <a:spLocks noChangeArrowheads="1"/>
          </p:cNvSpPr>
          <p:nvPr/>
        </p:nvSpPr>
        <p:spPr bwMode="auto">
          <a:xfrm>
            <a:off x="152400" y="5446713"/>
            <a:ext cx="1447800" cy="874712"/>
          </a:xfrm>
          <a:prstGeom prst="rightArrow">
            <a:avLst>
              <a:gd name="adj1" fmla="val 50000"/>
              <a:gd name="adj2" fmla="val 41379"/>
            </a:avLst>
          </a:prstGeom>
          <a:solidFill>
            <a:srgbClr val="045C4D"/>
          </a:solidFill>
          <a:ln w="12700">
            <a:solidFill>
              <a:schemeClr val="bg1"/>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0493" name="Text Box 13">
            <a:extLst>
              <a:ext uri="{FF2B5EF4-FFF2-40B4-BE49-F238E27FC236}">
                <a16:creationId xmlns="" xmlns:a16="http://schemas.microsoft.com/office/drawing/2014/main" id="{32C66B21-60D9-FBC6-AEC2-A287231C1D2B}"/>
              </a:ext>
            </a:extLst>
          </p:cNvPr>
          <p:cNvSpPr txBox="1">
            <a:spLocks noChangeArrowheads="1"/>
          </p:cNvSpPr>
          <p:nvPr/>
        </p:nvSpPr>
        <p:spPr bwMode="auto">
          <a:xfrm>
            <a:off x="2971800" y="5638800"/>
            <a:ext cx="1033463" cy="584200"/>
          </a:xfrm>
          <a:prstGeom prst="rect">
            <a:avLst/>
          </a:prstGeom>
          <a:solidFill>
            <a:srgbClr val="045C4D"/>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solidFill>
                  <a:schemeClr val="bg1"/>
                </a:solidFill>
                <a:latin typeface="Arial Narrow" panose="020B0606020202030204" pitchFamily="34" charset="0"/>
              </a:rPr>
              <a:t>Teacher</a:t>
            </a:r>
            <a:endParaRPr lang="en-US" altLang="en-US" sz="3200">
              <a:solidFill>
                <a:schemeClr val="bg1"/>
              </a:solidFill>
              <a:latin typeface="Arial Narrow" panose="020B0606020202030204" pitchFamily="34" charset="0"/>
            </a:endParaRPr>
          </a:p>
        </p:txBody>
      </p:sp>
      <p:sp>
        <p:nvSpPr>
          <p:cNvPr id="20494" name="Text Box 14">
            <a:extLst>
              <a:ext uri="{FF2B5EF4-FFF2-40B4-BE49-F238E27FC236}">
                <a16:creationId xmlns="" xmlns:a16="http://schemas.microsoft.com/office/drawing/2014/main" id="{AF94865B-CCA0-459F-ED90-CBCAB348FE39}"/>
              </a:ext>
            </a:extLst>
          </p:cNvPr>
          <p:cNvSpPr txBox="1">
            <a:spLocks noChangeArrowheads="1"/>
          </p:cNvSpPr>
          <p:nvPr/>
        </p:nvSpPr>
        <p:spPr bwMode="auto">
          <a:xfrm>
            <a:off x="4191000" y="5662613"/>
            <a:ext cx="1233488" cy="585787"/>
          </a:xfrm>
          <a:prstGeom prst="rect">
            <a:avLst/>
          </a:prstGeom>
          <a:solidFill>
            <a:srgbClr val="045C4D"/>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b="1">
                <a:solidFill>
                  <a:schemeClr val="bg1"/>
                </a:solidFill>
                <a:latin typeface="Arial Narrow" panose="020B0606020202030204" pitchFamily="34" charset="0"/>
              </a:rPr>
              <a:t>Gramsevak</a:t>
            </a:r>
            <a:endParaRPr lang="en-US" altLang="en-US" sz="3200">
              <a:solidFill>
                <a:schemeClr val="bg1"/>
              </a:solidFill>
              <a:latin typeface="Arial Narrow" panose="020B0606020202030204" pitchFamily="34" charset="0"/>
            </a:endParaRPr>
          </a:p>
        </p:txBody>
      </p:sp>
      <p:sp>
        <p:nvSpPr>
          <p:cNvPr id="20495" name="Text Box 15">
            <a:extLst>
              <a:ext uri="{FF2B5EF4-FFF2-40B4-BE49-F238E27FC236}">
                <a16:creationId xmlns="" xmlns:a16="http://schemas.microsoft.com/office/drawing/2014/main" id="{D9E7025D-E47C-162A-B3A8-3FAEF9CEFE94}"/>
              </a:ext>
            </a:extLst>
          </p:cNvPr>
          <p:cNvSpPr txBox="1">
            <a:spLocks noChangeArrowheads="1"/>
          </p:cNvSpPr>
          <p:nvPr/>
        </p:nvSpPr>
        <p:spPr bwMode="auto">
          <a:xfrm>
            <a:off x="5638800" y="5668963"/>
            <a:ext cx="2057400" cy="584200"/>
          </a:xfrm>
          <a:prstGeom prst="rect">
            <a:avLst/>
          </a:prstGeom>
          <a:solidFill>
            <a:srgbClr val="045C4D"/>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b="1">
                <a:solidFill>
                  <a:schemeClr val="bg1"/>
                </a:solidFill>
                <a:latin typeface="Arial Narrow" panose="020B0606020202030204" pitchFamily="34" charset="0"/>
              </a:rPr>
              <a:t>Anganwadi Sevika</a:t>
            </a:r>
            <a:endParaRPr lang="en-US" altLang="en-US" sz="3200">
              <a:solidFill>
                <a:schemeClr val="bg1"/>
              </a:solidFill>
              <a:latin typeface="Arial Narrow" panose="020B0606020202030204" pitchFamily="34" charset="0"/>
            </a:endParaRPr>
          </a:p>
        </p:txBody>
      </p:sp>
      <p:sp>
        <p:nvSpPr>
          <p:cNvPr id="20496" name="Line 16" descr="Pink tissue paper">
            <a:extLst>
              <a:ext uri="{FF2B5EF4-FFF2-40B4-BE49-F238E27FC236}">
                <a16:creationId xmlns="" xmlns:a16="http://schemas.microsoft.com/office/drawing/2014/main" id="{7D04B3F8-DBC4-68AB-00F5-C85A580C2B74}"/>
              </a:ext>
            </a:extLst>
          </p:cNvPr>
          <p:cNvSpPr>
            <a:spLocks noChangeShapeType="1"/>
          </p:cNvSpPr>
          <p:nvPr/>
        </p:nvSpPr>
        <p:spPr bwMode="auto">
          <a:xfrm>
            <a:off x="3648075" y="5334000"/>
            <a:ext cx="0" cy="31273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497" name="Text Box 17">
            <a:extLst>
              <a:ext uri="{FF2B5EF4-FFF2-40B4-BE49-F238E27FC236}">
                <a16:creationId xmlns="" xmlns:a16="http://schemas.microsoft.com/office/drawing/2014/main" id="{5F890911-9AC4-1DF8-B156-BBFBFB184B56}"/>
              </a:ext>
            </a:extLst>
          </p:cNvPr>
          <p:cNvSpPr txBox="1">
            <a:spLocks noChangeArrowheads="1"/>
          </p:cNvSpPr>
          <p:nvPr/>
        </p:nvSpPr>
        <p:spPr bwMode="auto">
          <a:xfrm>
            <a:off x="152400" y="5675313"/>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000" b="1">
                <a:solidFill>
                  <a:schemeClr val="bg1"/>
                </a:solidFill>
                <a:latin typeface="Arial Narrow" panose="020B0606020202030204" pitchFamily="34" charset="0"/>
              </a:rPr>
              <a:t>Village Level</a:t>
            </a:r>
            <a:endParaRPr lang="en-US" altLang="en-US" sz="3600">
              <a:solidFill>
                <a:schemeClr val="bg1"/>
              </a:solidFill>
              <a:latin typeface="Arial Narrow" panose="020B0606020202030204" pitchFamily="34" charset="0"/>
            </a:endParaRPr>
          </a:p>
        </p:txBody>
      </p:sp>
      <p:sp>
        <p:nvSpPr>
          <p:cNvPr id="20498" name="Line 18" descr="Pink tissue paper">
            <a:extLst>
              <a:ext uri="{FF2B5EF4-FFF2-40B4-BE49-F238E27FC236}">
                <a16:creationId xmlns="" xmlns:a16="http://schemas.microsoft.com/office/drawing/2014/main" id="{F6A0A073-C2E2-7311-51BF-C2BCD9874FE3}"/>
              </a:ext>
            </a:extLst>
          </p:cNvPr>
          <p:cNvSpPr>
            <a:spLocks noChangeShapeType="1"/>
          </p:cNvSpPr>
          <p:nvPr/>
        </p:nvSpPr>
        <p:spPr bwMode="auto">
          <a:xfrm>
            <a:off x="990600" y="2971800"/>
            <a:ext cx="5181600" cy="0"/>
          </a:xfrm>
          <a:prstGeom prst="line">
            <a:avLst/>
          </a:prstGeom>
          <a:noFill/>
          <a:ln w="12700" cap="rnd">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9" name="Line 19" descr="Pink tissue paper">
            <a:extLst>
              <a:ext uri="{FF2B5EF4-FFF2-40B4-BE49-F238E27FC236}">
                <a16:creationId xmlns="" xmlns:a16="http://schemas.microsoft.com/office/drawing/2014/main" id="{B99833A9-2946-350A-7501-C852142E67A2}"/>
              </a:ext>
            </a:extLst>
          </p:cNvPr>
          <p:cNvSpPr>
            <a:spLocks noChangeShapeType="1"/>
          </p:cNvSpPr>
          <p:nvPr/>
        </p:nvSpPr>
        <p:spPr bwMode="auto">
          <a:xfrm>
            <a:off x="4914900" y="3762375"/>
            <a:ext cx="0" cy="10001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0" name="Text Box 20" descr="Purple mesh">
            <a:extLst>
              <a:ext uri="{FF2B5EF4-FFF2-40B4-BE49-F238E27FC236}">
                <a16:creationId xmlns="" xmlns:a16="http://schemas.microsoft.com/office/drawing/2014/main" id="{E57F2C6E-4F04-BBD7-C03A-855B118BE383}"/>
              </a:ext>
            </a:extLst>
          </p:cNvPr>
          <p:cNvSpPr txBox="1">
            <a:spLocks noChangeArrowheads="1"/>
          </p:cNvSpPr>
          <p:nvPr/>
        </p:nvSpPr>
        <p:spPr bwMode="auto">
          <a:xfrm>
            <a:off x="2168525" y="4762500"/>
            <a:ext cx="873125" cy="53022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a:solidFill>
                  <a:schemeClr val="bg1"/>
                </a:solidFill>
                <a:latin typeface="Arial Narrow" panose="020B0606020202030204" pitchFamily="34" charset="0"/>
              </a:rPr>
              <a:t>Sectional Engr.</a:t>
            </a:r>
            <a:endParaRPr lang="en-US" altLang="en-US" sz="2400">
              <a:solidFill>
                <a:schemeClr val="bg1"/>
              </a:solidFill>
              <a:latin typeface="Arial Narrow" panose="020B0606020202030204" pitchFamily="34" charset="0"/>
            </a:endParaRPr>
          </a:p>
        </p:txBody>
      </p:sp>
      <p:sp>
        <p:nvSpPr>
          <p:cNvPr id="20501" name="Text Box 21" descr="Purple mesh">
            <a:extLst>
              <a:ext uri="{FF2B5EF4-FFF2-40B4-BE49-F238E27FC236}">
                <a16:creationId xmlns="" xmlns:a16="http://schemas.microsoft.com/office/drawing/2014/main" id="{E5C98F33-4356-7E2D-6BF0-0B8005B7CFC4}"/>
              </a:ext>
            </a:extLst>
          </p:cNvPr>
          <p:cNvSpPr txBox="1">
            <a:spLocks noChangeArrowheads="1"/>
          </p:cNvSpPr>
          <p:nvPr/>
        </p:nvSpPr>
        <p:spPr bwMode="auto">
          <a:xfrm>
            <a:off x="3270250" y="4762500"/>
            <a:ext cx="935038" cy="53022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a:solidFill>
                  <a:schemeClr val="bg1"/>
                </a:solidFill>
                <a:latin typeface="Arial Narrow" panose="020B0606020202030204" pitchFamily="34" charset="0"/>
              </a:rPr>
              <a:t>Extension Officer</a:t>
            </a:r>
            <a:endParaRPr lang="en-US" altLang="en-US" sz="2400">
              <a:solidFill>
                <a:schemeClr val="bg1"/>
              </a:solidFill>
              <a:latin typeface="Arial Narrow" panose="020B0606020202030204" pitchFamily="34" charset="0"/>
            </a:endParaRPr>
          </a:p>
        </p:txBody>
      </p:sp>
      <p:sp>
        <p:nvSpPr>
          <p:cNvPr id="20502" name="Text Box 22" descr="Purple mesh">
            <a:extLst>
              <a:ext uri="{FF2B5EF4-FFF2-40B4-BE49-F238E27FC236}">
                <a16:creationId xmlns="" xmlns:a16="http://schemas.microsoft.com/office/drawing/2014/main" id="{48B29243-3D1D-E13E-1B4A-149969823CDC}"/>
              </a:ext>
            </a:extLst>
          </p:cNvPr>
          <p:cNvSpPr txBox="1">
            <a:spLocks noChangeArrowheads="1"/>
          </p:cNvSpPr>
          <p:nvPr/>
        </p:nvSpPr>
        <p:spPr bwMode="auto">
          <a:xfrm>
            <a:off x="4337050" y="4762500"/>
            <a:ext cx="1066800" cy="53022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a:solidFill>
                  <a:schemeClr val="bg1"/>
                </a:solidFill>
                <a:latin typeface="Arial Narrow" panose="020B0606020202030204" pitchFamily="34" charset="0"/>
              </a:rPr>
              <a:t>Extension Officer VPT</a:t>
            </a:r>
            <a:endParaRPr lang="en-US" altLang="en-US" sz="2400">
              <a:solidFill>
                <a:schemeClr val="bg1"/>
              </a:solidFill>
              <a:latin typeface="Arial Narrow" panose="020B0606020202030204" pitchFamily="34" charset="0"/>
            </a:endParaRPr>
          </a:p>
        </p:txBody>
      </p:sp>
      <p:sp>
        <p:nvSpPr>
          <p:cNvPr id="20503" name="Text Box 23" descr="Purple mesh">
            <a:extLst>
              <a:ext uri="{FF2B5EF4-FFF2-40B4-BE49-F238E27FC236}">
                <a16:creationId xmlns="" xmlns:a16="http://schemas.microsoft.com/office/drawing/2014/main" id="{6E7BFED1-F4BE-1DAB-755D-83C9116BF125}"/>
              </a:ext>
            </a:extLst>
          </p:cNvPr>
          <p:cNvSpPr txBox="1">
            <a:spLocks noChangeArrowheads="1"/>
          </p:cNvSpPr>
          <p:nvPr/>
        </p:nvSpPr>
        <p:spPr bwMode="auto">
          <a:xfrm>
            <a:off x="5562600" y="4764088"/>
            <a:ext cx="1060450" cy="53022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a:solidFill>
                  <a:schemeClr val="bg1"/>
                </a:solidFill>
                <a:latin typeface="Arial Narrow" panose="020B0606020202030204" pitchFamily="34" charset="0"/>
              </a:rPr>
              <a:t>ACDPO / Supervisor</a:t>
            </a:r>
            <a:endParaRPr lang="en-US" altLang="en-US" sz="2400">
              <a:solidFill>
                <a:schemeClr val="bg1"/>
              </a:solidFill>
              <a:latin typeface="Arial Narrow" panose="020B0606020202030204" pitchFamily="34" charset="0"/>
            </a:endParaRPr>
          </a:p>
        </p:txBody>
      </p:sp>
      <p:sp>
        <p:nvSpPr>
          <p:cNvPr id="20504" name="Text Box 24" descr="Purple mesh">
            <a:extLst>
              <a:ext uri="{FF2B5EF4-FFF2-40B4-BE49-F238E27FC236}">
                <a16:creationId xmlns="" xmlns:a16="http://schemas.microsoft.com/office/drawing/2014/main" id="{C600D773-906A-423D-FA56-AD3756951185}"/>
              </a:ext>
            </a:extLst>
          </p:cNvPr>
          <p:cNvSpPr txBox="1">
            <a:spLocks noChangeArrowheads="1"/>
          </p:cNvSpPr>
          <p:nvPr/>
        </p:nvSpPr>
        <p:spPr bwMode="auto">
          <a:xfrm>
            <a:off x="6753225" y="4762500"/>
            <a:ext cx="708025" cy="636588"/>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a:solidFill>
                  <a:schemeClr val="bg1"/>
                </a:solidFill>
                <a:latin typeface="Arial Narrow" panose="020B0606020202030204" pitchFamily="34" charset="0"/>
              </a:rPr>
              <a:t>H.A </a:t>
            </a:r>
          </a:p>
          <a:p>
            <a:pPr algn="ctr">
              <a:spcBef>
                <a:spcPct val="50000"/>
              </a:spcBef>
            </a:pPr>
            <a:r>
              <a:rPr lang="en-US" altLang="en-US" sz="1400" b="1">
                <a:solidFill>
                  <a:schemeClr val="bg1"/>
                </a:solidFill>
                <a:latin typeface="Arial Narrow" panose="020B0606020202030204" pitchFamily="34" charset="0"/>
              </a:rPr>
              <a:t>(M / F)</a:t>
            </a:r>
            <a:endParaRPr lang="en-US" altLang="en-US" sz="2400">
              <a:solidFill>
                <a:schemeClr val="bg1"/>
              </a:solidFill>
              <a:latin typeface="Arial Narrow" panose="020B0606020202030204" pitchFamily="34" charset="0"/>
            </a:endParaRPr>
          </a:p>
        </p:txBody>
      </p:sp>
      <p:sp>
        <p:nvSpPr>
          <p:cNvPr id="20505" name="Text Box 25" descr="Purple mesh">
            <a:extLst>
              <a:ext uri="{FF2B5EF4-FFF2-40B4-BE49-F238E27FC236}">
                <a16:creationId xmlns="" xmlns:a16="http://schemas.microsoft.com/office/drawing/2014/main" id="{7598A333-9603-A1DF-68B2-DA18A76F3583}"/>
              </a:ext>
            </a:extLst>
          </p:cNvPr>
          <p:cNvSpPr txBox="1">
            <a:spLocks noChangeArrowheads="1"/>
          </p:cNvSpPr>
          <p:nvPr/>
        </p:nvSpPr>
        <p:spPr bwMode="auto">
          <a:xfrm>
            <a:off x="7626350" y="4787900"/>
            <a:ext cx="561975" cy="317500"/>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1400" b="1">
                <a:solidFill>
                  <a:schemeClr val="bg1"/>
                </a:solidFill>
                <a:latin typeface="Arial Narrow" panose="020B0606020202030204" pitchFamily="34" charset="0"/>
              </a:rPr>
              <a:t>L.S.S</a:t>
            </a:r>
            <a:endParaRPr lang="en-US" altLang="en-US" sz="2400">
              <a:solidFill>
                <a:schemeClr val="bg1"/>
              </a:solidFill>
              <a:latin typeface="Arial Narrow" panose="020B0606020202030204" pitchFamily="34" charset="0"/>
            </a:endParaRPr>
          </a:p>
        </p:txBody>
      </p:sp>
      <p:sp>
        <p:nvSpPr>
          <p:cNvPr id="20506" name="Line 26" descr="Pink tissue paper">
            <a:extLst>
              <a:ext uri="{FF2B5EF4-FFF2-40B4-BE49-F238E27FC236}">
                <a16:creationId xmlns="" xmlns:a16="http://schemas.microsoft.com/office/drawing/2014/main" id="{17B070EE-2B60-C516-C773-9BB8E2204384}"/>
              </a:ext>
            </a:extLst>
          </p:cNvPr>
          <p:cNvSpPr>
            <a:spLocks noChangeShapeType="1"/>
          </p:cNvSpPr>
          <p:nvPr/>
        </p:nvSpPr>
        <p:spPr bwMode="auto">
          <a:xfrm>
            <a:off x="5975350" y="4511675"/>
            <a:ext cx="0" cy="2508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7" name="Line 27" descr="Pink tissue paper">
            <a:extLst>
              <a:ext uri="{FF2B5EF4-FFF2-40B4-BE49-F238E27FC236}">
                <a16:creationId xmlns="" xmlns:a16="http://schemas.microsoft.com/office/drawing/2014/main" id="{B5927910-0C13-C6AE-382D-064BA94B345D}"/>
              </a:ext>
            </a:extLst>
          </p:cNvPr>
          <p:cNvSpPr>
            <a:spLocks noChangeShapeType="1"/>
          </p:cNvSpPr>
          <p:nvPr/>
        </p:nvSpPr>
        <p:spPr bwMode="auto">
          <a:xfrm>
            <a:off x="3978275" y="4511675"/>
            <a:ext cx="0" cy="2508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8" name="Line 28" descr="Pink tissue paper">
            <a:extLst>
              <a:ext uri="{FF2B5EF4-FFF2-40B4-BE49-F238E27FC236}">
                <a16:creationId xmlns="" xmlns:a16="http://schemas.microsoft.com/office/drawing/2014/main" id="{13F2A4F8-3D2C-EDC3-71FD-AD44CD36361E}"/>
              </a:ext>
            </a:extLst>
          </p:cNvPr>
          <p:cNvSpPr>
            <a:spLocks noChangeShapeType="1"/>
          </p:cNvSpPr>
          <p:nvPr/>
        </p:nvSpPr>
        <p:spPr bwMode="auto">
          <a:xfrm>
            <a:off x="2479675" y="4511675"/>
            <a:ext cx="0" cy="2508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29" descr="Pink tissue paper">
            <a:extLst>
              <a:ext uri="{FF2B5EF4-FFF2-40B4-BE49-F238E27FC236}">
                <a16:creationId xmlns="" xmlns:a16="http://schemas.microsoft.com/office/drawing/2014/main" id="{23B53CA6-186F-2905-7C7A-2289B503B0AD}"/>
              </a:ext>
            </a:extLst>
          </p:cNvPr>
          <p:cNvSpPr>
            <a:spLocks noChangeShapeType="1"/>
          </p:cNvSpPr>
          <p:nvPr/>
        </p:nvSpPr>
        <p:spPr bwMode="auto">
          <a:xfrm>
            <a:off x="6940550" y="4511675"/>
            <a:ext cx="0" cy="2508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10" name="Line 30" descr="Pink tissue paper">
            <a:extLst>
              <a:ext uri="{FF2B5EF4-FFF2-40B4-BE49-F238E27FC236}">
                <a16:creationId xmlns="" xmlns:a16="http://schemas.microsoft.com/office/drawing/2014/main" id="{904678C3-70A9-59C3-7362-B1E21BE9B83C}"/>
              </a:ext>
            </a:extLst>
          </p:cNvPr>
          <p:cNvSpPr>
            <a:spLocks noChangeShapeType="1"/>
          </p:cNvSpPr>
          <p:nvPr/>
        </p:nvSpPr>
        <p:spPr bwMode="auto">
          <a:xfrm>
            <a:off x="7939088" y="4487863"/>
            <a:ext cx="0" cy="312737"/>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11" name="AutoShape 31" descr="Purple mesh">
            <a:extLst>
              <a:ext uri="{FF2B5EF4-FFF2-40B4-BE49-F238E27FC236}">
                <a16:creationId xmlns="" xmlns:a16="http://schemas.microsoft.com/office/drawing/2014/main" id="{1B29C686-16E0-CB48-5E64-DC5ABBC3352B}"/>
              </a:ext>
            </a:extLst>
          </p:cNvPr>
          <p:cNvSpPr>
            <a:spLocks noChangeArrowheads="1"/>
          </p:cNvSpPr>
          <p:nvPr/>
        </p:nvSpPr>
        <p:spPr bwMode="auto">
          <a:xfrm>
            <a:off x="192088" y="3232150"/>
            <a:ext cx="936625" cy="1873250"/>
          </a:xfrm>
          <a:prstGeom prst="rightArrow">
            <a:avLst>
              <a:gd name="adj1" fmla="val 50000"/>
              <a:gd name="adj2" fmla="val 25000"/>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wrap="none" lIns="91427" tIns="45713" rIns="91427" bIns="45713"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lang="en-GB" altLang="en-US">
              <a:solidFill>
                <a:schemeClr val="bg1"/>
              </a:solidFill>
              <a:cs typeface="Arial" panose="020B0604020202020204" pitchFamily="34" charset="0"/>
            </a:endParaRPr>
          </a:p>
        </p:txBody>
      </p:sp>
      <p:sp>
        <p:nvSpPr>
          <p:cNvPr id="20512" name="Text Box 32">
            <a:extLst>
              <a:ext uri="{FF2B5EF4-FFF2-40B4-BE49-F238E27FC236}">
                <a16:creationId xmlns="" xmlns:a16="http://schemas.microsoft.com/office/drawing/2014/main" id="{0D4CE713-764B-76C1-3A23-FFFCD6FD8ABD}"/>
              </a:ext>
            </a:extLst>
          </p:cNvPr>
          <p:cNvSpPr txBox="1">
            <a:spLocks noChangeArrowheads="1"/>
          </p:cNvSpPr>
          <p:nvPr/>
        </p:nvSpPr>
        <p:spPr bwMode="auto">
          <a:xfrm>
            <a:off x="166688" y="3705225"/>
            <a:ext cx="12049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50000"/>
              </a:spcBef>
            </a:pPr>
            <a:r>
              <a:rPr lang="en-US" altLang="en-US" sz="2400" b="1">
                <a:solidFill>
                  <a:schemeClr val="bg1"/>
                </a:solidFill>
                <a:latin typeface="Arial Narrow" panose="020B0606020202030204" pitchFamily="34" charset="0"/>
              </a:rPr>
              <a:t>Taluka Level</a:t>
            </a:r>
            <a:endParaRPr lang="en-US" altLang="en-US" sz="3200">
              <a:solidFill>
                <a:schemeClr val="bg1"/>
              </a:solidFill>
              <a:latin typeface="Arial Narrow" panose="020B0606020202030204" pitchFamily="34" charset="0"/>
            </a:endParaRPr>
          </a:p>
        </p:txBody>
      </p:sp>
      <p:sp>
        <p:nvSpPr>
          <p:cNvPr id="20513" name="Text Box 33" descr="Purple mesh">
            <a:extLst>
              <a:ext uri="{FF2B5EF4-FFF2-40B4-BE49-F238E27FC236}">
                <a16:creationId xmlns="" xmlns:a16="http://schemas.microsoft.com/office/drawing/2014/main" id="{2A988D6A-7EEB-9AFA-E843-22FB01132FB3}"/>
              </a:ext>
            </a:extLst>
          </p:cNvPr>
          <p:cNvSpPr txBox="1">
            <a:spLocks noChangeArrowheads="1"/>
          </p:cNvSpPr>
          <p:nvPr/>
        </p:nvSpPr>
        <p:spPr bwMode="auto">
          <a:xfrm>
            <a:off x="7564438" y="4114800"/>
            <a:ext cx="811212" cy="40957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L.D.O.</a:t>
            </a:r>
            <a:endParaRPr lang="en-US" altLang="en-US" sz="2800">
              <a:solidFill>
                <a:schemeClr val="bg1"/>
              </a:solidFill>
              <a:latin typeface="Arial Narrow" panose="020B0606020202030204" pitchFamily="34" charset="0"/>
            </a:endParaRPr>
          </a:p>
        </p:txBody>
      </p:sp>
      <p:sp>
        <p:nvSpPr>
          <p:cNvPr id="20514" name="Text Box 34" descr="Purple mesh">
            <a:extLst>
              <a:ext uri="{FF2B5EF4-FFF2-40B4-BE49-F238E27FC236}">
                <a16:creationId xmlns="" xmlns:a16="http://schemas.microsoft.com/office/drawing/2014/main" id="{BC7DAD23-8573-143F-C952-D5C71D749E0C}"/>
              </a:ext>
            </a:extLst>
          </p:cNvPr>
          <p:cNvSpPr txBox="1">
            <a:spLocks noChangeArrowheads="1"/>
          </p:cNvSpPr>
          <p:nvPr/>
        </p:nvSpPr>
        <p:spPr bwMode="auto">
          <a:xfrm>
            <a:off x="1981200" y="4125913"/>
            <a:ext cx="1365250" cy="40957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Dy. Engr.</a:t>
            </a:r>
            <a:endParaRPr lang="en-US" altLang="en-US" sz="2800">
              <a:solidFill>
                <a:schemeClr val="bg1"/>
              </a:solidFill>
              <a:latin typeface="Arial Narrow" panose="020B0606020202030204" pitchFamily="34" charset="0"/>
            </a:endParaRPr>
          </a:p>
        </p:txBody>
      </p:sp>
      <p:sp>
        <p:nvSpPr>
          <p:cNvPr id="20515" name="Text Box 35" descr="Purple mesh">
            <a:extLst>
              <a:ext uri="{FF2B5EF4-FFF2-40B4-BE49-F238E27FC236}">
                <a16:creationId xmlns="" xmlns:a16="http://schemas.microsoft.com/office/drawing/2014/main" id="{25140565-740E-C26D-6CBF-4A2D5DCA30A2}"/>
              </a:ext>
            </a:extLst>
          </p:cNvPr>
          <p:cNvSpPr txBox="1">
            <a:spLocks noChangeArrowheads="1"/>
          </p:cNvSpPr>
          <p:nvPr/>
        </p:nvSpPr>
        <p:spPr bwMode="auto">
          <a:xfrm>
            <a:off x="3603625" y="4137025"/>
            <a:ext cx="1114425" cy="40957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B.E.O.</a:t>
            </a:r>
            <a:endParaRPr lang="en-US" altLang="en-US" sz="2800">
              <a:solidFill>
                <a:schemeClr val="bg1"/>
              </a:solidFill>
              <a:latin typeface="Arial Narrow" panose="020B0606020202030204" pitchFamily="34" charset="0"/>
            </a:endParaRPr>
          </a:p>
        </p:txBody>
      </p:sp>
      <p:sp>
        <p:nvSpPr>
          <p:cNvPr id="20516" name="Text Box 36" descr="Purple mesh">
            <a:extLst>
              <a:ext uri="{FF2B5EF4-FFF2-40B4-BE49-F238E27FC236}">
                <a16:creationId xmlns="" xmlns:a16="http://schemas.microsoft.com/office/drawing/2014/main" id="{E0296559-8C3C-8003-5910-7267B61D1541}"/>
              </a:ext>
            </a:extLst>
          </p:cNvPr>
          <p:cNvSpPr txBox="1">
            <a:spLocks noChangeArrowheads="1"/>
          </p:cNvSpPr>
          <p:nvPr/>
        </p:nvSpPr>
        <p:spPr bwMode="auto">
          <a:xfrm>
            <a:off x="5289550" y="4137025"/>
            <a:ext cx="1104900" cy="40957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C.D.P.O.</a:t>
            </a:r>
            <a:endParaRPr lang="en-US" altLang="en-US" sz="2800">
              <a:solidFill>
                <a:schemeClr val="bg1"/>
              </a:solidFill>
              <a:latin typeface="Arial Narrow" panose="020B0606020202030204" pitchFamily="34" charset="0"/>
            </a:endParaRPr>
          </a:p>
        </p:txBody>
      </p:sp>
      <p:sp>
        <p:nvSpPr>
          <p:cNvPr id="20517" name="Text Box 37" descr="Purple mesh">
            <a:extLst>
              <a:ext uri="{FF2B5EF4-FFF2-40B4-BE49-F238E27FC236}">
                <a16:creationId xmlns="" xmlns:a16="http://schemas.microsoft.com/office/drawing/2014/main" id="{512432F2-80C3-95A9-10B5-886DF287854B}"/>
              </a:ext>
            </a:extLst>
          </p:cNvPr>
          <p:cNvSpPr txBox="1">
            <a:spLocks noChangeArrowheads="1"/>
          </p:cNvSpPr>
          <p:nvPr/>
        </p:nvSpPr>
        <p:spPr bwMode="auto">
          <a:xfrm>
            <a:off x="6627813" y="4137025"/>
            <a:ext cx="833437" cy="409575"/>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000" b="1">
                <a:solidFill>
                  <a:schemeClr val="bg1"/>
                </a:solidFill>
                <a:latin typeface="Arial Narrow" panose="020B0606020202030204" pitchFamily="34" charset="0"/>
              </a:rPr>
              <a:t>T.H.O.</a:t>
            </a:r>
            <a:endParaRPr lang="en-US" altLang="en-US" sz="2800">
              <a:solidFill>
                <a:schemeClr val="bg1"/>
              </a:solidFill>
              <a:latin typeface="Arial Narrow" panose="020B0606020202030204" pitchFamily="34" charset="0"/>
            </a:endParaRPr>
          </a:p>
        </p:txBody>
      </p:sp>
      <p:sp>
        <p:nvSpPr>
          <p:cNvPr id="20518" name="Line 38" descr="Pink tissue paper">
            <a:extLst>
              <a:ext uri="{FF2B5EF4-FFF2-40B4-BE49-F238E27FC236}">
                <a16:creationId xmlns="" xmlns:a16="http://schemas.microsoft.com/office/drawing/2014/main" id="{F2998005-9DB2-9BB9-A62F-F4EB1E8D0F09}"/>
              </a:ext>
            </a:extLst>
          </p:cNvPr>
          <p:cNvSpPr>
            <a:spLocks noChangeShapeType="1"/>
          </p:cNvSpPr>
          <p:nvPr/>
        </p:nvSpPr>
        <p:spPr bwMode="auto">
          <a:xfrm>
            <a:off x="2508250" y="3733800"/>
            <a:ext cx="533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19" name="Line 39" descr="Pink tissue paper">
            <a:extLst>
              <a:ext uri="{FF2B5EF4-FFF2-40B4-BE49-F238E27FC236}">
                <a16:creationId xmlns="" xmlns:a16="http://schemas.microsoft.com/office/drawing/2014/main" id="{389554BB-D748-0DA2-FA77-EF1EFA57D73F}"/>
              </a:ext>
            </a:extLst>
          </p:cNvPr>
          <p:cNvSpPr>
            <a:spLocks noChangeShapeType="1"/>
          </p:cNvSpPr>
          <p:nvPr/>
        </p:nvSpPr>
        <p:spPr bwMode="auto">
          <a:xfrm>
            <a:off x="5029200" y="3178175"/>
            <a:ext cx="0" cy="5556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20" name="Line 40" descr="Pink tissue paper">
            <a:extLst>
              <a:ext uri="{FF2B5EF4-FFF2-40B4-BE49-F238E27FC236}">
                <a16:creationId xmlns="" xmlns:a16="http://schemas.microsoft.com/office/drawing/2014/main" id="{B018DF9D-07F5-6686-FD10-926BE95CDA35}"/>
              </a:ext>
            </a:extLst>
          </p:cNvPr>
          <p:cNvSpPr>
            <a:spLocks noChangeShapeType="1"/>
          </p:cNvSpPr>
          <p:nvPr/>
        </p:nvSpPr>
        <p:spPr bwMode="auto">
          <a:xfrm>
            <a:off x="5708650" y="3733800"/>
            <a:ext cx="17463" cy="4032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21" name="Line 41" descr="Pink tissue paper">
            <a:extLst>
              <a:ext uri="{FF2B5EF4-FFF2-40B4-BE49-F238E27FC236}">
                <a16:creationId xmlns="" xmlns:a16="http://schemas.microsoft.com/office/drawing/2014/main" id="{BE807882-BEC8-1B75-9832-A3C6A30B2E5A}"/>
              </a:ext>
            </a:extLst>
          </p:cNvPr>
          <p:cNvSpPr>
            <a:spLocks noChangeShapeType="1"/>
          </p:cNvSpPr>
          <p:nvPr/>
        </p:nvSpPr>
        <p:spPr bwMode="auto">
          <a:xfrm>
            <a:off x="4794250" y="5334000"/>
            <a:ext cx="0" cy="31273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22" name="Line 42" descr="Pink tissue paper">
            <a:extLst>
              <a:ext uri="{FF2B5EF4-FFF2-40B4-BE49-F238E27FC236}">
                <a16:creationId xmlns="" xmlns:a16="http://schemas.microsoft.com/office/drawing/2014/main" id="{31A2799F-4F12-5CBD-F015-ADB954C69214}"/>
              </a:ext>
            </a:extLst>
          </p:cNvPr>
          <p:cNvSpPr>
            <a:spLocks noChangeShapeType="1"/>
          </p:cNvSpPr>
          <p:nvPr/>
        </p:nvSpPr>
        <p:spPr bwMode="auto">
          <a:xfrm>
            <a:off x="6013450" y="5334000"/>
            <a:ext cx="0" cy="312738"/>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23" name="Text Box 43">
            <a:extLst>
              <a:ext uri="{FF2B5EF4-FFF2-40B4-BE49-F238E27FC236}">
                <a16:creationId xmlns="" xmlns:a16="http://schemas.microsoft.com/office/drawing/2014/main" id="{1D0C1F19-8037-E11E-893D-02590E158F1C}"/>
              </a:ext>
            </a:extLst>
          </p:cNvPr>
          <p:cNvSpPr txBox="1">
            <a:spLocks noChangeArrowheads="1"/>
          </p:cNvSpPr>
          <p:nvPr/>
        </p:nvSpPr>
        <p:spPr bwMode="auto">
          <a:xfrm>
            <a:off x="2736850" y="1219200"/>
            <a:ext cx="2954338" cy="469900"/>
          </a:xfrm>
          <a:prstGeom prst="rect">
            <a:avLst/>
          </a:prstGeom>
          <a:solidFill>
            <a:srgbClr val="733201"/>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latin typeface="Arial Narrow" panose="020B0606020202030204" pitchFamily="34" charset="0"/>
              </a:rPr>
              <a:t>Chief Executive Officer</a:t>
            </a:r>
            <a:endParaRPr lang="en-US" altLang="en-US" sz="3200">
              <a:solidFill>
                <a:schemeClr val="bg1"/>
              </a:solidFill>
              <a:latin typeface="Arial Narrow" panose="020B0606020202030204" pitchFamily="34" charset="0"/>
            </a:endParaRPr>
          </a:p>
        </p:txBody>
      </p:sp>
      <p:sp>
        <p:nvSpPr>
          <p:cNvPr id="20524" name="Text Box 44">
            <a:extLst>
              <a:ext uri="{FF2B5EF4-FFF2-40B4-BE49-F238E27FC236}">
                <a16:creationId xmlns="" xmlns:a16="http://schemas.microsoft.com/office/drawing/2014/main" id="{C19F780E-3DAB-4B04-4A4D-EB059FC0D070}"/>
              </a:ext>
            </a:extLst>
          </p:cNvPr>
          <p:cNvSpPr txBox="1">
            <a:spLocks noChangeArrowheads="1"/>
          </p:cNvSpPr>
          <p:nvPr/>
        </p:nvSpPr>
        <p:spPr bwMode="auto">
          <a:xfrm>
            <a:off x="3346450" y="2133600"/>
            <a:ext cx="1663700" cy="469900"/>
          </a:xfrm>
          <a:prstGeom prst="rect">
            <a:avLst/>
          </a:prstGeom>
          <a:solidFill>
            <a:srgbClr val="733201"/>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latin typeface="Arial Narrow" panose="020B0606020202030204" pitchFamily="34" charset="0"/>
              </a:rPr>
              <a:t>Addl.C.E.O</a:t>
            </a:r>
            <a:endParaRPr lang="en-US" altLang="en-US" sz="3200">
              <a:solidFill>
                <a:schemeClr val="bg1"/>
              </a:solidFill>
              <a:latin typeface="Arial Narrow" panose="020B0606020202030204" pitchFamily="34" charset="0"/>
            </a:endParaRPr>
          </a:p>
        </p:txBody>
      </p:sp>
      <p:sp>
        <p:nvSpPr>
          <p:cNvPr id="20525" name="Line 45" descr="Pink tissue paper">
            <a:extLst>
              <a:ext uri="{FF2B5EF4-FFF2-40B4-BE49-F238E27FC236}">
                <a16:creationId xmlns="" xmlns:a16="http://schemas.microsoft.com/office/drawing/2014/main" id="{CE0F4869-5B63-CAE0-CFB5-C771F3116570}"/>
              </a:ext>
            </a:extLst>
          </p:cNvPr>
          <p:cNvSpPr>
            <a:spLocks noChangeShapeType="1"/>
          </p:cNvSpPr>
          <p:nvPr/>
        </p:nvSpPr>
        <p:spPr bwMode="auto">
          <a:xfrm>
            <a:off x="5022850" y="2362200"/>
            <a:ext cx="762000" cy="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26" name="Text Box 46" descr="Purple mesh">
            <a:extLst>
              <a:ext uri="{FF2B5EF4-FFF2-40B4-BE49-F238E27FC236}">
                <a16:creationId xmlns="" xmlns:a16="http://schemas.microsoft.com/office/drawing/2014/main" id="{514B8058-D8DF-3874-67FC-2231FDB9D7AC}"/>
              </a:ext>
            </a:extLst>
          </p:cNvPr>
          <p:cNvSpPr txBox="1">
            <a:spLocks noChangeArrowheads="1"/>
          </p:cNvSpPr>
          <p:nvPr/>
        </p:nvSpPr>
        <p:spPr bwMode="auto">
          <a:xfrm>
            <a:off x="3270250" y="3048000"/>
            <a:ext cx="3511550" cy="469900"/>
          </a:xfrm>
          <a:prstGeom prst="rect">
            <a:avLst/>
          </a:prstGeom>
          <a:blipFill dpi="0" rotWithShape="0">
            <a:blip r:embed="rId2"/>
            <a:srcRect/>
            <a:tile tx="0" ty="0" sx="100000" sy="100000" flip="none" algn="tl"/>
          </a:blip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latin typeface="Arial Narrow" panose="020B0606020202030204" pitchFamily="34" charset="0"/>
              </a:rPr>
              <a:t>Block Development Officer</a:t>
            </a:r>
          </a:p>
        </p:txBody>
      </p:sp>
      <p:sp>
        <p:nvSpPr>
          <p:cNvPr id="20527" name="Line 47" descr="Pink tissue paper">
            <a:extLst>
              <a:ext uri="{FF2B5EF4-FFF2-40B4-BE49-F238E27FC236}">
                <a16:creationId xmlns="" xmlns:a16="http://schemas.microsoft.com/office/drawing/2014/main" id="{57623C13-2F10-2F75-3443-92BD9866E596}"/>
              </a:ext>
            </a:extLst>
          </p:cNvPr>
          <p:cNvSpPr>
            <a:spLocks noChangeShapeType="1"/>
          </p:cNvSpPr>
          <p:nvPr/>
        </p:nvSpPr>
        <p:spPr bwMode="auto">
          <a:xfrm>
            <a:off x="6927850" y="3733800"/>
            <a:ext cx="17463" cy="4032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28" name="Line 48" descr="Pink tissue paper">
            <a:extLst>
              <a:ext uri="{FF2B5EF4-FFF2-40B4-BE49-F238E27FC236}">
                <a16:creationId xmlns="" xmlns:a16="http://schemas.microsoft.com/office/drawing/2014/main" id="{6E0F248B-2CB0-A6A3-6505-4466316A07EA}"/>
              </a:ext>
            </a:extLst>
          </p:cNvPr>
          <p:cNvSpPr>
            <a:spLocks noChangeShapeType="1"/>
          </p:cNvSpPr>
          <p:nvPr/>
        </p:nvSpPr>
        <p:spPr bwMode="auto">
          <a:xfrm>
            <a:off x="7842250" y="3733800"/>
            <a:ext cx="17463" cy="4032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29" name="Line 49" descr="Pink tissue paper">
            <a:extLst>
              <a:ext uri="{FF2B5EF4-FFF2-40B4-BE49-F238E27FC236}">
                <a16:creationId xmlns="" xmlns:a16="http://schemas.microsoft.com/office/drawing/2014/main" id="{03A62079-E614-3856-5E23-752E481F3D96}"/>
              </a:ext>
            </a:extLst>
          </p:cNvPr>
          <p:cNvSpPr>
            <a:spLocks noChangeShapeType="1"/>
          </p:cNvSpPr>
          <p:nvPr/>
        </p:nvSpPr>
        <p:spPr bwMode="auto">
          <a:xfrm>
            <a:off x="2508250" y="3733800"/>
            <a:ext cx="17463" cy="4032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30" name="Line 50" descr="Pink tissue paper">
            <a:extLst>
              <a:ext uri="{FF2B5EF4-FFF2-40B4-BE49-F238E27FC236}">
                <a16:creationId xmlns="" xmlns:a16="http://schemas.microsoft.com/office/drawing/2014/main" id="{BA24D748-3133-882F-C278-EBDC95E09FD0}"/>
              </a:ext>
            </a:extLst>
          </p:cNvPr>
          <p:cNvSpPr>
            <a:spLocks noChangeShapeType="1"/>
          </p:cNvSpPr>
          <p:nvPr/>
        </p:nvSpPr>
        <p:spPr bwMode="auto">
          <a:xfrm>
            <a:off x="4032250" y="3733800"/>
            <a:ext cx="0" cy="381000"/>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531" name="Line 51" descr="Pink tissue paper">
            <a:extLst>
              <a:ext uri="{FF2B5EF4-FFF2-40B4-BE49-F238E27FC236}">
                <a16:creationId xmlns="" xmlns:a16="http://schemas.microsoft.com/office/drawing/2014/main" id="{76756C0E-C2FA-44F2-A4BE-00F7BD1DB23E}"/>
              </a:ext>
            </a:extLst>
          </p:cNvPr>
          <p:cNvSpPr>
            <a:spLocks noChangeShapeType="1"/>
          </p:cNvSpPr>
          <p:nvPr/>
        </p:nvSpPr>
        <p:spPr bwMode="auto">
          <a:xfrm>
            <a:off x="6165850" y="2590800"/>
            <a:ext cx="17463" cy="403225"/>
          </a:xfrm>
          <a:prstGeom prst="line">
            <a:avLst/>
          </a:prstGeom>
          <a:noFill/>
          <a:ln w="28575">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a:extLst>
              <a:ext uri="{FF2B5EF4-FFF2-40B4-BE49-F238E27FC236}">
                <a16:creationId xmlns="" xmlns:a16="http://schemas.microsoft.com/office/drawing/2014/main" id="{7B467682-CBB4-AD40-3304-944F452B40CF}"/>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1507" name="Group 3">
            <a:extLst>
              <a:ext uri="{FF2B5EF4-FFF2-40B4-BE49-F238E27FC236}">
                <a16:creationId xmlns="" xmlns:a16="http://schemas.microsoft.com/office/drawing/2014/main" id="{692E1AA5-91D4-89CA-D8F6-67B63BE81A45}"/>
              </a:ext>
            </a:extLst>
          </p:cNvPr>
          <p:cNvGrpSpPr>
            <a:grpSpLocks/>
          </p:cNvGrpSpPr>
          <p:nvPr/>
        </p:nvGrpSpPr>
        <p:grpSpPr bwMode="auto">
          <a:xfrm>
            <a:off x="76200" y="952500"/>
            <a:ext cx="8839200" cy="5562600"/>
            <a:chOff x="48" y="600"/>
            <a:chExt cx="5568" cy="3504"/>
          </a:xfrm>
        </p:grpSpPr>
        <p:sp>
          <p:nvSpPr>
            <p:cNvPr id="21508" name="Rectangle 4">
              <a:extLst>
                <a:ext uri="{FF2B5EF4-FFF2-40B4-BE49-F238E27FC236}">
                  <a16:creationId xmlns="" xmlns:a16="http://schemas.microsoft.com/office/drawing/2014/main" id="{305C4852-744E-F8E4-5F96-64FC3FF0F022}"/>
                </a:ext>
              </a:extLst>
            </p:cNvPr>
            <p:cNvSpPr>
              <a:spLocks noChangeArrowheads="1"/>
            </p:cNvSpPr>
            <p:nvPr/>
          </p:nvSpPr>
          <p:spPr bwMode="auto">
            <a:xfrm>
              <a:off x="48" y="600"/>
              <a:ext cx="5568" cy="3504"/>
            </a:xfrm>
            <a:prstGeom prst="rect">
              <a:avLst/>
            </a:prstGeom>
            <a:solidFill>
              <a:srgbClr val="FF9900">
                <a:alpha val="50195"/>
              </a:srgbClr>
            </a:solidFill>
            <a:ln w="76200" cmpd="tri">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21509" name="Text Box 5">
              <a:extLst>
                <a:ext uri="{FF2B5EF4-FFF2-40B4-BE49-F238E27FC236}">
                  <a16:creationId xmlns="" xmlns:a16="http://schemas.microsoft.com/office/drawing/2014/main" id="{4A1C3574-136E-1EF6-6AF1-CC01FA60D01F}"/>
                </a:ext>
              </a:extLst>
            </p:cNvPr>
            <p:cNvSpPr txBox="1">
              <a:spLocks noChangeArrowheads="1"/>
            </p:cNvSpPr>
            <p:nvPr/>
          </p:nvSpPr>
          <p:spPr bwMode="auto">
            <a:xfrm>
              <a:off x="2256" y="792"/>
              <a:ext cx="1920" cy="296"/>
            </a:xfrm>
            <a:prstGeom prst="rect">
              <a:avLst/>
            </a:prstGeom>
            <a:solidFill>
              <a:srgbClr val="339966"/>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latin typeface="Arial Narrow" panose="020B0606020202030204" pitchFamily="34" charset="0"/>
                </a:rPr>
                <a:t>Chief Executive Officer</a:t>
              </a:r>
              <a:endParaRPr lang="en-US" altLang="en-US" sz="3200">
                <a:solidFill>
                  <a:schemeClr val="bg1"/>
                </a:solidFill>
                <a:latin typeface="Arial Narrow" panose="020B0606020202030204" pitchFamily="34" charset="0"/>
              </a:endParaRPr>
            </a:p>
          </p:txBody>
        </p:sp>
        <p:sp>
          <p:nvSpPr>
            <p:cNvPr id="21510" name="Text Box 6">
              <a:extLst>
                <a:ext uri="{FF2B5EF4-FFF2-40B4-BE49-F238E27FC236}">
                  <a16:creationId xmlns="" xmlns:a16="http://schemas.microsoft.com/office/drawing/2014/main" id="{D931AA63-2173-D56D-5105-2F7C63E4C04E}"/>
                </a:ext>
              </a:extLst>
            </p:cNvPr>
            <p:cNvSpPr txBox="1">
              <a:spLocks noChangeArrowheads="1"/>
            </p:cNvSpPr>
            <p:nvPr/>
          </p:nvSpPr>
          <p:spPr bwMode="auto">
            <a:xfrm>
              <a:off x="192" y="1264"/>
              <a:ext cx="1104" cy="296"/>
            </a:xfrm>
            <a:prstGeom prst="rect">
              <a:avLst/>
            </a:prstGeom>
            <a:solidFill>
              <a:srgbClr val="339966"/>
            </a:solidFill>
            <a:ln w="12700">
              <a:solidFill>
                <a:schemeClr val="bg1"/>
              </a:solidFill>
              <a:miter lim="800000"/>
              <a:headEnd type="none" w="sm" len="sm"/>
              <a:tailEnd type="none" w="sm" len="sm"/>
            </a:ln>
          </p:spPr>
          <p:txBody>
            <a:bodyPr lIns="91427" tIns="45713" rIns="91427" bIns="45713">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en-US" sz="2400" b="1">
                  <a:solidFill>
                    <a:schemeClr val="bg1"/>
                  </a:solidFill>
                  <a:latin typeface="Arial Narrow" panose="020B0606020202030204" pitchFamily="34" charset="0"/>
                </a:rPr>
                <a:t>Addl.C.E.O</a:t>
              </a:r>
              <a:endParaRPr lang="en-US" altLang="en-US" sz="3200">
                <a:solidFill>
                  <a:schemeClr val="bg1"/>
                </a:solidFill>
                <a:latin typeface="Arial Narrow" panose="020B0606020202030204" pitchFamily="34" charset="0"/>
              </a:endParaRPr>
            </a:p>
          </p:txBody>
        </p:sp>
        <p:sp>
          <p:nvSpPr>
            <p:cNvPr id="11271" name="Text Box 7">
              <a:extLst>
                <a:ext uri="{FF2B5EF4-FFF2-40B4-BE49-F238E27FC236}">
                  <a16:creationId xmlns="" xmlns:a16="http://schemas.microsoft.com/office/drawing/2014/main" id="{BE57746F-E060-9115-1D27-E6B0AB63E12D}"/>
                </a:ext>
              </a:extLst>
            </p:cNvPr>
            <p:cNvSpPr txBox="1">
              <a:spLocks noChangeArrowheads="1"/>
            </p:cNvSpPr>
            <p:nvPr/>
          </p:nvSpPr>
          <p:spPr bwMode="auto">
            <a:xfrm>
              <a:off x="96" y="2832"/>
              <a:ext cx="528" cy="714"/>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500" b="1">
                  <a:solidFill>
                    <a:schemeClr val="bg1"/>
                  </a:solidFill>
                  <a:effectLst>
                    <a:outerShdw blurRad="38100" dist="38100" dir="2700000" algn="tl">
                      <a:srgbClr val="000000"/>
                    </a:outerShdw>
                  </a:effectLst>
                  <a:latin typeface="Arial Narrow" pitchFamily="34" charset="0"/>
                </a:rPr>
                <a:t>Works </a:t>
              </a:r>
            </a:p>
            <a:p>
              <a:pPr algn="ctr" eaLnBrk="0" hangingPunct="0">
                <a:spcBef>
                  <a:spcPct val="50000"/>
                </a:spcBef>
                <a:defRPr/>
              </a:pPr>
              <a:r>
                <a:rPr lang="en-US" sz="1500" b="1">
                  <a:solidFill>
                    <a:schemeClr val="bg1"/>
                  </a:solidFill>
                  <a:effectLst>
                    <a:outerShdw blurRad="38100" dist="38100" dir="2700000" algn="tl">
                      <a:srgbClr val="000000"/>
                    </a:outerShdw>
                  </a:effectLst>
                  <a:latin typeface="Arial Narrow" pitchFamily="34" charset="0"/>
                </a:rPr>
                <a:t>Depts.         ( South / North ) </a:t>
              </a:r>
            </a:p>
          </p:txBody>
        </p:sp>
        <p:sp>
          <p:nvSpPr>
            <p:cNvPr id="11272" name="Text Box 8">
              <a:extLst>
                <a:ext uri="{FF2B5EF4-FFF2-40B4-BE49-F238E27FC236}">
                  <a16:creationId xmlns="" xmlns:a16="http://schemas.microsoft.com/office/drawing/2014/main" id="{D7F0572E-7E67-DAE5-93EE-DC2BE9380E89}"/>
                </a:ext>
              </a:extLst>
            </p:cNvPr>
            <p:cNvSpPr txBox="1">
              <a:spLocks noChangeArrowheads="1"/>
            </p:cNvSpPr>
            <p:nvPr/>
          </p:nvSpPr>
          <p:spPr bwMode="auto">
            <a:xfrm>
              <a:off x="528" y="3630"/>
              <a:ext cx="432" cy="354"/>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500" b="1">
                  <a:solidFill>
                    <a:schemeClr val="bg1"/>
                  </a:solidFill>
                  <a:effectLst>
                    <a:outerShdw blurRad="38100" dist="38100" dir="2700000" algn="tl">
                      <a:srgbClr val="000000"/>
                    </a:outerShdw>
                  </a:effectLst>
                  <a:latin typeface="Arial Narrow" pitchFamily="34" charset="0"/>
                </a:rPr>
                <a:t>Agri. Depts.</a:t>
              </a:r>
            </a:p>
          </p:txBody>
        </p:sp>
        <p:sp>
          <p:nvSpPr>
            <p:cNvPr id="11273" name="Text Box 9">
              <a:extLst>
                <a:ext uri="{FF2B5EF4-FFF2-40B4-BE49-F238E27FC236}">
                  <a16:creationId xmlns="" xmlns:a16="http://schemas.microsoft.com/office/drawing/2014/main" id="{A61557CA-6AB9-849D-57B9-BF37EECDE9A8}"/>
                </a:ext>
              </a:extLst>
            </p:cNvPr>
            <p:cNvSpPr txBox="1">
              <a:spLocks noChangeArrowheads="1"/>
            </p:cNvSpPr>
            <p:nvPr/>
          </p:nvSpPr>
          <p:spPr bwMode="auto">
            <a:xfrm>
              <a:off x="864" y="2904"/>
              <a:ext cx="432" cy="426"/>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500" b="1">
                  <a:solidFill>
                    <a:schemeClr val="bg1"/>
                  </a:solidFill>
                  <a:effectLst>
                    <a:outerShdw blurRad="38100" dist="38100" dir="2700000" algn="tl">
                      <a:srgbClr val="000000"/>
                    </a:outerShdw>
                  </a:effectLst>
                  <a:latin typeface="Arial Narrow" pitchFamily="34" charset="0"/>
                </a:rPr>
                <a:t>S.W.</a:t>
              </a:r>
            </a:p>
            <a:p>
              <a:pPr algn="ctr" eaLnBrk="0" hangingPunct="0">
                <a:spcBef>
                  <a:spcPct val="50000"/>
                </a:spcBef>
                <a:defRPr/>
              </a:pPr>
              <a:r>
                <a:rPr lang="en-US" sz="1500" b="1">
                  <a:solidFill>
                    <a:schemeClr val="bg1"/>
                  </a:solidFill>
                  <a:effectLst>
                    <a:outerShdw blurRad="38100" dist="38100" dir="2700000" algn="tl">
                      <a:srgbClr val="000000"/>
                    </a:outerShdw>
                  </a:effectLst>
                  <a:latin typeface="Arial Narrow" pitchFamily="34" charset="0"/>
                </a:rPr>
                <a:t>Depts.</a:t>
              </a:r>
            </a:p>
          </p:txBody>
        </p:sp>
        <p:sp>
          <p:nvSpPr>
            <p:cNvPr id="11274" name="Text Box 10">
              <a:extLst>
                <a:ext uri="{FF2B5EF4-FFF2-40B4-BE49-F238E27FC236}">
                  <a16:creationId xmlns="" xmlns:a16="http://schemas.microsoft.com/office/drawing/2014/main" id="{AAC9C5F4-CAE8-1E94-EE29-B883B44D9B1F}"/>
                </a:ext>
              </a:extLst>
            </p:cNvPr>
            <p:cNvSpPr txBox="1">
              <a:spLocks noChangeArrowheads="1"/>
            </p:cNvSpPr>
            <p:nvPr/>
          </p:nvSpPr>
          <p:spPr bwMode="auto">
            <a:xfrm>
              <a:off x="1488" y="2904"/>
              <a:ext cx="432" cy="426"/>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500" b="1">
                  <a:solidFill>
                    <a:schemeClr val="bg1"/>
                  </a:solidFill>
                  <a:effectLst>
                    <a:outerShdw blurRad="38100" dist="38100" dir="2700000" algn="tl">
                      <a:srgbClr val="000000"/>
                    </a:outerShdw>
                  </a:effectLst>
                  <a:latin typeface="Arial Narrow" pitchFamily="34" charset="0"/>
                </a:rPr>
                <a:t>A. H.</a:t>
              </a:r>
            </a:p>
            <a:p>
              <a:pPr algn="ctr" eaLnBrk="0" hangingPunct="0">
                <a:spcBef>
                  <a:spcPct val="50000"/>
                </a:spcBef>
                <a:defRPr/>
              </a:pPr>
              <a:r>
                <a:rPr lang="en-US" sz="1500" b="1">
                  <a:solidFill>
                    <a:schemeClr val="bg1"/>
                  </a:solidFill>
                  <a:effectLst>
                    <a:outerShdw blurRad="38100" dist="38100" dir="2700000" algn="tl">
                      <a:srgbClr val="000000"/>
                    </a:outerShdw>
                  </a:effectLst>
                  <a:latin typeface="Arial Narrow" pitchFamily="34" charset="0"/>
                </a:rPr>
                <a:t>Depts.</a:t>
              </a:r>
            </a:p>
          </p:txBody>
        </p:sp>
        <p:sp>
          <p:nvSpPr>
            <p:cNvPr id="11275" name="Text Box 11">
              <a:extLst>
                <a:ext uri="{FF2B5EF4-FFF2-40B4-BE49-F238E27FC236}">
                  <a16:creationId xmlns="" xmlns:a16="http://schemas.microsoft.com/office/drawing/2014/main" id="{88961DBC-C408-54DD-1DA2-695C04A2CFCB}"/>
                </a:ext>
              </a:extLst>
            </p:cNvPr>
            <p:cNvSpPr txBox="1">
              <a:spLocks noChangeArrowheads="1"/>
            </p:cNvSpPr>
            <p:nvPr/>
          </p:nvSpPr>
          <p:spPr bwMode="auto">
            <a:xfrm>
              <a:off x="1200" y="3624"/>
              <a:ext cx="432" cy="210"/>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500" b="1">
                  <a:solidFill>
                    <a:schemeClr val="bg1"/>
                  </a:solidFill>
                  <a:effectLst>
                    <a:outerShdw blurRad="38100" dist="38100" dir="2700000" algn="tl">
                      <a:srgbClr val="000000"/>
                    </a:outerShdw>
                  </a:effectLst>
                  <a:latin typeface="Arial Narrow" pitchFamily="34" charset="0"/>
                </a:rPr>
                <a:t>M.I.D</a:t>
              </a:r>
            </a:p>
          </p:txBody>
        </p:sp>
        <p:sp>
          <p:nvSpPr>
            <p:cNvPr id="11276" name="Text Box 12">
              <a:extLst>
                <a:ext uri="{FF2B5EF4-FFF2-40B4-BE49-F238E27FC236}">
                  <a16:creationId xmlns="" xmlns:a16="http://schemas.microsoft.com/office/drawing/2014/main" id="{E56C75F3-168D-5718-324E-5411C0473B48}"/>
                </a:ext>
              </a:extLst>
            </p:cNvPr>
            <p:cNvSpPr txBox="1">
              <a:spLocks noChangeArrowheads="1"/>
            </p:cNvSpPr>
            <p:nvPr/>
          </p:nvSpPr>
          <p:spPr bwMode="auto">
            <a:xfrm>
              <a:off x="5088" y="3048"/>
              <a:ext cx="432" cy="220"/>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GSDA</a:t>
              </a:r>
            </a:p>
          </p:txBody>
        </p:sp>
        <p:sp>
          <p:nvSpPr>
            <p:cNvPr id="21517" name="Line 13">
              <a:extLst>
                <a:ext uri="{FF2B5EF4-FFF2-40B4-BE49-F238E27FC236}">
                  <a16:creationId xmlns="" xmlns:a16="http://schemas.microsoft.com/office/drawing/2014/main" id="{51EBB05E-26DF-2D3D-5F7C-5C381048A9AC}"/>
                </a:ext>
              </a:extLst>
            </p:cNvPr>
            <p:cNvSpPr>
              <a:spLocks noChangeShapeType="1"/>
            </p:cNvSpPr>
            <p:nvPr/>
          </p:nvSpPr>
          <p:spPr bwMode="auto">
            <a:xfrm>
              <a:off x="5328" y="2088"/>
              <a:ext cx="0" cy="960"/>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8" name="Text Box 14">
              <a:extLst>
                <a:ext uri="{FF2B5EF4-FFF2-40B4-BE49-F238E27FC236}">
                  <a16:creationId xmlns="" xmlns:a16="http://schemas.microsoft.com/office/drawing/2014/main" id="{862DD3A4-C5F2-C571-1FE7-C3FF08A417EC}"/>
                </a:ext>
              </a:extLst>
            </p:cNvPr>
            <p:cNvSpPr txBox="1">
              <a:spLocks noChangeArrowheads="1"/>
            </p:cNvSpPr>
            <p:nvPr/>
          </p:nvSpPr>
          <p:spPr bwMode="auto">
            <a:xfrm>
              <a:off x="4800" y="3384"/>
              <a:ext cx="432" cy="220"/>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R.W.S</a:t>
              </a:r>
            </a:p>
          </p:txBody>
        </p:sp>
        <p:sp>
          <p:nvSpPr>
            <p:cNvPr id="21519" name="Line 15">
              <a:extLst>
                <a:ext uri="{FF2B5EF4-FFF2-40B4-BE49-F238E27FC236}">
                  <a16:creationId xmlns="" xmlns:a16="http://schemas.microsoft.com/office/drawing/2014/main" id="{86C2AA18-33D5-FA90-8D50-C4F37FE62391}"/>
                </a:ext>
              </a:extLst>
            </p:cNvPr>
            <p:cNvSpPr>
              <a:spLocks noChangeShapeType="1"/>
            </p:cNvSpPr>
            <p:nvPr/>
          </p:nvSpPr>
          <p:spPr bwMode="auto">
            <a:xfrm>
              <a:off x="4968" y="2088"/>
              <a:ext cx="0" cy="1296"/>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80" name="Text Box 16">
              <a:extLst>
                <a:ext uri="{FF2B5EF4-FFF2-40B4-BE49-F238E27FC236}">
                  <a16:creationId xmlns="" xmlns:a16="http://schemas.microsoft.com/office/drawing/2014/main" id="{FB1FBE33-3746-2167-FB58-D720232FBB24}"/>
                </a:ext>
              </a:extLst>
            </p:cNvPr>
            <p:cNvSpPr txBox="1">
              <a:spLocks noChangeArrowheads="1"/>
            </p:cNvSpPr>
            <p:nvPr/>
          </p:nvSpPr>
          <p:spPr bwMode="auto">
            <a:xfrm>
              <a:off x="4368" y="3048"/>
              <a:ext cx="480" cy="220"/>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Health</a:t>
              </a:r>
            </a:p>
          </p:txBody>
        </p:sp>
        <p:sp>
          <p:nvSpPr>
            <p:cNvPr id="21521" name="Line 17">
              <a:extLst>
                <a:ext uri="{FF2B5EF4-FFF2-40B4-BE49-F238E27FC236}">
                  <a16:creationId xmlns="" xmlns:a16="http://schemas.microsoft.com/office/drawing/2014/main" id="{3D2B0228-9B66-C0FA-2B8B-DA22F01D451D}"/>
                </a:ext>
              </a:extLst>
            </p:cNvPr>
            <p:cNvSpPr>
              <a:spLocks noChangeShapeType="1"/>
            </p:cNvSpPr>
            <p:nvPr/>
          </p:nvSpPr>
          <p:spPr bwMode="auto">
            <a:xfrm>
              <a:off x="4605" y="2088"/>
              <a:ext cx="0" cy="960"/>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82" name="Text Box 18">
              <a:extLst>
                <a:ext uri="{FF2B5EF4-FFF2-40B4-BE49-F238E27FC236}">
                  <a16:creationId xmlns="" xmlns:a16="http://schemas.microsoft.com/office/drawing/2014/main" id="{945256DD-DD59-0EBC-F4AE-65DD41CF753B}"/>
                </a:ext>
              </a:extLst>
            </p:cNvPr>
            <p:cNvSpPr txBox="1">
              <a:spLocks noChangeArrowheads="1"/>
            </p:cNvSpPr>
            <p:nvPr/>
          </p:nvSpPr>
          <p:spPr bwMode="auto">
            <a:xfrm>
              <a:off x="3984" y="3384"/>
              <a:ext cx="480" cy="220"/>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I.C.D.S</a:t>
              </a:r>
            </a:p>
          </p:txBody>
        </p:sp>
        <p:sp>
          <p:nvSpPr>
            <p:cNvPr id="21523" name="Line 19">
              <a:extLst>
                <a:ext uri="{FF2B5EF4-FFF2-40B4-BE49-F238E27FC236}">
                  <a16:creationId xmlns="" xmlns:a16="http://schemas.microsoft.com/office/drawing/2014/main" id="{8C409C22-1799-ADCA-9DEB-E2C83186B145}"/>
                </a:ext>
              </a:extLst>
            </p:cNvPr>
            <p:cNvSpPr>
              <a:spLocks noChangeShapeType="1"/>
            </p:cNvSpPr>
            <p:nvPr/>
          </p:nvSpPr>
          <p:spPr bwMode="auto">
            <a:xfrm>
              <a:off x="4224" y="2088"/>
              <a:ext cx="0" cy="1296"/>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84" name="Text Box 20">
              <a:extLst>
                <a:ext uri="{FF2B5EF4-FFF2-40B4-BE49-F238E27FC236}">
                  <a16:creationId xmlns="" xmlns:a16="http://schemas.microsoft.com/office/drawing/2014/main" id="{1A3E7992-80E6-B982-3883-34ADDB4A788A}"/>
                </a:ext>
              </a:extLst>
            </p:cNvPr>
            <p:cNvSpPr txBox="1">
              <a:spLocks noChangeArrowheads="1"/>
            </p:cNvSpPr>
            <p:nvPr/>
          </p:nvSpPr>
          <p:spPr bwMode="auto">
            <a:xfrm>
              <a:off x="3552" y="3020"/>
              <a:ext cx="528" cy="220"/>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Finance</a:t>
              </a:r>
            </a:p>
          </p:txBody>
        </p:sp>
        <p:sp>
          <p:nvSpPr>
            <p:cNvPr id="21525" name="Line 21">
              <a:extLst>
                <a:ext uri="{FF2B5EF4-FFF2-40B4-BE49-F238E27FC236}">
                  <a16:creationId xmlns="" xmlns:a16="http://schemas.microsoft.com/office/drawing/2014/main" id="{3204C705-85B1-3E33-6413-54F71CDC4744}"/>
                </a:ext>
              </a:extLst>
            </p:cNvPr>
            <p:cNvSpPr>
              <a:spLocks noChangeShapeType="1"/>
            </p:cNvSpPr>
            <p:nvPr/>
          </p:nvSpPr>
          <p:spPr bwMode="auto">
            <a:xfrm>
              <a:off x="3840" y="2088"/>
              <a:ext cx="0" cy="912"/>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86" name="Text Box 22">
              <a:extLst>
                <a:ext uri="{FF2B5EF4-FFF2-40B4-BE49-F238E27FC236}">
                  <a16:creationId xmlns="" xmlns:a16="http://schemas.microsoft.com/office/drawing/2014/main" id="{4896F770-370F-B430-24A7-4573068332B1}"/>
                </a:ext>
              </a:extLst>
            </p:cNvPr>
            <p:cNvSpPr txBox="1">
              <a:spLocks noChangeArrowheads="1"/>
            </p:cNvSpPr>
            <p:nvPr/>
          </p:nvSpPr>
          <p:spPr bwMode="auto">
            <a:xfrm>
              <a:off x="3168" y="3336"/>
              <a:ext cx="672" cy="451"/>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Education</a:t>
              </a:r>
            </a:p>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(Sec.)</a:t>
              </a:r>
            </a:p>
          </p:txBody>
        </p:sp>
        <p:sp>
          <p:nvSpPr>
            <p:cNvPr id="21527" name="Line 23">
              <a:extLst>
                <a:ext uri="{FF2B5EF4-FFF2-40B4-BE49-F238E27FC236}">
                  <a16:creationId xmlns="" xmlns:a16="http://schemas.microsoft.com/office/drawing/2014/main" id="{0ED512D3-880E-9763-B7DF-3AD2D35AEC55}"/>
                </a:ext>
              </a:extLst>
            </p:cNvPr>
            <p:cNvSpPr>
              <a:spLocks noChangeShapeType="1"/>
            </p:cNvSpPr>
            <p:nvPr/>
          </p:nvSpPr>
          <p:spPr bwMode="auto">
            <a:xfrm>
              <a:off x="3454" y="2088"/>
              <a:ext cx="2" cy="1248"/>
            </a:xfrm>
            <a:prstGeom prst="line">
              <a:avLst/>
            </a:prstGeom>
            <a:noFill/>
            <a:ln w="28575">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88" name="Text Box 24">
              <a:extLst>
                <a:ext uri="{FF2B5EF4-FFF2-40B4-BE49-F238E27FC236}">
                  <a16:creationId xmlns="" xmlns:a16="http://schemas.microsoft.com/office/drawing/2014/main" id="{D81B2F86-79D0-F0B0-86CE-4E31622DCCCA}"/>
                </a:ext>
              </a:extLst>
            </p:cNvPr>
            <p:cNvSpPr txBox="1">
              <a:spLocks noChangeArrowheads="1"/>
            </p:cNvSpPr>
            <p:nvPr/>
          </p:nvSpPr>
          <p:spPr bwMode="auto">
            <a:xfrm>
              <a:off x="2112" y="3000"/>
              <a:ext cx="432" cy="220"/>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G.A.D</a:t>
              </a:r>
            </a:p>
          </p:txBody>
        </p:sp>
        <p:sp>
          <p:nvSpPr>
            <p:cNvPr id="21529" name="Line 25">
              <a:extLst>
                <a:ext uri="{FF2B5EF4-FFF2-40B4-BE49-F238E27FC236}">
                  <a16:creationId xmlns="" xmlns:a16="http://schemas.microsoft.com/office/drawing/2014/main" id="{2FD7728A-9108-71AC-6AAC-0CB71A110ADE}"/>
                </a:ext>
              </a:extLst>
            </p:cNvPr>
            <p:cNvSpPr>
              <a:spLocks noChangeShapeType="1"/>
            </p:cNvSpPr>
            <p:nvPr/>
          </p:nvSpPr>
          <p:spPr bwMode="auto">
            <a:xfrm>
              <a:off x="2304" y="2088"/>
              <a:ext cx="0" cy="912"/>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0" name="Line 26">
              <a:extLst>
                <a:ext uri="{FF2B5EF4-FFF2-40B4-BE49-F238E27FC236}">
                  <a16:creationId xmlns="" xmlns:a16="http://schemas.microsoft.com/office/drawing/2014/main" id="{8CC7C270-1E4C-B2DF-813F-24D420076EBC}"/>
                </a:ext>
              </a:extLst>
            </p:cNvPr>
            <p:cNvSpPr>
              <a:spLocks noChangeShapeType="1"/>
            </p:cNvSpPr>
            <p:nvPr/>
          </p:nvSpPr>
          <p:spPr bwMode="auto">
            <a:xfrm>
              <a:off x="1776" y="2088"/>
              <a:ext cx="0" cy="816"/>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1" name="Line 27">
              <a:extLst>
                <a:ext uri="{FF2B5EF4-FFF2-40B4-BE49-F238E27FC236}">
                  <a16:creationId xmlns="" xmlns:a16="http://schemas.microsoft.com/office/drawing/2014/main" id="{5ED0EA61-30D0-BD93-DC68-745146FA0CDB}"/>
                </a:ext>
              </a:extLst>
            </p:cNvPr>
            <p:cNvSpPr>
              <a:spLocks noChangeShapeType="1"/>
            </p:cNvSpPr>
            <p:nvPr/>
          </p:nvSpPr>
          <p:spPr bwMode="auto">
            <a:xfrm>
              <a:off x="1392" y="2088"/>
              <a:ext cx="0" cy="1536"/>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2" name="Line 28">
              <a:extLst>
                <a:ext uri="{FF2B5EF4-FFF2-40B4-BE49-F238E27FC236}">
                  <a16:creationId xmlns="" xmlns:a16="http://schemas.microsoft.com/office/drawing/2014/main" id="{4A6A3496-B40B-8D9D-7BDD-23945ADDBFDB}"/>
                </a:ext>
              </a:extLst>
            </p:cNvPr>
            <p:cNvSpPr>
              <a:spLocks noChangeShapeType="1"/>
            </p:cNvSpPr>
            <p:nvPr/>
          </p:nvSpPr>
          <p:spPr bwMode="auto">
            <a:xfrm>
              <a:off x="1056" y="2088"/>
              <a:ext cx="0" cy="816"/>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3" name="Line 29">
              <a:extLst>
                <a:ext uri="{FF2B5EF4-FFF2-40B4-BE49-F238E27FC236}">
                  <a16:creationId xmlns="" xmlns:a16="http://schemas.microsoft.com/office/drawing/2014/main" id="{1861589B-AB93-5F3B-6914-A23AAA301A90}"/>
                </a:ext>
              </a:extLst>
            </p:cNvPr>
            <p:cNvSpPr>
              <a:spLocks noChangeShapeType="1"/>
            </p:cNvSpPr>
            <p:nvPr/>
          </p:nvSpPr>
          <p:spPr bwMode="auto">
            <a:xfrm>
              <a:off x="720" y="2088"/>
              <a:ext cx="0" cy="1536"/>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4" name="Line 30">
              <a:extLst>
                <a:ext uri="{FF2B5EF4-FFF2-40B4-BE49-F238E27FC236}">
                  <a16:creationId xmlns="" xmlns:a16="http://schemas.microsoft.com/office/drawing/2014/main" id="{22F5B296-AEF5-1800-B240-0A9CD5E092E1}"/>
                </a:ext>
              </a:extLst>
            </p:cNvPr>
            <p:cNvSpPr>
              <a:spLocks noChangeShapeType="1"/>
            </p:cNvSpPr>
            <p:nvPr/>
          </p:nvSpPr>
          <p:spPr bwMode="auto">
            <a:xfrm>
              <a:off x="336" y="2088"/>
              <a:ext cx="0" cy="744"/>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5" name="Line 31">
              <a:extLst>
                <a:ext uri="{FF2B5EF4-FFF2-40B4-BE49-F238E27FC236}">
                  <a16:creationId xmlns="" xmlns:a16="http://schemas.microsoft.com/office/drawing/2014/main" id="{7542DE9D-7D85-1827-01AE-EA3E9AE18AD3}"/>
                </a:ext>
              </a:extLst>
            </p:cNvPr>
            <p:cNvSpPr>
              <a:spLocks noChangeShapeType="1"/>
            </p:cNvSpPr>
            <p:nvPr/>
          </p:nvSpPr>
          <p:spPr bwMode="auto">
            <a:xfrm>
              <a:off x="2304" y="2088"/>
              <a:ext cx="3024" cy="0"/>
            </a:xfrm>
            <a:prstGeom prst="line">
              <a:avLst/>
            </a:prstGeom>
            <a:noFill/>
            <a:ln w="12700">
              <a:solidFill>
                <a:srgbClr val="4D4D4D"/>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6" name="Line 32">
              <a:extLst>
                <a:ext uri="{FF2B5EF4-FFF2-40B4-BE49-F238E27FC236}">
                  <a16:creationId xmlns="" xmlns:a16="http://schemas.microsoft.com/office/drawing/2014/main" id="{402EDE16-1E46-09C9-9CEB-01AE25E30280}"/>
                </a:ext>
              </a:extLst>
            </p:cNvPr>
            <p:cNvSpPr>
              <a:spLocks noChangeShapeType="1"/>
            </p:cNvSpPr>
            <p:nvPr/>
          </p:nvSpPr>
          <p:spPr bwMode="auto">
            <a:xfrm>
              <a:off x="336" y="2088"/>
              <a:ext cx="1440" cy="0"/>
            </a:xfrm>
            <a:prstGeom prst="line">
              <a:avLst/>
            </a:prstGeom>
            <a:noFill/>
            <a:ln w="12700">
              <a:solidFill>
                <a:srgbClr val="4D4D4D"/>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1537" name="Line 33">
              <a:extLst>
                <a:ext uri="{FF2B5EF4-FFF2-40B4-BE49-F238E27FC236}">
                  <a16:creationId xmlns="" xmlns:a16="http://schemas.microsoft.com/office/drawing/2014/main" id="{1C622AE3-D29B-453D-DE34-666BE72ADD2C}"/>
                </a:ext>
              </a:extLst>
            </p:cNvPr>
            <p:cNvSpPr>
              <a:spLocks noChangeShapeType="1"/>
            </p:cNvSpPr>
            <p:nvPr/>
          </p:nvSpPr>
          <p:spPr bwMode="auto">
            <a:xfrm>
              <a:off x="816" y="1560"/>
              <a:ext cx="0" cy="528"/>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8" name="Line 34">
              <a:extLst>
                <a:ext uri="{FF2B5EF4-FFF2-40B4-BE49-F238E27FC236}">
                  <a16:creationId xmlns="" xmlns:a16="http://schemas.microsoft.com/office/drawing/2014/main" id="{134DC63F-FF55-B2C0-7E82-4F8BC263E71A}"/>
                </a:ext>
              </a:extLst>
            </p:cNvPr>
            <p:cNvSpPr>
              <a:spLocks noChangeShapeType="1"/>
            </p:cNvSpPr>
            <p:nvPr/>
          </p:nvSpPr>
          <p:spPr bwMode="auto">
            <a:xfrm flipH="1">
              <a:off x="1296" y="1416"/>
              <a:ext cx="1920" cy="0"/>
            </a:xfrm>
            <a:prstGeom prst="line">
              <a:avLst/>
            </a:prstGeom>
            <a:noFill/>
            <a:ln w="28575">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39" name="Line 35">
              <a:extLst>
                <a:ext uri="{FF2B5EF4-FFF2-40B4-BE49-F238E27FC236}">
                  <a16:creationId xmlns="" xmlns:a16="http://schemas.microsoft.com/office/drawing/2014/main" id="{4F6F6760-DBC4-15C5-ADA1-2E09A7E4538C}"/>
                </a:ext>
              </a:extLst>
            </p:cNvPr>
            <p:cNvSpPr>
              <a:spLocks noChangeShapeType="1"/>
            </p:cNvSpPr>
            <p:nvPr/>
          </p:nvSpPr>
          <p:spPr bwMode="auto">
            <a:xfrm>
              <a:off x="3216" y="1080"/>
              <a:ext cx="0" cy="1008"/>
            </a:xfrm>
            <a:prstGeom prst="line">
              <a:avLst/>
            </a:prstGeom>
            <a:noFill/>
            <a:ln w="28575">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0" name="Line 36">
              <a:extLst>
                <a:ext uri="{FF2B5EF4-FFF2-40B4-BE49-F238E27FC236}">
                  <a16:creationId xmlns="" xmlns:a16="http://schemas.microsoft.com/office/drawing/2014/main" id="{9A388A67-4499-209B-2771-5A3B43AB048C}"/>
                </a:ext>
              </a:extLst>
            </p:cNvPr>
            <p:cNvSpPr>
              <a:spLocks noChangeShapeType="1"/>
            </p:cNvSpPr>
            <p:nvPr/>
          </p:nvSpPr>
          <p:spPr bwMode="auto">
            <a:xfrm>
              <a:off x="2688" y="2088"/>
              <a:ext cx="0" cy="1248"/>
            </a:xfrm>
            <a:prstGeom prst="line">
              <a:avLst/>
            </a:prstGeom>
            <a:noFill/>
            <a:ln w="28575">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541" name="Line 37">
              <a:extLst>
                <a:ext uri="{FF2B5EF4-FFF2-40B4-BE49-F238E27FC236}">
                  <a16:creationId xmlns="" xmlns:a16="http://schemas.microsoft.com/office/drawing/2014/main" id="{25B37D72-A3F8-E05C-10CB-A7FC4B059DD3}"/>
                </a:ext>
              </a:extLst>
            </p:cNvPr>
            <p:cNvSpPr>
              <a:spLocks noChangeShapeType="1"/>
            </p:cNvSpPr>
            <p:nvPr/>
          </p:nvSpPr>
          <p:spPr bwMode="auto">
            <a:xfrm>
              <a:off x="3024" y="3192"/>
              <a:ext cx="0" cy="624"/>
            </a:xfrm>
            <a:prstGeom prst="line">
              <a:avLst/>
            </a:prstGeom>
            <a:noFill/>
            <a:ln w="1905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02" name="Text Box 38">
              <a:extLst>
                <a:ext uri="{FF2B5EF4-FFF2-40B4-BE49-F238E27FC236}">
                  <a16:creationId xmlns="" xmlns:a16="http://schemas.microsoft.com/office/drawing/2014/main" id="{2DA7A4E1-46FA-3DCF-08B8-8EAD973FE6CA}"/>
                </a:ext>
              </a:extLst>
            </p:cNvPr>
            <p:cNvSpPr txBox="1">
              <a:spLocks noChangeArrowheads="1"/>
            </p:cNvSpPr>
            <p:nvPr/>
          </p:nvSpPr>
          <p:spPr bwMode="auto">
            <a:xfrm>
              <a:off x="2832" y="3000"/>
              <a:ext cx="432" cy="220"/>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V.P.T</a:t>
              </a:r>
            </a:p>
          </p:txBody>
        </p:sp>
        <p:sp>
          <p:nvSpPr>
            <p:cNvPr id="21543" name="Line 39">
              <a:extLst>
                <a:ext uri="{FF2B5EF4-FFF2-40B4-BE49-F238E27FC236}">
                  <a16:creationId xmlns="" xmlns:a16="http://schemas.microsoft.com/office/drawing/2014/main" id="{940B94F0-141E-DB26-88F6-3E86E9B6504A}"/>
                </a:ext>
              </a:extLst>
            </p:cNvPr>
            <p:cNvSpPr>
              <a:spLocks noChangeShapeType="1"/>
            </p:cNvSpPr>
            <p:nvPr/>
          </p:nvSpPr>
          <p:spPr bwMode="auto">
            <a:xfrm>
              <a:off x="3072" y="2088"/>
              <a:ext cx="0" cy="912"/>
            </a:xfrm>
            <a:prstGeom prst="line">
              <a:avLst/>
            </a:prstGeom>
            <a:noFill/>
            <a:ln w="19050">
              <a:solidFill>
                <a:srgbClr val="4D4D4D"/>
              </a:solidFill>
              <a:round/>
              <a:headEnd type="oval"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304" name="Text Box 40">
              <a:extLst>
                <a:ext uri="{FF2B5EF4-FFF2-40B4-BE49-F238E27FC236}">
                  <a16:creationId xmlns="" xmlns:a16="http://schemas.microsoft.com/office/drawing/2014/main" id="{2732C118-C981-0E8D-98BD-6543C44A42DA}"/>
                </a:ext>
              </a:extLst>
            </p:cNvPr>
            <p:cNvSpPr txBox="1">
              <a:spLocks noChangeArrowheads="1"/>
            </p:cNvSpPr>
            <p:nvPr/>
          </p:nvSpPr>
          <p:spPr bwMode="auto">
            <a:xfrm>
              <a:off x="2832" y="3816"/>
              <a:ext cx="336" cy="210"/>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500" b="1">
                  <a:solidFill>
                    <a:schemeClr val="bg1"/>
                  </a:solidFill>
                  <a:effectLst>
                    <a:outerShdw blurRad="38100" dist="38100" dir="2700000" algn="tl">
                      <a:srgbClr val="000000"/>
                    </a:outerShdw>
                  </a:effectLst>
                  <a:latin typeface="Arial Narrow" pitchFamily="34" charset="0"/>
                </a:rPr>
                <a:t>TSC</a:t>
              </a:r>
            </a:p>
          </p:txBody>
        </p:sp>
        <p:sp>
          <p:nvSpPr>
            <p:cNvPr id="11305" name="Text Box 41">
              <a:extLst>
                <a:ext uri="{FF2B5EF4-FFF2-40B4-BE49-F238E27FC236}">
                  <a16:creationId xmlns="" xmlns:a16="http://schemas.microsoft.com/office/drawing/2014/main" id="{042F4F62-7902-5FB2-CE4E-8FCE9B5CDF3E}"/>
                </a:ext>
              </a:extLst>
            </p:cNvPr>
            <p:cNvSpPr txBox="1">
              <a:spLocks noChangeArrowheads="1"/>
            </p:cNvSpPr>
            <p:nvPr/>
          </p:nvSpPr>
          <p:spPr bwMode="auto">
            <a:xfrm>
              <a:off x="2112" y="3365"/>
              <a:ext cx="672" cy="451"/>
            </a:xfrm>
            <a:prstGeom prst="rect">
              <a:avLst/>
            </a:prstGeom>
            <a:solidFill>
              <a:srgbClr val="80808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Education</a:t>
              </a:r>
            </a:p>
            <a:p>
              <a:pPr algn="ctr" eaLnBrk="0" hangingPunct="0">
                <a:spcBef>
                  <a:spcPct val="50000"/>
                </a:spcBef>
                <a:defRPr/>
              </a:pPr>
              <a:r>
                <a:rPr lang="en-US" sz="1600" b="1">
                  <a:solidFill>
                    <a:schemeClr val="bg1"/>
                  </a:solidFill>
                  <a:effectLst>
                    <a:outerShdw blurRad="38100" dist="38100" dir="2700000" algn="tl">
                      <a:srgbClr val="000000"/>
                    </a:outerShdw>
                  </a:effectLst>
                  <a:latin typeface="Arial Narrow" pitchFamily="34" charset="0"/>
                </a:rPr>
                <a:t>(Pri.)</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 xmlns:a16="http://schemas.microsoft.com/office/drawing/2014/main" id="{057CE692-A288-4060-F679-A16555A492BF}"/>
              </a:ext>
            </a:extLst>
          </p:cNvPr>
          <p:cNvSpPr txBox="1">
            <a:spLocks noChangeArrowheads="1"/>
          </p:cNvSpPr>
          <p:nvPr/>
        </p:nvSpPr>
        <p:spPr bwMode="auto">
          <a:xfrm>
            <a:off x="76200" y="93663"/>
            <a:ext cx="3657600" cy="592137"/>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Administrative Setup</a:t>
            </a:r>
            <a:endParaRPr lang="en-US" sz="3200">
              <a:solidFill>
                <a:schemeClr val="bg1"/>
              </a:solidFill>
              <a:latin typeface="Arial Narrow" pitchFamily="34" charset="0"/>
            </a:endParaRPr>
          </a:p>
        </p:txBody>
      </p:sp>
      <p:grpSp>
        <p:nvGrpSpPr>
          <p:cNvPr id="2" name="Organization Chart 43">
            <a:extLst>
              <a:ext uri="{FF2B5EF4-FFF2-40B4-BE49-F238E27FC236}">
                <a16:creationId xmlns="" xmlns:a16="http://schemas.microsoft.com/office/drawing/2014/main" id="{FF6E5B7E-7E1B-7364-FC5E-ED42A1275119}"/>
              </a:ext>
            </a:extLst>
          </p:cNvPr>
          <p:cNvGrpSpPr>
            <a:grpSpLocks noChangeAspect="1"/>
          </p:cNvGrpSpPr>
          <p:nvPr/>
        </p:nvGrpSpPr>
        <p:grpSpPr bwMode="auto">
          <a:xfrm>
            <a:off x="533400" y="1295400"/>
            <a:ext cx="8153400" cy="4953000"/>
            <a:chOff x="1152" y="1298"/>
            <a:chExt cx="2880" cy="2880"/>
          </a:xfrm>
        </p:grpSpPr>
        <p:sp>
          <p:nvSpPr>
            <p:cNvPr id="3" name="AutoShape 42">
              <a:extLst>
                <a:ext uri="{FF2B5EF4-FFF2-40B4-BE49-F238E27FC236}">
                  <a16:creationId xmlns="" xmlns:a16="http://schemas.microsoft.com/office/drawing/2014/main" id="{14FC2900-A0F5-D880-FE85-C395D33780B0}"/>
                </a:ext>
              </a:extLst>
            </p:cNvPr>
            <p:cNvSpPr>
              <a:spLocks noChangeAspect="1" noChangeArrowheads="1" noTextEdit="1"/>
            </p:cNvSpPr>
            <p:nvPr/>
          </p:nvSpPr>
          <p:spPr bwMode="auto">
            <a:xfrm>
              <a:off x="1152" y="1298"/>
              <a:ext cx="2880" cy="2880"/>
            </a:xfrm>
            <a:prstGeom prst="rect">
              <a:avLst/>
            </a:prstGeom>
            <a:gradFill rotWithShape="0">
              <a:gsLst>
                <a:gs pos="0">
                  <a:schemeClr val="bg1"/>
                </a:gs>
                <a:gs pos="50000">
                  <a:srgbClr val="FFCC99"/>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cxnSp>
          <p:nvCxnSpPr>
            <p:cNvPr id="1028" name="_s1028">
              <a:extLst>
                <a:ext uri="{FF2B5EF4-FFF2-40B4-BE49-F238E27FC236}">
                  <a16:creationId xmlns="" xmlns:a16="http://schemas.microsoft.com/office/drawing/2014/main" id="{5046AB96-95CC-2946-3AA8-E38A0DE1D09C}"/>
                </a:ext>
              </a:extLst>
            </p:cNvPr>
            <p:cNvCxnSpPr>
              <a:cxnSpLocks noChangeShapeType="1"/>
              <a:stCxn id="11" idx="0"/>
              <a:endCxn id="4" idx="2"/>
            </p:cNvCxnSpPr>
            <p:nvPr/>
          </p:nvCxnSpPr>
          <p:spPr bwMode="auto">
            <a:xfrm rot="5400000" flipH="1">
              <a:off x="2814" y="1616"/>
              <a:ext cx="66" cy="5"/>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29" name="_s1029">
              <a:extLst>
                <a:ext uri="{FF2B5EF4-FFF2-40B4-BE49-F238E27FC236}">
                  <a16:creationId xmlns="" xmlns:a16="http://schemas.microsoft.com/office/drawing/2014/main" id="{6FA96D8E-FC6E-FF0E-4E96-D6C409E61403}"/>
                </a:ext>
              </a:extLst>
            </p:cNvPr>
            <p:cNvCxnSpPr>
              <a:cxnSpLocks noChangeShapeType="1"/>
              <a:stCxn id="10" idx="1"/>
              <a:endCxn id="8" idx="2"/>
            </p:cNvCxnSpPr>
            <p:nvPr/>
          </p:nvCxnSpPr>
          <p:spPr bwMode="auto">
            <a:xfrm rot="10800000" flipH="1">
              <a:off x="1728" y="3270"/>
              <a:ext cx="583" cy="764"/>
            </a:xfrm>
            <a:prstGeom prst="bentConnector4">
              <a:avLst>
                <a:gd name="adj1" fmla="val -6921"/>
                <a:gd name="adj2" fmla="val 59421"/>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0" name="_s1030">
              <a:extLst>
                <a:ext uri="{FF2B5EF4-FFF2-40B4-BE49-F238E27FC236}">
                  <a16:creationId xmlns="" xmlns:a16="http://schemas.microsoft.com/office/drawing/2014/main" id="{AF865FA6-1452-2146-8232-2B4939A6FF25}"/>
                </a:ext>
              </a:extLst>
            </p:cNvPr>
            <p:cNvCxnSpPr>
              <a:cxnSpLocks noChangeShapeType="1"/>
            </p:cNvCxnSpPr>
            <p:nvPr/>
          </p:nvCxnSpPr>
          <p:spPr bwMode="auto">
            <a:xfrm rot="10800000" flipH="1">
              <a:off x="2309" y="3380"/>
              <a:ext cx="566" cy="300"/>
            </a:xfrm>
            <a:prstGeom prst="bentConnector4">
              <a:avLst>
                <a:gd name="adj1" fmla="val -7120"/>
                <a:gd name="adj2" fmla="val 74074"/>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1" name="_s1031">
              <a:extLst>
                <a:ext uri="{FF2B5EF4-FFF2-40B4-BE49-F238E27FC236}">
                  <a16:creationId xmlns="" xmlns:a16="http://schemas.microsoft.com/office/drawing/2014/main" id="{52096323-12A3-7D1C-7882-21F6426E08EC}"/>
                </a:ext>
              </a:extLst>
            </p:cNvPr>
            <p:cNvCxnSpPr>
              <a:cxnSpLocks noChangeShapeType="1"/>
              <a:stCxn id="8" idx="0"/>
              <a:endCxn id="5" idx="2"/>
            </p:cNvCxnSpPr>
            <p:nvPr/>
          </p:nvCxnSpPr>
          <p:spPr bwMode="auto">
            <a:xfrm rot="16200000">
              <a:off x="2291" y="2935"/>
              <a:ext cx="67" cy="27"/>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2" name="_s1032">
              <a:extLst>
                <a:ext uri="{FF2B5EF4-FFF2-40B4-BE49-F238E27FC236}">
                  <a16:creationId xmlns="" xmlns:a16="http://schemas.microsoft.com/office/drawing/2014/main" id="{358C7FAF-1523-D80C-EECE-59E0AF19B57D}"/>
                </a:ext>
              </a:extLst>
            </p:cNvPr>
            <p:cNvCxnSpPr>
              <a:cxnSpLocks noChangeShapeType="1"/>
              <a:stCxn id="5" idx="0"/>
              <a:endCxn id="7" idx="2"/>
            </p:cNvCxnSpPr>
            <p:nvPr/>
          </p:nvCxnSpPr>
          <p:spPr bwMode="auto">
            <a:xfrm rot="16200000">
              <a:off x="2250" y="2538"/>
              <a:ext cx="177" cy="2"/>
            </a:xfrm>
            <a:prstGeom prst="bentConnector3">
              <a:avLst>
                <a:gd name="adj1" fmla="val 375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3" name="_s1033">
              <a:extLst>
                <a:ext uri="{FF2B5EF4-FFF2-40B4-BE49-F238E27FC236}">
                  <a16:creationId xmlns="" xmlns:a16="http://schemas.microsoft.com/office/drawing/2014/main" id="{23A46ADF-6408-84B1-531A-BDCA63DA5F2E}"/>
                </a:ext>
              </a:extLst>
            </p:cNvPr>
            <p:cNvCxnSpPr>
              <a:cxnSpLocks noChangeShapeType="1"/>
              <a:stCxn id="7" idx="0"/>
              <a:endCxn id="6" idx="2"/>
            </p:cNvCxnSpPr>
            <p:nvPr/>
          </p:nvCxnSpPr>
          <p:spPr bwMode="auto">
            <a:xfrm rot="5400000" flipH="1">
              <a:off x="2065" y="1888"/>
              <a:ext cx="89" cy="460"/>
            </a:xfrm>
            <a:prstGeom prst="bentConnector3">
              <a:avLst>
                <a:gd name="adj1" fmla="val 50000"/>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cxnSp>
          <p:nvCxnSpPr>
            <p:cNvPr id="1034" name="_s1034">
              <a:extLst>
                <a:ext uri="{FF2B5EF4-FFF2-40B4-BE49-F238E27FC236}">
                  <a16:creationId xmlns="" xmlns:a16="http://schemas.microsoft.com/office/drawing/2014/main" id="{35E50FF3-7319-E51B-DC5D-338596CD422A}"/>
                </a:ext>
              </a:extLst>
            </p:cNvPr>
            <p:cNvCxnSpPr>
              <a:cxnSpLocks noChangeShapeType="1"/>
              <a:stCxn id="6" idx="0"/>
              <a:endCxn id="4" idx="2"/>
            </p:cNvCxnSpPr>
            <p:nvPr/>
          </p:nvCxnSpPr>
          <p:spPr bwMode="auto">
            <a:xfrm rot="16200000">
              <a:off x="2262" y="1204"/>
              <a:ext cx="199" cy="964"/>
            </a:xfrm>
            <a:prstGeom prst="bentConnector3">
              <a:avLst>
                <a:gd name="adj1" fmla="val 33333"/>
              </a:avLst>
            </a:prstGeom>
            <a:noFill/>
            <a:ln w="28575">
              <a:solidFill>
                <a:schemeClr val="tx1"/>
              </a:solidFill>
              <a:miter lim="800000"/>
              <a:headEnd/>
              <a:tailEnd/>
            </a:ln>
            <a:extLst>
              <a:ext uri="{909E8E84-426E-40DD-AFC4-6F175D3DCCD1}">
                <a14:hiddenFill xmlns:a14="http://schemas.microsoft.com/office/drawing/2010/main">
                  <a:noFill/>
                </a14:hiddenFill>
              </a:ext>
            </a:extLst>
          </p:spPr>
        </p:cxnSp>
        <p:sp>
          <p:nvSpPr>
            <p:cNvPr id="4" name="_s1035">
              <a:extLst>
                <a:ext uri="{FF2B5EF4-FFF2-40B4-BE49-F238E27FC236}">
                  <a16:creationId xmlns="" xmlns:a16="http://schemas.microsoft.com/office/drawing/2014/main" id="{A582A3DF-DE9B-AC92-79FF-3BB1379D0CFB}"/>
                </a:ext>
              </a:extLst>
            </p:cNvPr>
            <p:cNvSpPr>
              <a:spLocks noChangeArrowheads="1"/>
            </p:cNvSpPr>
            <p:nvPr/>
          </p:nvSpPr>
          <p:spPr bwMode="auto">
            <a:xfrm>
              <a:off x="2412" y="1298"/>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CEO</a:t>
              </a:r>
            </a:p>
          </p:txBody>
        </p:sp>
        <p:sp>
          <p:nvSpPr>
            <p:cNvPr id="5" name="_s1036">
              <a:extLst>
                <a:ext uri="{FF2B5EF4-FFF2-40B4-BE49-F238E27FC236}">
                  <a16:creationId xmlns="" xmlns:a16="http://schemas.microsoft.com/office/drawing/2014/main" id="{A9F20A9F-A901-A47F-E649-1AFD9AD3E368}"/>
                </a:ext>
              </a:extLst>
            </p:cNvPr>
            <p:cNvSpPr>
              <a:spLocks noChangeArrowheads="1"/>
            </p:cNvSpPr>
            <p:nvPr/>
          </p:nvSpPr>
          <p:spPr bwMode="auto">
            <a:xfrm>
              <a:off x="1906" y="2627"/>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Senior Assistant</a:t>
              </a:r>
            </a:p>
          </p:txBody>
        </p:sp>
        <p:sp>
          <p:nvSpPr>
            <p:cNvPr id="6" name="_s1037">
              <a:extLst>
                <a:ext uri="{FF2B5EF4-FFF2-40B4-BE49-F238E27FC236}">
                  <a16:creationId xmlns="" xmlns:a16="http://schemas.microsoft.com/office/drawing/2014/main" id="{83DDC187-1719-A4A3-BFFA-DD1AB6062D49}"/>
                </a:ext>
              </a:extLst>
            </p:cNvPr>
            <p:cNvSpPr>
              <a:spLocks noChangeArrowheads="1"/>
            </p:cNvSpPr>
            <p:nvPr/>
          </p:nvSpPr>
          <p:spPr bwMode="auto">
            <a:xfrm>
              <a:off x="1448" y="1785"/>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Section Officer</a:t>
              </a:r>
            </a:p>
          </p:txBody>
        </p:sp>
        <p:sp>
          <p:nvSpPr>
            <p:cNvPr id="7" name="_s1038">
              <a:extLst>
                <a:ext uri="{FF2B5EF4-FFF2-40B4-BE49-F238E27FC236}">
                  <a16:creationId xmlns="" xmlns:a16="http://schemas.microsoft.com/office/drawing/2014/main" id="{AB77EA52-AAD8-5CAA-6F49-2D1A2814FC57}"/>
                </a:ext>
              </a:extLst>
            </p:cNvPr>
            <p:cNvSpPr>
              <a:spLocks noChangeArrowheads="1"/>
            </p:cNvSpPr>
            <p:nvPr/>
          </p:nvSpPr>
          <p:spPr bwMode="auto">
            <a:xfrm>
              <a:off x="1908" y="216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Office Superintendent</a:t>
              </a:r>
            </a:p>
          </p:txBody>
        </p:sp>
        <p:sp>
          <p:nvSpPr>
            <p:cNvPr id="8" name="_s1039">
              <a:extLst>
                <a:ext uri="{FF2B5EF4-FFF2-40B4-BE49-F238E27FC236}">
                  <a16:creationId xmlns="" xmlns:a16="http://schemas.microsoft.com/office/drawing/2014/main" id="{8B77FCFD-E7EE-4339-172B-2DE101035103}"/>
                </a:ext>
              </a:extLst>
            </p:cNvPr>
            <p:cNvSpPr>
              <a:spLocks noChangeArrowheads="1"/>
            </p:cNvSpPr>
            <p:nvPr/>
          </p:nvSpPr>
          <p:spPr bwMode="auto">
            <a:xfrm>
              <a:off x="1879" y="298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Junior Assistant</a:t>
              </a:r>
            </a:p>
          </p:txBody>
        </p:sp>
        <p:sp>
          <p:nvSpPr>
            <p:cNvPr id="9" name="_s1040">
              <a:extLst>
                <a:ext uri="{FF2B5EF4-FFF2-40B4-BE49-F238E27FC236}">
                  <a16:creationId xmlns="" xmlns:a16="http://schemas.microsoft.com/office/drawing/2014/main" id="{18426D73-3F4E-3DFD-3866-D819620DFFFF}"/>
                </a:ext>
              </a:extLst>
            </p:cNvPr>
            <p:cNvSpPr>
              <a:spLocks noChangeArrowheads="1"/>
            </p:cNvSpPr>
            <p:nvPr/>
          </p:nvSpPr>
          <p:spPr bwMode="auto">
            <a:xfrm>
              <a:off x="2121" y="338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Driver</a:t>
              </a:r>
            </a:p>
          </p:txBody>
        </p:sp>
        <p:sp>
          <p:nvSpPr>
            <p:cNvPr id="10" name="_s1041">
              <a:extLst>
                <a:ext uri="{FF2B5EF4-FFF2-40B4-BE49-F238E27FC236}">
                  <a16:creationId xmlns="" xmlns:a16="http://schemas.microsoft.com/office/drawing/2014/main" id="{12F730C1-E26D-E1AB-9888-44F299CE8024}"/>
                </a:ext>
              </a:extLst>
            </p:cNvPr>
            <p:cNvSpPr>
              <a:spLocks noChangeArrowheads="1"/>
            </p:cNvSpPr>
            <p:nvPr/>
          </p:nvSpPr>
          <p:spPr bwMode="auto">
            <a:xfrm>
              <a:off x="1728" y="3890"/>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Peon</a:t>
              </a:r>
            </a:p>
          </p:txBody>
        </p:sp>
        <p:sp>
          <p:nvSpPr>
            <p:cNvPr id="11" name="_s1042">
              <a:extLst>
                <a:ext uri="{FF2B5EF4-FFF2-40B4-BE49-F238E27FC236}">
                  <a16:creationId xmlns="" xmlns:a16="http://schemas.microsoft.com/office/drawing/2014/main" id="{7BE80CCB-DAB4-75C1-61DB-044D9B2A02AD}"/>
                </a:ext>
              </a:extLst>
            </p:cNvPr>
            <p:cNvSpPr>
              <a:spLocks noChangeArrowheads="1"/>
            </p:cNvSpPr>
            <p:nvPr/>
          </p:nvSpPr>
          <p:spPr bwMode="auto">
            <a:xfrm>
              <a:off x="2417" y="1652"/>
              <a:ext cx="864" cy="288"/>
            </a:xfrm>
            <a:prstGeom prst="roundRect">
              <a:avLst>
                <a:gd name="adj" fmla="val 16667"/>
              </a:avLst>
            </a:prstGeom>
            <a:solidFill>
              <a:schemeClr val="accent1"/>
            </a:solidFill>
            <a:ln w="9525">
              <a:solidFill>
                <a:schemeClr val="tx1"/>
              </a:solidFill>
              <a:round/>
              <a:headEnd/>
              <a:tailEnd/>
            </a:ln>
          </p:spPr>
          <p:txBody>
            <a:bodyPr vert="horz" wrap="non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Dy. CEO (GAD)</a:t>
              </a:r>
            </a:p>
          </p:txBody>
        </p:sp>
      </p:grpSp>
      <p:sp>
        <p:nvSpPr>
          <p:cNvPr id="35891" name="Text Box 51">
            <a:extLst>
              <a:ext uri="{FF2B5EF4-FFF2-40B4-BE49-F238E27FC236}">
                <a16:creationId xmlns="" xmlns:a16="http://schemas.microsoft.com/office/drawing/2014/main" id="{76C3B4DD-7051-4890-CF17-0602B6D988DA}"/>
              </a:ext>
            </a:extLst>
          </p:cNvPr>
          <p:cNvSpPr txBox="1">
            <a:spLocks noChangeArrowheads="1"/>
          </p:cNvSpPr>
          <p:nvPr/>
        </p:nvSpPr>
        <p:spPr bwMode="auto">
          <a:xfrm>
            <a:off x="4724400" y="76200"/>
            <a:ext cx="3962400" cy="1079500"/>
          </a:xfrm>
          <a:prstGeom prst="rect">
            <a:avLst/>
          </a:prstGeom>
          <a:solidFill>
            <a:srgbClr val="FF6600"/>
          </a:solidFill>
          <a:ln w="12700">
            <a:solidFill>
              <a:schemeClr val="bg1"/>
            </a:solidFill>
            <a:miter lim="800000"/>
            <a:headEnd type="none" w="sm" len="sm"/>
            <a:tailEnd type="none" w="sm" len="sm"/>
          </a:ln>
          <a:effectLst/>
        </p:spPr>
        <p:txBody>
          <a:bodyPr lIns="91427" tIns="45713" rIns="91427" bIns="45713">
            <a:spAutoFit/>
          </a:bodyPr>
          <a:lstStyle/>
          <a:p>
            <a:pPr algn="ctr" eaLnBrk="0" hangingPunct="0">
              <a:spcBef>
                <a:spcPct val="50000"/>
              </a:spcBef>
              <a:defRPr/>
            </a:pPr>
            <a:r>
              <a:rPr lang="en-US" sz="3200" b="1">
                <a:solidFill>
                  <a:schemeClr val="bg1"/>
                </a:solidFill>
                <a:effectLst>
                  <a:outerShdw blurRad="38100" dist="38100" dir="2700000" algn="tl">
                    <a:srgbClr val="000000"/>
                  </a:outerShdw>
                </a:effectLst>
                <a:latin typeface="Arial Narrow" pitchFamily="34" charset="0"/>
              </a:rPr>
              <a:t>General Administration Department</a:t>
            </a:r>
            <a:endParaRPr lang="en-US" sz="3200">
              <a:solidFill>
                <a:schemeClr val="bg1"/>
              </a:solidFill>
              <a:latin typeface="Arial Narrow" pitchFamily="34" charset="0"/>
            </a:endParaRP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TotalTime>
  <Words>1706</Words>
  <Application>Microsoft Office PowerPoint</Application>
  <PresentationFormat>On-screen Show (4:3)</PresentationFormat>
  <Paragraphs>559</Paragraphs>
  <Slides>46</Slides>
  <Notes>1</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ZPPUNE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CEO</dc:creator>
  <cp:lastModifiedBy>HP</cp:lastModifiedBy>
  <cp:revision>171</cp:revision>
  <cp:lastPrinted>2023-10-03T13:56:14Z</cp:lastPrinted>
  <dcterms:created xsi:type="dcterms:W3CDTF">2007-06-15T16:51:22Z</dcterms:created>
  <dcterms:modified xsi:type="dcterms:W3CDTF">2024-01-10T04:49:35Z</dcterms:modified>
</cp:coreProperties>
</file>