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64" r:id="rId1"/>
  </p:sldMasterIdLst>
  <p:notesMasterIdLst>
    <p:notesMasterId r:id="rId9"/>
  </p:notesMasterIdLst>
  <p:sldIdLst>
    <p:sldId id="296" r:id="rId2"/>
    <p:sldId id="297" r:id="rId3"/>
    <p:sldId id="291" r:id="rId4"/>
    <p:sldId id="294" r:id="rId5"/>
    <p:sldId id="303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36C"/>
    <a:srgbClr val="F2B800"/>
    <a:srgbClr val="FDF3ED"/>
    <a:srgbClr val="FCEBE0"/>
    <a:srgbClr val="E2FEC6"/>
    <a:srgbClr val="FA3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3" autoAdjust="0"/>
  </p:normalViewPr>
  <p:slideViewPr>
    <p:cSldViewPr snapToGrid="0">
      <p:cViewPr varScale="1">
        <p:scale>
          <a:sx n="105" d="100"/>
          <a:sy n="105" d="100"/>
        </p:scale>
        <p:origin x="7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91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0F37F-6A46-42A2-94DF-9EA80853E4D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9D78-C600-4B15-9B70-9415C1A3E5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365125"/>
            <a:ext cx="11662833" cy="942975"/>
          </a:xfrm>
        </p:spPr>
        <p:txBody>
          <a:bodyPr lIns="180000"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2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632" y="212725"/>
            <a:ext cx="11645901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70C1-CC5B-40EB-866E-F70B4958670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8D43-5B11-409B-A867-4FCA78B6A7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gerundetes Rechteck 20"/>
          <p:cNvSpPr/>
          <p:nvPr/>
        </p:nvSpPr>
        <p:spPr>
          <a:xfrm>
            <a:off x="9432927" y="1767863"/>
            <a:ext cx="1797050" cy="1576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bgerundetes Rechteck 19"/>
          <p:cNvSpPr/>
          <p:nvPr/>
        </p:nvSpPr>
        <p:spPr>
          <a:xfrm>
            <a:off x="9346787" y="1688349"/>
            <a:ext cx="1797050" cy="15769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9247395" y="1588957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7282" y="165917"/>
            <a:ext cx="11307037" cy="68763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yass</a:t>
            </a:r>
            <a:r>
              <a:rPr lang="en-US" sz="3200" b="1" dirty="0"/>
              <a:t> ?   </a:t>
            </a:r>
            <a:r>
              <a:rPr lang="en-US" sz="2000" b="1" dirty="0"/>
              <a:t>Yet Another Service Solution</a:t>
            </a:r>
            <a:endParaRPr lang="en-US" sz="1800" b="1" dirty="0"/>
          </a:p>
        </p:txBody>
      </p:sp>
      <p:sp>
        <p:nvSpPr>
          <p:cNvPr id="27" name="Rechteck 26"/>
          <p:cNvSpPr/>
          <p:nvPr/>
        </p:nvSpPr>
        <p:spPr>
          <a:xfrm>
            <a:off x="9310673" y="936792"/>
            <a:ext cx="16995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client processes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(initiator)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97282" y="1203643"/>
            <a:ext cx="8508181" cy="48345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 small </a:t>
            </a:r>
            <a:r>
              <a:rPr lang="en-US" dirty="0"/>
              <a:t>software library for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peer-to-peer communication (</a:t>
            </a:r>
            <a:r>
              <a:rPr lang="en-US" dirty="0" err="1"/>
              <a:t>FastSerializer</a:t>
            </a:r>
            <a:r>
              <a:rPr lang="en-US" dirty="0"/>
              <a:t>)</a:t>
            </a:r>
          </a:p>
          <a:p>
            <a:pPr lvl="1"/>
            <a:r>
              <a:rPr lang="en-US"/>
              <a:t>Kotlin/Java </a:t>
            </a:r>
            <a:r>
              <a:rPr lang="en-US" dirty="0"/>
              <a:t>(3500 LOC, 150KB jar)</a:t>
            </a:r>
          </a:p>
          <a:p>
            <a:pPr lvl="1"/>
            <a:r>
              <a:rPr lang="en-US" dirty="0"/>
              <a:t>TypeScript (900 LOC)</a:t>
            </a:r>
          </a:p>
          <a:p>
            <a:pPr lvl="1"/>
            <a:r>
              <a:rPr lang="en-US" dirty="0"/>
              <a:t>Python 3 (with support for type hints, 700 LOC)</a:t>
            </a:r>
          </a:p>
          <a:p>
            <a:pPr lvl="1"/>
            <a:r>
              <a:rPr lang="en-US" dirty="0"/>
              <a:t>high throughput, low latency, reactive services</a:t>
            </a:r>
          </a:p>
          <a:p>
            <a:r>
              <a:rPr lang="en-US" dirty="0"/>
              <a:t>explicit type-safe contract with DTOs and interfaces</a:t>
            </a:r>
          </a:p>
          <a:p>
            <a:r>
              <a:rPr lang="en-US" dirty="0"/>
              <a:t>session based, bidirectional message streaming</a:t>
            </a:r>
            <a:br>
              <a:rPr lang="en-US" dirty="0"/>
            </a:br>
            <a:r>
              <a:rPr lang="en-US" dirty="0"/>
              <a:t>(sync/</a:t>
            </a:r>
            <a:r>
              <a:rPr lang="en-US" dirty="0" err="1"/>
              <a:t>async</a:t>
            </a:r>
            <a:r>
              <a:rPr lang="en-US" dirty="0"/>
              <a:t>, </a:t>
            </a:r>
            <a:r>
              <a:rPr lang="en-US" dirty="0" err="1"/>
              <a:t>oneway</a:t>
            </a:r>
            <a:r>
              <a:rPr lang="en-US" dirty="0"/>
              <a:t>/</a:t>
            </a:r>
            <a:r>
              <a:rPr lang="en-US" dirty="0" err="1"/>
              <a:t>rpc</a:t>
            </a:r>
            <a:r>
              <a:rPr lang="en-US" dirty="0"/>
              <a:t>)</a:t>
            </a:r>
          </a:p>
          <a:p>
            <a:r>
              <a:rPr lang="en-US" dirty="0"/>
              <a:t>Open Source (BSD-style license)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https://github.com/softappeal/yass</a:t>
            </a:r>
          </a:p>
          <a:p>
            <a:pPr lvl="1"/>
            <a:r>
              <a:rPr lang="en-US" dirty="0"/>
              <a:t> Maven Central: </a:t>
            </a:r>
            <a:r>
              <a:rPr lang="en-US" dirty="0" err="1">
                <a:solidFill>
                  <a:srgbClr val="C00000"/>
                </a:solidFill>
              </a:rPr>
              <a:t>groupId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ch.softappeal.yass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437895" y="1743372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9437895" y="2393690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9437895" y="2732740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7" name="Rechteck 16"/>
          <p:cNvSpPr/>
          <p:nvPr/>
        </p:nvSpPr>
        <p:spPr>
          <a:xfrm>
            <a:off x="9313435" y="6054057"/>
            <a:ext cx="171522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server process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(acceptor)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9247395" y="4465456"/>
            <a:ext cx="1797050" cy="157693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bgerundetes Rechteck 22"/>
          <p:cNvSpPr/>
          <p:nvPr/>
        </p:nvSpPr>
        <p:spPr>
          <a:xfrm>
            <a:off x="9412494" y="5366014"/>
            <a:ext cx="1416050" cy="5607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437895" y="5016189"/>
            <a:ext cx="1416050" cy="264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Contract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437895" y="4637689"/>
            <a:ext cx="1416050" cy="268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yass</a:t>
            </a:r>
            <a:endParaRPr lang="en-US" sz="1600" dirty="0"/>
          </a:p>
        </p:txBody>
      </p:sp>
      <p:sp>
        <p:nvSpPr>
          <p:cNvPr id="11" name="Pfeil nach unten 10"/>
          <p:cNvSpPr/>
          <p:nvPr/>
        </p:nvSpPr>
        <p:spPr>
          <a:xfrm>
            <a:off x="9631569" y="3639738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 nach unten 28"/>
          <p:cNvSpPr/>
          <p:nvPr/>
        </p:nvSpPr>
        <p:spPr>
          <a:xfrm flipV="1">
            <a:off x="9631209" y="3168295"/>
            <a:ext cx="977900" cy="82226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9986335" y="3326773"/>
            <a:ext cx="1486375" cy="984967"/>
            <a:chOff x="9986335" y="3212475"/>
            <a:chExt cx="1486375" cy="98496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10" y="3212475"/>
              <a:ext cx="264180" cy="2641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335" y="3554391"/>
              <a:ext cx="264180" cy="2641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330" y="3933262"/>
              <a:ext cx="264180" cy="264180"/>
            </a:xfrm>
            <a:prstGeom prst="rect">
              <a:avLst/>
            </a:prstGeom>
          </p:spPr>
        </p:pic>
        <p:sp>
          <p:nvSpPr>
            <p:cNvPr id="32" name="Rechteck 31"/>
            <p:cNvSpPr/>
            <p:nvPr/>
          </p:nvSpPr>
          <p:spPr>
            <a:xfrm>
              <a:off x="10605281" y="3483319"/>
              <a:ext cx="867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0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747" y="165917"/>
            <a:ext cx="11498201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Design</a:t>
            </a:r>
            <a:endParaRPr lang="en-US" sz="18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750548" y="1771499"/>
            <a:ext cx="537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maps contract (DTOs and interfaces)</a:t>
            </a:r>
            <a:br>
              <a:rPr lang="en-US" sz="2400" dirty="0"/>
            </a:br>
            <a:r>
              <a:rPr lang="en-US" sz="2400" dirty="0"/>
              <a:t>to messages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793006" y="2635768"/>
            <a:ext cx="47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transforms messages</a:t>
            </a:r>
            <a:br>
              <a:rPr lang="en-US" sz="2400" dirty="0"/>
            </a:br>
            <a:r>
              <a:rPr lang="en-US" sz="2400"/>
              <a:t>to byte </a:t>
            </a:r>
            <a:r>
              <a:rPr lang="en-US" sz="2400" dirty="0"/>
              <a:t>chunks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4777377" y="3541386"/>
            <a:ext cx="5351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transports byte chunks</a:t>
            </a:r>
            <a:br>
              <a:rPr lang="en-US" sz="2400" dirty="0"/>
            </a:br>
            <a:r>
              <a:rPr lang="en-US" sz="2400" dirty="0"/>
              <a:t>between (distributed) processes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434042" y="1275745"/>
            <a:ext cx="3118338" cy="3255065"/>
            <a:chOff x="3379665" y="1028319"/>
            <a:chExt cx="3118338" cy="3255065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379665" y="1028319"/>
              <a:ext cx="3118338" cy="3255065"/>
              <a:chOff x="3399445" y="1006258"/>
              <a:chExt cx="3118338" cy="3255065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3399445" y="1006258"/>
                <a:ext cx="3118338" cy="32550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US" sz="2400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3709687" y="1080613"/>
                <a:ext cx="875733" cy="412097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err="1"/>
                  <a:t>yass</a:t>
                </a:r>
                <a:endParaRPr lang="en-US" sz="2800" b="1" dirty="0"/>
              </a:p>
            </p:txBody>
          </p:sp>
        </p:grpSp>
        <p:sp>
          <p:nvSpPr>
            <p:cNvPr id="50" name="Abgerundetes Rechteck 49"/>
            <p:cNvSpPr/>
            <p:nvPr/>
          </p:nvSpPr>
          <p:spPr>
            <a:xfrm>
              <a:off x="4094844" y="1615396"/>
              <a:ext cx="1747615" cy="6247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Service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4094846" y="2500940"/>
              <a:ext cx="1747614" cy="62478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Serialize</a:t>
              </a: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094845" y="3386714"/>
              <a:ext cx="1747614" cy="624781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Transport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5157867" y="4360687"/>
            <a:ext cx="37798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TCP/IP socket (650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SSL/TLS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155599" y="4994124"/>
            <a:ext cx="49735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WebSocket</a:t>
            </a:r>
            <a:r>
              <a:rPr lang="en-US" sz="2000" dirty="0"/>
              <a:t> (200 LOC)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“socket over http”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 (JSR 356, Java API for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(Browser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74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27" y="165917"/>
            <a:ext cx="11271640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Service ?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48747" y="5057542"/>
            <a:ext cx="7235384" cy="1430621"/>
            <a:chOff x="548747" y="5057542"/>
            <a:chExt cx="7235384" cy="1430621"/>
          </a:xfrm>
        </p:grpSpPr>
        <p:sp>
          <p:nvSpPr>
            <p:cNvPr id="16" name="Rechteck 15"/>
            <p:cNvSpPr/>
            <p:nvPr/>
          </p:nvSpPr>
          <p:spPr>
            <a:xfrm>
              <a:off x="548747" y="5472500"/>
              <a:ext cx="7235384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latin typeface="Lucida Console" panose="020B0609040504020204" pitchFamily="49" charset="0"/>
                </a:rPr>
                <a:t>= new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();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(1, 2);</a:t>
              </a:r>
            </a:p>
            <a:p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m = </a:t>
              </a:r>
              <a:r>
                <a:rPr lang="en-US" sz="2000" b="1" dirty="0" err="1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 err="1">
                  <a:latin typeface="Lucida Console" panose="020B0609040504020204" pitchFamily="49" charset="0"/>
                </a:rPr>
                <a:t>.</a:t>
              </a:r>
              <a:r>
                <a:rPr lang="en-US" sz="2000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(2, 3);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574204" y="5057542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 (client side)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5127" y="3038920"/>
            <a:ext cx="7235385" cy="1740699"/>
            <a:chOff x="535127" y="3038920"/>
            <a:chExt cx="7235385" cy="1740699"/>
          </a:xfrm>
        </p:grpSpPr>
        <p:sp>
          <p:nvSpPr>
            <p:cNvPr id="19" name="Rechteck 18"/>
            <p:cNvSpPr/>
            <p:nvPr/>
          </p:nvSpPr>
          <p:spPr>
            <a:xfrm>
              <a:off x="535127" y="3456180"/>
              <a:ext cx="7235385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class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CalculatorImpl</a:t>
              </a:r>
              <a:r>
                <a:rPr lang="en-US" sz="2000" b="1" dirty="0">
                  <a:latin typeface="Lucida Console" panose="020B0609040504020204" pitchFamily="49" charset="0"/>
                </a:rPr>
                <a:t> implements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+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 { return a * b; }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68399" y="3038920"/>
              <a:ext cx="42927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implementation (server side)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13275" y="941637"/>
            <a:ext cx="4630848" cy="1747894"/>
            <a:chOff x="613275" y="941637"/>
            <a:chExt cx="4630848" cy="1747894"/>
          </a:xfrm>
        </p:grpSpPr>
        <p:sp>
          <p:nvSpPr>
            <p:cNvPr id="13" name="Rechteck 12"/>
            <p:cNvSpPr/>
            <p:nvPr/>
          </p:nvSpPr>
          <p:spPr>
            <a:xfrm>
              <a:off x="613275" y="1366092"/>
              <a:ext cx="4630848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interface 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sz="2000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add</a:t>
              </a:r>
              <a:r>
                <a:rPr lang="en-US" sz="2000" b="1" dirty="0">
                  <a:latin typeface="Lucida Console" panose="020B0609040504020204" pitchFamily="49" charset="0"/>
                </a:rPr>
                <a:t>     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multiply</a:t>
              </a:r>
              <a:r>
                <a:rPr lang="en-US" sz="2000" b="1" dirty="0">
                  <a:latin typeface="Lucida Console" panose="020B0609040504020204" pitchFamily="49" charset="0"/>
                </a:rPr>
                <a:t>(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a, </a:t>
              </a:r>
              <a:r>
                <a:rPr lang="en-US" sz="2000" b="1" dirty="0" err="1">
                  <a:latin typeface="Lucida Console" panose="020B0609040504020204" pitchFamily="49" charset="0"/>
                </a:rPr>
                <a:t>int</a:t>
              </a:r>
              <a:r>
                <a:rPr lang="en-US" sz="2000" b="1" dirty="0">
                  <a:latin typeface="Lucida Console" panose="020B0609040504020204" pitchFamily="49" charset="0"/>
                </a:rPr>
                <a:t> b);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652350" y="941637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contract 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6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423" y="203037"/>
            <a:ext cx="11821643" cy="66705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Interceptor (AOP, around advice)</a:t>
            </a:r>
            <a:endParaRPr lang="en-US" sz="18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94063" y="879918"/>
            <a:ext cx="5296936" cy="3255391"/>
            <a:chOff x="294063" y="839638"/>
            <a:chExt cx="5296936" cy="3255391"/>
          </a:xfrm>
        </p:grpSpPr>
        <p:sp>
          <p:nvSpPr>
            <p:cNvPr id="25" name="Rechteck 24"/>
            <p:cNvSpPr/>
            <p:nvPr/>
          </p:nvSpPr>
          <p:spPr>
            <a:xfrm>
              <a:off x="553366" y="2517414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service usage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94063" y="1232707"/>
              <a:ext cx="5296936" cy="2862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Lucida Console" panose="020B0609040504020204" pitchFamily="49" charset="0"/>
                </a:rPr>
                <a:t>class Printer implements </a:t>
              </a: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Lucida Console" panose="020B0609040504020204" pitchFamily="49" charset="0"/>
                </a:rPr>
                <a:t>Calculator</a:t>
              </a:r>
              <a:r>
                <a:rPr lang="en-US" b="1" dirty="0">
                  <a:latin typeface="Lucida Console" panose="020B0609040504020204" pitchFamily="49" charset="0"/>
                </a:rPr>
                <a:t>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add(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("add");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+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multiply(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a, </a:t>
              </a:r>
              <a:r>
                <a:rPr lang="en-US" b="1" dirty="0" err="1">
                  <a:latin typeface="Lucida Console" panose="020B0609040504020204" pitchFamily="49" charset="0"/>
                </a:rPr>
                <a:t>int</a:t>
              </a:r>
              <a:r>
                <a:rPr lang="en-US" b="1" dirty="0">
                  <a:latin typeface="Lucida Console" panose="020B0609040504020204" pitchFamily="49" charset="0"/>
                </a:rPr>
                <a:t> b) {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Lucida Console" panose="020B0609040504020204" pitchFamily="49" charset="0"/>
                </a:rPr>
                <a:t>System.out.println</a:t>
              </a:r>
              <a:r>
                <a:rPr lang="en-US" b="1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(“multiply");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  return a * b;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  }</a:t>
              </a:r>
            </a:p>
            <a:p>
              <a:r>
                <a:rPr lang="en-US" b="1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301749" y="839638"/>
              <a:ext cx="34618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printing calculator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4063" y="4152207"/>
            <a:ext cx="10094922" cy="2434390"/>
            <a:chOff x="294063" y="4152207"/>
            <a:chExt cx="10094922" cy="243439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294063" y="4152207"/>
              <a:ext cx="7651097" cy="2434390"/>
              <a:chOff x="294063" y="4152207"/>
              <a:chExt cx="7651097" cy="2434390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294063" y="4555272"/>
                <a:ext cx="7651097" cy="2031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>
                    <a:latin typeface="Lucida Console" panose="020B0609040504020204" pitchFamily="49" charset="0"/>
                  </a:rPr>
                  <a:t>= 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Interceptor.proxy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.class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new</a:t>
                </a:r>
                <a:r>
                  <a:rPr lang="en-US" b="1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CalculatorImpl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,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LOGGER 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Lucida Console" panose="020B0609040504020204" pitchFamily="49" charset="0"/>
                  </a:rPr>
                  <a:t>// , PROFILER, AUTHORIZATOR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a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.add</a:t>
                </a:r>
                <a:r>
                  <a:rPr lang="en-US" b="1" dirty="0">
                    <a:latin typeface="Lucida Console" panose="020B0609040504020204" pitchFamily="49" charset="0"/>
                  </a:rPr>
                  <a:t>(1, 2); </a:t>
                </a:r>
              </a:p>
              <a:p>
                <a:r>
                  <a:rPr lang="en-US" b="1" dirty="0" err="1">
                    <a:latin typeface="Lucida Console" panose="020B0609040504020204" pitchFamily="49" charset="0"/>
                  </a:rPr>
                  <a:t>int</a:t>
                </a:r>
                <a:r>
                  <a:rPr lang="en-US" b="1" dirty="0">
                    <a:latin typeface="Lucida Console" panose="020B0609040504020204" pitchFamily="49" charset="0"/>
                  </a:rPr>
                  <a:t> m = 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calculator</a:t>
                </a:r>
                <a:r>
                  <a:rPr lang="en-US" b="1" dirty="0" err="1">
                    <a:latin typeface="Lucida Console" panose="020B0609040504020204" pitchFamily="49" charset="0"/>
                  </a:rPr>
                  <a:t>.multiply</a:t>
                </a:r>
                <a:r>
                  <a:rPr lang="en-US" b="1" dirty="0">
                    <a:latin typeface="Lucida Console" panose="020B0609040504020204" pitchFamily="49" charset="0"/>
                  </a:rPr>
                  <a:t>(2, 3));</a:t>
                </a: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294065" y="4152207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usage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8118768" y="5477857"/>
              <a:ext cx="2270217" cy="1036711"/>
              <a:chOff x="8118768" y="5477857"/>
              <a:chExt cx="2270217" cy="1036711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9075138" y="5868237"/>
                <a:ext cx="1313847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add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multiply</a:t>
                </a: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9075138" y="5477857"/>
                <a:ext cx="107615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output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sp>
            <p:nvSpPr>
              <p:cNvPr id="3" name="Pfeil nach rechts 2"/>
              <p:cNvSpPr/>
              <p:nvPr/>
            </p:nvSpPr>
            <p:spPr>
              <a:xfrm>
                <a:off x="8118768" y="5917681"/>
                <a:ext cx="685800" cy="56104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596339" y="1282430"/>
            <a:ext cx="7350902" cy="1827244"/>
            <a:chOff x="4648590" y="1268274"/>
            <a:chExt cx="7350902" cy="182724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6381216" y="1268274"/>
              <a:ext cx="5618276" cy="1827244"/>
              <a:chOff x="5831410" y="858308"/>
              <a:chExt cx="5618276" cy="1891661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5831410" y="1272641"/>
                <a:ext cx="56182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Interceptor</a:t>
                </a:r>
                <a:r>
                  <a:rPr lang="en-US" b="1" dirty="0">
                    <a:latin typeface="Lucida Console" panose="020B0609040504020204" pitchFamily="49" charset="0"/>
                  </a:rPr>
                  <a:t> LOGGER = 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arguments</a:t>
                </a:r>
                <a:r>
                  <a:rPr lang="en-US" b="1" dirty="0">
                    <a:latin typeface="Lucida Console" panose="020B0609040504020204" pitchFamily="49" charset="0"/>
                  </a:rPr>
                  <a:t>,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</a:t>
                </a:r>
                <a:r>
                  <a:rPr lang="en-US" b="1" dirty="0">
                    <a:latin typeface="Lucida Console" panose="020B0609040504020204" pitchFamily="49" charset="0"/>
                  </a:rPr>
                  <a:t>) -&gt; {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  </a:t>
                </a:r>
                <a:r>
                  <a:rPr lang="en-US" b="1" dirty="0" err="1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System.out.println</a:t>
                </a:r>
                <a:r>
                  <a:rPr lang="en-US" b="1" dirty="0">
                    <a:latin typeface="Lucida Console" panose="020B0609040504020204" pitchFamily="49" charset="0"/>
                  </a:rPr>
                  <a:t>(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method.getName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solidFill>
                      <a:srgbClr val="C00000"/>
                    </a:solidFill>
                    <a:latin typeface="Lucida Console" panose="020B0609040504020204" pitchFamily="49" charset="0"/>
                  </a:rPr>
                  <a:t>);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  return </a:t>
                </a:r>
                <a:r>
                  <a:rPr 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invocation.proceed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Lucida Console" panose="020B0609040504020204" pitchFamily="49" charset="0"/>
                  </a:rPr>
                  <a:t>()</a:t>
                </a:r>
                <a:r>
                  <a:rPr lang="en-US" b="1" dirty="0">
                    <a:latin typeface="Lucida Console" panose="020B0609040504020204" pitchFamily="49" charset="0"/>
                  </a:rPr>
                  <a:t>;</a:t>
                </a:r>
              </a:p>
              <a:p>
                <a:r>
                  <a:rPr lang="en-US" b="1" dirty="0">
                    <a:latin typeface="Lucida Console" panose="020B0609040504020204" pitchFamily="49" charset="0"/>
                  </a:rPr>
                  <a:t>};</a:t>
                </a: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5858707" y="858308"/>
                <a:ext cx="34618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logging interceptor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648590" y="2013708"/>
              <a:ext cx="1998394" cy="1081810"/>
              <a:chOff x="4648590" y="2013708"/>
              <a:chExt cx="1998394" cy="1081810"/>
            </a:xfrm>
          </p:grpSpPr>
          <p:cxnSp>
            <p:nvCxnSpPr>
              <p:cNvPr id="4" name="Gerade Verbindung mit Pfeil 3"/>
              <p:cNvCxnSpPr/>
              <p:nvPr/>
            </p:nvCxnSpPr>
            <p:spPr>
              <a:xfrm>
                <a:off x="4648590" y="2013708"/>
                <a:ext cx="1998394" cy="37345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/>
              <p:nvPr/>
            </p:nvCxnSpPr>
            <p:spPr>
              <a:xfrm flipV="1">
                <a:off x="5328529" y="2517414"/>
                <a:ext cx="1318455" cy="57810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20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297" y="156392"/>
            <a:ext cx="11788534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Contract</a:t>
            </a:r>
            <a:endParaRPr lang="en-US" sz="1800" b="1" dirty="0"/>
          </a:p>
        </p:txBody>
      </p:sp>
      <p:grpSp>
        <p:nvGrpSpPr>
          <p:cNvPr id="131" name="Gruppieren 130"/>
          <p:cNvGrpSpPr/>
          <p:nvPr/>
        </p:nvGrpSpPr>
        <p:grpSpPr>
          <a:xfrm>
            <a:off x="3872028" y="1946984"/>
            <a:ext cx="2241911" cy="3977495"/>
            <a:chOff x="4050821" y="1433513"/>
            <a:chExt cx="2241911" cy="3977495"/>
          </a:xfrm>
        </p:grpSpPr>
        <p:sp>
          <p:nvSpPr>
            <p:cNvPr id="31" name="Abgerundetes Rechteck 30"/>
            <p:cNvSpPr/>
            <p:nvPr/>
          </p:nvSpPr>
          <p:spPr>
            <a:xfrm>
              <a:off x="4050821" y="3216506"/>
              <a:ext cx="1039778" cy="6257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Initiator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060462" y="1631874"/>
              <a:ext cx="1030138" cy="6216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Acceptor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flipV="1">
              <a:off x="5188440" y="1433513"/>
              <a:ext cx="1104291" cy="35242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5188440" y="1942695"/>
              <a:ext cx="1099833" cy="59571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5188441" y="2135395"/>
              <a:ext cx="1099832" cy="188863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H="1">
              <a:off x="5140816" y="1631874"/>
              <a:ext cx="1151916" cy="170385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5140816" y="2908764"/>
              <a:ext cx="1147457" cy="6205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 flipV="1">
              <a:off x="5140816" y="3723701"/>
              <a:ext cx="1151916" cy="60065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/>
            <p:cNvSpPr/>
            <p:nvPr/>
          </p:nvSpPr>
          <p:spPr>
            <a:xfrm>
              <a:off x="4796059" y="4733901"/>
              <a:ext cx="14042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cs typeface="Consolas" panose="020B0609020204030204" pitchFamily="49" charset="0"/>
                </a:rPr>
                <a:t>implements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4807854" y="5072454"/>
              <a:ext cx="12389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cs typeface="Consolas" panose="020B0609020204030204" pitchFamily="49" charset="0"/>
                </a:rPr>
                <a:t>uses</a:t>
              </a:r>
            </a:p>
          </p:txBody>
        </p:sp>
        <p:cxnSp>
          <p:nvCxnSpPr>
            <p:cNvPr id="102" name="Gerade Verbindung 101"/>
            <p:cNvCxnSpPr/>
            <p:nvPr/>
          </p:nvCxnSpPr>
          <p:spPr>
            <a:xfrm>
              <a:off x="4218771" y="4916417"/>
              <a:ext cx="49913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 flipH="1">
              <a:off x="4218771" y="5258836"/>
              <a:ext cx="49913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/>
          <p:cNvGrpSpPr/>
          <p:nvPr/>
        </p:nvGrpSpPr>
        <p:grpSpPr>
          <a:xfrm>
            <a:off x="237797" y="1338552"/>
            <a:ext cx="3506271" cy="4169284"/>
            <a:chOff x="237797" y="825081"/>
            <a:chExt cx="3506271" cy="4169284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37797" y="1263519"/>
              <a:ext cx="3500667" cy="3730846"/>
              <a:chOff x="199337" y="1437663"/>
              <a:chExt cx="2949093" cy="37308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99337" y="3691181"/>
                <a:ext cx="1939421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Price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ask;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218282" y="1437663"/>
                <a:ext cx="2204776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class Stock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id;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String name;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Rating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15153" y="3111971"/>
                <a:ext cx="293327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enum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Rating { AAA, AA, A }</a:t>
                </a:r>
              </a:p>
            </p:txBody>
          </p:sp>
        </p:grpSp>
        <p:sp>
          <p:nvSpPr>
            <p:cNvPr id="108" name="Rechteck 107"/>
            <p:cNvSpPr/>
            <p:nvPr/>
          </p:nvSpPr>
          <p:spPr>
            <a:xfrm>
              <a:off x="282226" y="825081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DTOs</a:t>
              </a: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6321521" y="1162260"/>
            <a:ext cx="5593292" cy="3998242"/>
            <a:chOff x="6395539" y="648789"/>
            <a:chExt cx="5593292" cy="3998242"/>
          </a:xfrm>
        </p:grpSpPr>
        <p:sp>
          <p:nvSpPr>
            <p:cNvPr id="13" name="Rechteck 12"/>
            <p:cNvSpPr/>
            <p:nvPr/>
          </p:nvSpPr>
          <p:spPr>
            <a:xfrm>
              <a:off x="6395539" y="3723701"/>
              <a:ext cx="5504450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interface </a:t>
              </a:r>
              <a:r>
                <a:rPr lang="en-US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PriceListener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en-US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OneWay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void notify(List&lt;Price&gt; prices);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6395539" y="1061657"/>
              <a:ext cx="5593292" cy="2274067"/>
              <a:chOff x="5971441" y="3039286"/>
              <a:chExt cx="5593292" cy="227406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987071" y="3039286"/>
                <a:ext cx="3487866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List&lt;Stock&gt;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getStocks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971441" y="4113024"/>
                <a:ext cx="559329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interface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PriceService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{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subscribe  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void unsubscribe(List&lt;Integer&gt; </a:t>
                </a:r>
                <a:r>
                  <a:rPr lang="en-US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stockIds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p:grpSp>
        <p:sp>
          <p:nvSpPr>
            <p:cNvPr id="109" name="Rechteck 108"/>
            <p:cNvSpPr/>
            <p:nvPr/>
          </p:nvSpPr>
          <p:spPr>
            <a:xfrm>
              <a:off x="6437193" y="648789"/>
              <a:ext cx="3461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interfaces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6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383" y="165917"/>
            <a:ext cx="11405084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Tutorial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4395562" y="1082220"/>
            <a:ext cx="5953125" cy="5675369"/>
            <a:chOff x="4395562" y="1016907"/>
            <a:chExt cx="5953125" cy="5675369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562" y="1016907"/>
              <a:ext cx="5953125" cy="4962525"/>
            </a:xfrm>
            <a:prstGeom prst="rect">
              <a:avLst/>
            </a:prstGeom>
          </p:spPr>
        </p:pic>
        <p:grpSp>
          <p:nvGrpSpPr>
            <p:cNvPr id="3" name="Gruppieren 2"/>
            <p:cNvGrpSpPr/>
            <p:nvPr/>
          </p:nvGrpSpPr>
          <p:grpSpPr>
            <a:xfrm>
              <a:off x="4674394" y="6048996"/>
              <a:ext cx="3566913" cy="643280"/>
              <a:chOff x="4674394" y="6048996"/>
              <a:chExt cx="3566913" cy="643280"/>
            </a:xfrm>
          </p:grpSpPr>
          <p:sp>
            <p:nvSpPr>
              <p:cNvPr id="33" name="Rechteck 32"/>
              <p:cNvSpPr/>
              <p:nvPr/>
            </p:nvSpPr>
            <p:spPr>
              <a:xfrm>
                <a:off x="5611436" y="6292166"/>
                <a:ext cx="181511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Stock (static)</a:t>
                </a:r>
              </a:p>
            </p:txBody>
          </p:sp>
          <p:sp>
            <p:nvSpPr>
              <p:cNvPr id="18" name="Geschweifte Klammer links 17"/>
              <p:cNvSpPr/>
              <p:nvPr/>
            </p:nvSpPr>
            <p:spPr>
              <a:xfrm rot="16200000">
                <a:off x="6377315" y="4346075"/>
                <a:ext cx="161072" cy="3566913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uppieren 3"/>
            <p:cNvGrpSpPr/>
            <p:nvPr/>
          </p:nvGrpSpPr>
          <p:grpSpPr>
            <a:xfrm>
              <a:off x="8285142" y="6048996"/>
              <a:ext cx="1906121" cy="640326"/>
              <a:chOff x="8285142" y="6048996"/>
              <a:chExt cx="1906121" cy="640326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8285142" y="6289212"/>
                <a:ext cx="190612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Price (dynamic)</a:t>
                </a:r>
              </a:p>
            </p:txBody>
          </p:sp>
          <p:sp>
            <p:nvSpPr>
              <p:cNvPr id="35" name="Geschweifte Klammer links 34"/>
              <p:cNvSpPr/>
              <p:nvPr/>
            </p:nvSpPr>
            <p:spPr>
              <a:xfrm rot="16200000">
                <a:off x="9027730" y="5384567"/>
                <a:ext cx="161072" cy="1489930"/>
              </a:xfrm>
              <a:prstGeom prst="leftBrac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512003" y="1152631"/>
            <a:ext cx="2782175" cy="5199369"/>
            <a:chOff x="512003" y="1087318"/>
            <a:chExt cx="2782175" cy="5199369"/>
          </a:xfrm>
        </p:grpSpPr>
        <p:sp>
          <p:nvSpPr>
            <p:cNvPr id="56" name="Abgerundetes Rechteck 55"/>
            <p:cNvSpPr/>
            <p:nvPr/>
          </p:nvSpPr>
          <p:spPr>
            <a:xfrm>
              <a:off x="687263" y="1463979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04490" y="1087318"/>
              <a:ext cx="21958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Browser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TypeScript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877763" y="1618394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UI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877763" y="2268712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877763" y="2607762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512003" y="5917355"/>
              <a:ext cx="2129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WebServer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 (Java)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687263" y="4340478"/>
              <a:ext cx="1797050" cy="1576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52362" y="5241036"/>
              <a:ext cx="1416050" cy="5607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Simulation</a:t>
              </a: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877763" y="4891211"/>
              <a:ext cx="1416050" cy="264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Contract</a:t>
              </a:r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877763" y="4512711"/>
              <a:ext cx="1416050" cy="2680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yass</a:t>
              </a:r>
              <a:endParaRPr lang="en-US" sz="1600" dirty="0"/>
            </a:p>
          </p:txBody>
        </p:sp>
        <p:sp>
          <p:nvSpPr>
            <p:cNvPr id="66" name="Pfeil nach unten 65"/>
            <p:cNvSpPr/>
            <p:nvPr/>
          </p:nvSpPr>
          <p:spPr>
            <a:xfrm>
              <a:off x="1071437" y="3514760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feil nach unten 66"/>
            <p:cNvSpPr/>
            <p:nvPr/>
          </p:nvSpPr>
          <p:spPr>
            <a:xfrm flipV="1">
              <a:off x="1071077" y="3043317"/>
              <a:ext cx="977900" cy="822265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378" y="3201795"/>
              <a:ext cx="264180" cy="264180"/>
            </a:xfrm>
            <a:prstGeom prst="rect">
              <a:avLst/>
            </a:prstGeom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203" y="3543711"/>
              <a:ext cx="264180" cy="264180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198" y="3922582"/>
              <a:ext cx="264180" cy="264180"/>
            </a:xfrm>
            <a:prstGeom prst="rect">
              <a:avLst/>
            </a:prstGeom>
          </p:spPr>
        </p:pic>
        <p:sp>
          <p:nvSpPr>
            <p:cNvPr id="71" name="Rechteck 70"/>
            <p:cNvSpPr/>
            <p:nvPr/>
          </p:nvSpPr>
          <p:spPr>
            <a:xfrm>
              <a:off x="2045149" y="3472639"/>
              <a:ext cx="12490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rPr>
                <a:t>WebSocket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endParaRPr>
            </a:p>
          </p:txBody>
        </p:sp>
      </p:grpSp>
      <p:sp>
        <p:nvSpPr>
          <p:cNvPr id="28" name="Rechteck 27"/>
          <p:cNvSpPr/>
          <p:nvPr/>
        </p:nvSpPr>
        <p:spPr>
          <a:xfrm>
            <a:off x="2484313" y="4912074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by hand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84313" y="2259293"/>
            <a:ext cx="1249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398457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674" y="165917"/>
            <a:ext cx="11532325" cy="687633"/>
          </a:xfrm>
        </p:spPr>
        <p:txBody>
          <a:bodyPr lIns="180000">
            <a:normAutofit/>
          </a:bodyPr>
          <a:lstStyle/>
          <a:p>
            <a:r>
              <a:rPr lang="en-US" sz="3200" b="1" dirty="0"/>
              <a:t>Serialize</a:t>
            </a:r>
            <a:endParaRPr lang="en-US" sz="1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142621" y="2846733"/>
            <a:ext cx="2440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transforms messages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to byte chunks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406854" y="936820"/>
            <a:ext cx="5322678" cy="1903153"/>
            <a:chOff x="3515710" y="487608"/>
            <a:chExt cx="5322678" cy="1903153"/>
          </a:xfrm>
        </p:grpSpPr>
        <p:sp>
          <p:nvSpPr>
            <p:cNvPr id="8" name="Rechteck 7"/>
            <p:cNvSpPr/>
            <p:nvPr/>
          </p:nvSpPr>
          <p:spPr>
            <a:xfrm>
              <a:off x="3515710" y="1067322"/>
              <a:ext cx="382044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 </a:t>
              </a:r>
              <a:r>
                <a:rPr 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stock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new Stock();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stock.id = 31;</a:t>
              </a:r>
            </a:p>
            <a:p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stock.name = "ABB";</a:t>
              </a:r>
            </a:p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stock.rating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Rating.AAA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515710" y="654262"/>
              <a:ext cx="4078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message (graph in process memory)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7972534" y="487608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Ellipse 17"/>
            <p:cNvSpPr/>
            <p:nvPr/>
          </p:nvSpPr>
          <p:spPr>
            <a:xfrm>
              <a:off x="8416024" y="74379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Ellipse 18"/>
            <p:cNvSpPr/>
            <p:nvPr/>
          </p:nvSpPr>
          <p:spPr>
            <a:xfrm>
              <a:off x="8171640" y="1179562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706015" y="796787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619557" y="1154029"/>
              <a:ext cx="218831" cy="20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" name="Gerade Verbindung mit Pfeil 4"/>
            <p:cNvCxnSpPr>
              <a:stCxn id="3" idx="3"/>
              <a:endCxn id="20" idx="7"/>
            </p:cNvCxnSpPr>
            <p:nvPr/>
          </p:nvCxnSpPr>
          <p:spPr>
            <a:xfrm flipH="1">
              <a:off x="7892799" y="661050"/>
              <a:ext cx="111782" cy="165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0" idx="5"/>
            </p:cNvCxnSpPr>
            <p:nvPr/>
          </p:nvCxnSpPr>
          <p:spPr>
            <a:xfrm>
              <a:off x="7892799" y="970229"/>
              <a:ext cx="298566" cy="257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8178629" y="637818"/>
              <a:ext cx="269442" cy="135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8567494" y="946996"/>
              <a:ext cx="134721" cy="20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flipV="1">
              <a:off x="8331996" y="931115"/>
              <a:ext cx="134721" cy="262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8301539" y="4585994"/>
            <a:ext cx="3219905" cy="2153198"/>
            <a:chOff x="7152004" y="4394405"/>
            <a:chExt cx="3219905" cy="2153198"/>
          </a:xfrm>
        </p:grpSpPr>
        <p:sp>
          <p:nvSpPr>
            <p:cNvPr id="12" name="Rechteck 11"/>
            <p:cNvSpPr/>
            <p:nvPr/>
          </p:nvSpPr>
          <p:spPr>
            <a:xfrm>
              <a:off x="8258956" y="5070275"/>
              <a:ext cx="2112953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Stock(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 = 31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 = "ABB"</a:t>
              </a:r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rating = AAA</a:t>
              </a:r>
            </a:p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152004" y="5025272"/>
              <a:ext cx="107561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cs typeface="Consolas" panose="020B0609020204030204" pitchFamily="49" charset="0"/>
                </a:rPr>
                <a:t>Dumper</a:t>
              </a:r>
            </a:p>
          </p:txBody>
        </p:sp>
        <p:cxnSp>
          <p:nvCxnSpPr>
            <p:cNvPr id="53" name="Gerade Verbindung mit Pfeil 52"/>
            <p:cNvCxnSpPr>
              <a:cxnSpLocks/>
            </p:cNvCxnSpPr>
            <p:nvPr/>
          </p:nvCxnSpPr>
          <p:spPr>
            <a:xfrm>
              <a:off x="9267871" y="4394405"/>
              <a:ext cx="0" cy="47224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347885" y="2980278"/>
            <a:ext cx="3315601" cy="2847418"/>
            <a:chOff x="478511" y="2605804"/>
            <a:chExt cx="3315601" cy="284741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478511" y="2605804"/>
              <a:ext cx="3315601" cy="2390851"/>
              <a:chOff x="478511" y="2605804"/>
              <a:chExt cx="3315601" cy="2390851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478512" y="3365439"/>
                <a:ext cx="3315600" cy="16312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&lt;Stock&gt;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&lt;id&gt;31&lt;/id&gt;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&lt;name&gt;ABB&lt;/name&gt;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&lt;Rating&gt;AAA&lt;/Rating&gt;</a:t>
                </a:r>
              </a:p>
              <a:p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&lt;/Stock&gt;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478511" y="2968462"/>
                <a:ext cx="185244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XML </a:t>
                </a:r>
                <a:r>
                  <a:rPr lang="en-US" sz="20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serializer</a:t>
                </a:r>
                <a:endParaRPr lang="en-US" sz="20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  <p:cxnSp>
            <p:nvCxnSpPr>
              <p:cNvPr id="47" name="Gerade Verbindung mit Pfeil 46"/>
              <p:cNvCxnSpPr>
                <a:cxnSpLocks/>
              </p:cNvCxnSpPr>
              <p:nvPr/>
            </p:nvCxnSpPr>
            <p:spPr>
              <a:xfrm flipH="1">
                <a:off x="3515710" y="2605804"/>
                <a:ext cx="188763" cy="567067"/>
              </a:xfrm>
              <a:prstGeom prst="straightConnector1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feld 30"/>
            <p:cNvSpPr txBox="1"/>
            <p:nvPr/>
          </p:nvSpPr>
          <p:spPr>
            <a:xfrm>
              <a:off x="1475088" y="5053112"/>
              <a:ext cx="1103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78 bytes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774832" y="2974919"/>
            <a:ext cx="5130921" cy="2280653"/>
            <a:chOff x="7106588" y="2652702"/>
            <a:chExt cx="4623523" cy="2280653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7106588" y="2652702"/>
              <a:ext cx="4278690" cy="2280653"/>
              <a:chOff x="7106588" y="2652702"/>
              <a:chExt cx="4278690" cy="2280653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7106588" y="2652702"/>
                <a:ext cx="4278690" cy="1176855"/>
                <a:chOff x="7106588" y="2652702"/>
                <a:chExt cx="4278690" cy="1176855"/>
              </a:xfrm>
            </p:grpSpPr>
            <p:sp>
              <p:nvSpPr>
                <p:cNvPr id="28" name="Rechteck 27"/>
                <p:cNvSpPr/>
                <p:nvPr/>
              </p:nvSpPr>
              <p:spPr>
                <a:xfrm>
                  <a:off x="7171028" y="3429447"/>
                  <a:ext cx="4214250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u="sng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01</a:t>
                  </a:r>
                  <a:r>
                    <a:rPr lang="en-US" sz="2000" b="1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1F </a:t>
                  </a:r>
                  <a:r>
                    <a:rPr lang="en-US" sz="2000" b="1" u="sng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02</a:t>
                  </a:r>
                  <a:r>
                    <a:rPr lang="en-US" sz="2000" b="1" dirty="0">
                      <a:solidFill>
                        <a:schemeClr val="accent5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03 41 42 42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u="sng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03</a:t>
                  </a:r>
                  <a:r>
                    <a:rPr lang="en-US" sz="2000" b="1" dirty="0">
                      <a:solidFill>
                        <a:schemeClr val="accent6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 00 </a:t>
                  </a:r>
                  <a:r>
                    <a:rPr lang="en-US" sz="2000" b="1" dirty="0">
                      <a:solidFill>
                        <a:srgbClr val="FFC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00</a:t>
                  </a:r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7367514" y="3014108"/>
                  <a:ext cx="347794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FastSerializer</a:t>
                  </a:r>
                  <a:r>
                    <a:rPr lang="en-US" sz="2000" b="1" dirty="0">
                      <a:solidFill>
                        <a:srgbClr val="C00000"/>
                      </a:solidFill>
                      <a:cs typeface="Consolas" panose="020B0609020204030204" pitchFamily="49" charset="0"/>
                    </a:rPr>
                    <a:t> </a:t>
                  </a:r>
                  <a:r>
                    <a:rPr lang="en-US" sz="2000" b="1" dirty="0">
                      <a:solidFill>
                        <a:schemeClr val="bg1">
                          <a:lumMod val="50000"/>
                        </a:schemeClr>
                      </a:solidFill>
                      <a:cs typeface="Consolas" panose="020B0609020204030204" pitchFamily="49" charset="0"/>
                    </a:rPr>
                    <a:t>(1000 LOC)</a:t>
                  </a:r>
                </a:p>
              </p:txBody>
            </p:sp>
            <p:cxnSp>
              <p:nvCxnSpPr>
                <p:cNvPr id="49" name="Gerade Verbindung mit Pfeil 48"/>
                <p:cNvCxnSpPr>
                  <a:cxnSpLocks/>
                </p:cNvCxnSpPr>
                <p:nvPr/>
              </p:nvCxnSpPr>
              <p:spPr>
                <a:xfrm>
                  <a:off x="7106588" y="2652702"/>
                  <a:ext cx="260926" cy="550276"/>
                </a:xfrm>
                <a:prstGeom prst="straightConnector1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hteck 28"/>
              <p:cNvSpPr/>
              <p:nvPr/>
            </p:nvSpPr>
            <p:spPr>
              <a:xfrm>
                <a:off x="7350801" y="3856137"/>
                <a:ext cx="2309014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u="sng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Tags</a:t>
                </a: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, Base 128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Varints</a:t>
                </a:r>
                <a:endParaRPr lang="en-US" sz="1600" b="1" u="sng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UTF-8 strings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Optional fields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Custom </a:t>
                </a:r>
                <a:r>
                  <a:rPr lang="en-US" sz="1600" b="1" dirty="0" err="1">
                    <a:solidFill>
                      <a:schemeClr val="bg1">
                        <a:lumMod val="50000"/>
                      </a:schemeClr>
                    </a:solidFill>
                    <a:cs typeface="Consolas" panose="020B0609020204030204" pitchFamily="49" charset="0"/>
                  </a:rPr>
                  <a:t>BaseTypes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Textfeld 31"/>
            <p:cNvSpPr txBox="1"/>
            <p:nvPr/>
          </p:nvSpPr>
          <p:spPr>
            <a:xfrm>
              <a:off x="10607833" y="3895238"/>
              <a:ext cx="1122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11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1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596</Words>
  <Application>Microsoft Office PowerPoint</Application>
  <PresentationFormat>Breitbild</PresentationFormat>
  <Paragraphs>153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Lucida Console</vt:lpstr>
      <vt:lpstr>Office Theme</vt:lpstr>
      <vt:lpstr>yass ?   Yet Another Service Solution</vt:lpstr>
      <vt:lpstr>Design</vt:lpstr>
      <vt:lpstr>Service ?</vt:lpstr>
      <vt:lpstr>Interceptor (AOP, around advice)</vt:lpstr>
      <vt:lpstr>Contract</vt:lpstr>
      <vt:lpstr>Tutorial</vt:lpstr>
      <vt:lpstr>Serialize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2016-11-12T16:22:14Z</dcterms:created>
  <dcterms:modified xsi:type="dcterms:W3CDTF">2019-05-12T16:01:28Z</dcterms:modified>
</cp:coreProperties>
</file>