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02" r:id="rId2"/>
    <p:sldId id="417" r:id="rId3"/>
    <p:sldId id="404" r:id="rId4"/>
    <p:sldId id="403" r:id="rId5"/>
    <p:sldId id="405" r:id="rId6"/>
    <p:sldId id="408" r:id="rId7"/>
    <p:sldId id="410" r:id="rId8"/>
    <p:sldId id="409" r:id="rId9"/>
    <p:sldId id="412" r:id="rId10"/>
    <p:sldId id="413" r:id="rId11"/>
    <p:sldId id="414" r:id="rId12"/>
    <p:sldId id="419" r:id="rId13"/>
    <p:sldId id="421" r:id="rId14"/>
    <p:sldId id="415" r:id="rId15"/>
    <p:sldId id="407" r:id="rId16"/>
    <p:sldId id="411" r:id="rId17"/>
    <p:sldId id="416" r:id="rId18"/>
    <p:sldId id="406" r:id="rId19"/>
  </p:sldIdLst>
  <p:sldSz cx="13011150" cy="7315200"/>
  <p:notesSz cx="6858000" cy="9144000"/>
  <p:defaultTextStyle>
    <a:defPPr>
      <a:defRPr lang="en-US"/>
    </a:defPPr>
    <a:lvl1pPr marL="0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0735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1471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2206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22942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03677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84413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65148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45884" algn="l" defTabSz="580735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40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FD2D4"/>
    <a:srgbClr val="48A100"/>
    <a:srgbClr val="2B9ED9"/>
    <a:srgbClr val="1B1B1B"/>
    <a:srgbClr val="E14711"/>
    <a:srgbClr val="5B5B5B"/>
    <a:srgbClr val="B31430"/>
    <a:srgbClr val="4777B4"/>
    <a:srgbClr val="165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4" autoAdjust="0"/>
    <p:restoredTop sz="84006" autoAdjust="0"/>
  </p:normalViewPr>
  <p:slideViewPr>
    <p:cSldViewPr snapToGrid="0" snapToObjects="1">
      <p:cViewPr varScale="1">
        <p:scale>
          <a:sx n="90" d="100"/>
          <a:sy n="90" d="100"/>
        </p:scale>
        <p:origin x="798" y="90"/>
      </p:cViewPr>
      <p:guideLst>
        <p:guide orient="horz" pos="2304"/>
        <p:guide pos="40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CFB7-7914-4F0D-A779-AB6A962BDA53}" type="datetimeFigureOut">
              <a:rPr lang="de-AT" smtClean="0"/>
              <a:t>09.01.2017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F3FA1-BEAE-4CF3-ACD9-F3209A55FAC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96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F3FA1-BEAE-4CF3-ACD9-F3209A55FAC9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627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F3FA1-BEAE-4CF3-ACD9-F3209A55FAC9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13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9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118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43000" y="1371600"/>
            <a:ext cx="11868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830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143000" y="457201"/>
            <a:ext cx="1186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Main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" y="6473952"/>
            <a:ext cx="13011148" cy="841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29040" y="6614434"/>
            <a:ext cx="651822" cy="640666"/>
            <a:chOff x="329039" y="6614435"/>
            <a:chExt cx="651822" cy="640666"/>
          </a:xfrm>
        </p:grpSpPr>
        <p:grpSp>
          <p:nvGrpSpPr>
            <p:cNvPr id="6" name="Group 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9" name="Plus 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1297402" y="6614434"/>
            <a:ext cx="651822" cy="640666"/>
            <a:chOff x="329039" y="6614435"/>
            <a:chExt cx="651822" cy="640666"/>
          </a:xfrm>
        </p:grpSpPr>
        <p:grpSp>
          <p:nvGrpSpPr>
            <p:cNvPr id="11" name="Group 1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14" name="Plus 1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2265766" y="6614434"/>
            <a:ext cx="651822" cy="640666"/>
            <a:chOff x="329039" y="6614435"/>
            <a:chExt cx="651822" cy="640666"/>
          </a:xfrm>
        </p:grpSpPr>
        <p:grpSp>
          <p:nvGrpSpPr>
            <p:cNvPr id="16" name="Group 1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19" name="Plus 1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0032833" y="6614434"/>
            <a:ext cx="651822" cy="640666"/>
            <a:chOff x="329039" y="6614435"/>
            <a:chExt cx="651822" cy="640666"/>
          </a:xfrm>
        </p:grpSpPr>
        <p:grpSp>
          <p:nvGrpSpPr>
            <p:cNvPr id="21" name="Group 2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24" name="Plus 2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1001198" y="6614434"/>
            <a:ext cx="651822" cy="640666"/>
            <a:chOff x="329039" y="6614435"/>
            <a:chExt cx="651822" cy="640666"/>
          </a:xfrm>
        </p:grpSpPr>
        <p:grpSp>
          <p:nvGrpSpPr>
            <p:cNvPr id="26" name="Group 2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29" name="Plus 2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11969560" y="6614434"/>
            <a:ext cx="651822" cy="640666"/>
            <a:chOff x="329039" y="6614435"/>
            <a:chExt cx="651822" cy="640666"/>
          </a:xfrm>
        </p:grpSpPr>
        <p:grpSp>
          <p:nvGrpSpPr>
            <p:cNvPr id="31" name="Group 3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34" name="Plus 3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80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261393" y="457201"/>
            <a:ext cx="87497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WP Light"/>
                <a:cs typeface="Segoe WP Light"/>
              </a:rPr>
              <a:t>Main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275810" y="6473952"/>
            <a:ext cx="9735340" cy="8412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834717" y="6614434"/>
            <a:ext cx="651822" cy="640666"/>
            <a:chOff x="329039" y="6614435"/>
            <a:chExt cx="651822" cy="640666"/>
          </a:xfrm>
        </p:grpSpPr>
        <p:grpSp>
          <p:nvGrpSpPr>
            <p:cNvPr id="6" name="Group 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9" name="Plus 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4803079" y="6614434"/>
            <a:ext cx="651822" cy="640666"/>
            <a:chOff x="329039" y="6614435"/>
            <a:chExt cx="651822" cy="640666"/>
          </a:xfrm>
        </p:grpSpPr>
        <p:grpSp>
          <p:nvGrpSpPr>
            <p:cNvPr id="11" name="Group 1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14" name="Plus 1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5771443" y="6614434"/>
            <a:ext cx="651822" cy="640666"/>
            <a:chOff x="329039" y="6614435"/>
            <a:chExt cx="651822" cy="640666"/>
          </a:xfrm>
        </p:grpSpPr>
        <p:grpSp>
          <p:nvGrpSpPr>
            <p:cNvPr id="16" name="Group 1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19" name="Plus 1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10032833" y="6614434"/>
            <a:ext cx="651822" cy="640666"/>
            <a:chOff x="329039" y="6614435"/>
            <a:chExt cx="651822" cy="640666"/>
          </a:xfrm>
        </p:grpSpPr>
        <p:grpSp>
          <p:nvGrpSpPr>
            <p:cNvPr id="21" name="Group 2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24" name="Plus 2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11001198" y="6614434"/>
            <a:ext cx="651822" cy="640666"/>
            <a:chOff x="329039" y="6614435"/>
            <a:chExt cx="651822" cy="640666"/>
          </a:xfrm>
        </p:grpSpPr>
        <p:grpSp>
          <p:nvGrpSpPr>
            <p:cNvPr id="26" name="Group 25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29" name="Plus 28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11969560" y="6614434"/>
            <a:ext cx="651822" cy="640666"/>
            <a:chOff x="329039" y="6614435"/>
            <a:chExt cx="651822" cy="640666"/>
          </a:xfrm>
        </p:grpSpPr>
        <p:grpSp>
          <p:nvGrpSpPr>
            <p:cNvPr id="31" name="Group 30"/>
            <p:cNvGrpSpPr/>
            <p:nvPr/>
          </p:nvGrpSpPr>
          <p:grpSpPr>
            <a:xfrm>
              <a:off x="481138" y="6614435"/>
              <a:ext cx="365760" cy="365760"/>
              <a:chOff x="1121396" y="4956184"/>
              <a:chExt cx="365760" cy="365760"/>
            </a:xfrm>
          </p:grpSpPr>
          <p:sp>
            <p:nvSpPr>
              <p:cNvPr id="33" name="Oval 32"/>
              <p:cNvSpPr>
                <a:spLocks noChangeAspect="1"/>
              </p:cNvSpPr>
              <p:nvPr/>
            </p:nvSpPr>
            <p:spPr>
              <a:xfrm>
                <a:off x="1121396" y="4956184"/>
                <a:ext cx="365760" cy="365760"/>
              </a:xfrm>
              <a:prstGeom prst="ellipse">
                <a:avLst/>
              </a:prstGeom>
              <a:noFill/>
              <a:ln w="28575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34" name="Plus 33"/>
              <p:cNvSpPr>
                <a:spLocks noChangeAspect="1"/>
              </p:cNvSpPr>
              <p:nvPr/>
            </p:nvSpPr>
            <p:spPr>
              <a:xfrm>
                <a:off x="1197768" y="5030790"/>
                <a:ext cx="213430" cy="213430"/>
              </a:xfrm>
              <a:prstGeom prst="mathPlus">
                <a:avLst>
                  <a:gd name="adj1" fmla="val 17806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29039" y="7001185"/>
              <a:ext cx="6518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Segoe WP Light"/>
                  <a:cs typeface="Segoe WP Light"/>
                </a:rPr>
                <a:t>Label</a:t>
              </a: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0" y="6665976"/>
            <a:ext cx="3275810" cy="6492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3091150" y="0"/>
            <a:ext cx="369332" cy="7315200"/>
            <a:chOff x="3091144" y="0"/>
            <a:chExt cx="369331" cy="73152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3275810" y="0"/>
              <a:ext cx="0" cy="7315200"/>
            </a:xfrm>
            <a:prstGeom prst="line">
              <a:avLst/>
            </a:prstGeom>
            <a:ln w="279400">
              <a:solidFill>
                <a:srgbClr val="F2F2F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6200000">
              <a:off x="2544290" y="3470535"/>
              <a:ext cx="146304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192704" y="6803588"/>
            <a:ext cx="365761" cy="365760"/>
            <a:chOff x="1121396" y="4956184"/>
            <a:chExt cx="365760" cy="365760"/>
          </a:xfrm>
        </p:grpSpPr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egoe WP Light"/>
                <a:cs typeface="Segoe WP Light"/>
              </a:endParaRPr>
            </a:p>
          </p:txBody>
        </p:sp>
        <p:sp>
          <p:nvSpPr>
            <p:cNvPr id="41" name="Plus 40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789909" y="6803588"/>
            <a:ext cx="365761" cy="365760"/>
            <a:chOff x="1121396" y="4956184"/>
            <a:chExt cx="365760" cy="365760"/>
          </a:xfrm>
        </p:grpSpPr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egoe WP Light"/>
                <a:cs typeface="Segoe WP Light"/>
              </a:endParaRPr>
            </a:p>
          </p:txBody>
        </p:sp>
        <p:sp>
          <p:nvSpPr>
            <p:cNvPr id="44" name="Plus 43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1387112" y="6803588"/>
            <a:ext cx="365761" cy="365760"/>
            <a:chOff x="1121396" y="4956184"/>
            <a:chExt cx="365760" cy="365760"/>
          </a:xfrm>
        </p:grpSpPr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egoe WP Light"/>
                <a:cs typeface="Segoe WP Light"/>
              </a:endParaRPr>
            </a:p>
          </p:txBody>
        </p:sp>
        <p:sp>
          <p:nvSpPr>
            <p:cNvPr id="47" name="Plus 46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1984316" y="6803588"/>
            <a:ext cx="365761" cy="365760"/>
            <a:chOff x="1121396" y="4956184"/>
            <a:chExt cx="365760" cy="365760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egoe WP Light"/>
                <a:cs typeface="Segoe WP Light"/>
              </a:endParaRPr>
            </a:p>
          </p:txBody>
        </p:sp>
        <p:sp>
          <p:nvSpPr>
            <p:cNvPr id="50" name="Plus 49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2581521" y="6803588"/>
            <a:ext cx="365761" cy="365760"/>
            <a:chOff x="1121396" y="4956184"/>
            <a:chExt cx="365760" cy="365760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121396" y="4956184"/>
              <a:ext cx="365760" cy="365760"/>
            </a:xfrm>
            <a:prstGeom prst="ellipse">
              <a:avLst/>
            </a:prstGeom>
            <a:noFill/>
            <a:ln w="28575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Segoe WP Light"/>
                <a:cs typeface="Segoe WP Light"/>
              </a:endParaRPr>
            </a:p>
          </p:txBody>
        </p:sp>
        <p:sp>
          <p:nvSpPr>
            <p:cNvPr id="53" name="Plus 52"/>
            <p:cNvSpPr>
              <a:spLocks noChangeAspect="1"/>
            </p:cNvSpPr>
            <p:nvPr/>
          </p:nvSpPr>
          <p:spPr>
            <a:xfrm>
              <a:off x="1197768" y="5030790"/>
              <a:ext cx="213430" cy="213430"/>
            </a:xfrm>
            <a:prstGeom prst="mathPlus">
              <a:avLst>
                <a:gd name="adj1" fmla="val 17806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 userDrawn="1"/>
        </p:nvSpPr>
        <p:spPr>
          <a:xfrm>
            <a:off x="192707" y="561287"/>
            <a:ext cx="2754576" cy="46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WP Light"/>
                <a:cs typeface="Segoe WP Light"/>
              </a:rPr>
              <a:t>Snap View Title</a:t>
            </a:r>
          </a:p>
        </p:txBody>
      </p:sp>
    </p:spTree>
    <p:extLst>
      <p:ext uri="{BB962C8B-B14F-4D97-AF65-F5344CB8AC3E}">
        <p14:creationId xmlns:p14="http://schemas.microsoft.com/office/powerpoint/2010/main" val="317454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64448" y="-1"/>
            <a:ext cx="12446702" cy="7308237"/>
            <a:chOff x="564448" y="-1"/>
            <a:chExt cx="12446702" cy="7308237"/>
          </a:xfrm>
        </p:grpSpPr>
        <p:grpSp>
          <p:nvGrpSpPr>
            <p:cNvPr id="4" name="Group 3"/>
            <p:cNvGrpSpPr/>
            <p:nvPr/>
          </p:nvGrpSpPr>
          <p:grpSpPr>
            <a:xfrm>
              <a:off x="564448" y="5460290"/>
              <a:ext cx="4855464" cy="1335024"/>
              <a:chOff x="564448" y="5460290"/>
              <a:chExt cx="4855464" cy="1335024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64448" y="5460290"/>
                <a:ext cx="4855464" cy="1335024"/>
              </a:xfrm>
              <a:prstGeom prst="rect">
                <a:avLst/>
              </a:prstGeom>
              <a:solidFill>
                <a:srgbClr val="0D0D0D"/>
              </a:solidFill>
              <a:ln w="1905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>
                      <a:lumMod val="75000"/>
                    </a:schemeClr>
                  </a:solidFill>
                  <a:latin typeface="Segoe WP Light"/>
                  <a:cs typeface="Segoe WP Light"/>
                </a:endParaRPr>
              </a:p>
            </p:txBody>
          </p:sp>
          <p:sp>
            <p:nvSpPr>
              <p:cNvPr id="44" name="TextBox 43"/>
              <p:cNvSpPr txBox="1">
                <a:spLocks/>
              </p:cNvSpPr>
              <p:nvPr/>
            </p:nvSpPr>
            <p:spPr>
              <a:xfrm>
                <a:off x="1499190" y="5563666"/>
                <a:ext cx="2132654" cy="11079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6600" dirty="0">
                    <a:latin typeface="Segoe WP Light"/>
                    <a:cs typeface="Segoe WP Light"/>
                  </a:rPr>
                  <a:t>10:49</a:t>
                </a:r>
              </a:p>
            </p:txBody>
          </p:sp>
          <p:sp>
            <p:nvSpPr>
              <p:cNvPr id="45" name="TextBox 44"/>
              <p:cNvSpPr txBox="1">
                <a:spLocks/>
              </p:cNvSpPr>
              <p:nvPr/>
            </p:nvSpPr>
            <p:spPr>
              <a:xfrm>
                <a:off x="3631844" y="5762597"/>
                <a:ext cx="1788068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sz="2200" dirty="0">
                    <a:latin typeface="Segoe WP Light"/>
                    <a:cs typeface="Segoe WP Light"/>
                  </a:rPr>
                  <a:t>Wednesday</a:t>
                </a:r>
              </a:p>
              <a:p>
                <a:r>
                  <a:rPr lang="en-US" sz="2200" dirty="0">
                    <a:latin typeface="Segoe WP Light"/>
                    <a:cs typeface="Segoe WP Light"/>
                  </a:rPr>
                  <a:t>April 4th</a:t>
                </a:r>
              </a:p>
            </p:txBody>
          </p:sp>
          <p:grpSp>
            <p:nvGrpSpPr>
              <p:cNvPr id="46" name="Group 45"/>
              <p:cNvGrpSpPr>
                <a:grpSpLocks noChangeAspect="1"/>
              </p:cNvGrpSpPr>
              <p:nvPr/>
            </p:nvGrpSpPr>
            <p:grpSpPr>
              <a:xfrm>
                <a:off x="983120" y="5850387"/>
                <a:ext cx="221127" cy="185274"/>
                <a:chOff x="8704507" y="7125975"/>
                <a:chExt cx="221127" cy="185274"/>
              </a:xfrm>
              <a:solidFill>
                <a:srgbClr val="FFFFFF"/>
              </a:solidFill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8889060" y="7125975"/>
                  <a:ext cx="36574" cy="1828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8827543" y="7162975"/>
                  <a:ext cx="36574" cy="14629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8766025" y="7191151"/>
                  <a:ext cx="36574" cy="11886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8704507" y="7228961"/>
                  <a:ext cx="36574" cy="82288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" name="Group 46"/>
              <p:cNvGrpSpPr>
                <a:grpSpLocks noChangeAspect="1"/>
              </p:cNvGrpSpPr>
              <p:nvPr/>
            </p:nvGrpSpPr>
            <p:grpSpPr>
              <a:xfrm>
                <a:off x="1019327" y="6231563"/>
                <a:ext cx="118871" cy="217930"/>
                <a:chOff x="6381591" y="6852493"/>
                <a:chExt cx="109728" cy="201168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6381591" y="6852493"/>
                  <a:ext cx="109728" cy="201168"/>
                </a:xfrm>
                <a:prstGeom prst="round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6412761" y="6934797"/>
                  <a:ext cx="45718" cy="91432"/>
                </a:xfrm>
                <a:prstGeom prst="rect">
                  <a:avLst/>
                </a:prstGeom>
                <a:solidFill>
                  <a:srgbClr val="FFFFFF"/>
                </a:solidFill>
                <a:ln cap="rnd">
                  <a:solidFill>
                    <a:srgbClr val="FFFF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2172110" y="-1"/>
              <a:ext cx="839040" cy="7308237"/>
              <a:chOff x="12172110" y="-1"/>
              <a:chExt cx="839040" cy="7308237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2188190" y="-1"/>
                <a:ext cx="822960" cy="7308237"/>
              </a:xfrm>
              <a:prstGeom prst="rect">
                <a:avLst/>
              </a:prstGeom>
              <a:solidFill>
                <a:srgbClr val="0E0E0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WP Light"/>
                  <a:cs typeface="Segoe WP Light"/>
                </a:endParaRP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12188190" y="3430309"/>
                <a:ext cx="822960" cy="670547"/>
                <a:chOff x="12188190" y="3453132"/>
                <a:chExt cx="822960" cy="670547"/>
              </a:xfrm>
            </p:grpSpPr>
            <p:pic>
              <p:nvPicPr>
                <p:cNvPr id="41" name="Picture 40" descr="windows8logo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96353" y="3453132"/>
                  <a:ext cx="399431" cy="408937"/>
                </a:xfrm>
                <a:prstGeom prst="rect">
                  <a:avLst/>
                </a:prstGeom>
              </p:spPr>
            </p:pic>
            <p:sp>
              <p:nvSpPr>
                <p:cNvPr id="42" name="TextBox 41"/>
                <p:cNvSpPr txBox="1"/>
                <p:nvPr/>
              </p:nvSpPr>
              <p:spPr>
                <a:xfrm>
                  <a:off x="12188190" y="3862069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Segoe WP Light"/>
                      <a:cs typeface="Segoe WP Light"/>
                    </a:rPr>
                    <a:t>Start</a:t>
                  </a:r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12188190" y="1418900"/>
                <a:ext cx="822960" cy="641656"/>
                <a:chOff x="12188190" y="1099892"/>
                <a:chExt cx="822960" cy="641656"/>
              </a:xfrm>
            </p:grpSpPr>
            <p:grpSp>
              <p:nvGrpSpPr>
                <p:cNvPr id="37" name="Group 36"/>
                <p:cNvGrpSpPr>
                  <a:grpSpLocks noChangeAspect="1"/>
                </p:cNvGrpSpPr>
                <p:nvPr/>
              </p:nvGrpSpPr>
              <p:grpSpPr>
                <a:xfrm>
                  <a:off x="12426687" y="1099892"/>
                  <a:ext cx="334219" cy="365759"/>
                  <a:chOff x="3107845" y="6006072"/>
                  <a:chExt cx="173039" cy="189367"/>
                </a:xfrm>
              </p:grpSpPr>
              <p:sp>
                <p:nvSpPr>
                  <p:cNvPr id="39" name="Oval 38"/>
                  <p:cNvSpPr>
                    <a:spLocks noChangeAspect="1"/>
                  </p:cNvSpPr>
                  <p:nvPr/>
                </p:nvSpPr>
                <p:spPr>
                  <a:xfrm>
                    <a:off x="3142829" y="6006072"/>
                    <a:ext cx="138055" cy="138049"/>
                  </a:xfrm>
                  <a:prstGeom prst="ellipse">
                    <a:avLst/>
                  </a:prstGeom>
                  <a:noFill/>
                  <a:ln w="38100" cmpd="sng">
                    <a:solidFill>
                      <a:srgbClr val="FFFFFF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0" name="Straight Connector 39"/>
                  <p:cNvCxnSpPr>
                    <a:cxnSpLocks/>
                  </p:cNvCxnSpPr>
                  <p:nvPr/>
                </p:nvCxnSpPr>
                <p:spPr>
                  <a:xfrm flipH="1">
                    <a:off x="3107845" y="6140575"/>
                    <a:ext cx="45719" cy="54864"/>
                  </a:xfrm>
                  <a:prstGeom prst="line">
                    <a:avLst/>
                  </a:prstGeom>
                  <a:ln w="57150" cap="rnd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12188190" y="1479938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Segoe WP Light"/>
                      <a:cs typeface="Segoe WP Light"/>
                    </a:rPr>
                    <a:t>Search</a:t>
                  </a: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12172110" y="5380797"/>
                <a:ext cx="822960" cy="622428"/>
                <a:chOff x="12188190" y="5609135"/>
                <a:chExt cx="822960" cy="622428"/>
              </a:xfrm>
            </p:grpSpPr>
            <p:grpSp>
              <p:nvGrpSpPr>
                <p:cNvPr id="24" name="Group 23"/>
                <p:cNvGrpSpPr>
                  <a:grpSpLocks noChangeAspect="1"/>
                </p:cNvGrpSpPr>
                <p:nvPr/>
              </p:nvGrpSpPr>
              <p:grpSpPr>
                <a:xfrm rot="1369707">
                  <a:off x="12417462" y="5609135"/>
                  <a:ext cx="367200" cy="365760"/>
                  <a:chOff x="4639304" y="1976905"/>
                  <a:chExt cx="330288" cy="328993"/>
                </a:xfrm>
              </p:grpSpPr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4712067" y="2049668"/>
                    <a:ext cx="182881" cy="182880"/>
                  </a:xfrm>
                  <a:prstGeom prst="ellipse">
                    <a:avLst/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WP Light"/>
                      <a:cs typeface="Segoe WP Light"/>
                    </a:endParaRPr>
                  </a:p>
                </p:txBody>
              </p:sp>
              <p:sp>
                <p:nvSpPr>
                  <p:cNvPr id="27" name="Rectangle 26"/>
                  <p:cNvSpPr/>
                  <p:nvPr/>
                </p:nvSpPr>
                <p:spPr>
                  <a:xfrm>
                    <a:off x="4786813" y="1976905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4786813" y="2222930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>
                  <a:xfrm rot="16200000">
                    <a:off x="4908280" y="2100659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 rot="16200000">
                    <a:off x="4662161" y="2102962"/>
                    <a:ext cx="36574" cy="8228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31" name="Group 30"/>
                  <p:cNvGrpSpPr/>
                  <p:nvPr/>
                </p:nvGrpSpPr>
                <p:grpSpPr>
                  <a:xfrm rot="18900000">
                    <a:off x="4641185" y="2122255"/>
                    <a:ext cx="328407" cy="38877"/>
                    <a:chOff x="4791704" y="2275916"/>
                    <a:chExt cx="328407" cy="38877"/>
                  </a:xfrm>
                </p:grpSpPr>
                <p:sp>
                  <p:nvSpPr>
                    <p:cNvPr id="35" name="Rectangle 34"/>
                    <p:cNvSpPr/>
                    <p:nvPr/>
                  </p:nvSpPr>
                  <p:spPr>
                    <a:xfrm rot="16200000">
                      <a:off x="5060680" y="2253059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 rot="16200000">
                      <a:off x="4814561" y="2255362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 rot="13500000">
                    <a:off x="4639639" y="2122256"/>
                    <a:ext cx="328407" cy="38877"/>
                    <a:chOff x="4791704" y="2275916"/>
                    <a:chExt cx="328407" cy="38877"/>
                  </a:xfrm>
                </p:grpSpPr>
                <p:sp>
                  <p:nvSpPr>
                    <p:cNvPr id="33" name="Rectangle 32"/>
                    <p:cNvSpPr/>
                    <p:nvPr/>
                  </p:nvSpPr>
                  <p:spPr>
                    <a:xfrm rot="16200000">
                      <a:off x="5060680" y="2253059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 rot="16200000">
                      <a:off x="4814561" y="2255362"/>
                      <a:ext cx="36574" cy="8228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12188190" y="5969953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Segoe WP Light"/>
                      <a:cs typeface="Segoe WP Light"/>
                    </a:rPr>
                    <a:t>Settings</a:t>
                  </a: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12188190" y="2428576"/>
                <a:ext cx="822960" cy="633713"/>
                <a:chOff x="12188190" y="2165540"/>
                <a:chExt cx="822960" cy="633713"/>
              </a:xfrm>
            </p:grpSpPr>
            <p:grpSp>
              <p:nvGrpSpPr>
                <p:cNvPr id="16" name="Group 15"/>
                <p:cNvGrpSpPr>
                  <a:grpSpLocks noChangeAspect="1"/>
                </p:cNvGrpSpPr>
                <p:nvPr/>
              </p:nvGrpSpPr>
              <p:grpSpPr>
                <a:xfrm>
                  <a:off x="12429860" y="2165540"/>
                  <a:ext cx="357810" cy="362585"/>
                  <a:chOff x="8491266" y="5336968"/>
                  <a:chExt cx="725570" cy="735250"/>
                </a:xfrm>
              </p:grpSpPr>
              <p:sp>
                <p:nvSpPr>
                  <p:cNvPr id="18" name="Arc 17"/>
                  <p:cNvSpPr/>
                  <p:nvPr/>
                </p:nvSpPr>
                <p:spPr>
                  <a:xfrm rot="15508473">
                    <a:off x="8581693" y="5449623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Arc 18"/>
                  <p:cNvSpPr/>
                  <p:nvPr/>
                </p:nvSpPr>
                <p:spPr>
                  <a:xfrm rot="949718">
                    <a:off x="8580752" y="5431705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Arc 19"/>
                  <p:cNvSpPr/>
                  <p:nvPr/>
                </p:nvSpPr>
                <p:spPr>
                  <a:xfrm rot="8239885">
                    <a:off x="8580752" y="5450655"/>
                    <a:ext cx="610996" cy="610996"/>
                  </a:xfrm>
                  <a:prstGeom prst="arc">
                    <a:avLst>
                      <a:gd name="adj1" fmla="val 10696621"/>
                      <a:gd name="adj2" fmla="val 16395689"/>
                    </a:avLst>
                  </a:prstGeom>
                  <a:noFill/>
                  <a:ln w="381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8858401" y="5336968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WP Light"/>
                      <a:cs typeface="Segoe WP Light"/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9000927" y="5856310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WP Light"/>
                      <a:cs typeface="Segoe WP Light"/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8491266" y="5726178"/>
                    <a:ext cx="215909" cy="215908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Segoe WP Light"/>
                      <a:cs typeface="Segoe WP Light"/>
                    </a:endParaRPr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2188190" y="2537643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Segoe WP Light"/>
                      <a:cs typeface="Segoe WP Light"/>
                    </a:rPr>
                    <a:t>Share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2183759" y="4468876"/>
                <a:ext cx="822960" cy="543900"/>
                <a:chOff x="12183759" y="4638047"/>
                <a:chExt cx="822960" cy="543900"/>
              </a:xfrm>
            </p:grpSpPr>
            <p:grpSp>
              <p:nvGrpSpPr>
                <p:cNvPr id="12" name="Group 11"/>
                <p:cNvGrpSpPr>
                  <a:grpSpLocks noChangeAspect="1"/>
                </p:cNvGrpSpPr>
                <p:nvPr/>
              </p:nvGrpSpPr>
              <p:grpSpPr>
                <a:xfrm>
                  <a:off x="12415265" y="4638047"/>
                  <a:ext cx="360803" cy="233142"/>
                  <a:chOff x="8496300" y="3691563"/>
                  <a:chExt cx="239878" cy="146304"/>
                </a:xfrm>
              </p:grpSpPr>
              <p:sp>
                <p:nvSpPr>
                  <p:cNvPr id="14" name="Right Bracket 13"/>
                  <p:cNvSpPr/>
                  <p:nvPr/>
                </p:nvSpPr>
                <p:spPr>
                  <a:xfrm>
                    <a:off x="8553299" y="3691563"/>
                    <a:ext cx="182879" cy="146304"/>
                  </a:xfrm>
                  <a:prstGeom prst="rightBracket">
                    <a:avLst>
                      <a:gd name="adj" fmla="val 0"/>
                    </a:avLst>
                  </a:prstGeom>
                  <a:ln w="57150" cap="rnd" cmpd="sng">
                    <a:solidFill>
                      <a:srgbClr val="FFFFFF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8496300" y="3724947"/>
                    <a:ext cx="116713" cy="77074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12183759" y="4920337"/>
                  <a:ext cx="82296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latin typeface="Segoe WP Light"/>
                      <a:cs typeface="Segoe WP Light"/>
                    </a:rPr>
                    <a:t>Devices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6662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718304"/>
            <a:ext cx="13011150" cy="2596896"/>
          </a:xfrm>
          <a:prstGeom prst="rect">
            <a:avLst/>
          </a:prstGeom>
          <a:solidFill>
            <a:srgbClr val="000000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>
                  <a:lumMod val="75000"/>
                </a:schemeClr>
              </a:solidFill>
              <a:latin typeface="Segoe WP Light"/>
              <a:cs typeface="Segoe WP Light"/>
            </a:endParaRPr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2252208" y="4771203"/>
            <a:ext cx="8151926" cy="2491520"/>
            <a:chOff x="2252208" y="4771203"/>
            <a:chExt cx="8151926" cy="249152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253898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q</a:t>
              </a:r>
            </a:p>
          </p:txBody>
        </p:sp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2938302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w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3622706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e</a:t>
              </a: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307110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r</a:t>
              </a: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991514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t</a:t>
              </a: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675918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y</a:t>
              </a:r>
            </a:p>
          </p:txBody>
        </p:sp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6360322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u</a:t>
              </a:r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7044726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7729130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o</a:t>
              </a:r>
            </a:p>
          </p:txBody>
        </p:sp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8413534" y="477120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p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9097935" y="4771203"/>
              <a:ext cx="1298448" cy="585216"/>
              <a:chOff x="8720075" y="4864050"/>
              <a:chExt cx="1298448" cy="585216"/>
            </a:xfrm>
          </p:grpSpPr>
          <p:sp>
            <p:nvSpPr>
              <p:cNvPr id="56" name="Rectangle 55"/>
              <p:cNvSpPr>
                <a:spLocks/>
              </p:cNvSpPr>
              <p:nvPr/>
            </p:nvSpPr>
            <p:spPr>
              <a:xfrm>
                <a:off x="8720075" y="4864050"/>
                <a:ext cx="1298448" cy="585216"/>
              </a:xfrm>
              <a:prstGeom prst="rect">
                <a:avLst/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Segoe WP"/>
                  <a:cs typeface="Segoe WP"/>
                </a:endParaRPr>
              </a:p>
            </p:txBody>
          </p:sp>
          <p:sp>
            <p:nvSpPr>
              <p:cNvPr id="57" name="Pentagon 56"/>
              <p:cNvSpPr/>
              <p:nvPr/>
            </p:nvSpPr>
            <p:spPr>
              <a:xfrm rot="10800000">
                <a:off x="9174655" y="5063811"/>
                <a:ext cx="383521" cy="181751"/>
              </a:xfrm>
              <a:prstGeom prst="homePlate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58" name="Plus 57"/>
              <p:cNvSpPr>
                <a:spLocks noChangeAspect="1"/>
              </p:cNvSpPr>
              <p:nvPr/>
            </p:nvSpPr>
            <p:spPr>
              <a:xfrm rot="18900000">
                <a:off x="9294863" y="5064618"/>
                <a:ext cx="185995" cy="185995"/>
              </a:xfrm>
              <a:prstGeom prst="mathPlus">
                <a:avLst>
                  <a:gd name="adj1" fmla="val 17806"/>
                </a:avLst>
              </a:prstGeom>
              <a:solidFill>
                <a:srgbClr val="23232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2418490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a</a:t>
              </a:r>
            </a:p>
          </p:txBody>
        </p:sp>
        <p:sp>
          <p:nvSpPr>
            <p:cNvPr id="17" name="Rectangle 16"/>
            <p:cNvSpPr>
              <a:spLocks noChangeAspect="1"/>
            </p:cNvSpPr>
            <p:nvPr/>
          </p:nvSpPr>
          <p:spPr>
            <a:xfrm>
              <a:off x="3102894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s</a:t>
              </a: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3787298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d</a:t>
              </a:r>
            </a:p>
          </p:txBody>
        </p:sp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4471702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f</a:t>
              </a:r>
            </a:p>
          </p:txBody>
        </p:sp>
        <p:sp>
          <p:nvSpPr>
            <p:cNvPr id="20" name="Rectangle 19"/>
            <p:cNvSpPr>
              <a:spLocks noChangeAspect="1"/>
            </p:cNvSpPr>
            <p:nvPr/>
          </p:nvSpPr>
          <p:spPr>
            <a:xfrm>
              <a:off x="5156106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g</a:t>
              </a:r>
            </a:p>
          </p:txBody>
        </p:sp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5840510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h</a:t>
              </a:r>
            </a:p>
          </p:txBody>
        </p:sp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6524914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j</a:t>
              </a:r>
            </a:p>
          </p:txBody>
        </p:sp>
        <p:sp>
          <p:nvSpPr>
            <p:cNvPr id="23" name="Rectangle 22"/>
            <p:cNvSpPr>
              <a:spLocks noChangeAspect="1"/>
            </p:cNvSpPr>
            <p:nvPr/>
          </p:nvSpPr>
          <p:spPr>
            <a:xfrm>
              <a:off x="7209318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k</a:t>
              </a:r>
            </a:p>
          </p:txBody>
        </p:sp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7893722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l</a:t>
              </a: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8578126" y="5406018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‘</a:t>
              </a:r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9262527" y="5406018"/>
              <a:ext cx="1133856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WP"/>
                  <a:cs typeface="Segoe WP"/>
                </a:rPr>
                <a:t>Enter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2252208" y="6040833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WP"/>
                  <a:ea typeface="Wingdings"/>
                  <a:cs typeface="Segoe WP"/>
                  <a:sym typeface="Wingdings"/>
                </a:rPr>
                <a:t></a:t>
              </a:r>
              <a:endParaRPr lang="en-US" sz="2000" dirty="0">
                <a:latin typeface="Segoe WP"/>
                <a:cs typeface="Segoe WP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2938302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z</a:t>
              </a:r>
            </a:p>
          </p:txBody>
        </p:sp>
        <p:sp>
          <p:nvSpPr>
            <p:cNvPr id="29" name="Rectangle 28"/>
            <p:cNvSpPr>
              <a:spLocks noChangeAspect="1"/>
            </p:cNvSpPr>
            <p:nvPr/>
          </p:nvSpPr>
          <p:spPr>
            <a:xfrm>
              <a:off x="3622706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x</a:t>
              </a:r>
            </a:p>
          </p:txBody>
        </p:sp>
        <p:sp>
          <p:nvSpPr>
            <p:cNvPr id="30" name="Rectangle 29"/>
            <p:cNvSpPr>
              <a:spLocks noChangeAspect="1"/>
            </p:cNvSpPr>
            <p:nvPr/>
          </p:nvSpPr>
          <p:spPr>
            <a:xfrm>
              <a:off x="4307110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c</a:t>
              </a:r>
            </a:p>
          </p:txBody>
        </p:sp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991514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v</a:t>
              </a:r>
            </a:p>
          </p:txBody>
        </p:sp>
        <p:sp>
          <p:nvSpPr>
            <p:cNvPr id="32" name="Rectangle 31"/>
            <p:cNvSpPr>
              <a:spLocks noChangeAspect="1"/>
            </p:cNvSpPr>
            <p:nvPr/>
          </p:nvSpPr>
          <p:spPr>
            <a:xfrm>
              <a:off x="5675918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b</a:t>
              </a:r>
            </a:p>
          </p:txBody>
        </p:sp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6360322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n</a:t>
              </a:r>
            </a:p>
          </p:txBody>
        </p:sp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7044726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m</a:t>
              </a:r>
            </a:p>
          </p:txBody>
        </p:sp>
        <p:sp>
          <p:nvSpPr>
            <p:cNvPr id="35" name="Rectangle 34"/>
            <p:cNvSpPr>
              <a:spLocks noChangeAspect="1"/>
            </p:cNvSpPr>
            <p:nvPr/>
          </p:nvSpPr>
          <p:spPr>
            <a:xfrm>
              <a:off x="7729130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,</a:t>
              </a:r>
            </a:p>
          </p:txBody>
        </p:sp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8413534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.</a:t>
              </a:r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9097938" y="6040833"/>
              <a:ext cx="62179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WP"/>
                  <a:cs typeface="Segoe WP"/>
                </a:rPr>
                <a:t>?</a:t>
              </a:r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9782342" y="6040833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Segoe WP"/>
                  <a:ea typeface="Wingdings"/>
                  <a:cs typeface="Segoe WP"/>
                  <a:sym typeface="Wingdings"/>
                </a:rPr>
                <a:t></a:t>
              </a:r>
              <a:endParaRPr lang="en-US" sz="2000" dirty="0">
                <a:latin typeface="Segoe WP"/>
                <a:cs typeface="Segoe WP"/>
              </a:endParaRPr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938302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WP"/>
                  <a:cs typeface="Segoe WP"/>
                </a:rPr>
                <a:t>Ctrl</a:t>
              </a:r>
              <a:endParaRPr lang="en-US" sz="1800" dirty="0">
                <a:latin typeface="Wingdings" charset="2"/>
                <a:cs typeface="Wingdings" charset="2"/>
              </a:endParaRPr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>
              <a:off x="2253898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Segoe WP"/>
                  <a:cs typeface="Segoe WP"/>
                </a:rPr>
                <a:t>&amp;123</a:t>
              </a:r>
              <a:endParaRPr lang="en-US" sz="1800" dirty="0">
                <a:latin typeface="Wingdings" charset="2"/>
                <a:cs typeface="Wingdings" charset="2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3622706" y="6675649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Wingdings" charset="2"/>
                <a:cs typeface="Wingdings" charset="2"/>
              </a:endParaRPr>
            </a:p>
          </p:txBody>
        </p:sp>
        <p:sp>
          <p:nvSpPr>
            <p:cNvPr id="42" name="Smiley Face 41"/>
            <p:cNvSpPr>
              <a:spLocks noChangeAspect="1"/>
            </p:cNvSpPr>
            <p:nvPr/>
          </p:nvSpPr>
          <p:spPr>
            <a:xfrm>
              <a:off x="3832515" y="6874398"/>
              <a:ext cx="199370" cy="199370"/>
            </a:xfrm>
            <a:prstGeom prst="smileyFace">
              <a:avLst/>
            </a:prstGeom>
            <a:solidFill>
              <a:srgbClr val="FFFFFF"/>
            </a:solidFill>
            <a:ln>
              <a:solidFill>
                <a:srgbClr val="16141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4307110" y="6675649"/>
              <a:ext cx="4043812" cy="585216"/>
            </a:xfrm>
            <a:prstGeom prst="rect">
              <a:avLst/>
            </a:prstGeom>
            <a:solidFill>
              <a:srgbClr val="23232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Segoe WP"/>
                <a:cs typeface="Segoe WP"/>
              </a:endParaRPr>
            </a:p>
          </p:txBody>
        </p:sp>
        <p:sp>
          <p:nvSpPr>
            <p:cNvPr id="44" name="Rectangle 43"/>
            <p:cNvSpPr>
              <a:spLocks noChangeAspect="1"/>
            </p:cNvSpPr>
            <p:nvPr/>
          </p:nvSpPr>
          <p:spPr>
            <a:xfrm>
              <a:off x="9097938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Segoe WP"/>
                  <a:cs typeface="Segoe WP"/>
                </a:rPr>
                <a:t>&gt;</a:t>
              </a:r>
              <a:endParaRPr lang="en-US" sz="2400" b="1" dirty="0">
                <a:latin typeface="Wingdings" charset="2"/>
                <a:cs typeface="Wingdings" charset="2"/>
              </a:endParaRPr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8413534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Segoe WP"/>
                  <a:ea typeface="ＭＳ ゴシック"/>
                  <a:cs typeface="Segoe WP"/>
                </a:rPr>
                <a:t>&lt;</a:t>
              </a:r>
              <a:endParaRPr lang="en-US" sz="2000" b="1" dirty="0">
                <a:latin typeface="Segoe WP"/>
                <a:cs typeface="Segoe WP"/>
              </a:endParaRPr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9782342" y="6677507"/>
              <a:ext cx="621792" cy="585216"/>
            </a:xfrm>
            <a:prstGeom prst="rect">
              <a:avLst/>
            </a:prstGeom>
            <a:solidFill>
              <a:srgbClr val="16151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Wingdings" charset="2"/>
                <a:cs typeface="Wingdings" charset="2"/>
              </a:endParaRPr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9936036" y="6895387"/>
              <a:ext cx="317904" cy="181516"/>
              <a:chOff x="9936036" y="6895387"/>
              <a:chExt cx="317904" cy="18151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9936036" y="6895387"/>
                <a:ext cx="317904" cy="181516"/>
              </a:xfrm>
              <a:prstGeom prst="rect">
                <a:avLst/>
              </a:prstGeom>
              <a:noFill/>
              <a:ln w="381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9978944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041120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103296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165472" y="6934193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78944" y="6993116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041120" y="6993116"/>
                <a:ext cx="107896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165472" y="6993116"/>
                <a:ext cx="45720" cy="4572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2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C36A-F9E6-4843-A135-153B7C5AEBE5}" type="datetimeFigureOut">
              <a:rPr lang="de-AT" smtClean="0"/>
              <a:t>09.01.2017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3FF43-B991-45D8-92B9-339636C5539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500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69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62" r:id="rId8"/>
  </p:sldLayoutIdLst>
  <p:txStyles>
    <p:titleStyle>
      <a:lvl1pPr algn="ctr" defTabSz="580735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5552" indent="-435552" algn="l" defTabSz="580735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43695" indent="-362960" algn="l" defTabSz="580735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839" indent="-290368" algn="l" defTabSz="580735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32574" indent="-290368" algn="l" defTabSz="580735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13309" indent="-290368" algn="l" defTabSz="580735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4045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74780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55516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36251" indent="-290368" algn="l" defTabSz="58073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0735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61471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06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2942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3677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4413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65148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45884" algn="l" defTabSz="58073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world has changed.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 devices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Functionality isn’t enough anymore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23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230923" y="19291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From a UI standpoint, we believe a large majority of these decisions/challenges </a:t>
            </a:r>
            <a:b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can be answered by pivoting on </a:t>
            </a:r>
            <a:b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window size 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and, 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if necessary, capabilities</a:t>
            </a: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</a:t>
            </a:r>
            <a:endParaRPr kumimoji="0" lang="de-AT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15663" y="1241174"/>
            <a:ext cx="7152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de-AT" sz="11500" dirty="0">
                <a:solidFill>
                  <a:prstClr val="white">
                    <a:lumMod val="65000"/>
                  </a:prst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1048879" y="3400934"/>
            <a:ext cx="7296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de-AT" sz="11500" dirty="0">
                <a:solidFill>
                  <a:prstClr val="white">
                    <a:lumMod val="65000"/>
                  </a:prst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„</a:t>
            </a:r>
          </a:p>
        </p:txBody>
      </p:sp>
    </p:spTree>
    <p:extLst>
      <p:ext uri="{BB962C8B-B14F-4D97-AF65-F5344CB8AC3E}">
        <p14:creationId xmlns:p14="http://schemas.microsoft.com/office/powerpoint/2010/main" val="25594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Requirements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Mobility</a:t>
            </a:r>
          </a:p>
          <a:p>
            <a:pPr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Mobile Internet</a:t>
            </a:r>
          </a:p>
          <a:p>
            <a:pPr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Offline </a:t>
            </a:r>
          </a:p>
          <a:p>
            <a:pPr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Device roaming</a:t>
            </a:r>
          </a:p>
          <a:p>
            <a:pPr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</a:p>
          <a:p>
            <a:pPr>
              <a:spcAft>
                <a:spcPts val="1800"/>
              </a:spcAft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spcAft>
                <a:spcPts val="1800"/>
              </a:spcAft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spcAft>
                <a:spcPts val="1800"/>
              </a:spcAft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spcAft>
                <a:spcPts val="1800"/>
              </a:spcAft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143000" y="4512140"/>
            <a:ext cx="1093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36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iversal Windows Platform apps run on a variety of devices, support adaptive user interface, natural user input, one store, one dev center, and cloud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176463"/>
            <a:ext cx="71056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8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 Runtime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Base for Universal Windows Platform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Enhancement of COM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Language-independent APIs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Modern API Design (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testready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…)</a:t>
            </a: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Enhancements for each platform</a:t>
            </a:r>
          </a:p>
          <a:p>
            <a:pPr>
              <a:spcAft>
                <a:spcPts val="1800"/>
              </a:spcAft>
            </a:pPr>
            <a:r>
              <a:rPr lang="en-US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Asynchronism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3687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world has changed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 devices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Functionality isn’t enough anymore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86609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Isolated</a:t>
            </a:r>
          </a:p>
          <a:p>
            <a:pPr lvl="1">
              <a:spcAft>
                <a:spcPts val="1800"/>
              </a:spcAft>
            </a:pP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Controlable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(Un-)Install (Registry, </a:t>
            </a:r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AppData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…)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Dependencies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Rights and permissions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Life cycle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5" r="10646"/>
          <a:stretch/>
        </p:blipFill>
        <p:spPr>
          <a:xfrm>
            <a:off x="7191376" y="3824088"/>
            <a:ext cx="4572000" cy="2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6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 through App-Store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 programming languages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Common Design (Guidelines)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1550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world has changed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 devices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Functionality isn’t enough anymore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25726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810798" y="19291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The value of design </a:t>
            </a:r>
            <a:b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has changed: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from luxury to critical</a:t>
            </a:r>
            <a:endParaRPr kumimoji="0" lang="de-AT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476556" y="1662454"/>
            <a:ext cx="71526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de-AT" sz="11500" dirty="0">
                <a:solidFill>
                  <a:prstClr val="white">
                    <a:lumMod val="65000"/>
                  </a:prst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956473" y="2997280"/>
            <a:ext cx="72968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de-AT" sz="11500" dirty="0">
                <a:solidFill>
                  <a:prstClr val="white">
                    <a:lumMod val="65000"/>
                  </a:prst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„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642579" y="5900909"/>
            <a:ext cx="5204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de-AT" sz="1800" dirty="0">
                <a:solidFill>
                  <a:srgbClr val="000000"/>
                </a:solidFill>
                <a:latin typeface="Segoe UI Light"/>
              </a:rPr>
              <a:t>-</a:t>
            </a:r>
            <a:r>
              <a:rPr lang="de-AT" sz="1800" dirty="0" err="1">
                <a:solidFill>
                  <a:srgbClr val="000000"/>
                </a:solidFill>
                <a:latin typeface="Segoe UI Light"/>
              </a:rPr>
              <a:t>Surya</a:t>
            </a:r>
            <a:r>
              <a:rPr lang="de-AT" sz="1800" dirty="0">
                <a:solidFill>
                  <a:srgbClr val="000000"/>
                </a:solidFill>
                <a:latin typeface="Segoe UI Light"/>
              </a:rPr>
              <a:t> </a:t>
            </a:r>
            <a:r>
              <a:rPr lang="de-AT" sz="1800" dirty="0" err="1">
                <a:solidFill>
                  <a:srgbClr val="000000"/>
                </a:solidFill>
                <a:latin typeface="Segoe UI Light"/>
              </a:rPr>
              <a:t>Vanka</a:t>
            </a:r>
            <a:r>
              <a:rPr lang="de-AT" sz="1800" dirty="0">
                <a:solidFill>
                  <a:srgbClr val="000000"/>
                </a:solidFill>
                <a:latin typeface="Segoe UI Light"/>
              </a:rPr>
              <a:t>, </a:t>
            </a:r>
            <a:r>
              <a:rPr lang="de-AT" sz="1800" dirty="0" err="1">
                <a:solidFill>
                  <a:srgbClr val="000000"/>
                </a:solidFill>
                <a:latin typeface="Segoe UI Light"/>
              </a:rPr>
              <a:t>Director</a:t>
            </a:r>
            <a:r>
              <a:rPr lang="de-AT" sz="1800" dirty="0">
                <a:solidFill>
                  <a:srgbClr val="000000"/>
                </a:solidFill>
                <a:latin typeface="Segoe UI Light"/>
              </a:rPr>
              <a:t> </a:t>
            </a:r>
            <a:r>
              <a:rPr lang="de-AT" sz="1800" dirty="0" err="1">
                <a:solidFill>
                  <a:srgbClr val="000000"/>
                </a:solidFill>
                <a:latin typeface="Segoe UI Light"/>
              </a:rPr>
              <a:t>of</a:t>
            </a:r>
            <a:r>
              <a:rPr lang="de-AT" sz="1800" dirty="0">
                <a:solidFill>
                  <a:srgbClr val="000000"/>
                </a:solidFill>
                <a:latin typeface="Segoe UI Light"/>
              </a:rPr>
              <a:t> User Experience, Microsoft</a:t>
            </a:r>
          </a:p>
          <a:p>
            <a:pPr algn="r" defTabSz="914400"/>
            <a:r>
              <a:rPr lang="de-DE" sz="1800" dirty="0">
                <a:solidFill>
                  <a:srgbClr val="000000"/>
                </a:solidFill>
                <a:latin typeface="Segoe UI Light"/>
              </a:rPr>
              <a:t>2007</a:t>
            </a:r>
            <a:endParaRPr lang="de-AT" sz="1800" dirty="0">
              <a:solidFill>
                <a:srgbClr val="000000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504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world has changed.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 devices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Functionality isn’t enough anymore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085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0"/>
            <a:ext cx="130048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8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7846" y="1860843"/>
            <a:ext cx="11216640" cy="4641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UWP becomes the one platform</a:t>
            </a:r>
            <a:b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developers.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Learn one set of core APIs</a:t>
            </a:r>
            <a:b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all devices.</a:t>
            </a:r>
            <a:endParaRPr lang="de-AT" sz="4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04160" y="1210615"/>
            <a:ext cx="750526" cy="1980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267" dirty="0">
                <a:solidFill>
                  <a:schemeClr val="tx1">
                    <a:lumMod val="65000"/>
                  </a:scheme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“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300986" y="3535658"/>
            <a:ext cx="750526" cy="1980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267" dirty="0">
                <a:solidFill>
                  <a:schemeClr val="tx1">
                    <a:lumMod val="65000"/>
                  </a:schemeClr>
                </a:solidFill>
                <a:latin typeface="Adobe Caslon Pro" panose="0205050205050A020403" pitchFamily="18" charset="0"/>
                <a:cs typeface="Consolas" panose="020B0609020204030204" pitchFamily="49" charset="0"/>
              </a:rPr>
              <a:t>„</a:t>
            </a:r>
          </a:p>
        </p:txBody>
      </p:sp>
    </p:spTree>
    <p:extLst>
      <p:ext uri="{BB962C8B-B14F-4D97-AF65-F5344CB8AC3E}">
        <p14:creationId xmlns:p14="http://schemas.microsoft.com/office/powerpoint/2010/main" val="195067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de-AT" sz="5760" dirty="0"/>
          </a:p>
        </p:txBody>
      </p:sp>
      <p:sp>
        <p:nvSpPr>
          <p:cNvPr id="2" name="Textfeld 1"/>
          <p:cNvSpPr txBox="1"/>
          <p:nvPr/>
        </p:nvSpPr>
        <p:spPr>
          <a:xfrm>
            <a:off x="1492898" y="2295331"/>
            <a:ext cx="9431813" cy="4698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de-DE" sz="5400" dirty="0">
                <a:solidFill>
                  <a:srgbClr val="00B0F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  <a:r>
              <a:rPr lang="de-DE" sz="5400" dirty="0">
                <a:solidFill>
                  <a:srgbClr val="000000"/>
                </a:solidFill>
                <a:latin typeface="Segoe UI Light"/>
              </a:rPr>
              <a:t>  API </a:t>
            </a:r>
            <a:r>
              <a:rPr lang="de-DE" sz="5400" dirty="0" err="1">
                <a:solidFill>
                  <a:srgbClr val="000000"/>
                </a:solidFill>
                <a:latin typeface="Segoe UI Light"/>
              </a:rPr>
              <a:t>for</a:t>
            </a:r>
            <a:r>
              <a:rPr lang="de-DE" sz="5400" dirty="0">
                <a:solidFill>
                  <a:srgbClr val="000000"/>
                </a:solidFill>
                <a:latin typeface="Segoe UI Light"/>
              </a:rPr>
              <a:t> all </a:t>
            </a:r>
            <a:r>
              <a:rPr lang="de-DE" sz="5400" dirty="0" err="1">
                <a:solidFill>
                  <a:srgbClr val="000000"/>
                </a:solidFill>
                <a:latin typeface="Segoe UI Light"/>
              </a:rPr>
              <a:t>platforms</a:t>
            </a:r>
            <a:endParaRPr lang="de-DE" sz="5400" dirty="0">
              <a:solidFill>
                <a:srgbClr val="000000"/>
              </a:solidFill>
              <a:latin typeface="Segoe UI Light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de-DE" sz="5400" dirty="0">
                <a:solidFill>
                  <a:srgbClr val="00B0F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  <a:r>
              <a:rPr lang="de-DE" sz="5400" dirty="0">
                <a:solidFill>
                  <a:srgbClr val="000000"/>
                </a:solidFill>
                <a:latin typeface="Segoe UI Light"/>
              </a:rPr>
              <a:t>  App-Package </a:t>
            </a:r>
            <a:r>
              <a:rPr lang="de-DE" sz="5400" dirty="0" err="1">
                <a:solidFill>
                  <a:srgbClr val="000000"/>
                </a:solidFill>
                <a:latin typeface="Segoe UI Light"/>
              </a:rPr>
              <a:t>for</a:t>
            </a:r>
            <a:r>
              <a:rPr lang="de-DE" sz="5400" dirty="0">
                <a:solidFill>
                  <a:srgbClr val="000000"/>
                </a:solidFill>
                <a:latin typeface="Segoe UI Light"/>
              </a:rPr>
              <a:t> all </a:t>
            </a:r>
            <a:r>
              <a:rPr lang="de-DE" sz="5400" dirty="0" err="1">
                <a:solidFill>
                  <a:srgbClr val="000000"/>
                </a:solidFill>
                <a:latin typeface="Segoe UI Light"/>
              </a:rPr>
              <a:t>platforms</a:t>
            </a:r>
            <a:endParaRPr lang="de-DE" sz="5400" dirty="0">
              <a:solidFill>
                <a:srgbClr val="000000"/>
              </a:solidFill>
              <a:latin typeface="Segoe UI Light"/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de-DE" sz="5400" dirty="0">
                <a:solidFill>
                  <a:srgbClr val="00B0F0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1</a:t>
            </a:r>
            <a:r>
              <a:rPr lang="de-DE" sz="5400" dirty="0">
                <a:solidFill>
                  <a:srgbClr val="000000"/>
                </a:solidFill>
                <a:latin typeface="Segoe UI Light"/>
              </a:rPr>
              <a:t>  Store </a:t>
            </a:r>
            <a:r>
              <a:rPr lang="de-DE" sz="5400" dirty="0" err="1">
                <a:solidFill>
                  <a:srgbClr val="000000"/>
                </a:solidFill>
                <a:latin typeface="Segoe UI Light"/>
              </a:rPr>
              <a:t>for</a:t>
            </a:r>
            <a:r>
              <a:rPr lang="de-DE" sz="5400" dirty="0">
                <a:solidFill>
                  <a:srgbClr val="000000"/>
                </a:solidFill>
                <a:latin typeface="Segoe UI Light"/>
              </a:rPr>
              <a:t> all </a:t>
            </a:r>
            <a:r>
              <a:rPr lang="de-DE" sz="5400" dirty="0" err="1">
                <a:solidFill>
                  <a:srgbClr val="000000"/>
                </a:solidFill>
                <a:latin typeface="Segoe UI Light"/>
              </a:rPr>
              <a:t>platforms</a:t>
            </a:r>
            <a:endParaRPr lang="de-DE" sz="5400" dirty="0">
              <a:solidFill>
                <a:srgbClr val="000000"/>
              </a:solidFill>
              <a:latin typeface="Segoe UI Light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5400" dirty="0">
              <a:solidFill>
                <a:srgbClr val="000000"/>
              </a:solidFill>
              <a:latin typeface="Segoe UI Light"/>
            </a:endParaRP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de-AT" sz="5400" dirty="0">
              <a:solidFill>
                <a:srgbClr val="000000"/>
              </a:solidFill>
              <a:latin typeface="Segoe UI Light"/>
            </a:endParaRP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480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Requirements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Cheaper devices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ARM processors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Storage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Battery awareness</a:t>
            </a:r>
          </a:p>
          <a:p>
            <a:pPr lvl="1">
              <a:spcAft>
                <a:spcPts val="1800"/>
              </a:spcAft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spcAft>
                <a:spcPts val="1800"/>
              </a:spcAft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143000" y="4456862"/>
            <a:ext cx="1093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Focus on performance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93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Requirements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 input options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Touch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Mouse, Keyboard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Handwriting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Speech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Gamepad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5514880"/>
            <a:ext cx="1093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 options, fast response</a:t>
            </a:r>
          </a:p>
        </p:txBody>
      </p:sp>
    </p:spTree>
    <p:extLst>
      <p:ext uri="{BB962C8B-B14F-4D97-AF65-F5344CB8AC3E}">
        <p14:creationId xmlns:p14="http://schemas.microsoft.com/office/powerpoint/2010/main" val="350400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Requirements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Different display sizes</a:t>
            </a:r>
          </a:p>
          <a:p>
            <a:pPr>
              <a:spcAft>
                <a:spcPts val="1800"/>
              </a:spcAft>
            </a:pP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1337100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3"/>
          <p:cNvSpPr txBox="1"/>
          <p:nvPr/>
        </p:nvSpPr>
        <p:spPr>
          <a:xfrm>
            <a:off x="1143000" y="457201"/>
            <a:ext cx="852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Requirements</a:t>
            </a:r>
          </a:p>
        </p:txBody>
      </p:sp>
      <p:sp>
        <p:nvSpPr>
          <p:cNvPr id="28" name="TextBox 3"/>
          <p:cNvSpPr txBox="1"/>
          <p:nvPr/>
        </p:nvSpPr>
        <p:spPr>
          <a:xfrm>
            <a:off x="1143000" y="1633729"/>
            <a:ext cx="10931236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Hardware capabilities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Back-Button</a:t>
            </a:r>
          </a:p>
          <a:p>
            <a:pPr lvl="1">
              <a:spcAft>
                <a:spcPts val="1800"/>
              </a:spcAft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Sensors (Camera, Microphone, GPS, Bluetooth, NFC, …)</a:t>
            </a:r>
          </a:p>
          <a:p>
            <a:pPr lvl="1">
              <a:spcAft>
                <a:spcPts val="1800"/>
              </a:spcAft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spcAft>
                <a:spcPts val="1800"/>
              </a:spcAft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spcAft>
                <a:spcPts val="1800"/>
              </a:spcAft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143000" y="3933642"/>
            <a:ext cx="109312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Capabilities checks instead of device checks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spcAft>
                <a:spcPts val="1800"/>
              </a:spcAft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spcAft>
                <a:spcPts val="1800"/>
              </a:spcAft>
            </a:pP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42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Benutzerdefiniert</PresentationFormat>
  <Paragraphs>86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31" baseType="lpstr">
      <vt:lpstr>ＭＳ ゴシック</vt:lpstr>
      <vt:lpstr>Adobe Caslon Pro</vt:lpstr>
      <vt:lpstr>Arial</vt:lpstr>
      <vt:lpstr>Calibri</vt:lpstr>
      <vt:lpstr>Consolas</vt:lpstr>
      <vt:lpstr>Gill Sans MT</vt:lpstr>
      <vt:lpstr>Segoe UI Black</vt:lpstr>
      <vt:lpstr>Segoe UI Light</vt:lpstr>
      <vt:lpstr>Segoe UI Semibold</vt:lpstr>
      <vt:lpstr>Segoe WP</vt:lpstr>
      <vt:lpstr>Segoe WP Light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Blue Label Solutions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Hochverfügbarkeit und Datensicherheit in der Cloud</dc:title>
  <dc:creator>Roman Schacherl</dc:creator>
  <cp:lastModifiedBy>Roman Schacherl</cp:lastModifiedBy>
  <cp:revision>425</cp:revision>
  <dcterms:created xsi:type="dcterms:W3CDTF">2012-04-02T03:34:06Z</dcterms:created>
  <dcterms:modified xsi:type="dcterms:W3CDTF">2017-01-09T17:55:54Z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