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0" r:id="rId2"/>
    <p:sldId id="336" r:id="rId3"/>
    <p:sldId id="331" r:id="rId4"/>
    <p:sldId id="320" r:id="rId5"/>
    <p:sldId id="332" r:id="rId6"/>
    <p:sldId id="322" r:id="rId7"/>
    <p:sldId id="325" r:id="rId8"/>
    <p:sldId id="333" r:id="rId9"/>
    <p:sldId id="327" r:id="rId10"/>
    <p:sldId id="329" r:id="rId11"/>
    <p:sldId id="330" r:id="rId12"/>
    <p:sldId id="334" r:id="rId13"/>
    <p:sldId id="33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6E"/>
    <a:srgbClr val="01574B"/>
    <a:srgbClr val="019681"/>
    <a:srgbClr val="3E92D2"/>
    <a:srgbClr val="635A51"/>
    <a:srgbClr val="E9E5DC"/>
    <a:srgbClr val="FFFFCC"/>
    <a:srgbClr val="000000"/>
    <a:srgbClr val="202428"/>
    <a:srgbClr val="F1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2163" autoAdjust="0"/>
  </p:normalViewPr>
  <p:slideViewPr>
    <p:cSldViewPr snapToGrid="0">
      <p:cViewPr>
        <p:scale>
          <a:sx n="75" d="100"/>
          <a:sy n="75" d="100"/>
        </p:scale>
        <p:origin x="819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A166-FE1B-449E-AFF8-0172DBCC3B1E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34E99-4F58-4F1E-8AC2-6B2524EDB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34E99-4F58-4F1E-8AC2-6B2524EDB88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27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windows/cortana/cortana-skill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awaregmbh/samples-botframewor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Build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v.botframewor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botframework.com/en-us/channel-inspector/channels/Facebook?f=Channeldata&amp;e=example1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4484276"/>
            <a:ext cx="4915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Bot Framework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3904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</a:t>
            </a:r>
            <a:r>
              <a:rPr lang="de-DE" sz="2000" dirty="0" err="1"/>
              <a:t>Platform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Cognitive</a:t>
            </a:r>
            <a:r>
              <a:rPr lang="de-AT" dirty="0"/>
              <a:t> Services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967468" y="1690688"/>
            <a:ext cx="3333750" cy="2243167"/>
            <a:chOff x="967468" y="1690688"/>
            <a:chExt cx="3333750" cy="224316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468" y="1690688"/>
              <a:ext cx="3333750" cy="1666875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967468" y="3357562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VISION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493759" y="1690688"/>
            <a:ext cx="3333750" cy="2243166"/>
            <a:chOff x="4493759" y="1690688"/>
            <a:chExt cx="3333750" cy="2243166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759" y="1690688"/>
              <a:ext cx="3333750" cy="166687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4493759" y="3357561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SPEECH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020050" y="1690687"/>
            <a:ext cx="3333750" cy="2243166"/>
            <a:chOff x="8020050" y="1690687"/>
            <a:chExt cx="3333750" cy="224316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0050" y="1690687"/>
              <a:ext cx="3333750" cy="1666875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8020050" y="3357560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LANGUAGE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67468" y="4215356"/>
            <a:ext cx="3333750" cy="2243168"/>
            <a:chOff x="967468" y="4215356"/>
            <a:chExt cx="3333750" cy="224316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468" y="4215356"/>
              <a:ext cx="3333750" cy="1666875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967468" y="5882231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KNOWLEDGE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493759" y="4215356"/>
            <a:ext cx="3333750" cy="2243168"/>
            <a:chOff x="4493759" y="4215356"/>
            <a:chExt cx="3333750" cy="224316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3759" y="4215356"/>
              <a:ext cx="3333750" cy="1666875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4493759" y="5882231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8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LUIS</a:t>
            </a:r>
            <a:br>
              <a:rPr lang="de-AT" dirty="0"/>
            </a:br>
            <a:r>
              <a:rPr lang="de-AT" sz="3200" dirty="0"/>
              <a:t>(Language Understanding Intelligent Service)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de-DE" dirty="0"/>
              <a:t>Sprache verstehen</a:t>
            </a:r>
          </a:p>
          <a:p>
            <a:pPr lvl="1"/>
            <a:r>
              <a:rPr lang="de-DE" dirty="0"/>
              <a:t>Welche Aktion?</a:t>
            </a:r>
          </a:p>
          <a:p>
            <a:pPr lvl="1"/>
            <a:r>
              <a:rPr lang="de-DE" dirty="0"/>
              <a:t>Welche Daten?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r>
              <a:rPr lang="de-DE" dirty="0"/>
              <a:t>Kosten</a:t>
            </a:r>
          </a:p>
          <a:p>
            <a:pPr lvl="1"/>
            <a:r>
              <a:rPr lang="de-DE" dirty="0"/>
              <a:t>10.000 Transaktionen pro Monat kostenlos</a:t>
            </a:r>
          </a:p>
          <a:p>
            <a:pPr lvl="1"/>
            <a:r>
              <a:rPr lang="de-DE" dirty="0"/>
              <a:t>50 Transaktionen/Sekunde: 0,633 € pro 1000 Transaktionen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710459-286C-4168-978C-DA81AEA4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573789" cy="3208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7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C42CF-D2FD-4419-BAFD-0D31AF2B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Cortana 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182B-5849-4BBD-855F-F3838387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Bisherige Möglichkeiten in UWP</a:t>
            </a:r>
          </a:p>
          <a:p>
            <a:pPr lvl="1"/>
            <a:r>
              <a:rPr lang="de-DE" dirty="0" err="1"/>
              <a:t>Foreground</a:t>
            </a:r>
            <a:r>
              <a:rPr lang="de-DE" dirty="0"/>
              <a:t> (Start der App)</a:t>
            </a:r>
          </a:p>
          <a:p>
            <a:pPr lvl="1"/>
            <a:r>
              <a:rPr lang="de-DE" dirty="0"/>
              <a:t>Background (Kommunikation über Cortana)</a:t>
            </a:r>
          </a:p>
          <a:p>
            <a:r>
              <a:rPr lang="de-DE" dirty="0"/>
              <a:t>Neu: Cortana Skills</a:t>
            </a:r>
          </a:p>
          <a:p>
            <a:pPr lvl="1"/>
            <a:r>
              <a:rPr lang="de-DE" dirty="0"/>
              <a:t>Cortana-Integration von Bots</a:t>
            </a:r>
          </a:p>
          <a:p>
            <a:pPr lvl="1"/>
            <a:r>
              <a:rPr lang="de-DE" dirty="0"/>
              <a:t>Zugriff auf das Cortana-Profil möglich</a:t>
            </a:r>
          </a:p>
          <a:p>
            <a:pPr lvl="1"/>
            <a:r>
              <a:rPr lang="de-DE" dirty="0"/>
              <a:t>Derzeit beschränkt auf EN-US</a:t>
            </a:r>
          </a:p>
          <a:p>
            <a:pPr lvl="1"/>
            <a:r>
              <a:rPr lang="de-DE" dirty="0">
                <a:hlinkClick r:id="rId2"/>
              </a:rPr>
              <a:t>https://www.microsoft.com/en-us/windows/cortana/cortana-skills/</a:t>
            </a:r>
            <a:r>
              <a:rPr lang="de-DE" dirty="0"/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52C6C53-9B53-46BF-84D8-515D6ECF2509}"/>
              </a:ext>
            </a:extLst>
          </p:cNvPr>
          <p:cNvGrpSpPr/>
          <p:nvPr/>
        </p:nvGrpSpPr>
        <p:grpSpPr>
          <a:xfrm>
            <a:off x="7455627" y="-1180464"/>
            <a:ext cx="5588000" cy="5588000"/>
            <a:chOff x="3114675" y="1466850"/>
            <a:chExt cx="4886325" cy="488632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B14CD9C-A26D-4DF7-9CBA-EB9CEF3DECD8}"/>
                </a:ext>
              </a:extLst>
            </p:cNvPr>
            <p:cNvSpPr/>
            <p:nvPr/>
          </p:nvSpPr>
          <p:spPr>
            <a:xfrm>
              <a:off x="3114675" y="1466850"/>
              <a:ext cx="4886325" cy="4886325"/>
            </a:xfrm>
            <a:prstGeom prst="ellipse">
              <a:avLst/>
            </a:prstGeom>
            <a:solidFill>
              <a:srgbClr val="9AD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860BEA9-FE15-4726-A56B-4A56FE52D939}"/>
                </a:ext>
              </a:extLst>
            </p:cNvPr>
            <p:cNvSpPr/>
            <p:nvPr/>
          </p:nvSpPr>
          <p:spPr>
            <a:xfrm>
              <a:off x="3567112" y="1919287"/>
              <a:ext cx="3981450" cy="3981450"/>
            </a:xfrm>
            <a:prstGeom prst="ellipse">
              <a:avLst/>
            </a:prstGeom>
            <a:solidFill>
              <a:srgbClr val="1C9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F604523-7585-4312-820B-B48BB20D8E39}"/>
                </a:ext>
              </a:extLst>
            </p:cNvPr>
            <p:cNvSpPr/>
            <p:nvPr/>
          </p:nvSpPr>
          <p:spPr>
            <a:xfrm>
              <a:off x="3950493" y="2302668"/>
              <a:ext cx="3214688" cy="3214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0174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A046A-80B0-413F-99A4-868FE79A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 Design Guidelines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362AF5-B271-460D-ACB9-9070D9EA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ist mehr, Wichtiges zuerst.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/Partial/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?</a:t>
            </a:r>
          </a:p>
          <a:p>
            <a:r>
              <a:rPr lang="de-DE" dirty="0"/>
              <a:t>Einfache, klare Fragen.</a:t>
            </a:r>
          </a:p>
          <a:p>
            <a:r>
              <a:rPr lang="de-DE" dirty="0"/>
              <a:t>Annahmen treffen und hinterfragen</a:t>
            </a:r>
          </a:p>
          <a:p>
            <a:r>
              <a:rPr lang="de-DE" dirty="0"/>
              <a:t>Bestätigungen („Ok, …“)</a:t>
            </a:r>
          </a:p>
          <a:p>
            <a:r>
              <a:rPr lang="de-DE" dirty="0"/>
              <a:t>Keine 1:1-Wiederholungen von Fragen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2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6D8D37-4632-427A-AE65-E083DEF51A2A}"/>
              </a:ext>
            </a:extLst>
          </p:cNvPr>
          <p:cNvSpPr txBox="1"/>
          <p:nvPr/>
        </p:nvSpPr>
        <p:spPr>
          <a:xfrm>
            <a:off x="898199" y="3136613"/>
            <a:ext cx="1039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https://github.com/softawaregmbh/samples-botframework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82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40" y="399143"/>
            <a:ext cx="4100921" cy="60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Conversational</a:t>
            </a:r>
            <a:r>
              <a:rPr lang="de-AT" dirty="0"/>
              <a:t> User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Sprache ist natürlich</a:t>
            </a:r>
          </a:p>
          <a:p>
            <a:r>
              <a:rPr lang="de-AT" dirty="0"/>
              <a:t>Fun-Faktor vs. echter Vorteil</a:t>
            </a:r>
          </a:p>
          <a:p>
            <a:r>
              <a:rPr lang="de-AT" dirty="0"/>
              <a:t>Gesprochene und geschriebene Sprache</a:t>
            </a:r>
          </a:p>
          <a:p>
            <a:r>
              <a:rPr lang="de-AT" dirty="0"/>
              <a:t>Qualität der Erkennung ist entscheidend</a:t>
            </a:r>
          </a:p>
          <a:p>
            <a:pPr lvl="1"/>
            <a:r>
              <a:rPr lang="de-AT" dirty="0"/>
              <a:t>Kann die Grammatik eingeschränkt werden?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98" y="4462720"/>
            <a:ext cx="6269366" cy="20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Bot </a:t>
            </a:r>
            <a:r>
              <a:rPr lang="de-AT" dirty="0" err="1"/>
              <a:t>Builder</a:t>
            </a:r>
            <a:r>
              <a:rPr lang="de-AT" dirty="0"/>
              <a:t> SDK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Open Source (</a:t>
            </a:r>
            <a:r>
              <a:rPr lang="de-AT" dirty="0" err="1"/>
              <a:t>GitHub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>
                <a:hlinkClick r:id="rId2"/>
              </a:rPr>
              <a:t>https://github.com/Microsoft/BotBuilder/</a:t>
            </a:r>
            <a:endParaRPr lang="de-AT" dirty="0"/>
          </a:p>
          <a:p>
            <a:r>
              <a:rPr lang="de-DE" dirty="0"/>
              <a:t>Version 3</a:t>
            </a:r>
            <a:endParaRPr lang="de-AT" dirty="0"/>
          </a:p>
          <a:p>
            <a:r>
              <a:rPr lang="de-AT" dirty="0"/>
              <a:t>Verfügbar für Node.js und C# </a:t>
            </a:r>
          </a:p>
          <a:p>
            <a:r>
              <a:rPr lang="de-DE" dirty="0"/>
              <a:t>Features</a:t>
            </a:r>
          </a:p>
          <a:p>
            <a:pPr lvl="1"/>
            <a:r>
              <a:rPr lang="de-DE" dirty="0"/>
              <a:t>Standard-Dialoge für Ja/Nein, Strings, Zahlen, </a:t>
            </a:r>
            <a:r>
              <a:rPr lang="de-DE" dirty="0" err="1"/>
              <a:t>Enumerations</a:t>
            </a:r>
            <a:endParaRPr lang="de-DE" dirty="0"/>
          </a:p>
          <a:p>
            <a:pPr lvl="1"/>
            <a:r>
              <a:rPr lang="de-DE" dirty="0"/>
              <a:t>Standard-Dialoge für LUIS-Integration</a:t>
            </a:r>
          </a:p>
          <a:p>
            <a:pPr lvl="1"/>
            <a:r>
              <a:rPr lang="de-DE" dirty="0" err="1"/>
              <a:t>FormFlow</a:t>
            </a:r>
            <a:r>
              <a:rPr lang="de-DE" dirty="0"/>
              <a:t>: Erzeugen eines Bots auf Basis einer C#-Klasse </a:t>
            </a:r>
          </a:p>
          <a:p>
            <a:pPr lvl="1"/>
            <a:r>
              <a:rPr lang="de-DE" dirty="0"/>
              <a:t>Cards</a:t>
            </a:r>
          </a:p>
          <a:p>
            <a:endParaRPr lang="de-AT" dirty="0"/>
          </a:p>
          <a:p>
            <a:endParaRPr lang="de-DE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93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2" y="877330"/>
            <a:ext cx="3059176" cy="505006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81" y="2182994"/>
            <a:ext cx="2438740" cy="2438740"/>
          </a:xfrm>
          <a:prstGeom prst="rect">
            <a:avLst/>
          </a:prstGeom>
        </p:spPr>
      </p:pic>
      <p:sp>
        <p:nvSpPr>
          <p:cNvPr id="10" name="Wolke 9"/>
          <p:cNvSpPr/>
          <p:nvPr/>
        </p:nvSpPr>
        <p:spPr>
          <a:xfrm>
            <a:off x="4683211" y="1456174"/>
            <a:ext cx="4411362" cy="389237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855308" y="3402363"/>
            <a:ext cx="6190735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35149" y="2718487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solidFill>
                  <a:srgbClr val="C00000"/>
                </a:solidFill>
              </a:rPr>
              <a:t>REST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81" y="572134"/>
            <a:ext cx="2438740" cy="243874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81" y="3793854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Bot Directory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424" cy="4351338"/>
          </a:xfrm>
        </p:spPr>
        <p:txBody>
          <a:bodyPr/>
          <a:lstStyle/>
          <a:p>
            <a:r>
              <a:rPr lang="de-AT" dirty="0"/>
              <a:t>Registrierung unter</a:t>
            </a:r>
            <a:br>
              <a:rPr lang="de-AT" dirty="0"/>
            </a:br>
            <a:r>
              <a:rPr lang="de-AT" dirty="0">
                <a:hlinkClick r:id="rId2"/>
              </a:rPr>
              <a:t>http://dev.botframework.com</a:t>
            </a:r>
            <a:endParaRPr lang="de-AT" dirty="0"/>
          </a:p>
          <a:p>
            <a:r>
              <a:rPr lang="de-AT" dirty="0"/>
              <a:t>Endpunkt-Adresse</a:t>
            </a:r>
          </a:p>
          <a:p>
            <a:r>
              <a:rPr lang="de-AT" dirty="0"/>
              <a:t>Möglichkeit zur Veröffentlichung im Bot Directory</a:t>
            </a:r>
          </a:p>
          <a:p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21" y="1825625"/>
            <a:ext cx="5798879" cy="48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Channels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10" y="160866"/>
            <a:ext cx="4000000" cy="66031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10" y="33453"/>
            <a:ext cx="7764579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335BC0-C1AC-40E3-80E2-F7F681706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8412"/>
            <a:ext cx="6063986" cy="463497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BDCE6FF-AA1B-42C0-B750-369AA96BB447}"/>
              </a:ext>
            </a:extLst>
          </p:cNvPr>
          <p:cNvSpPr txBox="1"/>
          <p:nvPr/>
        </p:nvSpPr>
        <p:spPr>
          <a:xfrm>
            <a:off x="882650" y="631825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5"/>
              </a:rPr>
              <a:t>Channel Inspector</a:t>
            </a:r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8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Cognitive</a:t>
            </a:r>
            <a:r>
              <a:rPr lang="de-AT" dirty="0"/>
              <a:t>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625"/>
            <a:ext cx="12192000" cy="6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59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 Light</vt:lpstr>
      <vt:lpstr>Segoe UI Semibold</vt:lpstr>
      <vt:lpstr>Office Theme</vt:lpstr>
      <vt:lpstr>PowerPoint-Präsentation</vt:lpstr>
      <vt:lpstr>PowerPoint-Präsentation</vt:lpstr>
      <vt:lpstr>PowerPoint-Präsentation</vt:lpstr>
      <vt:lpstr>Conversational User Interfaces</vt:lpstr>
      <vt:lpstr>Bot Builder SDK</vt:lpstr>
      <vt:lpstr>PowerPoint-Präsentation</vt:lpstr>
      <vt:lpstr>Bot Directory</vt:lpstr>
      <vt:lpstr>Channels</vt:lpstr>
      <vt:lpstr>Cognitive Services</vt:lpstr>
      <vt:lpstr>Cognitive Services</vt:lpstr>
      <vt:lpstr>LUIS (Language Understanding Intelligent Service)</vt:lpstr>
      <vt:lpstr>Cortana Skills</vt:lpstr>
      <vt:lpstr>Voice Design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183</cp:revision>
  <dcterms:created xsi:type="dcterms:W3CDTF">2014-03-26T13:30:21Z</dcterms:created>
  <dcterms:modified xsi:type="dcterms:W3CDTF">2017-09-27T07:44:09Z</dcterms:modified>
</cp:coreProperties>
</file>