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10" r:id="rId2"/>
    <p:sldId id="331" r:id="rId3"/>
    <p:sldId id="320" r:id="rId4"/>
    <p:sldId id="332" r:id="rId5"/>
    <p:sldId id="322" r:id="rId6"/>
    <p:sldId id="325" r:id="rId7"/>
    <p:sldId id="333" r:id="rId8"/>
    <p:sldId id="327" r:id="rId9"/>
    <p:sldId id="329" r:id="rId10"/>
    <p:sldId id="330" r:id="rId11"/>
    <p:sldId id="334" r:id="rId12"/>
    <p:sldId id="335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806E"/>
    <a:srgbClr val="01574B"/>
    <a:srgbClr val="019681"/>
    <a:srgbClr val="3E92D2"/>
    <a:srgbClr val="635A51"/>
    <a:srgbClr val="E9E5DC"/>
    <a:srgbClr val="FFFFCC"/>
    <a:srgbClr val="000000"/>
    <a:srgbClr val="202428"/>
    <a:srgbClr val="F1F1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82163" autoAdjust="0"/>
  </p:normalViewPr>
  <p:slideViewPr>
    <p:cSldViewPr snapToGrid="0">
      <p:cViewPr varScale="1">
        <p:scale>
          <a:sx n="85" d="100"/>
          <a:sy n="85" d="100"/>
        </p:scale>
        <p:origin x="441" y="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7A166-FE1B-449E-AFF8-0172DBCC3B1E}" type="datetimeFigureOut">
              <a:rPr lang="de-AT" smtClean="0"/>
              <a:t>27.09.2017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34E99-4F58-4F1E-8AC2-6B2524EDB88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91093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34E99-4F58-4F1E-8AC2-6B2524EDB88C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32780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705100"/>
            <a:ext cx="12192000" cy="3530600"/>
          </a:xfrm>
          <a:prstGeom prst="rect">
            <a:avLst/>
          </a:prstGeom>
          <a:solidFill>
            <a:srgbClr val="79AC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3400" y="2933700"/>
            <a:ext cx="8610600" cy="1646238"/>
          </a:xfrm>
        </p:spPr>
        <p:txBody>
          <a:bodyPr anchor="t" anchorCtr="0">
            <a:normAutofit/>
          </a:bodyPr>
          <a:lstStyle>
            <a:lvl1pPr algn="l">
              <a:defRPr sz="48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3400" y="4579938"/>
            <a:ext cx="8610600" cy="1655762"/>
          </a:xfrm>
        </p:spPr>
        <p:txBody>
          <a:bodyPr/>
          <a:lstStyle>
            <a:lvl1pPr marL="0" indent="0" algn="l">
              <a:buNone/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2329C36A-F9E6-4843-A135-153B7C5AEBE5}" type="datetimeFigureOut">
              <a:rPr lang="de-AT" smtClean="0"/>
              <a:pPr/>
              <a:t>27.09.2017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B203FF43-B991-45D8-92B9-339636C55398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94721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C36A-F9E6-4843-A135-153B7C5AEBE5}" type="datetimeFigureOut">
              <a:rPr lang="de-AT" smtClean="0"/>
              <a:t>27.09.2017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F43-B991-45D8-92B9-339636C553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72464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C36A-F9E6-4843-A135-153B7C5AEBE5}" type="datetimeFigureOut">
              <a:rPr lang="de-AT" smtClean="0"/>
              <a:t>27.09.2017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F43-B991-45D8-92B9-339636C553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6936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C36A-F9E6-4843-A135-153B7C5AEBE5}" type="datetimeFigureOut">
              <a:rPr lang="de-AT" smtClean="0"/>
              <a:t>27.09.2017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F43-B991-45D8-92B9-339636C553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5860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C36A-F9E6-4843-A135-153B7C5AEBE5}" type="datetimeFigureOut">
              <a:rPr lang="de-AT" smtClean="0"/>
              <a:t>27.09.2017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F43-B991-45D8-92B9-339636C553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7481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C36A-F9E6-4843-A135-153B7C5AEBE5}" type="datetimeFigureOut">
              <a:rPr lang="de-AT" smtClean="0"/>
              <a:t>27.09.2017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F43-B991-45D8-92B9-339636C553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09703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C36A-F9E6-4843-A135-153B7C5AEBE5}" type="datetimeFigureOut">
              <a:rPr lang="de-AT" smtClean="0"/>
              <a:t>27.09.2017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F43-B991-45D8-92B9-339636C553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06548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C36A-F9E6-4843-A135-153B7C5AEBE5}" type="datetimeFigureOut">
              <a:rPr lang="de-AT" smtClean="0"/>
              <a:t>27.09.2017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F43-B991-45D8-92B9-339636C553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7763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C36A-F9E6-4843-A135-153B7C5AEBE5}" type="datetimeFigureOut">
              <a:rPr lang="de-AT" smtClean="0"/>
              <a:t>27.09.2017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F43-B991-45D8-92B9-339636C553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48259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C36A-F9E6-4843-A135-153B7C5AEBE5}" type="datetimeFigureOut">
              <a:rPr lang="de-AT" smtClean="0"/>
              <a:t>27.09.2017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F43-B991-45D8-92B9-339636C553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6149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C36A-F9E6-4843-A135-153B7C5AEBE5}" type="datetimeFigureOut">
              <a:rPr lang="de-AT" smtClean="0"/>
              <a:t>27.09.2017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F43-B991-45D8-92B9-339636C553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22481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9C36A-F9E6-4843-A135-153B7C5AEBE5}" type="datetimeFigureOut">
              <a:rPr lang="de-AT" smtClean="0"/>
              <a:t>27.09.2017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3FF43-B991-45D8-92B9-339636C553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11415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windows/cortana/cortana-skill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BotBuilder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dev.botframework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botframework.com/en-us/channel-inspector/channels/Facebook?f=Channeldata&amp;e=example1" TargetMode="Externa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733529" y="4484276"/>
            <a:ext cx="49155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Microsoft Bot Framework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733529" y="5206719"/>
            <a:ext cx="39049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Roman Schacherl, softaware gmbh</a:t>
            </a:r>
          </a:p>
          <a:p>
            <a:r>
              <a:rPr lang="de-DE" sz="2000" dirty="0"/>
              <a:t>MVP Windows </a:t>
            </a:r>
            <a:r>
              <a:rPr lang="de-DE" sz="2000" dirty="0" err="1"/>
              <a:t>Platform</a:t>
            </a:r>
            <a:endParaRPr lang="de-AT" sz="2000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8404678" y="512467"/>
            <a:ext cx="3318340" cy="1218584"/>
            <a:chOff x="5385288" y="954593"/>
            <a:chExt cx="5925748" cy="2176095"/>
          </a:xfrm>
        </p:grpSpPr>
        <p:pic>
          <p:nvPicPr>
            <p:cNvPr id="10" name="Grafik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85288" y="954593"/>
              <a:ext cx="5214815" cy="971852"/>
            </a:xfrm>
            <a:prstGeom prst="rect">
              <a:avLst/>
            </a:prstGeom>
          </p:spPr>
        </p:pic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2147" y="2239428"/>
              <a:ext cx="3019852" cy="445630"/>
            </a:xfrm>
            <a:prstGeom prst="rect">
              <a:avLst/>
            </a:prstGeom>
          </p:spPr>
        </p:pic>
        <p:pic>
          <p:nvPicPr>
            <p:cNvPr id="12" name="Grafik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42147" y="2685058"/>
              <a:ext cx="3768889" cy="4456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283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LUIS</a:t>
            </a:r>
            <a:br>
              <a:rPr lang="de-AT" dirty="0"/>
            </a:br>
            <a:r>
              <a:rPr lang="de-AT" sz="3200" dirty="0"/>
              <a:t>(Language Understanding Intelligent Service)</a:t>
            </a:r>
            <a:endParaRPr lang="de-AT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838200" y="1825625"/>
            <a:ext cx="4838700" cy="4351338"/>
          </a:xfrm>
        </p:spPr>
        <p:txBody>
          <a:bodyPr>
            <a:normAutofit/>
          </a:bodyPr>
          <a:lstStyle/>
          <a:p>
            <a:r>
              <a:rPr lang="de-DE" dirty="0"/>
              <a:t>Sprache verstehen</a:t>
            </a:r>
          </a:p>
          <a:p>
            <a:pPr lvl="1"/>
            <a:r>
              <a:rPr lang="de-DE" dirty="0"/>
              <a:t>Welche Aktion?</a:t>
            </a:r>
          </a:p>
          <a:p>
            <a:pPr lvl="1"/>
            <a:r>
              <a:rPr lang="de-DE" dirty="0"/>
              <a:t>Welche Daten?</a:t>
            </a:r>
          </a:p>
          <a:p>
            <a:r>
              <a:rPr lang="de-DE" dirty="0" err="1"/>
              <a:t>Machine</a:t>
            </a:r>
            <a:r>
              <a:rPr lang="de-DE" dirty="0"/>
              <a:t> Learning</a:t>
            </a:r>
          </a:p>
          <a:p>
            <a:r>
              <a:rPr lang="de-DE" dirty="0"/>
              <a:t>Kosten</a:t>
            </a:r>
          </a:p>
          <a:p>
            <a:pPr lvl="1"/>
            <a:r>
              <a:rPr lang="de-DE" dirty="0"/>
              <a:t>10.000 Transaktionen pro Monat kostenlos</a:t>
            </a:r>
          </a:p>
          <a:p>
            <a:pPr lvl="1"/>
            <a:r>
              <a:rPr lang="de-DE" dirty="0"/>
              <a:t>50 Transaktionen/Sekunde: 0,633 € pro 1000 Transaktionen</a:t>
            </a:r>
            <a:endParaRPr lang="de-AT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3710459-286C-4168-978C-DA81AEA43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5"/>
            <a:ext cx="5573789" cy="320834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0579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8C42CF-D2FD-4419-BAFD-0D31AF2B9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Cortana Skills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FD182B-5849-4BBD-855F-F3838387D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Bisherige Möglichkeiten in UWP</a:t>
            </a:r>
          </a:p>
          <a:p>
            <a:pPr lvl="1"/>
            <a:r>
              <a:rPr lang="de-DE" dirty="0" err="1"/>
              <a:t>Foreground</a:t>
            </a:r>
            <a:r>
              <a:rPr lang="de-DE" dirty="0"/>
              <a:t> (Start der App)</a:t>
            </a:r>
          </a:p>
          <a:p>
            <a:pPr lvl="1"/>
            <a:r>
              <a:rPr lang="de-DE" dirty="0"/>
              <a:t>Background (Kommunikation über Cortana)</a:t>
            </a:r>
          </a:p>
          <a:p>
            <a:r>
              <a:rPr lang="de-DE" dirty="0"/>
              <a:t>Neu: Cortana Skills</a:t>
            </a:r>
          </a:p>
          <a:p>
            <a:pPr lvl="1"/>
            <a:r>
              <a:rPr lang="de-DE" dirty="0"/>
              <a:t>Cortana-Integration von Bots</a:t>
            </a:r>
          </a:p>
          <a:p>
            <a:pPr lvl="1"/>
            <a:r>
              <a:rPr lang="de-DE" dirty="0"/>
              <a:t>Zugriff auf das Cortana-Profil möglich</a:t>
            </a:r>
          </a:p>
          <a:p>
            <a:pPr lvl="1"/>
            <a:r>
              <a:rPr lang="de-DE" dirty="0"/>
              <a:t>Derzeit beschränkt auf EN-US</a:t>
            </a:r>
          </a:p>
          <a:p>
            <a:pPr lvl="1"/>
            <a:r>
              <a:rPr lang="de-DE" dirty="0">
                <a:hlinkClick r:id="rId2"/>
              </a:rPr>
              <a:t>https://www.microsoft.com/en-us/windows/cortana/cortana-skills/</a:t>
            </a:r>
            <a:r>
              <a:rPr lang="de-DE" dirty="0"/>
              <a:t> 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352C6C53-9B53-46BF-84D8-515D6ECF2509}"/>
              </a:ext>
            </a:extLst>
          </p:cNvPr>
          <p:cNvGrpSpPr/>
          <p:nvPr/>
        </p:nvGrpSpPr>
        <p:grpSpPr>
          <a:xfrm>
            <a:off x="7455627" y="-1180464"/>
            <a:ext cx="5588000" cy="5588000"/>
            <a:chOff x="3114675" y="1466850"/>
            <a:chExt cx="4886325" cy="4886325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3B14CD9C-A26D-4DF7-9CBA-EB9CEF3DECD8}"/>
                </a:ext>
              </a:extLst>
            </p:cNvPr>
            <p:cNvSpPr/>
            <p:nvPr/>
          </p:nvSpPr>
          <p:spPr>
            <a:xfrm>
              <a:off x="3114675" y="1466850"/>
              <a:ext cx="4886325" cy="4886325"/>
            </a:xfrm>
            <a:prstGeom prst="ellipse">
              <a:avLst/>
            </a:prstGeom>
            <a:solidFill>
              <a:srgbClr val="9ADA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6860BEA9-FE15-4726-A56B-4A56FE52D939}"/>
                </a:ext>
              </a:extLst>
            </p:cNvPr>
            <p:cNvSpPr/>
            <p:nvPr/>
          </p:nvSpPr>
          <p:spPr>
            <a:xfrm>
              <a:off x="3567112" y="1919287"/>
              <a:ext cx="3981450" cy="3981450"/>
            </a:xfrm>
            <a:prstGeom prst="ellipse">
              <a:avLst/>
            </a:prstGeom>
            <a:solidFill>
              <a:srgbClr val="1C9F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3F604523-7585-4312-820B-B48BB20D8E39}"/>
                </a:ext>
              </a:extLst>
            </p:cNvPr>
            <p:cNvSpPr/>
            <p:nvPr/>
          </p:nvSpPr>
          <p:spPr>
            <a:xfrm>
              <a:off x="3950493" y="2302668"/>
              <a:ext cx="3214688" cy="32146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</p:grpSp>
    </p:spTree>
    <p:extLst>
      <p:ext uri="{BB962C8B-B14F-4D97-AF65-F5344CB8AC3E}">
        <p14:creationId xmlns:p14="http://schemas.microsoft.com/office/powerpoint/2010/main" val="101746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FA046A-80B0-413F-99A4-868FE79AE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Voice Design Guidelines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362AF5-B271-460D-ACB9-9070D9EA6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Weniger ist mehr, Wichtiges zuerst.</a:t>
            </a:r>
          </a:p>
          <a:p>
            <a:pPr lvl="1"/>
            <a:r>
              <a:rPr lang="de-DE" dirty="0" err="1"/>
              <a:t>Full</a:t>
            </a:r>
            <a:r>
              <a:rPr lang="de-DE" dirty="0"/>
              <a:t>/Partial/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Intent</a:t>
            </a:r>
            <a:r>
              <a:rPr lang="de-DE" dirty="0"/>
              <a:t>?</a:t>
            </a:r>
          </a:p>
          <a:p>
            <a:r>
              <a:rPr lang="de-DE" dirty="0"/>
              <a:t>Einfache, klare Fragen.</a:t>
            </a:r>
          </a:p>
          <a:p>
            <a:r>
              <a:rPr lang="de-DE" dirty="0"/>
              <a:t>Annahmen treffen und hinterfragen</a:t>
            </a:r>
          </a:p>
          <a:p>
            <a:r>
              <a:rPr lang="de-DE" dirty="0"/>
              <a:t>Bestätigungen („Ok, …“)</a:t>
            </a:r>
          </a:p>
          <a:p>
            <a:r>
              <a:rPr lang="de-DE" dirty="0"/>
              <a:t>Keine 1:1-Wiederholungen von Fragen</a:t>
            </a:r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229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540" y="399143"/>
            <a:ext cx="4100921" cy="605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4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Conversational</a:t>
            </a:r>
            <a:r>
              <a:rPr lang="de-AT" dirty="0"/>
              <a:t> User Interfaces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Sprache ist natürlich</a:t>
            </a:r>
          </a:p>
          <a:p>
            <a:r>
              <a:rPr lang="de-AT" dirty="0"/>
              <a:t>Fun-Faktor vs. echter Vorteil</a:t>
            </a:r>
          </a:p>
          <a:p>
            <a:r>
              <a:rPr lang="de-AT" dirty="0"/>
              <a:t>Gesprochene und geschriebene Sprache</a:t>
            </a:r>
          </a:p>
          <a:p>
            <a:r>
              <a:rPr lang="de-AT" dirty="0"/>
              <a:t>Qualität der Erkennung ist entscheidend</a:t>
            </a:r>
          </a:p>
          <a:p>
            <a:pPr lvl="1"/>
            <a:r>
              <a:rPr lang="de-AT" dirty="0"/>
              <a:t>Kann die Grammatik eingeschränkt werden?</a:t>
            </a:r>
          </a:p>
          <a:p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798" y="4462720"/>
            <a:ext cx="6269366" cy="203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26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Bot </a:t>
            </a:r>
            <a:r>
              <a:rPr lang="de-AT" dirty="0" err="1"/>
              <a:t>Builder</a:t>
            </a:r>
            <a:r>
              <a:rPr lang="de-AT" dirty="0"/>
              <a:t> SDK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Open Source (</a:t>
            </a:r>
            <a:r>
              <a:rPr lang="de-AT" dirty="0" err="1"/>
              <a:t>GitHub</a:t>
            </a:r>
            <a:r>
              <a:rPr lang="de-AT" dirty="0"/>
              <a:t>)</a:t>
            </a:r>
            <a:br>
              <a:rPr lang="de-AT" dirty="0"/>
            </a:br>
            <a:r>
              <a:rPr lang="de-AT" dirty="0">
                <a:hlinkClick r:id="rId2"/>
              </a:rPr>
              <a:t>https://github.com/Microsoft/BotBuilder/</a:t>
            </a:r>
            <a:endParaRPr lang="de-AT" dirty="0"/>
          </a:p>
          <a:p>
            <a:r>
              <a:rPr lang="de-DE" dirty="0"/>
              <a:t>Version 3</a:t>
            </a:r>
            <a:endParaRPr lang="de-AT" dirty="0"/>
          </a:p>
          <a:p>
            <a:r>
              <a:rPr lang="de-AT" dirty="0"/>
              <a:t>Verfügbar für Node.js und C# </a:t>
            </a:r>
          </a:p>
          <a:p>
            <a:r>
              <a:rPr lang="de-DE" dirty="0"/>
              <a:t>Features</a:t>
            </a:r>
          </a:p>
          <a:p>
            <a:pPr lvl="1"/>
            <a:r>
              <a:rPr lang="de-DE" dirty="0"/>
              <a:t>Standard-Dialoge für Ja/Nein, Strings, Zahlen, </a:t>
            </a:r>
            <a:r>
              <a:rPr lang="de-DE" dirty="0" err="1"/>
              <a:t>Enumerations</a:t>
            </a:r>
            <a:endParaRPr lang="de-DE" dirty="0"/>
          </a:p>
          <a:p>
            <a:pPr lvl="1"/>
            <a:r>
              <a:rPr lang="de-DE" dirty="0"/>
              <a:t>Standard-Dialoge für LUIS-Integration</a:t>
            </a:r>
          </a:p>
          <a:p>
            <a:pPr lvl="1"/>
            <a:r>
              <a:rPr lang="de-DE" dirty="0" err="1"/>
              <a:t>FormFlow</a:t>
            </a:r>
            <a:r>
              <a:rPr lang="de-DE" dirty="0"/>
              <a:t>: Erzeugen eines Bots auf Basis einer C#-Klasse </a:t>
            </a:r>
          </a:p>
          <a:p>
            <a:pPr lvl="1"/>
            <a:r>
              <a:rPr lang="de-DE" dirty="0"/>
              <a:t>Cards</a:t>
            </a:r>
          </a:p>
          <a:p>
            <a:endParaRPr lang="de-AT" dirty="0"/>
          </a:p>
          <a:p>
            <a:endParaRPr lang="de-DE" dirty="0"/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7934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22" y="877330"/>
            <a:ext cx="3059176" cy="5050068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3981" y="2182994"/>
            <a:ext cx="2438740" cy="2438740"/>
          </a:xfrm>
          <a:prstGeom prst="rect">
            <a:avLst/>
          </a:prstGeom>
        </p:spPr>
      </p:pic>
      <p:sp>
        <p:nvSpPr>
          <p:cNvPr id="10" name="Wolke 9"/>
          <p:cNvSpPr/>
          <p:nvPr/>
        </p:nvSpPr>
        <p:spPr>
          <a:xfrm>
            <a:off x="4683211" y="1456174"/>
            <a:ext cx="4411362" cy="3892379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3855308" y="3402363"/>
            <a:ext cx="6190735" cy="0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6435149" y="2718487"/>
            <a:ext cx="1031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3200" dirty="0">
                <a:solidFill>
                  <a:srgbClr val="C00000"/>
                </a:solidFill>
              </a:rPr>
              <a:t>REST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3981" y="572134"/>
            <a:ext cx="2438740" cy="243874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3981" y="3793854"/>
            <a:ext cx="2438740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3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Bot Directory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28424" cy="4351338"/>
          </a:xfrm>
        </p:spPr>
        <p:txBody>
          <a:bodyPr/>
          <a:lstStyle/>
          <a:p>
            <a:r>
              <a:rPr lang="de-AT" dirty="0"/>
              <a:t>Registrierung unter</a:t>
            </a:r>
            <a:br>
              <a:rPr lang="de-AT" dirty="0"/>
            </a:br>
            <a:r>
              <a:rPr lang="de-AT" dirty="0">
                <a:hlinkClick r:id="rId2"/>
              </a:rPr>
              <a:t>http://dev.botframework.com</a:t>
            </a:r>
            <a:endParaRPr lang="de-AT" dirty="0"/>
          </a:p>
          <a:p>
            <a:r>
              <a:rPr lang="de-AT" dirty="0"/>
              <a:t>Endpunkt-Adresse</a:t>
            </a:r>
          </a:p>
          <a:p>
            <a:r>
              <a:rPr lang="de-AT" dirty="0"/>
              <a:t>Möglichkeit zur Veröffentlichung im Bot Directory</a:t>
            </a:r>
          </a:p>
          <a:p>
            <a:endParaRPr lang="de-AT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121" y="1825625"/>
            <a:ext cx="5798879" cy="482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08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Channels</a:t>
            </a: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810" y="160866"/>
            <a:ext cx="4000000" cy="6603174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510" y="33453"/>
            <a:ext cx="7764579" cy="6858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2335BC0-C1AC-40E3-80E2-F7F681706C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458412"/>
            <a:ext cx="6063986" cy="4634973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8BDCE6FF-AA1B-42C0-B750-369AA96BB447}"/>
              </a:ext>
            </a:extLst>
          </p:cNvPr>
          <p:cNvSpPr txBox="1"/>
          <p:nvPr/>
        </p:nvSpPr>
        <p:spPr>
          <a:xfrm>
            <a:off x="882650" y="6318250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hlinkClick r:id="rId5"/>
              </a:rPr>
              <a:t>Channel Inspector</a:t>
            </a:r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582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Cognitive</a:t>
            </a:r>
            <a:r>
              <a:rPr lang="de-AT" dirty="0"/>
              <a:t> Services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6625"/>
            <a:ext cx="12192000" cy="6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23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Cognitive</a:t>
            </a:r>
            <a:r>
              <a:rPr lang="de-AT" dirty="0"/>
              <a:t> Services</a:t>
            </a:r>
          </a:p>
        </p:txBody>
      </p:sp>
      <p:grpSp>
        <p:nvGrpSpPr>
          <p:cNvPr id="15" name="Gruppieren 14"/>
          <p:cNvGrpSpPr/>
          <p:nvPr/>
        </p:nvGrpSpPr>
        <p:grpSpPr>
          <a:xfrm>
            <a:off x="967468" y="1690688"/>
            <a:ext cx="3333750" cy="2243167"/>
            <a:chOff x="967468" y="1690688"/>
            <a:chExt cx="3333750" cy="2243167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7468" y="1690688"/>
              <a:ext cx="3333750" cy="1666875"/>
            </a:xfrm>
            <a:prstGeom prst="rect">
              <a:avLst/>
            </a:prstGeom>
          </p:spPr>
        </p:pic>
        <p:sp>
          <p:nvSpPr>
            <p:cNvPr id="10" name="Textfeld 9"/>
            <p:cNvSpPr txBox="1"/>
            <p:nvPr/>
          </p:nvSpPr>
          <p:spPr>
            <a:xfrm>
              <a:off x="967468" y="3357562"/>
              <a:ext cx="3333750" cy="576293"/>
            </a:xfrm>
            <a:prstGeom prst="rect">
              <a:avLst/>
            </a:prstGeom>
            <a:solidFill>
              <a:srgbClr val="02806E"/>
            </a:solidFill>
          </p:spPr>
          <p:txBody>
            <a:bodyPr wrap="square" tIns="72000" bIns="72000" rtlCol="0">
              <a:spAutoFit/>
            </a:bodyPr>
            <a:lstStyle/>
            <a:p>
              <a:pPr algn="ctr"/>
              <a:r>
                <a:rPr lang="de-AT" sz="2800" dirty="0">
                  <a:solidFill>
                    <a:schemeClr val="bg1"/>
                  </a:solidFill>
                </a:rPr>
                <a:t>VISION</a:t>
              </a:r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4493759" y="1690688"/>
            <a:ext cx="3333750" cy="2243166"/>
            <a:chOff x="4493759" y="1690688"/>
            <a:chExt cx="3333750" cy="2243166"/>
          </a:xfrm>
        </p:grpSpPr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93759" y="1690688"/>
              <a:ext cx="3333750" cy="1666875"/>
            </a:xfrm>
            <a:prstGeom prst="rect">
              <a:avLst/>
            </a:prstGeom>
          </p:spPr>
        </p:pic>
        <p:sp>
          <p:nvSpPr>
            <p:cNvPr id="11" name="Textfeld 10"/>
            <p:cNvSpPr txBox="1"/>
            <p:nvPr/>
          </p:nvSpPr>
          <p:spPr>
            <a:xfrm>
              <a:off x="4493759" y="3357561"/>
              <a:ext cx="3333750" cy="576293"/>
            </a:xfrm>
            <a:prstGeom prst="rect">
              <a:avLst/>
            </a:prstGeom>
            <a:solidFill>
              <a:srgbClr val="02806E"/>
            </a:solidFill>
          </p:spPr>
          <p:txBody>
            <a:bodyPr wrap="square" tIns="72000" bIns="72000" rtlCol="0">
              <a:spAutoFit/>
            </a:bodyPr>
            <a:lstStyle/>
            <a:p>
              <a:pPr algn="ctr"/>
              <a:r>
                <a:rPr lang="de-AT" sz="2800" dirty="0">
                  <a:solidFill>
                    <a:schemeClr val="bg1"/>
                  </a:solidFill>
                </a:rPr>
                <a:t>SPEECH</a:t>
              </a: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8020050" y="1690687"/>
            <a:ext cx="3333750" cy="2243166"/>
            <a:chOff x="8020050" y="1690687"/>
            <a:chExt cx="3333750" cy="2243166"/>
          </a:xfrm>
        </p:grpSpPr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20050" y="1690687"/>
              <a:ext cx="3333750" cy="1666875"/>
            </a:xfrm>
            <a:prstGeom prst="rect">
              <a:avLst/>
            </a:prstGeom>
          </p:spPr>
        </p:pic>
        <p:sp>
          <p:nvSpPr>
            <p:cNvPr id="12" name="Textfeld 11"/>
            <p:cNvSpPr txBox="1"/>
            <p:nvPr/>
          </p:nvSpPr>
          <p:spPr>
            <a:xfrm>
              <a:off x="8020050" y="3357560"/>
              <a:ext cx="3333750" cy="576293"/>
            </a:xfrm>
            <a:prstGeom prst="rect">
              <a:avLst/>
            </a:prstGeom>
            <a:solidFill>
              <a:srgbClr val="02806E"/>
            </a:solidFill>
          </p:spPr>
          <p:txBody>
            <a:bodyPr wrap="square" tIns="72000" bIns="72000" rtlCol="0">
              <a:spAutoFit/>
            </a:bodyPr>
            <a:lstStyle/>
            <a:p>
              <a:pPr algn="ctr"/>
              <a:r>
                <a:rPr lang="de-AT" sz="2800" dirty="0">
                  <a:solidFill>
                    <a:schemeClr val="bg1"/>
                  </a:solidFill>
                </a:rPr>
                <a:t>LANGUAGE</a:t>
              </a: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967468" y="4215356"/>
            <a:ext cx="3333750" cy="2243168"/>
            <a:chOff x="967468" y="4215356"/>
            <a:chExt cx="3333750" cy="2243168"/>
          </a:xfrm>
        </p:grpSpPr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7468" y="4215356"/>
              <a:ext cx="3333750" cy="1666875"/>
            </a:xfrm>
            <a:prstGeom prst="rect">
              <a:avLst/>
            </a:prstGeom>
          </p:spPr>
        </p:pic>
        <p:sp>
          <p:nvSpPr>
            <p:cNvPr id="13" name="Textfeld 12"/>
            <p:cNvSpPr txBox="1"/>
            <p:nvPr/>
          </p:nvSpPr>
          <p:spPr>
            <a:xfrm>
              <a:off x="967468" y="5882231"/>
              <a:ext cx="3333750" cy="576293"/>
            </a:xfrm>
            <a:prstGeom prst="rect">
              <a:avLst/>
            </a:prstGeom>
            <a:solidFill>
              <a:srgbClr val="02806E"/>
            </a:solidFill>
          </p:spPr>
          <p:txBody>
            <a:bodyPr wrap="square" tIns="72000" bIns="72000" rtlCol="0">
              <a:spAutoFit/>
            </a:bodyPr>
            <a:lstStyle/>
            <a:p>
              <a:pPr algn="ctr"/>
              <a:r>
                <a:rPr lang="de-AT" sz="2800" dirty="0">
                  <a:solidFill>
                    <a:schemeClr val="bg1"/>
                  </a:solidFill>
                </a:rPr>
                <a:t>KNOWLEDGE</a:t>
              </a:r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4493759" y="4215356"/>
            <a:ext cx="3333750" cy="2243168"/>
            <a:chOff x="4493759" y="4215356"/>
            <a:chExt cx="3333750" cy="2243168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93759" y="4215356"/>
              <a:ext cx="3333750" cy="1666875"/>
            </a:xfrm>
            <a:prstGeom prst="rect">
              <a:avLst/>
            </a:prstGeom>
          </p:spPr>
        </p:pic>
        <p:sp>
          <p:nvSpPr>
            <p:cNvPr id="14" name="Textfeld 13"/>
            <p:cNvSpPr txBox="1"/>
            <p:nvPr/>
          </p:nvSpPr>
          <p:spPr>
            <a:xfrm>
              <a:off x="4493759" y="5882231"/>
              <a:ext cx="3333750" cy="576293"/>
            </a:xfrm>
            <a:prstGeom prst="rect">
              <a:avLst/>
            </a:prstGeom>
            <a:solidFill>
              <a:srgbClr val="02806E"/>
            </a:solidFill>
          </p:spPr>
          <p:txBody>
            <a:bodyPr wrap="square" tIns="72000" bIns="72000" rtlCol="0">
              <a:spAutoFit/>
            </a:bodyPr>
            <a:lstStyle/>
            <a:p>
              <a:pPr algn="ctr"/>
              <a:r>
                <a:rPr lang="de-AT" sz="2800" dirty="0">
                  <a:solidFill>
                    <a:schemeClr val="bg1"/>
                  </a:solidFill>
                </a:rPr>
                <a:t>SEARCH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382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softaware">
      <a:dk1>
        <a:srgbClr val="000000"/>
      </a:dk1>
      <a:lt1>
        <a:sysClr val="window" lastClr="FFFFFF"/>
      </a:lt1>
      <a:dk2>
        <a:srgbClr val="498532"/>
      </a:dk2>
      <a:lt2>
        <a:srgbClr val="FFFFFF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oftaware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Office PowerPoint</Application>
  <PresentationFormat>Breitbild</PresentationFormat>
  <Paragraphs>58</Paragraphs>
  <Slides>12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Segoe UI Light</vt:lpstr>
      <vt:lpstr>Segoe UI Semibold</vt:lpstr>
      <vt:lpstr>Office Theme</vt:lpstr>
      <vt:lpstr>PowerPoint-Präsentation</vt:lpstr>
      <vt:lpstr>PowerPoint-Präsentation</vt:lpstr>
      <vt:lpstr>Conversational User Interfaces</vt:lpstr>
      <vt:lpstr>Bot Builder SDK</vt:lpstr>
      <vt:lpstr>PowerPoint-Präsentation</vt:lpstr>
      <vt:lpstr>Bot Directory</vt:lpstr>
      <vt:lpstr>Channels</vt:lpstr>
      <vt:lpstr>Cognitive Services</vt:lpstr>
      <vt:lpstr>Cognitive Services</vt:lpstr>
      <vt:lpstr>LUIS (Language Understanding Intelligent Service)</vt:lpstr>
      <vt:lpstr>Cortana Skills</vt:lpstr>
      <vt:lpstr>Voice Design Guidelines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Roman Schacherl</dc:creator>
  <cp:lastModifiedBy>Roman Schacherl</cp:lastModifiedBy>
  <cp:revision>182</cp:revision>
  <dcterms:created xsi:type="dcterms:W3CDTF">2014-03-26T13:30:21Z</dcterms:created>
  <dcterms:modified xsi:type="dcterms:W3CDTF">2017-09-27T07:27:13Z</dcterms:modified>
</cp:coreProperties>
</file>