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65" r:id="rId6"/>
    <p:sldId id="261" r:id="rId7"/>
    <p:sldId id="264" r:id="rId8"/>
    <p:sldId id="262" r:id="rId9"/>
    <p:sldId id="259" r:id="rId10"/>
    <p:sldId id="258" r:id="rId11"/>
    <p:sldId id="260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9716E8-69E6-40A6-895D-EE0A68B486E9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BE60E8-A3E4-4C82-8A0C-91AB50469435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790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00D7D3-4FB4-45C2-A41F-4E5EC9A6C7F3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4C7D4A-476E-41FB-8378-5AFD34228CCF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595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360C0C-C497-4404-A227-1880E1600E9E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1AE48E-36D6-45B8-B43E-582DEC5753B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269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D22E9-47C1-4376-805F-62D938BBBB25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861E5C-C787-4A70-ADE1-3AC8EB73A39F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500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1F736B-2A23-4E10-A0F4-787229D37DDF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C9033A-26F0-46D8-8107-00E359EA17D2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82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33D9A7-A922-40F6-ABD5-1253422F8B5C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E32F5B-91F3-4D09-8E0D-6537CE56FDDD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331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921067-2025-4A32-A45D-042909A566C3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A3AEE0-A0F4-49B3-AED1-BF48A78FDD60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11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43EC5A-E7A2-405C-925A-68C0B1A706D0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96750C-5FE7-4E4F-9EC4-AE52114693DA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688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E8A2B1-7DAF-40E3-BF5D-B40E35B706F3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A3B1A-EB31-40EF-BFB8-C0F3B37ACF60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694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677BC7-F92A-47B9-955F-E80F24FF7F27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C0ABC1-227D-4AFE-9871-4223CCB48FE9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47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sv-SE" sz="3200"/>
            </a:lvl1pPr>
          </a:lstStyle>
          <a:p>
            <a:pPr lvl="0"/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4E6825-805D-48AC-9A54-D74EC15A89D4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440E76-7520-4454-A0E4-98E4BFF8B4BD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360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B6C41F8-6CE8-49F3-9669-86F8EF8A9CEF}" type="datetime1">
              <a:rPr lang="sv-SE"/>
              <a:pPr lvl="0"/>
              <a:t>2016-03-30</a:t>
            </a:fld>
            <a:endParaRPr lang="sv-S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sv-S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8B5C002-6D44-48DB-8477-DF917B6F30A1}" type="slidenum"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universal-star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u.com/VideoSession/2015sf/angular-2-server-rende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v-SE"/>
              <a:t>Angular Universal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sv-SE"/>
              <a:t>Christoffer Noring, Softhouse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Starter kit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5722" y="5211997"/>
            <a:ext cx="201298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Code in angular 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Install server plugin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93028" y="5211997"/>
            <a:ext cx="356610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different server side approaches</a:t>
            </a:r>
          </a:p>
        </p:txBody>
      </p:sp>
      <p:cxnSp>
        <p:nvCxnSpPr>
          <p:cNvPr id="5" name="Straight Arrow Connector 6"/>
          <p:cNvCxnSpPr/>
          <p:nvPr/>
        </p:nvCxnSpPr>
        <p:spPr>
          <a:xfrm flipH="1">
            <a:off x="3141914" y="5348691"/>
            <a:ext cx="677909" cy="23159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Rectangle 7"/>
          <p:cNvSpPr/>
          <p:nvPr/>
        </p:nvSpPr>
        <p:spPr>
          <a:xfrm>
            <a:off x="838203" y="1690689"/>
            <a:ext cx="5549466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git clone 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https://github.com/angular/universal-starter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npm install --global typescript typings webpack nodemon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npm install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838203" y="1349828"/>
            <a:ext cx="105028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Installing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55722" y="2686717"/>
            <a:ext cx="97334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Running</a:t>
            </a:r>
          </a:p>
        </p:txBody>
      </p:sp>
      <p:sp>
        <p:nvSpPr>
          <p:cNvPr id="9" name="Rectangle 14"/>
          <p:cNvSpPr/>
          <p:nvPr/>
        </p:nvSpPr>
        <p:spPr>
          <a:xfrm>
            <a:off x="855722" y="3274941"/>
            <a:ext cx="2286192" cy="12003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npm start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npm run build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npm run watch</a:t>
            </a:r>
          </a:p>
        </p:txBody>
      </p:sp>
      <p:sp>
        <p:nvSpPr>
          <p:cNvPr id="10" name="Rectangle 15"/>
          <p:cNvSpPr/>
          <p:nvPr/>
        </p:nvSpPr>
        <p:spPr>
          <a:xfrm>
            <a:off x="3141914" y="3302776"/>
            <a:ext cx="4583301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33333"/>
                </a:solidFill>
                <a:uFillTx/>
                <a:latin typeface="Helvetica Neue"/>
              </a:rPr>
              <a:t>build your client app and start a web server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3141914" y="3554821"/>
            <a:ext cx="3236783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333333"/>
                </a:solidFill>
                <a:uFillTx/>
                <a:latin typeface="Helvetica Neue"/>
              </a:rPr>
              <a:t>prepare a distributable bundle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3141914" y="4115156"/>
            <a:ext cx="4583301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33333"/>
                </a:solidFill>
                <a:uFillTx/>
                <a:latin typeface="Helvetica Neue"/>
              </a:rPr>
              <a:t>build your client app and start a web server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8207828" y="1349828"/>
            <a:ext cx="195822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Different branches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8294915" y="1872343"/>
            <a:ext cx="292849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Default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branch with webpack</a:t>
            </a:r>
          </a:p>
        </p:txBody>
      </p:sp>
      <p:sp>
        <p:nvSpPr>
          <p:cNvPr id="15" name="Rectangle 20"/>
          <p:cNvSpPr/>
          <p:nvPr/>
        </p:nvSpPr>
        <p:spPr>
          <a:xfrm>
            <a:off x="8294915" y="2351608"/>
            <a:ext cx="3058887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Systemjs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branch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Angular Connect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branch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Going from Client to Server Side</a:t>
            </a:r>
          </a:p>
        </p:txBody>
      </p:sp>
      <p:sp>
        <p:nvSpPr>
          <p:cNvPr id="3" name="Rectangle 3"/>
          <p:cNvSpPr/>
          <p:nvPr/>
        </p:nvSpPr>
        <p:spPr>
          <a:xfrm>
            <a:off x="9656173" y="1690689"/>
            <a:ext cx="1796146" cy="131377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angular2-universal-preview</a:t>
            </a:r>
          </a:p>
        </p:txBody>
      </p:sp>
      <p:sp>
        <p:nvSpPr>
          <p:cNvPr id="4" name="Rectangle 4"/>
          <p:cNvSpPr/>
          <p:nvPr/>
        </p:nvSpPr>
        <p:spPr>
          <a:xfrm>
            <a:off x="4458111" y="3998735"/>
            <a:ext cx="1502231" cy="865497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server.ts</a:t>
            </a:r>
          </a:p>
        </p:txBody>
      </p:sp>
      <p:sp>
        <p:nvSpPr>
          <p:cNvPr id="5" name="Rectangle 5"/>
          <p:cNvSpPr/>
          <p:nvPr/>
        </p:nvSpPr>
        <p:spPr>
          <a:xfrm>
            <a:off x="7598554" y="3882002"/>
            <a:ext cx="1534884" cy="865497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client.ts</a:t>
            </a:r>
          </a:p>
        </p:txBody>
      </p:sp>
      <p:sp>
        <p:nvSpPr>
          <p:cNvPr id="6" name="Rectangle 6"/>
          <p:cNvSpPr/>
          <p:nvPr/>
        </p:nvSpPr>
        <p:spPr>
          <a:xfrm>
            <a:off x="9952933" y="3863248"/>
            <a:ext cx="1338946" cy="865497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index.html</a:t>
            </a:r>
          </a:p>
        </p:txBody>
      </p:sp>
      <p:sp>
        <p:nvSpPr>
          <p:cNvPr id="7" name="Rectangle 7"/>
          <p:cNvSpPr/>
          <p:nvPr/>
        </p:nvSpPr>
        <p:spPr>
          <a:xfrm>
            <a:off x="1921309" y="4027483"/>
            <a:ext cx="1344707" cy="836749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app.ts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3664" y="3415375"/>
            <a:ext cx="209070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Where you app lives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49575" y="3276871"/>
            <a:ext cx="336707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Where you setup your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View engine in nodejs ( angular2 )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04107" y="3295634"/>
            <a:ext cx="218502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Where you bootstrap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52933" y="3276871"/>
            <a:ext cx="16230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Your starter file</a:t>
            </a:r>
          </a:p>
        </p:txBody>
      </p:sp>
      <p:sp>
        <p:nvSpPr>
          <p:cNvPr id="12" name="Rectangle 12"/>
          <p:cNvSpPr/>
          <p:nvPr/>
        </p:nvSpPr>
        <p:spPr>
          <a:xfrm>
            <a:off x="1162339" y="1472970"/>
            <a:ext cx="462668" cy="435428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93650" y="1487262"/>
            <a:ext cx="1290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Normal app</a:t>
            </a:r>
          </a:p>
        </p:txBody>
      </p:sp>
      <p:sp>
        <p:nvSpPr>
          <p:cNvPr id="14" name="Rectangle 14"/>
          <p:cNvSpPr/>
          <p:nvPr/>
        </p:nvSpPr>
        <p:spPr>
          <a:xfrm>
            <a:off x="1162339" y="2129857"/>
            <a:ext cx="462668" cy="435428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93650" y="2162903"/>
            <a:ext cx="412772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Files/ libs needed for serverside rendering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48629" y="65827"/>
            <a:ext cx="10515600" cy="928417"/>
          </a:xfrm>
        </p:spPr>
        <p:txBody>
          <a:bodyPr/>
          <a:lstStyle/>
          <a:p>
            <a:pPr lvl="0"/>
            <a:r>
              <a:rPr lang="sv-SE"/>
              <a:t>Server.ts – setting view engine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8203" y="1690689"/>
            <a:ext cx="250363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Express with handlebars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16398" y="944154"/>
            <a:ext cx="321543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Express  view engine + angular2</a:t>
            </a:r>
          </a:p>
        </p:txBody>
      </p:sp>
      <p:sp>
        <p:nvSpPr>
          <p:cNvPr id="5" name="Rectangle 5"/>
          <p:cNvSpPr/>
          <p:nvPr/>
        </p:nvSpPr>
        <p:spPr>
          <a:xfrm>
            <a:off x="838203" y="2361255"/>
            <a:ext cx="6096003" cy="332399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 express = require('express');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 exphbs  = require('express-handlebars');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 app = express();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app.engine('handlebars', exphbs({defaultLayout: 'main'}));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app.set('view engine', 'handlebars');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app.get('/', function (req, res)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res.render('home');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});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app.listen(3000, function ()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console.log('Example app listening on port 3000!');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});</a:t>
            </a:r>
          </a:p>
        </p:txBody>
      </p:sp>
      <p:sp>
        <p:nvSpPr>
          <p:cNvPr id="6" name="Rectangle 6"/>
          <p:cNvSpPr/>
          <p:nvPr/>
        </p:nvSpPr>
        <p:spPr>
          <a:xfrm>
            <a:off x="6516398" y="1321682"/>
            <a:ext cx="6096003" cy="461665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app.engine('.html', expressEngine);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app.set('views', __dirname);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app.set('view engine', 'html');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function </a:t>
            </a:r>
            <a:r>
              <a:rPr lang="sv-SE" sz="14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ngApp</a:t>
            </a: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(req, res)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let baseUrl = '/';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let url = req.originalUrl || '/';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res.render('index',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directives: [</a:t>
            </a:r>
            <a:r>
              <a:rPr lang="sv-SE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</a:t>
            </a: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],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providers: [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provide(APP_BASE_HREF, {useValue: baseUrl}),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provide(REQUEST_URL, {useValue: url}),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ROUTER_PROVIDERS,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NODE_LOCATION_PROVIDERS,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],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preboot: true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});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// Serve static files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app.use(express.static(root));</a:t>
            </a:r>
          </a:p>
        </p:txBody>
      </p:sp>
      <p:sp>
        <p:nvSpPr>
          <p:cNvPr id="7" name="Rectangle 7"/>
          <p:cNvSpPr/>
          <p:nvPr/>
        </p:nvSpPr>
        <p:spPr>
          <a:xfrm>
            <a:off x="6516398" y="6013889"/>
            <a:ext cx="5153092" cy="307777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app.use('/', </a:t>
            </a:r>
            <a:r>
              <a:rPr lang="sv-SE" sz="14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ngApp</a:t>
            </a: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93084" y="2060024"/>
            <a:ext cx="10273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Thats it!!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80859" y="1839690"/>
            <a:ext cx="139531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Engine setup</a:t>
            </a:r>
          </a:p>
        </p:txBody>
      </p:sp>
      <p:cxnSp>
        <p:nvCxnSpPr>
          <p:cNvPr id="10" name="Straight Arrow Connector 11"/>
          <p:cNvCxnSpPr/>
          <p:nvPr/>
        </p:nvCxnSpPr>
        <p:spPr>
          <a:xfrm flipV="1">
            <a:off x="6226625" y="1807028"/>
            <a:ext cx="289773" cy="25299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1" name="Straight Arrow Connector 13"/>
          <p:cNvCxnSpPr/>
          <p:nvPr/>
        </p:nvCxnSpPr>
        <p:spPr>
          <a:xfrm flipH="1">
            <a:off x="4038603" y="2361255"/>
            <a:ext cx="544287" cy="104597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2" name="TextBox 14"/>
          <p:cNvSpPr txBox="1"/>
          <p:nvPr/>
        </p:nvSpPr>
        <p:spPr>
          <a:xfrm>
            <a:off x="4484912" y="4506684"/>
            <a:ext cx="181042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Respond to route</a:t>
            </a:r>
          </a:p>
        </p:txBody>
      </p:sp>
      <p:cxnSp>
        <p:nvCxnSpPr>
          <p:cNvPr id="13" name="Straight Arrow Connector 16"/>
          <p:cNvCxnSpPr/>
          <p:nvPr/>
        </p:nvCxnSpPr>
        <p:spPr>
          <a:xfrm>
            <a:off x="5693228" y="5127168"/>
            <a:ext cx="533397" cy="111034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4" name="Straight Arrow Connector 18"/>
          <p:cNvCxnSpPr/>
          <p:nvPr/>
        </p:nvCxnSpPr>
        <p:spPr>
          <a:xfrm flipH="1">
            <a:off x="3058887" y="4506684"/>
            <a:ext cx="1110338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5" name="TextBox 19"/>
          <p:cNvSpPr txBox="1"/>
          <p:nvPr/>
        </p:nvSpPr>
        <p:spPr>
          <a:xfrm>
            <a:off x="9916887" y="4615543"/>
            <a:ext cx="1763365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setup App as top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Component +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setup routing</a:t>
            </a:r>
          </a:p>
        </p:txBody>
      </p:sp>
      <p:cxnSp>
        <p:nvCxnSpPr>
          <p:cNvPr id="16" name="Straight Arrow Connector 21"/>
          <p:cNvCxnSpPr/>
          <p:nvPr/>
        </p:nvCxnSpPr>
        <p:spPr>
          <a:xfrm flipH="1" flipV="1">
            <a:off x="9231087" y="4506684"/>
            <a:ext cx="587822" cy="50074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Run code demo</a:t>
            </a:r>
          </a:p>
        </p:txBody>
      </p:sp>
      <p:sp>
        <p:nvSpPr>
          <p:cNvPr id="3" name="Rectangle 4"/>
          <p:cNvSpPr/>
          <p:nvPr/>
        </p:nvSpPr>
        <p:spPr>
          <a:xfrm>
            <a:off x="838203" y="1690689"/>
            <a:ext cx="6096003" cy="23083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function ngApp(req, res)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let baseUrl = '/';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let url = req.originalUrl || '/';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res.render('index',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directives : [ App ],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preboot: true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});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}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5344887" y="1690689"/>
            <a:ext cx="618675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Minimum effort to turn it serverside, well plus engine setup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471367" y="2183130"/>
            <a:ext cx="5153092" cy="307777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app.use('/', </a:t>
            </a:r>
            <a:r>
              <a:rPr lang="sv-SE" sz="14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ngApp</a:t>
            </a: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Thank you for listening</a:t>
            </a:r>
          </a:p>
        </p:txBody>
      </p:sp>
      <p:pic>
        <p:nvPicPr>
          <p:cNvPr id="3" name="Picture 4" descr="Linked In ic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2007" y="1690689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4"/>
          <p:cNvSpPr/>
          <p:nvPr/>
        </p:nvSpPr>
        <p:spPr>
          <a:xfrm>
            <a:off x="1797856" y="1810822"/>
            <a:ext cx="5526514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https://www.linkedin.com/in/christoffer-noring-3257061</a:t>
            </a:r>
          </a:p>
        </p:txBody>
      </p:sp>
      <p:pic>
        <p:nvPicPr>
          <p:cNvPr id="5" name="Picture 8" descr="https://cdn1.iconfinder.com/data/icons/logotypes/32/twitter-12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3" y="3064099"/>
            <a:ext cx="743407" cy="7434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797856" y="3265715"/>
            <a:ext cx="135004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chris_noring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Concepts and History</a:t>
            </a:r>
          </a:p>
        </p:txBody>
      </p:sp>
      <p:sp>
        <p:nvSpPr>
          <p:cNvPr id="3" name="Rectangle 3"/>
          <p:cNvSpPr/>
          <p:nvPr/>
        </p:nvSpPr>
        <p:spPr>
          <a:xfrm>
            <a:off x="838203" y="1690689"/>
            <a:ext cx="6596737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Spike Brehm from AirBnb coined the term </a:t>
            </a:r>
            <a:r>
              <a:rPr lang="sv-SE" sz="1800" b="0" i="1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Isomorphic javascript</a:t>
            </a:r>
            <a:endParaRPr lang="sv-SE" sz="1800" b="0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838203" y="2319046"/>
            <a:ext cx="4532013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shared code between the client and server</a:t>
            </a:r>
            <a:endParaRPr lang="sv-SE" sz="1800" b="0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838203" y="3200921"/>
            <a:ext cx="6045244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Michael Jackson suggested calling it Universal Javascript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800"/>
              <a:t>The following existing frameworks support isomorphic/universal view rendering</a:t>
            </a:r>
            <a:r>
              <a:rPr lang="en-US" sz="4000"/>
              <a:t/>
            </a:r>
            <a:br>
              <a:rPr lang="en-US" sz="4000"/>
            </a:br>
            <a:r>
              <a:rPr lang="en-US" sz="4000" b="1"/>
              <a:t>at some level</a:t>
            </a:r>
            <a:endParaRPr lang="sv-SE" sz="4000" b="1"/>
          </a:p>
        </p:txBody>
      </p:sp>
      <p:pic>
        <p:nvPicPr>
          <p:cNvPr id="3" name="Picture 2" descr="https://camo.githubusercontent.com/ae03f49e861b6ee613279b62a7411a796964402f/687474703a2f2f636c2e6c792f696d6167652f3237327133663175333133622f52656e64722d6c6f676f747970652e706e6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7053" y="1867451"/>
            <a:ext cx="1610267" cy="40766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 descr="http://warehouse.meteor.com/mother-assets/meteor-logo-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28369" y="1739353"/>
            <a:ext cx="2263770" cy="5357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6"/>
          <p:cNvSpPr/>
          <p:nvPr/>
        </p:nvSpPr>
        <p:spPr>
          <a:xfrm>
            <a:off x="838203" y="2451881"/>
            <a:ext cx="3722915" cy="138499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create </a:t>
            </a: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wrappers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around all the core </a:t>
            </a: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Backbone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objects.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An app uses Rendr.view instead of Backbone.view, Rendr.collection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instead of Backbone.collection, etc. There are also a set of </a:t>
            </a: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server specific libraries</a:t>
            </a:r>
            <a:endParaRPr lang="sv-SE" sz="16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947053" y="4212768"/>
            <a:ext cx="319196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Uses handlebars, serializes state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Tightly coupled to express</a:t>
            </a:r>
          </a:p>
        </p:txBody>
      </p:sp>
      <p:sp>
        <p:nvSpPr>
          <p:cNvPr id="7" name="Rectangle 8"/>
          <p:cNvSpPr/>
          <p:nvPr/>
        </p:nvSpPr>
        <p:spPr>
          <a:xfrm>
            <a:off x="5421084" y="2451881"/>
            <a:ext cx="6096003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Meteor core does not have server rendering, so accordingly there is no mechanism to transfer state from server rendered views to the client</a:t>
            </a:r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5421084" y="3114034"/>
            <a:ext cx="6074615" cy="23083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it is possible to set up server rendering with Meteor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BUT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Core principle states,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“Meteor doesn't send HTML over the network”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However, Blaze is used for template rendering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there is a project that adjusts blaze for server rendering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https://github.com/meteorhacks/meteor-ssr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838203" y="5050971"/>
            <a:ext cx="6405280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React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Using npm packages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react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react-dom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we can achieve server side rendering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BUT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server rendering solution is relatively slow because the server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doesn’t optimize using </a:t>
            </a: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pre-compile templates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or </a:t>
            </a: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caching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Problems with heavy SPA, single page applications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7943" y="1839690"/>
            <a:ext cx="774519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SEO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 lot of our pages are dynamic.. There are solutions but NOT out of the box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7943" y="2656112"/>
            <a:ext cx="284116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Progressive enhancement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7943" y="3302447"/>
            <a:ext cx="136396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Link preview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6695" y="4278084"/>
            <a:ext cx="388414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Initial page load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of a client app</a:t>
            </a:r>
          </a:p>
        </p:txBody>
      </p:sp>
      <p:sp>
        <p:nvSpPr>
          <p:cNvPr id="7" name="Rectangle 7"/>
          <p:cNvSpPr/>
          <p:nvPr/>
        </p:nvSpPr>
        <p:spPr>
          <a:xfrm>
            <a:off x="1034140" y="5094515"/>
            <a:ext cx="1082100" cy="105591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Server response</a:t>
            </a:r>
          </a:p>
        </p:txBody>
      </p:sp>
      <p:sp>
        <p:nvSpPr>
          <p:cNvPr id="8" name="Rectangle 8"/>
          <p:cNvSpPr/>
          <p:nvPr/>
        </p:nvSpPr>
        <p:spPr>
          <a:xfrm>
            <a:off x="2227304" y="5094515"/>
            <a:ext cx="2665311" cy="105591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Asset downloads</a:t>
            </a:r>
          </a:p>
        </p:txBody>
      </p:sp>
      <p:sp>
        <p:nvSpPr>
          <p:cNvPr id="9" name="Rectangle 9"/>
          <p:cNvSpPr/>
          <p:nvPr/>
        </p:nvSpPr>
        <p:spPr>
          <a:xfrm>
            <a:off x="5003679" y="5094515"/>
            <a:ext cx="1401720" cy="105591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Client init</a:t>
            </a:r>
          </a:p>
        </p:txBody>
      </p:sp>
      <p:sp>
        <p:nvSpPr>
          <p:cNvPr id="10" name="Rectangle 10"/>
          <p:cNvSpPr/>
          <p:nvPr/>
        </p:nvSpPr>
        <p:spPr>
          <a:xfrm>
            <a:off x="6627525" y="5094515"/>
            <a:ext cx="1401720" cy="105591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Client data</a:t>
            </a:r>
          </a:p>
        </p:txBody>
      </p:sp>
      <p:sp>
        <p:nvSpPr>
          <p:cNvPr id="11" name="Rectangle 11"/>
          <p:cNvSpPr/>
          <p:nvPr/>
        </p:nvSpPr>
        <p:spPr>
          <a:xfrm>
            <a:off x="8275768" y="5094515"/>
            <a:ext cx="1401720" cy="105591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Rendering</a:t>
            </a:r>
          </a:p>
        </p:txBody>
      </p:sp>
      <p:cxnSp>
        <p:nvCxnSpPr>
          <p:cNvPr id="12" name="Straight Connector 14"/>
          <p:cNvCxnSpPr/>
          <p:nvPr/>
        </p:nvCxnSpPr>
        <p:spPr>
          <a:xfrm>
            <a:off x="1034140" y="6489798"/>
            <a:ext cx="8643348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3" name="TextBox 12"/>
          <p:cNvSpPr txBox="1"/>
          <p:nvPr/>
        </p:nvSpPr>
        <p:spPr>
          <a:xfrm>
            <a:off x="4669968" y="6258967"/>
            <a:ext cx="113524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3 -7 sec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6901543" y="3908758"/>
            <a:ext cx="154055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&gt; 3 sec….. Cya </a:t>
            </a:r>
          </a:p>
        </p:txBody>
      </p:sp>
      <p:pic>
        <p:nvPicPr>
          <p:cNvPr id="15" name="Picture 2" descr="https://cdn0.iconfinder.com/data/icons/ui-14/100/ui14-40-12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35547" y="3292800"/>
            <a:ext cx="1219196" cy="12191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How to Approach the 3 sec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7053" y="1690689"/>
            <a:ext cx="4802593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Serve you app in pieces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lazily as they are accessed like AMD and requirejs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1971" y="2749427"/>
            <a:ext cx="4619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5654" y="3211857"/>
            <a:ext cx="7969745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Server side render a first page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that you serve the user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while client downloads the rest in the background and client takes over when done</a:t>
            </a:r>
          </a:p>
        </p:txBody>
      </p:sp>
      <p:sp>
        <p:nvSpPr>
          <p:cNvPr id="6" name="Rectangle 6"/>
          <p:cNvSpPr/>
          <p:nvPr/>
        </p:nvSpPr>
        <p:spPr>
          <a:xfrm>
            <a:off x="8284025" y="1306284"/>
            <a:ext cx="370112" cy="105591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10156368" y="738185"/>
            <a:ext cx="370112" cy="105591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10781397" y="738185"/>
            <a:ext cx="370112" cy="105591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11392802" y="738185"/>
            <a:ext cx="370112" cy="1055912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94371" y="2873831"/>
            <a:ext cx="124501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Application</a:t>
            </a:r>
          </a:p>
        </p:txBody>
      </p:sp>
      <p:cxnSp>
        <p:nvCxnSpPr>
          <p:cNvPr id="11" name="Straight Arrow Connector 12"/>
          <p:cNvCxnSpPr/>
          <p:nvPr/>
        </p:nvCxnSpPr>
        <p:spPr>
          <a:xfrm flipH="1" flipV="1">
            <a:off x="8654146" y="2546869"/>
            <a:ext cx="522507" cy="37050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2" name="Straight Arrow Connector 14"/>
          <p:cNvCxnSpPr/>
          <p:nvPr/>
        </p:nvCxnSpPr>
        <p:spPr>
          <a:xfrm flipV="1">
            <a:off x="10016877" y="2242456"/>
            <a:ext cx="509613" cy="48907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3" name="Rectangle 15"/>
          <p:cNvSpPr/>
          <p:nvPr/>
        </p:nvSpPr>
        <p:spPr>
          <a:xfrm>
            <a:off x="1276346" y="4419596"/>
            <a:ext cx="1143000" cy="1638303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Server view displayed</a:t>
            </a:r>
          </a:p>
        </p:txBody>
      </p:sp>
      <p:sp>
        <p:nvSpPr>
          <p:cNvPr id="14" name="Rectangle 16"/>
          <p:cNvSpPr/>
          <p:nvPr/>
        </p:nvSpPr>
        <p:spPr>
          <a:xfrm>
            <a:off x="4436632" y="4419596"/>
            <a:ext cx="1143000" cy="1638303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Client takes over</a:t>
            </a:r>
          </a:p>
        </p:txBody>
      </p:sp>
      <p:sp>
        <p:nvSpPr>
          <p:cNvPr id="15" name="Rectangle 17"/>
          <p:cNvSpPr/>
          <p:nvPr/>
        </p:nvSpPr>
        <p:spPr>
          <a:xfrm>
            <a:off x="3041550" y="4419596"/>
            <a:ext cx="1301849" cy="1638303"/>
          </a:xfrm>
          <a:prstGeom prst="rect">
            <a:avLst/>
          </a:prstGeom>
          <a:solidFill>
            <a:srgbClr val="FFE699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Client being bootstrapped</a:t>
            </a:r>
          </a:p>
        </p:txBody>
      </p:sp>
      <p:sp>
        <p:nvSpPr>
          <p:cNvPr id="16" name="TextBox 18"/>
          <p:cNvSpPr txBox="1"/>
          <p:nvPr/>
        </p:nvSpPr>
        <p:spPr>
          <a:xfrm>
            <a:off x="329229" y="6335484"/>
            <a:ext cx="1894234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Server responds with a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fully rendered page</a:t>
            </a:r>
          </a:p>
        </p:txBody>
      </p:sp>
      <p:cxnSp>
        <p:nvCxnSpPr>
          <p:cNvPr id="17" name="Straight Arrow Connector 20"/>
          <p:cNvCxnSpPr/>
          <p:nvPr/>
        </p:nvCxnSpPr>
        <p:spPr>
          <a:xfrm flipH="1" flipV="1">
            <a:off x="1992084" y="6139546"/>
            <a:ext cx="91870" cy="23948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8" name="TextBox 24"/>
          <p:cNvSpPr txBox="1"/>
          <p:nvPr/>
        </p:nvSpPr>
        <p:spPr>
          <a:xfrm>
            <a:off x="6498768" y="5083625"/>
            <a:ext cx="404969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Its all about perception</a:t>
            </a:r>
          </a:p>
        </p:txBody>
      </p:sp>
      <p:sp>
        <p:nvSpPr>
          <p:cNvPr id="19" name="TextBox 25"/>
          <p:cNvSpPr txBox="1"/>
          <p:nvPr/>
        </p:nvSpPr>
        <p:spPr>
          <a:xfrm>
            <a:off x="3348359" y="6335484"/>
            <a:ext cx="12634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User sees it</a:t>
            </a:r>
          </a:p>
        </p:txBody>
      </p:sp>
      <p:cxnSp>
        <p:nvCxnSpPr>
          <p:cNvPr id="20" name="Straight Arrow Connector 27"/>
          <p:cNvCxnSpPr/>
          <p:nvPr/>
        </p:nvCxnSpPr>
        <p:spPr>
          <a:xfrm flipH="1" flipV="1">
            <a:off x="2419346" y="6057899"/>
            <a:ext cx="802825" cy="53919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21" name="TextBox 30"/>
          <p:cNvSpPr txBox="1"/>
          <p:nvPr/>
        </p:nvSpPr>
        <p:spPr>
          <a:xfrm>
            <a:off x="6635837" y="6324209"/>
            <a:ext cx="31567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User can interact with it for real</a:t>
            </a:r>
          </a:p>
        </p:txBody>
      </p:sp>
      <p:cxnSp>
        <p:nvCxnSpPr>
          <p:cNvPr id="22" name="Straight Arrow Connector 29"/>
          <p:cNvCxnSpPr>
            <a:stCxn id="21" idx="1"/>
          </p:cNvCxnSpPr>
          <p:nvPr/>
        </p:nvCxnSpPr>
        <p:spPr>
          <a:xfrm flipH="1" flipV="1">
            <a:off x="5579632" y="6057899"/>
            <a:ext cx="1056205" cy="45097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Overview angular 2</a:t>
            </a:r>
          </a:p>
        </p:txBody>
      </p:sp>
      <p:pic>
        <p:nvPicPr>
          <p:cNvPr id="3" name="Picture 2" descr="https://qph.is.quoracdn.net/main-qimg-e258f8605492dd655b9efd77827f0d0c?convert_to_webp=tru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3" y="1605192"/>
            <a:ext cx="4619621" cy="34671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4"/>
          <p:cNvSpPr/>
          <p:nvPr/>
        </p:nvSpPr>
        <p:spPr>
          <a:xfrm>
            <a:off x="5867403" y="1044354"/>
            <a:ext cx="609600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333333"/>
                </a:solidFill>
                <a:uFillTx/>
                <a:latin typeface="Georgia" pitchFamily="18"/>
              </a:rPr>
              <a:t>separate the rendering layer from the overall application layer</a:t>
            </a:r>
            <a:endParaRPr lang="sv-SE" sz="1800" b="0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1240968" y="3733796"/>
            <a:ext cx="4216856" cy="1469568"/>
          </a:xfrm>
          <a:prstGeom prst="rect">
            <a:avLst/>
          </a:prstGeom>
          <a:noFill/>
          <a:ln w="38103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l 6"/>
          <p:cNvSpPr/>
          <p:nvPr/>
        </p:nvSpPr>
        <p:spPr>
          <a:xfrm>
            <a:off x="1404253" y="5464628"/>
            <a:ext cx="435428" cy="4572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7" name="Oval 8"/>
          <p:cNvSpPr/>
          <p:nvPr/>
        </p:nvSpPr>
        <p:spPr>
          <a:xfrm>
            <a:off x="3657600" y="5464628"/>
            <a:ext cx="435428" cy="4572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3" y="6259287"/>
            <a:ext cx="156741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JsonRenderer?</a:t>
            </a:r>
          </a:p>
        </p:txBody>
      </p:sp>
      <p:sp>
        <p:nvSpPr>
          <p:cNvPr id="9" name="Rectangle 9"/>
          <p:cNvSpPr/>
          <p:nvPr/>
        </p:nvSpPr>
        <p:spPr>
          <a:xfrm>
            <a:off x="5860599" y="4145423"/>
            <a:ext cx="609600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The rendering layer provides a common protocol for performing UI updates</a:t>
            </a:r>
            <a:endParaRPr lang="sv-SE" sz="1800" b="0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Preboot </a:t>
            </a:r>
            <a:r>
              <a:rPr lang="sv-SE" sz="2400"/>
              <a:t>( small piece of javascript included in the server view 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8203" y="1710476"/>
            <a:ext cx="517052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Server page is alive but the client isnt there YET…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to handle user events… click drag and what not?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1" y="2800258"/>
            <a:ext cx="3724799" cy="129557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Straight Arrow Connector 6"/>
          <p:cNvCxnSpPr/>
          <p:nvPr/>
        </p:nvCxnSpPr>
        <p:spPr>
          <a:xfrm flipH="1">
            <a:off x="3744687" y="2800258"/>
            <a:ext cx="1807028" cy="35659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6" name="Straight Arrow Connector 8"/>
          <p:cNvCxnSpPr/>
          <p:nvPr/>
        </p:nvCxnSpPr>
        <p:spPr>
          <a:xfrm flipH="1">
            <a:off x="3396346" y="2800258"/>
            <a:ext cx="2155369" cy="81379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7" name="TextBox 9"/>
          <p:cNvSpPr txBox="1"/>
          <p:nvPr/>
        </p:nvSpPr>
        <p:spPr>
          <a:xfrm>
            <a:off x="922922" y="6408883"/>
            <a:ext cx="2932087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Preboot, </a:t>
            </a:r>
            <a:r>
              <a:rPr lang="sv-S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Records events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1240996" y="5048292"/>
            <a:ext cx="110293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Click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Click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Enter text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blur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3559631" y="4916280"/>
            <a:ext cx="3398431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Client (angular) wakes up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 </a:t>
            </a:r>
            <a:r>
              <a:rPr lang="sv-S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processes events</a:t>
            </a:r>
          </a:p>
        </p:txBody>
      </p:sp>
      <p:sp>
        <p:nvSpPr>
          <p:cNvPr id="10" name="Oval 12"/>
          <p:cNvSpPr/>
          <p:nvPr/>
        </p:nvSpPr>
        <p:spPr>
          <a:xfrm>
            <a:off x="1240996" y="4254236"/>
            <a:ext cx="481084" cy="4572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1" name="Oval 13"/>
          <p:cNvSpPr/>
          <p:nvPr/>
        </p:nvSpPr>
        <p:spPr>
          <a:xfrm>
            <a:off x="4380698" y="4205892"/>
            <a:ext cx="481084" cy="4572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12" name="Oval 14"/>
          <p:cNvSpPr/>
          <p:nvPr/>
        </p:nvSpPr>
        <p:spPr>
          <a:xfrm>
            <a:off x="7279849" y="4205892"/>
            <a:ext cx="481084" cy="4572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7018586" y="4916280"/>
            <a:ext cx="201798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Instantly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rendered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Instantly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functional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Instantly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awesome</a:t>
            </a:r>
          </a:p>
        </p:txBody>
      </p:sp>
      <p:pic>
        <p:nvPicPr>
          <p:cNvPr id="14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33" y="1550996"/>
            <a:ext cx="2371743" cy="186989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Angular Universal History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8825" y="1850571"/>
            <a:ext cx="957620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June 22nd 2015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Angular U 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https://angularu.com/VideoSession/2015sf/angular-2-server-rendering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Oct 2015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Full Stack Angular 2 - AngularConnect, https://www.youtube.com/watch?v=MtoHFDfi8FM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8825" y="3625614"/>
            <a:ext cx="900560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Angular 2 server rendering design doc,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https://docs.google.com/document/d/1q6g9UlmEZDXgrkY88AJZ6MUrUxcnwhBGS0EXbVlYicY/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1664" y="2634733"/>
            <a:ext cx="891994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Jan 2016</a:t>
            </a: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Angular Universal read the source https://www.youtube.com/watch?v=qOjtFjXoebY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Angular Universal - core project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838203" y="1970312"/>
            <a:ext cx="1671742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564 stars 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26 </a:t>
            </a:r>
            <a:r>
              <a:rPr lang="sv-S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contributors</a:t>
            </a:r>
            <a:endParaRPr lang="sv-S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Core</a:t>
            </a:r>
            <a:r>
              <a:rPr lang="sv-SE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sv-SE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members</a:t>
            </a:r>
            <a:r>
              <a:rPr lang="sv-SE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Patrik Stapleton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Jeff </a:t>
            </a:r>
            <a:r>
              <a:rPr lang="sv-S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Whelpley</a:t>
            </a:r>
            <a:endParaRPr lang="sv-S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Tobias Bosch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Jeff Cross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38203" y="1481520"/>
            <a:ext cx="3693252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https://github.com/angular/universal</a:t>
            </a:r>
          </a:p>
        </p:txBody>
      </p:sp>
      <p:sp>
        <p:nvSpPr>
          <p:cNvPr id="5" name="5-Point Star 7"/>
          <p:cNvSpPr/>
          <p:nvPr/>
        </p:nvSpPr>
        <p:spPr>
          <a:xfrm>
            <a:off x="2121051" y="1970312"/>
            <a:ext cx="326568" cy="304796"/>
          </a:xfrm>
          <a:custGeom>
            <a:avLst>
              <a:gd name="f11" fmla="val 19098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105146"/>
              <a:gd name="f10" fmla="val 110557"/>
              <a:gd name="f11" fmla="val 19098"/>
              <a:gd name="f12" fmla="+- 0 0 -27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val f7"/>
              <a:gd name="f19" fmla="val f11"/>
              <a:gd name="f20" fmla="+- 1080000 f2 0"/>
              <a:gd name="f21" fmla="+- 18360000 f2 0"/>
              <a:gd name="f22" fmla="+- 20520000 f2 0"/>
              <a:gd name="f23" fmla="+- 3240000 f2 0"/>
              <a:gd name="f24" fmla="*/ f12 f1 1"/>
              <a:gd name="f25" fmla="*/ f13 f1 1"/>
              <a:gd name="f26" fmla="*/ f14 f1 1"/>
              <a:gd name="f27" fmla="?: f15 f4 1"/>
              <a:gd name="f28" fmla="?: f16 f5 1"/>
              <a:gd name="f29" fmla="?: f17 f6 1"/>
              <a:gd name="f30" fmla="*/ f20 f8 1"/>
              <a:gd name="f31" fmla="*/ f21 f8 1"/>
              <a:gd name="f32" fmla="*/ f22 f8 1"/>
              <a:gd name="f33" fmla="*/ f23 f8 1"/>
              <a:gd name="f34" fmla="*/ f24 1 f3"/>
              <a:gd name="f35" fmla="*/ f25 1 f3"/>
              <a:gd name="f36" fmla="*/ f26 1 f3"/>
              <a:gd name="f37" fmla="*/ f27 1 21600"/>
              <a:gd name="f38" fmla="*/ f28 1 21600"/>
              <a:gd name="f39" fmla="*/ 21600 f27 1"/>
              <a:gd name="f40" fmla="*/ 21600 f28 1"/>
              <a:gd name="f41" fmla="*/ f30 1 f1"/>
              <a:gd name="f42" fmla="*/ f31 1 f1"/>
              <a:gd name="f43" fmla="*/ f32 1 f1"/>
              <a:gd name="f44" fmla="*/ f33 1 f1"/>
              <a:gd name="f45" fmla="+- f34 0 f2"/>
              <a:gd name="f46" fmla="+- f35 0 f2"/>
              <a:gd name="f47" fmla="+- f36 0 f2"/>
              <a:gd name="f48" fmla="min f38 f37"/>
              <a:gd name="f49" fmla="*/ f39 1 f29"/>
              <a:gd name="f50" fmla="*/ f40 1 f29"/>
              <a:gd name="f51" fmla="+- 0 0 f41"/>
              <a:gd name="f52" fmla="+- 0 0 f42"/>
              <a:gd name="f53" fmla="+- 0 0 f43"/>
              <a:gd name="f54" fmla="+- 0 0 f44"/>
              <a:gd name="f55" fmla="val f49"/>
              <a:gd name="f56" fmla="val f50"/>
              <a:gd name="f57" fmla="+- 0 0 f51"/>
              <a:gd name="f58" fmla="+- 0 0 f52"/>
              <a:gd name="f59" fmla="+- 0 0 f53"/>
              <a:gd name="f60" fmla="+- 0 0 f54"/>
              <a:gd name="f61" fmla="*/ f18 f48 1"/>
              <a:gd name="f62" fmla="+- f56 0 f18"/>
              <a:gd name="f63" fmla="+- f55 0 f18"/>
              <a:gd name="f64" fmla="*/ f57 f1 1"/>
              <a:gd name="f65" fmla="*/ f58 f1 1"/>
              <a:gd name="f66" fmla="*/ f59 f1 1"/>
              <a:gd name="f67" fmla="*/ f60 f1 1"/>
              <a:gd name="f68" fmla="*/ f62 1 2"/>
              <a:gd name="f69" fmla="*/ f63 1 2"/>
              <a:gd name="f70" fmla="*/ f64 1 f8"/>
              <a:gd name="f71" fmla="*/ f65 1 f8"/>
              <a:gd name="f72" fmla="*/ f66 1 f8"/>
              <a:gd name="f73" fmla="*/ f67 1 f8"/>
              <a:gd name="f74" fmla="+- f18 f68 0"/>
              <a:gd name="f75" fmla="+- f18 f69 0"/>
              <a:gd name="f76" fmla="*/ f69 f9 1"/>
              <a:gd name="f77" fmla="*/ f68 f10 1"/>
              <a:gd name="f78" fmla="+- f70 0 f2"/>
              <a:gd name="f79" fmla="+- f71 0 f2"/>
              <a:gd name="f80" fmla="+- f72 0 f2"/>
              <a:gd name="f81" fmla="+- f73 0 f2"/>
              <a:gd name="f82" fmla="*/ f76 1 100000"/>
              <a:gd name="f83" fmla="*/ f77 1 100000"/>
              <a:gd name="f84" fmla="*/ f74 f10 1"/>
              <a:gd name="f85" fmla="cos 1 f78"/>
              <a:gd name="f86" fmla="cos 1 f79"/>
              <a:gd name="f87" fmla="sin 1 f78"/>
              <a:gd name="f88" fmla="sin 1 f79"/>
              <a:gd name="f89" fmla="cos 1 f80"/>
              <a:gd name="f90" fmla="cos 1 f81"/>
              <a:gd name="f91" fmla="sin 1 f81"/>
              <a:gd name="f92" fmla="sin 1 f80"/>
              <a:gd name="f93" fmla="*/ f75 f48 1"/>
              <a:gd name="f94" fmla="*/ f84 1 100000"/>
              <a:gd name="f95" fmla="+- 0 0 f85"/>
              <a:gd name="f96" fmla="+- 0 0 f86"/>
              <a:gd name="f97" fmla="+- 0 0 f87"/>
              <a:gd name="f98" fmla="+- 0 0 f88"/>
              <a:gd name="f99" fmla="*/ f82 f19 1"/>
              <a:gd name="f100" fmla="*/ f83 f19 1"/>
              <a:gd name="f101" fmla="+- 0 0 f89"/>
              <a:gd name="f102" fmla="+- 0 0 f90"/>
              <a:gd name="f103" fmla="+- 0 0 f91"/>
              <a:gd name="f104" fmla="+- 0 0 f92"/>
              <a:gd name="f105" fmla="+- 0 0 f95"/>
              <a:gd name="f106" fmla="+- 0 0 f96"/>
              <a:gd name="f107" fmla="+- 0 0 f97"/>
              <a:gd name="f108" fmla="+- 0 0 f98"/>
              <a:gd name="f109" fmla="*/ f99 1 50000"/>
              <a:gd name="f110" fmla="*/ f100 1 50000"/>
              <a:gd name="f111" fmla="+- 0 0 f101"/>
              <a:gd name="f112" fmla="+- 0 0 f102"/>
              <a:gd name="f113" fmla="+- 0 0 f103"/>
              <a:gd name="f114" fmla="+- 0 0 f104"/>
              <a:gd name="f115" fmla="*/ f105 f82 1"/>
              <a:gd name="f116" fmla="*/ f106 f82 1"/>
              <a:gd name="f117" fmla="*/ f107 f83 1"/>
              <a:gd name="f118" fmla="*/ f108 f83 1"/>
              <a:gd name="f119" fmla="*/ f111 f109 1"/>
              <a:gd name="f120" fmla="*/ f112 f109 1"/>
              <a:gd name="f121" fmla="*/ f113 f110 1"/>
              <a:gd name="f122" fmla="*/ f114 f110 1"/>
              <a:gd name="f123" fmla="+- f94 f110 0"/>
              <a:gd name="f124" fmla="+- f75 0 f115"/>
              <a:gd name="f125" fmla="+- f75 0 f116"/>
              <a:gd name="f126" fmla="+- f75 f116 0"/>
              <a:gd name="f127" fmla="+- f75 f115 0"/>
              <a:gd name="f128" fmla="+- f94 0 f117"/>
              <a:gd name="f129" fmla="+- f94 0 f118"/>
              <a:gd name="f130" fmla="+- f75 0 f119"/>
              <a:gd name="f131" fmla="+- f75 0 f120"/>
              <a:gd name="f132" fmla="+- f75 f120 0"/>
              <a:gd name="f133" fmla="+- f75 f119 0"/>
              <a:gd name="f134" fmla="+- f94 0 f121"/>
              <a:gd name="f135" fmla="+- f94 0 f122"/>
              <a:gd name="f136" fmla="*/ f123 f48 1"/>
              <a:gd name="f137" fmla="*/ f130 f48 1"/>
              <a:gd name="f138" fmla="*/ f134 f48 1"/>
              <a:gd name="f139" fmla="*/ f133 f48 1"/>
              <a:gd name="f140" fmla="*/ f124 f48 1"/>
              <a:gd name="f141" fmla="*/ f128 f48 1"/>
              <a:gd name="f142" fmla="*/ f131 f48 1"/>
              <a:gd name="f143" fmla="*/ f132 f48 1"/>
              <a:gd name="f144" fmla="*/ f127 f48 1"/>
              <a:gd name="f145" fmla="*/ f135 f48 1"/>
              <a:gd name="f146" fmla="*/ f126 f48 1"/>
              <a:gd name="f147" fmla="*/ f129 f48 1"/>
              <a:gd name="f148" fmla="*/ f125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140" y="f141"/>
              </a:cxn>
              <a:cxn ang="f46">
                <a:pos x="f148" y="f147"/>
              </a:cxn>
              <a:cxn ang="f46">
                <a:pos x="f146" y="f147"/>
              </a:cxn>
              <a:cxn ang="f47">
                <a:pos x="f144" y="f141"/>
              </a:cxn>
            </a:cxnLst>
            <a:rect l="f137" t="f138" r="f139" b="f136"/>
            <a:pathLst>
              <a:path>
                <a:moveTo>
                  <a:pt x="f140" y="f141"/>
                </a:moveTo>
                <a:lnTo>
                  <a:pt x="f142" y="f138"/>
                </a:lnTo>
                <a:lnTo>
                  <a:pt x="f93" y="f61"/>
                </a:lnTo>
                <a:lnTo>
                  <a:pt x="f143" y="f138"/>
                </a:lnTo>
                <a:lnTo>
                  <a:pt x="f144" y="f141"/>
                </a:lnTo>
                <a:lnTo>
                  <a:pt x="f139" y="f145"/>
                </a:lnTo>
                <a:lnTo>
                  <a:pt x="f146" y="f147"/>
                </a:lnTo>
                <a:lnTo>
                  <a:pt x="f93" y="f136"/>
                </a:lnTo>
                <a:lnTo>
                  <a:pt x="f148" y="f147"/>
                </a:lnTo>
                <a:lnTo>
                  <a:pt x="f137" y="f145"/>
                </a:lnTo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026" name="Picture 2" descr="http://angularconnect.com/workspace/2015/img/resources/tobi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46" y="2314617"/>
            <a:ext cx="1860512" cy="18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ngularconnect.com/workspace/2015/img/resources/jeff-whelpl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21" y="1481520"/>
            <a:ext cx="1926613" cy="19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ngularconnect.com/workspace/2015/img/resources/patrick-staple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17" y="3886245"/>
            <a:ext cx="18256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ngularconnect.com/image/1/180/0/0/assets/images/jeff-56e10ba2d8d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05" y="315065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9300</TotalTime>
  <Words>842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Helvetica Neue</vt:lpstr>
      <vt:lpstr>Office Theme</vt:lpstr>
      <vt:lpstr>Angular Universal</vt:lpstr>
      <vt:lpstr>Concepts and History</vt:lpstr>
      <vt:lpstr>The following existing frameworks support isomorphic/universal view rendering at some level</vt:lpstr>
      <vt:lpstr>Problems with heavy SPA, single page applications</vt:lpstr>
      <vt:lpstr>How to Approach the 3 sec</vt:lpstr>
      <vt:lpstr>Overview angular 2</vt:lpstr>
      <vt:lpstr>Preboot ( small piece of javascript included in the server view )</vt:lpstr>
      <vt:lpstr>Angular Universal History</vt:lpstr>
      <vt:lpstr>Angular Universal - core project</vt:lpstr>
      <vt:lpstr>Starter kit</vt:lpstr>
      <vt:lpstr>Going from Client to Server Side</vt:lpstr>
      <vt:lpstr>Server.ts – setting view engine</vt:lpstr>
      <vt:lpstr>Run code demo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Universal</dc:title>
  <dc:creator>cnoring n</dc:creator>
  <cp:lastModifiedBy>cnoring n</cp:lastModifiedBy>
  <cp:revision>109</cp:revision>
  <dcterms:created xsi:type="dcterms:W3CDTF">2016-03-25T10:58:41Z</dcterms:created>
  <dcterms:modified xsi:type="dcterms:W3CDTF">2016-04-01T16:51:00Z</dcterms:modified>
</cp:coreProperties>
</file>