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0" r:id="rId17"/>
    <p:sldId id="271" r:id="rId18"/>
    <p:sldId id="272" r:id="rId19"/>
    <p:sldId id="273" r:id="rId20"/>
    <p:sldId id="274" r:id="rId2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11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AA95DA73-05E8-41BD-BADC-019845B517E5}" type="datetimeFigureOut">
              <a:rPr lang="sv-SE" smtClean="0"/>
              <a:t>2016-02-25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76833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AA95DA73-05E8-41BD-BADC-019845B517E5}" type="datetimeFigureOut">
              <a:rPr lang="sv-SE" smtClean="0"/>
              <a:t>2016-02-25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275197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AA95DA73-05E8-41BD-BADC-019845B517E5}" type="datetimeFigureOut">
              <a:rPr lang="sv-SE" smtClean="0"/>
              <a:t>2016-02-25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54548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AA95DA73-05E8-41BD-BADC-019845B517E5}" type="datetimeFigureOut">
              <a:rPr lang="sv-SE" smtClean="0"/>
              <a:t>2016-02-25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208811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95DA73-05E8-41BD-BADC-019845B517E5}" type="datetimeFigureOut">
              <a:rPr lang="sv-SE" smtClean="0"/>
              <a:t>2016-02-25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114102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AA95DA73-05E8-41BD-BADC-019845B517E5}" type="datetimeFigureOut">
              <a:rPr lang="sv-SE" smtClean="0"/>
              <a:t>2016-02-25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277018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AA95DA73-05E8-41BD-BADC-019845B517E5}" type="datetimeFigureOut">
              <a:rPr lang="sv-SE" smtClean="0"/>
              <a:t>2016-02-25</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420037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AA95DA73-05E8-41BD-BADC-019845B517E5}" type="datetimeFigureOut">
              <a:rPr lang="sv-SE" smtClean="0"/>
              <a:t>2016-02-25</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300689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5DA73-05E8-41BD-BADC-019845B517E5}" type="datetimeFigureOut">
              <a:rPr lang="sv-SE" smtClean="0"/>
              <a:t>2016-02-25</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74802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5DA73-05E8-41BD-BADC-019845B517E5}" type="datetimeFigureOut">
              <a:rPr lang="sv-SE" smtClean="0"/>
              <a:t>2016-02-25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38217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5DA73-05E8-41BD-BADC-019845B517E5}" type="datetimeFigureOut">
              <a:rPr lang="sv-SE" smtClean="0"/>
              <a:t>2016-02-25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6598B4CD-F2E1-480B-948B-CE5E24513ADF}" type="slidenum">
              <a:rPr lang="sv-SE" smtClean="0"/>
              <a:t>‹#›</a:t>
            </a:fld>
            <a:endParaRPr lang="sv-SE"/>
          </a:p>
        </p:txBody>
      </p:sp>
    </p:spTree>
    <p:extLst>
      <p:ext uri="{BB962C8B-B14F-4D97-AF65-F5344CB8AC3E}">
        <p14:creationId xmlns:p14="http://schemas.microsoft.com/office/powerpoint/2010/main" val="350911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5DA73-05E8-41BD-BADC-019845B517E5}" type="datetimeFigureOut">
              <a:rPr lang="sv-SE" smtClean="0"/>
              <a:t>2016-02-25</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8B4CD-F2E1-480B-948B-CE5E24513ADF}" type="slidenum">
              <a:rPr lang="sv-SE" smtClean="0"/>
              <a:t>‹#›</a:t>
            </a:fld>
            <a:endParaRPr lang="sv-SE"/>
          </a:p>
        </p:txBody>
      </p:sp>
    </p:spTree>
    <p:extLst>
      <p:ext uri="{BB962C8B-B14F-4D97-AF65-F5344CB8AC3E}">
        <p14:creationId xmlns:p14="http://schemas.microsoft.com/office/powerpoint/2010/main" val="29755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Directives</a:t>
            </a:r>
            <a:endParaRPr lang="sv-SE" dirty="0"/>
          </a:p>
        </p:txBody>
      </p:sp>
      <p:sp>
        <p:nvSpPr>
          <p:cNvPr id="3" name="Subtitle 2"/>
          <p:cNvSpPr>
            <a:spLocks noGrp="1"/>
          </p:cNvSpPr>
          <p:nvPr>
            <p:ph type="subTitle" idx="1"/>
          </p:nvPr>
        </p:nvSpPr>
        <p:spPr/>
        <p:txBody>
          <a:bodyPr/>
          <a:lstStyle/>
          <a:p>
            <a:endParaRPr lang="sv-SE"/>
          </a:p>
        </p:txBody>
      </p:sp>
    </p:spTree>
    <p:extLst>
      <p:ext uri="{BB962C8B-B14F-4D97-AF65-F5344CB8AC3E}">
        <p14:creationId xmlns:p14="http://schemas.microsoft.com/office/powerpoint/2010/main" val="1372803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73" y="-144030"/>
            <a:ext cx="10515600" cy="1325563"/>
          </a:xfrm>
        </p:spPr>
        <p:txBody>
          <a:bodyPr/>
          <a:lstStyle/>
          <a:p>
            <a:r>
              <a:rPr lang="sv-SE" dirty="0" smtClean="0"/>
              <a:t>Element </a:t>
            </a:r>
            <a:r>
              <a:rPr lang="sv-SE" dirty="0" err="1" smtClean="0"/>
              <a:t>directive</a:t>
            </a:r>
            <a:r>
              <a:rPr lang="sv-SE" dirty="0" smtClean="0"/>
              <a:t> – </a:t>
            </a:r>
            <a:r>
              <a:rPr lang="sv-SE" dirty="0" err="1" smtClean="0"/>
              <a:t>cont</a:t>
            </a:r>
            <a:r>
              <a:rPr lang="sv-SE" dirty="0" smtClean="0"/>
              <a:t>..</a:t>
            </a:r>
            <a:endParaRPr lang="sv-SE" dirty="0"/>
          </a:p>
        </p:txBody>
      </p:sp>
      <p:sp>
        <p:nvSpPr>
          <p:cNvPr id="4" name="Rectangle 3"/>
          <p:cNvSpPr/>
          <p:nvPr/>
        </p:nvSpPr>
        <p:spPr>
          <a:xfrm>
            <a:off x="838200" y="1476376"/>
            <a:ext cx="6000750" cy="1938992"/>
          </a:xfrm>
          <a:prstGeom prst="rect">
            <a:avLst/>
          </a:prstGeom>
        </p:spPr>
        <p:txBody>
          <a:bodyPr wrap="square">
            <a:spAutoFit/>
          </a:bodyPr>
          <a:lstStyle/>
          <a:p>
            <a:r>
              <a:rPr lang="en-US" sz="1200" dirty="0" smtClean="0">
                <a:solidFill>
                  <a:srgbClr val="000000"/>
                </a:solidFill>
                <a:highlight>
                  <a:srgbClr val="FFFFFF"/>
                </a:highlight>
                <a:latin typeface="Consolas" panose="020B0609020204030204" pitchFamily="49" charset="0"/>
              </a:rPr>
              <a:t>We assume of course that our menu is populated by </a:t>
            </a:r>
            <a:r>
              <a:rPr lang="en-US" sz="1200" dirty="0" smtClean="0">
                <a:solidFill>
                  <a:srgbClr val="0000FF"/>
                </a:solidFill>
                <a:highlight>
                  <a:srgbClr val="FFFFFF"/>
                </a:highlight>
                <a:latin typeface="Consolas" panose="020B0609020204030204" pitchFamily="49" charset="0"/>
              </a:rPr>
              <a:t>in</a:t>
            </a:r>
            <a:r>
              <a:rPr lang="en-US" sz="1200" dirty="0" smtClean="0">
                <a:solidFill>
                  <a:srgbClr val="000000"/>
                </a:solidFill>
                <a:highlight>
                  <a:srgbClr val="FFFFFF"/>
                </a:highlight>
                <a:latin typeface="Consolas" panose="020B0609020204030204" pitchFamily="49" charset="0"/>
              </a:rPr>
              <a:t> the following way:</a:t>
            </a: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&lt;div </a:t>
            </a:r>
            <a:r>
              <a:rPr lang="sv-SE" sz="1200" dirty="0" err="1" smtClean="0">
                <a:solidFill>
                  <a:srgbClr val="000000"/>
                </a:solidFill>
                <a:highlight>
                  <a:srgbClr val="FFFFFF"/>
                </a:highlight>
                <a:latin typeface="Consolas" panose="020B0609020204030204" pitchFamily="49" charset="0"/>
              </a:rPr>
              <a:t>ng</a:t>
            </a:r>
            <a:r>
              <a:rPr lang="sv-SE" sz="1200" dirty="0" smtClean="0">
                <a:solidFill>
                  <a:srgbClr val="000000"/>
                </a:solidFill>
                <a:highlight>
                  <a:srgbClr val="FFFFFF"/>
                </a:highlight>
                <a:latin typeface="Consolas" panose="020B0609020204030204" pitchFamily="49" charset="0"/>
              </a:rPr>
              <a:t>-controller=</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appController</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&gt;</a:t>
            </a:r>
          </a:p>
          <a:p>
            <a:r>
              <a:rPr lang="sv-SE" sz="1200" dirty="0" smtClean="0">
                <a:solidFill>
                  <a:srgbClr val="000000"/>
                </a:solidFill>
                <a:highlight>
                  <a:srgbClr val="FFFFFF"/>
                </a:highlight>
                <a:latin typeface="Consolas" panose="020B0609020204030204" pitchFamily="49" charset="0"/>
              </a:rPr>
              <a:t>  &lt;</a:t>
            </a:r>
            <a:r>
              <a:rPr lang="sv-SE" sz="1200" dirty="0" err="1" smtClean="0">
                <a:solidFill>
                  <a:srgbClr val="000000"/>
                </a:solidFill>
                <a:highlight>
                  <a:srgbClr val="FFFFFF"/>
                </a:highlight>
                <a:latin typeface="Consolas" panose="020B0609020204030204" pitchFamily="49" charset="0"/>
              </a:rPr>
              <a:t>ul</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class</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menu</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&gt;</a:t>
            </a:r>
          </a:p>
          <a:p>
            <a:r>
              <a:rPr lang="en-US" sz="1200" dirty="0" smtClean="0">
                <a:solidFill>
                  <a:srgbClr val="000000"/>
                </a:solidFill>
                <a:highlight>
                  <a:srgbClr val="FFFFFF"/>
                </a:highlight>
                <a:latin typeface="Consolas" panose="020B0609020204030204" pitchFamily="49" charset="0"/>
              </a:rPr>
              <a:t>     &lt;li ng-repeat=</a:t>
            </a:r>
            <a:r>
              <a:rPr lang="en-US" sz="1200" dirty="0" smtClean="0">
                <a:solidFill>
                  <a:srgbClr val="A31515"/>
                </a:solidFill>
                <a:highlight>
                  <a:srgbClr val="FFFFFF"/>
                </a:highlight>
                <a:latin typeface="Consolas" panose="020B0609020204030204" pitchFamily="49" charset="0"/>
              </a:rPr>
              <a:t>"item in </a:t>
            </a:r>
            <a:r>
              <a:rPr lang="en-US" sz="1200" dirty="0" err="1" smtClean="0">
                <a:solidFill>
                  <a:srgbClr val="A31515"/>
                </a:solidFill>
                <a:highlight>
                  <a:srgbClr val="FFFFFF"/>
                </a:highlight>
                <a:latin typeface="Consolas" panose="020B0609020204030204" pitchFamily="49" charset="0"/>
              </a:rPr>
              <a:t>menuService.getItems</a:t>
            </a:r>
            <a:r>
              <a:rPr lang="en-US" sz="1200" dirty="0" smtClean="0">
                <a:solidFill>
                  <a:srgbClr val="A31515"/>
                </a:solidFill>
                <a:highlight>
                  <a:srgbClr val="FFFFFF"/>
                </a:highlight>
                <a:latin typeface="Consolas" panose="020B0609020204030204" pitchFamily="49" charset="0"/>
              </a:rPr>
              <a:t>()"</a:t>
            </a:r>
            <a:r>
              <a:rPr lang="en-US" sz="1200" dirty="0" smtClean="0">
                <a:solidFill>
                  <a:srgbClr val="000000"/>
                </a:solidFill>
                <a:highlight>
                  <a:srgbClr val="FFFFFF"/>
                </a:highlight>
                <a:latin typeface="Consolas" panose="020B0609020204030204" pitchFamily="49" charset="0"/>
              </a:rPr>
              <a:t> &gt;</a:t>
            </a:r>
          </a:p>
          <a:p>
            <a:r>
              <a:rPr lang="sv-SE" sz="1200" dirty="0" smtClean="0">
                <a:solidFill>
                  <a:srgbClr val="000000"/>
                </a:solidFill>
                <a:highlight>
                  <a:srgbClr val="FFFFFF"/>
                </a:highlight>
                <a:latin typeface="Consolas" panose="020B0609020204030204" pitchFamily="49" charset="0"/>
              </a:rPr>
              <a:t>       &lt;a </a:t>
            </a:r>
            <a:r>
              <a:rPr lang="sv-SE" sz="1200" dirty="0" err="1" smtClean="0">
                <a:solidFill>
                  <a:srgbClr val="000000"/>
                </a:solidFill>
                <a:highlight>
                  <a:srgbClr val="FFFFFF"/>
                </a:highlight>
                <a:latin typeface="Consolas" panose="020B0609020204030204" pitchFamily="49" charset="0"/>
              </a:rPr>
              <a:t>ng-href</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item.href"</a:t>
            </a:r>
            <a:r>
              <a:rPr lang="sv-SE" sz="1200" dirty="0" err="1" smtClean="0">
                <a:solidFill>
                  <a:srgbClr val="000000"/>
                </a:solidFill>
                <a:highlight>
                  <a:srgbClr val="FFFFFF"/>
                </a:highlight>
                <a:latin typeface="Consolas" panose="020B0609020204030204" pitchFamily="49" charset="0"/>
              </a:rPr>
              <a:t>menu</a:t>
            </a:r>
            <a:r>
              <a:rPr lang="sv-SE" sz="1200" dirty="0" smtClean="0">
                <a:solidFill>
                  <a:srgbClr val="000000"/>
                </a:solidFill>
                <a:highlight>
                  <a:srgbClr val="FFFFFF"/>
                </a:highlight>
                <a:latin typeface="Consolas" panose="020B0609020204030204" pitchFamily="49" charset="0"/>
              </a:rPr>
              <a:t> option1&gt;{{ </a:t>
            </a:r>
            <a:r>
              <a:rPr lang="sv-SE" sz="1200" dirty="0" err="1" smtClean="0">
                <a:solidFill>
                  <a:srgbClr val="000000"/>
                </a:solidFill>
                <a:highlight>
                  <a:srgbClr val="FFFFFF"/>
                </a:highlight>
                <a:latin typeface="Consolas" panose="020B0609020204030204" pitchFamily="49" charset="0"/>
              </a:rPr>
              <a:t>item.title</a:t>
            </a:r>
            <a:r>
              <a:rPr lang="sv-SE" sz="1200" dirty="0" smtClean="0">
                <a:solidFill>
                  <a:srgbClr val="000000"/>
                </a:solidFill>
                <a:highlight>
                  <a:srgbClr val="FFFFFF"/>
                </a:highlight>
                <a:latin typeface="Consolas" panose="020B0609020204030204" pitchFamily="49" charset="0"/>
              </a:rPr>
              <a:t> }}&lt;</a:t>
            </a:r>
            <a:r>
              <a:rPr lang="sv-SE" sz="1200" dirty="0" smtClean="0">
                <a:solidFill>
                  <a:srgbClr val="800000"/>
                </a:solidFill>
                <a:highlight>
                  <a:srgbClr val="FFFFFF"/>
                </a:highlight>
                <a:latin typeface="Consolas" panose="020B0609020204030204" pitchFamily="49" charset="0"/>
              </a:rPr>
              <a:t>/a&gt;</a:t>
            </a:r>
          </a:p>
          <a:p>
            <a:r>
              <a:rPr lang="sv-SE" sz="1200" dirty="0" smtClean="0">
                <a:solidFill>
                  <a:srgbClr val="000000"/>
                </a:solidFill>
                <a:highlight>
                  <a:srgbClr val="FFFFFF"/>
                </a:highlight>
                <a:latin typeface="Consolas" panose="020B0609020204030204" pitchFamily="49" charset="0"/>
              </a:rPr>
              <a:t>     &lt;</a:t>
            </a:r>
            <a:r>
              <a:rPr lang="sv-SE" sz="1200" dirty="0" smtClean="0">
                <a:solidFill>
                  <a:srgbClr val="800000"/>
                </a:solidFill>
                <a:highlight>
                  <a:srgbClr val="FFFFFF"/>
                </a:highlight>
                <a:latin typeface="Consolas" panose="020B0609020204030204" pitchFamily="49" charset="0"/>
              </a:rPr>
              <a:t>/li&gt;</a:t>
            </a:r>
          </a:p>
          <a:p>
            <a:r>
              <a:rPr lang="sv-SE" sz="1200" dirty="0" smtClean="0">
                <a:solidFill>
                  <a:srgbClr val="000000"/>
                </a:solidFill>
                <a:highlight>
                  <a:srgbClr val="FFFFFF"/>
                </a:highlight>
                <a:latin typeface="Consolas" panose="020B0609020204030204" pitchFamily="49" charset="0"/>
              </a:rPr>
              <a:t>   &lt;</a:t>
            </a:r>
            <a:r>
              <a:rPr lang="sv-SE" sz="1200" dirty="0" smtClean="0">
                <a:solidFill>
                  <a:srgbClr val="800000"/>
                </a:solidFill>
                <a:highlight>
                  <a:srgbClr val="FFFFFF"/>
                </a:highlight>
                <a:latin typeface="Consolas" panose="020B0609020204030204" pitchFamily="49" charset="0"/>
              </a:rPr>
              <a:t>/</a:t>
            </a:r>
            <a:r>
              <a:rPr lang="sv-SE" sz="1200" dirty="0" err="1" smtClean="0">
                <a:solidFill>
                  <a:srgbClr val="800000"/>
                </a:solidFill>
                <a:highlight>
                  <a:srgbClr val="FFFFFF"/>
                </a:highlight>
                <a:latin typeface="Consolas" panose="020B0609020204030204" pitchFamily="49" charset="0"/>
              </a:rPr>
              <a:t>ul</a:t>
            </a:r>
            <a:r>
              <a:rPr lang="sv-SE" sz="1200" dirty="0" smtClean="0">
                <a:solidFill>
                  <a:srgbClr val="800000"/>
                </a:solidFill>
                <a:highlight>
                  <a:srgbClr val="FFFFFF"/>
                </a:highlight>
                <a:latin typeface="Consolas" panose="020B0609020204030204" pitchFamily="49" charset="0"/>
              </a:rPr>
              <a:t>&gt;</a:t>
            </a:r>
          </a:p>
          <a:p>
            <a:r>
              <a:rPr lang="sv-SE" sz="1200" dirty="0" smtClean="0">
                <a:solidFill>
                  <a:srgbClr val="000000"/>
                </a:solidFill>
                <a:highlight>
                  <a:srgbClr val="FFFFFF"/>
                </a:highlight>
                <a:latin typeface="Consolas" panose="020B0609020204030204" pitchFamily="49" charset="0"/>
              </a:rPr>
              <a:t>&lt;</a:t>
            </a:r>
            <a:r>
              <a:rPr lang="sv-SE" sz="1200" dirty="0" smtClean="0">
                <a:solidFill>
                  <a:srgbClr val="800000"/>
                </a:solidFill>
                <a:highlight>
                  <a:srgbClr val="FFFFFF"/>
                </a:highlight>
                <a:latin typeface="Consolas" panose="020B0609020204030204" pitchFamily="49" charset="0"/>
              </a:rPr>
              <a:t>/div&gt;</a:t>
            </a:r>
          </a:p>
        </p:txBody>
      </p:sp>
      <p:sp>
        <p:nvSpPr>
          <p:cNvPr id="5" name="Rectangle 4"/>
          <p:cNvSpPr/>
          <p:nvPr/>
        </p:nvSpPr>
        <p:spPr>
          <a:xfrm>
            <a:off x="742950" y="3811012"/>
            <a:ext cx="6096000" cy="3046988"/>
          </a:xfrm>
          <a:prstGeom prst="rect">
            <a:avLst/>
          </a:prstGeom>
        </p:spPr>
        <p:txBody>
          <a:bodyPr>
            <a:spAutoFit/>
          </a:bodyPr>
          <a:lstStyle/>
          <a:p>
            <a:r>
              <a:rPr lang="en-US" sz="1200" dirty="0" smtClean="0">
                <a:solidFill>
                  <a:srgbClr val="000000"/>
                </a:solidFill>
                <a:highlight>
                  <a:srgbClr val="FFFFFF"/>
                </a:highlight>
                <a:latin typeface="Consolas" panose="020B0609020204030204" pitchFamily="49" charset="0"/>
              </a:rPr>
              <a:t>Let</a:t>
            </a:r>
            <a:r>
              <a:rPr lang="en-US" sz="1200" dirty="0" smtClean="0">
                <a:solidFill>
                  <a:srgbClr val="A31515"/>
                </a:solidFill>
                <a:highlight>
                  <a:srgbClr val="FFFFFF"/>
                </a:highlight>
                <a:latin typeface="Consolas" panose="020B0609020204030204" pitchFamily="49" charset="0"/>
              </a:rPr>
              <a:t>'s create a directive that does this</a:t>
            </a:r>
            <a:endParaRPr lang="en-US"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p>
          <a:p>
            <a:r>
              <a:rPr lang="sv-SE" sz="1200" dirty="0" err="1" smtClean="0">
                <a:solidFill>
                  <a:srgbClr val="000000"/>
                </a:solidFill>
                <a:highlight>
                  <a:srgbClr val="FFFFFF"/>
                </a:highlight>
                <a:latin typeface="Consolas" panose="020B0609020204030204" pitchFamily="49" charset="0"/>
              </a:rPr>
              <a:t>angular</a:t>
            </a:r>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module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app</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directive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menu</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FF"/>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return</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restrict</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'E'</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false</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template : </a:t>
            </a:r>
            <a:r>
              <a:rPr lang="sv-SE" sz="1200" dirty="0" smtClean="0">
                <a:solidFill>
                  <a:srgbClr val="A31515"/>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&lt;</a:t>
            </a:r>
            <a:r>
              <a:rPr lang="sv-SE" sz="1200" dirty="0" err="1" smtClean="0">
                <a:solidFill>
                  <a:srgbClr val="000000"/>
                </a:solidFill>
                <a:highlight>
                  <a:srgbClr val="FFFFFF"/>
                </a:highlight>
                <a:latin typeface="Consolas" panose="020B0609020204030204" pitchFamily="49" charset="0"/>
              </a:rPr>
              <a:t>ul</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class</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menu</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&gt;</a:t>
            </a:r>
          </a:p>
          <a:p>
            <a:r>
              <a:rPr lang="en-US" sz="1200" dirty="0" smtClean="0">
                <a:solidFill>
                  <a:srgbClr val="000000"/>
                </a:solidFill>
                <a:highlight>
                  <a:srgbClr val="FFFFFF"/>
                </a:highlight>
                <a:latin typeface="Consolas" panose="020B0609020204030204" pitchFamily="49" charset="0"/>
              </a:rPr>
              <a:t>          &lt;li ng-repeat=</a:t>
            </a:r>
            <a:r>
              <a:rPr lang="en-US" sz="1200" dirty="0" smtClean="0">
                <a:solidFill>
                  <a:srgbClr val="A31515"/>
                </a:solidFill>
                <a:highlight>
                  <a:srgbClr val="FFFFFF"/>
                </a:highlight>
                <a:latin typeface="Consolas" panose="020B0609020204030204" pitchFamily="49" charset="0"/>
              </a:rPr>
              <a:t>"item in </a:t>
            </a:r>
            <a:r>
              <a:rPr lang="en-US" sz="1200" dirty="0" err="1" smtClean="0">
                <a:solidFill>
                  <a:srgbClr val="A31515"/>
                </a:solidFill>
                <a:highlight>
                  <a:srgbClr val="FFFFFF"/>
                </a:highlight>
                <a:latin typeface="Consolas" panose="020B0609020204030204" pitchFamily="49" charset="0"/>
              </a:rPr>
              <a:t>menuService.getItems</a:t>
            </a:r>
            <a:r>
              <a:rPr lang="en-US" sz="1200" dirty="0" smtClean="0">
                <a:solidFill>
                  <a:srgbClr val="A31515"/>
                </a:solidFill>
                <a:highlight>
                  <a:srgbClr val="FFFFFF"/>
                </a:highlight>
                <a:latin typeface="Consolas" panose="020B0609020204030204" pitchFamily="49" charset="0"/>
              </a:rPr>
              <a:t>()"</a:t>
            </a:r>
            <a:r>
              <a:rPr lang="en-US" sz="1200" dirty="0" smtClean="0">
                <a:solidFill>
                  <a:srgbClr val="000000"/>
                </a:solidFill>
                <a:highlight>
                  <a:srgbClr val="FFFFFF"/>
                </a:highlight>
                <a:latin typeface="Consolas" panose="020B0609020204030204" pitchFamily="49" charset="0"/>
              </a:rPr>
              <a:t> &gt;</a:t>
            </a:r>
          </a:p>
          <a:p>
            <a:r>
              <a:rPr lang="sv-SE" sz="1200" dirty="0" smtClean="0">
                <a:solidFill>
                  <a:srgbClr val="000000"/>
                </a:solidFill>
                <a:highlight>
                  <a:srgbClr val="FFFFFF"/>
                </a:highlight>
                <a:latin typeface="Consolas" panose="020B0609020204030204" pitchFamily="49" charset="0"/>
              </a:rPr>
              <a:t>            &lt;a </a:t>
            </a:r>
            <a:r>
              <a:rPr lang="sv-SE" sz="1200" dirty="0" err="1" smtClean="0">
                <a:solidFill>
                  <a:srgbClr val="000000"/>
                </a:solidFill>
                <a:highlight>
                  <a:srgbClr val="FFFFFF"/>
                </a:highlight>
                <a:latin typeface="Consolas" panose="020B0609020204030204" pitchFamily="49" charset="0"/>
              </a:rPr>
              <a:t>ng-href</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item.href"</a:t>
            </a:r>
            <a:r>
              <a:rPr lang="sv-SE" sz="1200" dirty="0" err="1" smtClean="0">
                <a:solidFill>
                  <a:srgbClr val="000000"/>
                </a:solidFill>
                <a:highlight>
                  <a:srgbClr val="FFFFFF"/>
                </a:highlight>
                <a:latin typeface="Consolas" panose="020B0609020204030204" pitchFamily="49" charset="0"/>
              </a:rPr>
              <a:t>menu</a:t>
            </a:r>
            <a:r>
              <a:rPr lang="sv-SE" sz="1200" dirty="0" smtClean="0">
                <a:solidFill>
                  <a:srgbClr val="000000"/>
                </a:solidFill>
                <a:highlight>
                  <a:srgbClr val="FFFFFF"/>
                </a:highlight>
                <a:latin typeface="Consolas" panose="020B0609020204030204" pitchFamily="49" charset="0"/>
              </a:rPr>
              <a:t> option1&gt;{{ </a:t>
            </a:r>
            <a:r>
              <a:rPr lang="sv-SE" sz="1200" dirty="0" err="1" smtClean="0">
                <a:solidFill>
                  <a:srgbClr val="000000"/>
                </a:solidFill>
                <a:highlight>
                  <a:srgbClr val="FFFFFF"/>
                </a:highlight>
                <a:latin typeface="Consolas" panose="020B0609020204030204" pitchFamily="49" charset="0"/>
              </a:rPr>
              <a:t>item.title</a:t>
            </a:r>
            <a:r>
              <a:rPr lang="sv-SE" sz="1200" dirty="0" smtClean="0">
                <a:solidFill>
                  <a:srgbClr val="000000"/>
                </a:solidFill>
                <a:highlight>
                  <a:srgbClr val="FFFFFF"/>
                </a:highlight>
                <a:latin typeface="Consolas" panose="020B0609020204030204" pitchFamily="49" charset="0"/>
              </a:rPr>
              <a:t> }}&lt;</a:t>
            </a:r>
            <a:r>
              <a:rPr lang="sv-SE" sz="1200" dirty="0" smtClean="0">
                <a:solidFill>
                  <a:srgbClr val="800000"/>
                </a:solidFill>
                <a:highlight>
                  <a:srgbClr val="FFFFFF"/>
                </a:highlight>
                <a:latin typeface="Consolas" panose="020B0609020204030204" pitchFamily="49" charset="0"/>
              </a:rPr>
              <a:t>/a&gt;</a:t>
            </a:r>
          </a:p>
          <a:p>
            <a:r>
              <a:rPr lang="sv-SE" sz="1200" dirty="0" smtClean="0">
                <a:solidFill>
                  <a:srgbClr val="000000"/>
                </a:solidFill>
                <a:highlight>
                  <a:srgbClr val="FFFFFF"/>
                </a:highlight>
                <a:latin typeface="Consolas" panose="020B0609020204030204" pitchFamily="49" charset="0"/>
              </a:rPr>
              <a:t>          &lt;</a:t>
            </a:r>
            <a:r>
              <a:rPr lang="sv-SE" sz="1200" dirty="0" smtClean="0">
                <a:solidFill>
                  <a:srgbClr val="800000"/>
                </a:solidFill>
                <a:highlight>
                  <a:srgbClr val="FFFFFF"/>
                </a:highlight>
                <a:latin typeface="Consolas" panose="020B0609020204030204" pitchFamily="49" charset="0"/>
              </a:rPr>
              <a:t>/li&gt;</a:t>
            </a:r>
          </a:p>
          <a:p>
            <a:r>
              <a:rPr lang="sv-SE" sz="1200" dirty="0" smtClean="0">
                <a:solidFill>
                  <a:srgbClr val="000000"/>
                </a:solidFill>
                <a:highlight>
                  <a:srgbClr val="FFFFFF"/>
                </a:highlight>
                <a:latin typeface="Consolas" panose="020B0609020204030204" pitchFamily="49" charset="0"/>
              </a:rPr>
              <a:t>        &lt;</a:t>
            </a:r>
            <a:r>
              <a:rPr lang="sv-SE" sz="1200" dirty="0" smtClean="0">
                <a:solidFill>
                  <a:srgbClr val="800000"/>
                </a:solidFill>
                <a:highlight>
                  <a:srgbClr val="FFFFFF"/>
                </a:highlight>
                <a:latin typeface="Consolas" panose="020B0609020204030204" pitchFamily="49" charset="0"/>
              </a:rPr>
              <a:t>/</a:t>
            </a:r>
            <a:r>
              <a:rPr lang="sv-SE" sz="1200" dirty="0" err="1" smtClean="0">
                <a:solidFill>
                  <a:srgbClr val="800000"/>
                </a:solidFill>
                <a:highlight>
                  <a:srgbClr val="FFFFFF"/>
                </a:highlight>
                <a:latin typeface="Consolas" panose="020B0609020204030204" pitchFamily="49" charset="0"/>
              </a:rPr>
              <a:t>ul</a:t>
            </a:r>
            <a:r>
              <a:rPr lang="sv-SE" sz="1200" dirty="0" smtClean="0">
                <a:solidFill>
                  <a:srgbClr val="800000"/>
                </a:solidFill>
                <a:highlight>
                  <a:srgbClr val="FFFFFF"/>
                </a:highlight>
                <a:latin typeface="Consolas" panose="020B0609020204030204" pitchFamily="49" charset="0"/>
              </a:rPr>
              <a:t>&gt;`</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a:t>
            </a:r>
            <a:endParaRPr lang="sv-SE" sz="1200" dirty="0"/>
          </a:p>
        </p:txBody>
      </p:sp>
      <p:sp>
        <p:nvSpPr>
          <p:cNvPr id="6" name="Rectangle 5"/>
          <p:cNvSpPr/>
          <p:nvPr/>
        </p:nvSpPr>
        <p:spPr>
          <a:xfrm>
            <a:off x="5950527" y="2974585"/>
            <a:ext cx="6096000" cy="2554545"/>
          </a:xfrm>
          <a:prstGeom prst="rect">
            <a:avLst/>
          </a:prstGeom>
          <a:ln w="19050">
            <a:solidFill>
              <a:schemeClr val="tx1"/>
            </a:solidFill>
          </a:ln>
        </p:spPr>
        <p:txBody>
          <a:bodyPr>
            <a:spAutoFit/>
          </a:bodyPr>
          <a:lstStyle/>
          <a:p>
            <a:r>
              <a:rPr lang="en-US" sz="1600" dirty="0" smtClean="0"/>
              <a:t>Lets highlight what we did:</a:t>
            </a:r>
            <a:br>
              <a:rPr lang="en-US" sz="1600" dirty="0" smtClean="0"/>
            </a:br>
            <a:r>
              <a:rPr lang="en-US" sz="1600" dirty="0" smtClean="0"/>
              <a:t/>
            </a:r>
            <a:br>
              <a:rPr lang="en-US" sz="1600" dirty="0" smtClean="0"/>
            </a:br>
            <a:r>
              <a:rPr lang="en-US" sz="1600" b="1" dirty="0" smtClean="0">
                <a:effectLst/>
              </a:rPr>
              <a:t>restrict</a:t>
            </a:r>
            <a:r>
              <a:rPr lang="en-US" sz="1600" dirty="0" smtClean="0"/>
              <a:t> - we set it to element only</a:t>
            </a:r>
            <a:br>
              <a:rPr lang="en-US" sz="1600" dirty="0" smtClean="0"/>
            </a:br>
            <a:r>
              <a:rPr lang="en-US" sz="1600" dirty="0" smtClean="0"/>
              <a:t/>
            </a:r>
            <a:br>
              <a:rPr lang="en-US" sz="1600" dirty="0" smtClean="0"/>
            </a:br>
            <a:r>
              <a:rPr lang="en-US" sz="1600" b="1" dirty="0" smtClean="0">
                <a:effectLst/>
              </a:rPr>
              <a:t>scope</a:t>
            </a:r>
            <a:r>
              <a:rPr lang="en-US" sz="1600" dirty="0" smtClean="0"/>
              <a:t> - we set it to false, which means we take our parents </a:t>
            </a:r>
          </a:p>
          <a:p>
            <a:r>
              <a:rPr lang="en-US" sz="1600" dirty="0" smtClean="0"/>
              <a:t>( </a:t>
            </a:r>
            <a:r>
              <a:rPr lang="en-US" sz="1600" dirty="0" err="1" smtClean="0"/>
              <a:t>appController</a:t>
            </a:r>
            <a:r>
              <a:rPr lang="en-US" sz="1600" dirty="0" smtClean="0"/>
              <a:t> ) data, the default is false but we wanted to be </a:t>
            </a:r>
            <a:r>
              <a:rPr lang="en-US" sz="1600" dirty="0" err="1" smtClean="0"/>
              <a:t>superclear</a:t>
            </a:r>
            <a:r>
              <a:rPr lang="en-US" sz="1600" dirty="0" smtClean="0"/>
              <a:t>.</a:t>
            </a:r>
            <a:br>
              <a:rPr lang="en-US" sz="1600" dirty="0" smtClean="0"/>
            </a:br>
            <a:r>
              <a:rPr lang="en-US" sz="1600" dirty="0" smtClean="0"/>
              <a:t/>
            </a:r>
            <a:br>
              <a:rPr lang="en-US" sz="1600" dirty="0" smtClean="0"/>
            </a:br>
            <a:r>
              <a:rPr lang="en-US" sz="1600" b="1" dirty="0" smtClean="0">
                <a:effectLst/>
              </a:rPr>
              <a:t>template</a:t>
            </a:r>
            <a:r>
              <a:rPr lang="en-US" sz="1600" dirty="0" smtClean="0"/>
              <a:t> - for simplicity sake we chose to use that one so we could see the template</a:t>
            </a:r>
            <a:endParaRPr lang="sv-SE" sz="1600" dirty="0"/>
          </a:p>
        </p:txBody>
      </p:sp>
    </p:spTree>
    <p:extLst>
      <p:ext uri="{BB962C8B-B14F-4D97-AF65-F5344CB8AC3E}">
        <p14:creationId xmlns:p14="http://schemas.microsoft.com/office/powerpoint/2010/main" val="2237202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136525"/>
            <a:ext cx="10515600" cy="1325563"/>
          </a:xfrm>
        </p:spPr>
        <p:txBody>
          <a:bodyPr/>
          <a:lstStyle/>
          <a:p>
            <a:r>
              <a:rPr lang="sv-SE" dirty="0" smtClean="0"/>
              <a:t>Different </a:t>
            </a:r>
            <a:r>
              <a:rPr lang="sv-SE" dirty="0" err="1" smtClean="0"/>
              <a:t>scopes</a:t>
            </a:r>
            <a:endParaRPr lang="sv-SE" dirty="0"/>
          </a:p>
        </p:txBody>
      </p:sp>
      <p:sp>
        <p:nvSpPr>
          <p:cNvPr id="4" name="Rectangle 3"/>
          <p:cNvSpPr/>
          <p:nvPr/>
        </p:nvSpPr>
        <p:spPr>
          <a:xfrm>
            <a:off x="990600" y="1348800"/>
            <a:ext cx="7426036" cy="5386090"/>
          </a:xfrm>
          <a:prstGeom prst="rect">
            <a:avLst/>
          </a:prstGeom>
        </p:spPr>
        <p:txBody>
          <a:bodyPr wrap="square">
            <a:spAutoFit/>
          </a:bodyPr>
          <a:lstStyle/>
          <a:p>
            <a:r>
              <a:rPr lang="en-US" sz="1600" dirty="0" smtClean="0">
                <a:solidFill>
                  <a:srgbClr val="000000"/>
                </a:solidFill>
                <a:highlight>
                  <a:srgbClr val="FFFFFF"/>
                </a:highlight>
                <a:latin typeface="Consolas" panose="020B0609020204030204" pitchFamily="49" charset="0"/>
              </a:rPr>
              <a:t>So far we have relied on the scope being our parent aka </a:t>
            </a:r>
            <a:r>
              <a:rPr lang="en-US" sz="1600" b="1" dirty="0" smtClean="0">
                <a:highlight>
                  <a:srgbClr val="FFFFFF"/>
                </a:highlight>
                <a:latin typeface="Consolas" panose="020B0609020204030204" pitchFamily="49" charset="0"/>
              </a:rPr>
              <a:t>scope : false</a:t>
            </a:r>
          </a:p>
          <a:p>
            <a:endParaRPr lang="sv-SE" sz="1600" dirty="0" smtClean="0">
              <a:solidFill>
                <a:srgbClr val="000000"/>
              </a:solidFill>
              <a:highlight>
                <a:srgbClr val="FFFFFF"/>
              </a:highlight>
              <a:latin typeface="Consolas" panose="020B0609020204030204" pitchFamily="49" charset="0"/>
            </a:endParaRPr>
          </a:p>
          <a:p>
            <a:r>
              <a:rPr lang="sv-SE" sz="1600" dirty="0" smtClean="0">
                <a:solidFill>
                  <a:srgbClr val="000000"/>
                </a:solidFill>
                <a:highlight>
                  <a:srgbClr val="FFFFFF"/>
                </a:highlight>
                <a:latin typeface="Consolas" panose="020B0609020204030204" pitchFamily="49" charset="0"/>
              </a:rPr>
              <a:t>&lt;div </a:t>
            </a:r>
            <a:r>
              <a:rPr lang="sv-SE" sz="1600" dirty="0" err="1" smtClean="0">
                <a:solidFill>
                  <a:srgbClr val="000000"/>
                </a:solidFill>
                <a:highlight>
                  <a:srgbClr val="FFFFFF"/>
                </a:highlight>
                <a:latin typeface="Consolas" panose="020B0609020204030204" pitchFamily="49" charset="0"/>
              </a:rPr>
              <a:t>ng</a:t>
            </a:r>
            <a:r>
              <a:rPr lang="sv-SE" sz="1600" dirty="0" smtClean="0">
                <a:solidFill>
                  <a:srgbClr val="000000"/>
                </a:solidFill>
                <a:highlight>
                  <a:srgbClr val="FFFFFF"/>
                </a:highlight>
                <a:latin typeface="Consolas" panose="020B0609020204030204" pitchFamily="49" charset="0"/>
              </a:rPr>
              <a:t>-controller=</a:t>
            </a:r>
            <a:r>
              <a:rPr lang="sv-SE" sz="1600" dirty="0" smtClean="0">
                <a:solidFill>
                  <a:srgbClr val="A31515"/>
                </a:solidFill>
                <a:highlight>
                  <a:srgbClr val="FFFFFF"/>
                </a:highlight>
                <a:latin typeface="Consolas" panose="020B0609020204030204" pitchFamily="49" charset="0"/>
              </a:rPr>
              <a:t>"</a:t>
            </a:r>
            <a:r>
              <a:rPr lang="sv-SE" sz="1600" dirty="0" err="1" smtClean="0">
                <a:solidFill>
                  <a:srgbClr val="A31515"/>
                </a:solidFill>
                <a:highlight>
                  <a:srgbClr val="FFFFFF"/>
                </a:highlight>
                <a:latin typeface="Consolas" panose="020B0609020204030204" pitchFamily="49" charset="0"/>
              </a:rPr>
              <a:t>appController</a:t>
            </a:r>
            <a:r>
              <a:rPr lang="sv-SE" sz="1600" dirty="0" smtClean="0">
                <a:solidFill>
                  <a:srgbClr val="A31515"/>
                </a:solidFill>
                <a:highlight>
                  <a:srgbClr val="FFFFFF"/>
                </a:highlight>
                <a:latin typeface="Consolas" panose="020B0609020204030204" pitchFamily="49" charset="0"/>
              </a:rPr>
              <a:t>"</a:t>
            </a:r>
            <a:r>
              <a:rPr lang="sv-SE" sz="1600" dirty="0" smtClean="0">
                <a:solidFill>
                  <a:srgbClr val="000000"/>
                </a:solidFill>
                <a:highlight>
                  <a:srgbClr val="FFFFFF"/>
                </a:highlight>
                <a:latin typeface="Consolas" panose="020B0609020204030204" pitchFamily="49" charset="0"/>
              </a:rPr>
              <a:t>&gt;</a:t>
            </a:r>
          </a:p>
          <a:p>
            <a:r>
              <a:rPr lang="sv-SE" sz="1600" dirty="0" smtClean="0">
                <a:solidFill>
                  <a:srgbClr val="000000"/>
                </a:solidFill>
                <a:highlight>
                  <a:srgbClr val="FFFFFF"/>
                </a:highlight>
                <a:latin typeface="Consolas" panose="020B0609020204030204" pitchFamily="49" charset="0"/>
              </a:rPr>
              <a:t>  &lt;</a:t>
            </a:r>
            <a:r>
              <a:rPr lang="sv-SE" sz="1600" dirty="0" err="1" smtClean="0">
                <a:solidFill>
                  <a:srgbClr val="000000"/>
                </a:solidFill>
                <a:highlight>
                  <a:srgbClr val="FFFFFF"/>
                </a:highlight>
                <a:latin typeface="Consolas" panose="020B0609020204030204" pitchFamily="49" charset="0"/>
              </a:rPr>
              <a:t>ul</a:t>
            </a:r>
            <a:r>
              <a:rPr lang="sv-SE" sz="1600" dirty="0" smtClean="0">
                <a:solidFill>
                  <a:srgbClr val="000000"/>
                </a:solidFill>
                <a:highlight>
                  <a:srgbClr val="FFFFFF"/>
                </a:highlight>
                <a:latin typeface="Consolas" panose="020B0609020204030204" pitchFamily="49" charset="0"/>
              </a:rPr>
              <a:t> </a:t>
            </a:r>
            <a:r>
              <a:rPr lang="sv-SE" sz="1600" dirty="0" err="1" smtClean="0">
                <a:highlight>
                  <a:srgbClr val="FFFFFF"/>
                </a:highlight>
                <a:latin typeface="Consolas" panose="020B0609020204030204" pitchFamily="49" charset="0"/>
              </a:rPr>
              <a:t>class</a:t>
            </a:r>
            <a:r>
              <a:rPr lang="sv-SE" sz="1600" dirty="0" smtClean="0">
                <a:solidFill>
                  <a:srgbClr val="000000"/>
                </a:solidFill>
                <a:highlight>
                  <a:srgbClr val="FFFFFF"/>
                </a:highlight>
                <a:latin typeface="Consolas" panose="020B0609020204030204" pitchFamily="49" charset="0"/>
              </a:rPr>
              <a:t>=</a:t>
            </a:r>
            <a:r>
              <a:rPr lang="sv-SE" sz="1600" dirty="0" smtClean="0">
                <a:solidFill>
                  <a:srgbClr val="A31515"/>
                </a:solidFill>
                <a:highlight>
                  <a:srgbClr val="FFFFFF"/>
                </a:highlight>
                <a:latin typeface="Consolas" panose="020B0609020204030204" pitchFamily="49" charset="0"/>
              </a:rPr>
              <a:t>'</a:t>
            </a:r>
            <a:r>
              <a:rPr lang="sv-SE" sz="1600" dirty="0" err="1" smtClean="0">
                <a:solidFill>
                  <a:srgbClr val="A31515"/>
                </a:solidFill>
                <a:highlight>
                  <a:srgbClr val="FFFFFF"/>
                </a:highlight>
                <a:latin typeface="Consolas" panose="020B0609020204030204" pitchFamily="49" charset="0"/>
              </a:rPr>
              <a:t>menu</a:t>
            </a:r>
            <a:r>
              <a:rPr lang="sv-SE" sz="1600" dirty="0" smtClean="0">
                <a:solidFill>
                  <a:srgbClr val="A31515"/>
                </a:solidFill>
                <a:highlight>
                  <a:srgbClr val="FFFFFF"/>
                </a:highlight>
                <a:latin typeface="Consolas" panose="020B0609020204030204" pitchFamily="49" charset="0"/>
              </a:rPr>
              <a:t>'</a:t>
            </a:r>
            <a:r>
              <a:rPr lang="sv-SE" sz="1600" dirty="0" smtClean="0">
                <a:solidFill>
                  <a:srgbClr val="000000"/>
                </a:solidFill>
                <a:highlight>
                  <a:srgbClr val="FFFFFF"/>
                </a:highlight>
                <a:latin typeface="Consolas" panose="020B0609020204030204" pitchFamily="49" charset="0"/>
              </a:rPr>
              <a:t>&gt;</a:t>
            </a:r>
          </a:p>
          <a:p>
            <a:r>
              <a:rPr lang="en-US" sz="1600" dirty="0" smtClean="0">
                <a:solidFill>
                  <a:srgbClr val="000000"/>
                </a:solidFill>
                <a:highlight>
                  <a:srgbClr val="FFFFFF"/>
                </a:highlight>
                <a:latin typeface="Consolas" panose="020B0609020204030204" pitchFamily="49" charset="0"/>
              </a:rPr>
              <a:t>     &lt;li ng-repeat=</a:t>
            </a:r>
            <a:r>
              <a:rPr lang="en-US" sz="1600" dirty="0" smtClean="0">
                <a:solidFill>
                  <a:srgbClr val="A31515"/>
                </a:solidFill>
                <a:highlight>
                  <a:srgbClr val="FFFFFF"/>
                </a:highlight>
                <a:latin typeface="Consolas" panose="020B0609020204030204" pitchFamily="49" charset="0"/>
              </a:rPr>
              <a:t>"item in </a:t>
            </a:r>
            <a:r>
              <a:rPr lang="en-US" sz="1600" dirty="0" err="1" smtClean="0">
                <a:solidFill>
                  <a:srgbClr val="A31515"/>
                </a:solidFill>
                <a:highlight>
                  <a:srgbClr val="FFFFFF"/>
                </a:highlight>
                <a:latin typeface="Consolas" panose="020B0609020204030204" pitchFamily="49" charset="0"/>
              </a:rPr>
              <a:t>menuService.getItems</a:t>
            </a:r>
            <a:r>
              <a:rPr lang="en-US" sz="1600" dirty="0" smtClean="0">
                <a:solidFill>
                  <a:srgbClr val="A31515"/>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 &gt;</a:t>
            </a:r>
          </a:p>
          <a:p>
            <a:r>
              <a:rPr lang="sv-SE" sz="1600" dirty="0" smtClean="0">
                <a:solidFill>
                  <a:srgbClr val="000000"/>
                </a:solidFill>
                <a:highlight>
                  <a:srgbClr val="FFFFFF"/>
                </a:highlight>
                <a:latin typeface="Consolas" panose="020B0609020204030204" pitchFamily="49" charset="0"/>
              </a:rPr>
              <a:t>       &lt;a </a:t>
            </a:r>
            <a:r>
              <a:rPr lang="sv-SE" sz="1600" dirty="0" err="1" smtClean="0">
                <a:solidFill>
                  <a:srgbClr val="000000"/>
                </a:solidFill>
                <a:highlight>
                  <a:srgbClr val="FFFFFF"/>
                </a:highlight>
                <a:latin typeface="Consolas" panose="020B0609020204030204" pitchFamily="49" charset="0"/>
              </a:rPr>
              <a:t>ng-href</a:t>
            </a:r>
            <a:r>
              <a:rPr lang="sv-SE" sz="1600" dirty="0" smtClean="0">
                <a:solidFill>
                  <a:srgbClr val="000000"/>
                </a:solidFill>
                <a:highlight>
                  <a:srgbClr val="FFFFFF"/>
                </a:highlight>
                <a:latin typeface="Consolas" panose="020B0609020204030204" pitchFamily="49" charset="0"/>
              </a:rPr>
              <a:t>=</a:t>
            </a:r>
            <a:r>
              <a:rPr lang="sv-SE" sz="1600" dirty="0" smtClean="0">
                <a:solidFill>
                  <a:srgbClr val="A31515"/>
                </a:solidFill>
                <a:highlight>
                  <a:srgbClr val="FFFFFF"/>
                </a:highlight>
                <a:latin typeface="Consolas" panose="020B0609020204030204" pitchFamily="49" charset="0"/>
              </a:rPr>
              <a:t>"</a:t>
            </a:r>
            <a:r>
              <a:rPr lang="sv-SE" sz="1600" dirty="0" err="1" smtClean="0">
                <a:solidFill>
                  <a:srgbClr val="A31515"/>
                </a:solidFill>
                <a:highlight>
                  <a:srgbClr val="FFFFFF"/>
                </a:highlight>
                <a:latin typeface="Consolas" panose="020B0609020204030204" pitchFamily="49" charset="0"/>
              </a:rPr>
              <a:t>item.href"</a:t>
            </a:r>
            <a:r>
              <a:rPr lang="sv-SE" sz="1600" dirty="0" err="1" smtClean="0">
                <a:solidFill>
                  <a:srgbClr val="000000"/>
                </a:solidFill>
                <a:highlight>
                  <a:srgbClr val="FFFFFF"/>
                </a:highlight>
                <a:latin typeface="Consolas" panose="020B0609020204030204" pitchFamily="49" charset="0"/>
              </a:rPr>
              <a:t>menu</a:t>
            </a:r>
            <a:r>
              <a:rPr lang="sv-SE" sz="1600" dirty="0" smtClean="0">
                <a:solidFill>
                  <a:srgbClr val="000000"/>
                </a:solidFill>
                <a:highlight>
                  <a:srgbClr val="FFFFFF"/>
                </a:highlight>
                <a:latin typeface="Consolas" panose="020B0609020204030204" pitchFamily="49" charset="0"/>
              </a:rPr>
              <a:t> option1&gt;{{ </a:t>
            </a:r>
            <a:r>
              <a:rPr lang="sv-SE" sz="1600" dirty="0" err="1" smtClean="0">
                <a:solidFill>
                  <a:srgbClr val="000000"/>
                </a:solidFill>
                <a:highlight>
                  <a:srgbClr val="FFFFFF"/>
                </a:highlight>
                <a:latin typeface="Consolas" panose="020B0609020204030204" pitchFamily="49" charset="0"/>
              </a:rPr>
              <a:t>item.title</a:t>
            </a:r>
            <a:r>
              <a:rPr lang="sv-SE" sz="1600" dirty="0" smtClean="0">
                <a:solidFill>
                  <a:srgbClr val="000000"/>
                </a:solidFill>
                <a:highlight>
                  <a:srgbClr val="FFFFFF"/>
                </a:highlight>
                <a:latin typeface="Consolas" panose="020B0609020204030204" pitchFamily="49" charset="0"/>
              </a:rPr>
              <a:t> }}&lt;</a:t>
            </a:r>
            <a:r>
              <a:rPr lang="sv-SE" sz="1600" dirty="0" smtClean="0">
                <a:solidFill>
                  <a:srgbClr val="800000"/>
                </a:solidFill>
                <a:highlight>
                  <a:srgbClr val="FFFFFF"/>
                </a:highlight>
                <a:latin typeface="Consolas" panose="020B0609020204030204" pitchFamily="49" charset="0"/>
              </a:rPr>
              <a:t>/a&gt;</a:t>
            </a:r>
          </a:p>
          <a:p>
            <a:r>
              <a:rPr lang="sv-SE" sz="1600" dirty="0" smtClean="0">
                <a:solidFill>
                  <a:srgbClr val="000000"/>
                </a:solidFill>
                <a:highlight>
                  <a:srgbClr val="FFFFFF"/>
                </a:highlight>
                <a:latin typeface="Consolas" panose="020B0609020204030204" pitchFamily="49" charset="0"/>
              </a:rPr>
              <a:t>     &lt;</a:t>
            </a:r>
            <a:r>
              <a:rPr lang="sv-SE" sz="1600" dirty="0" smtClean="0">
                <a:solidFill>
                  <a:srgbClr val="800000"/>
                </a:solidFill>
                <a:highlight>
                  <a:srgbClr val="FFFFFF"/>
                </a:highlight>
                <a:latin typeface="Consolas" panose="020B0609020204030204" pitchFamily="49" charset="0"/>
              </a:rPr>
              <a:t>/li&gt;</a:t>
            </a:r>
          </a:p>
          <a:p>
            <a:endParaRPr lang="sv-SE" sz="1600" dirty="0" smtClean="0">
              <a:solidFill>
                <a:srgbClr val="000000"/>
              </a:solidFill>
              <a:highlight>
                <a:srgbClr val="FFFFFF"/>
              </a:highlight>
              <a:latin typeface="Consolas" panose="020B0609020204030204" pitchFamily="49" charset="0"/>
            </a:endParaRPr>
          </a:p>
          <a:p>
            <a:r>
              <a:rPr lang="sv-SE" sz="1600" dirty="0" smtClean="0">
                <a:solidFill>
                  <a:srgbClr val="000000"/>
                </a:solidFill>
                <a:highlight>
                  <a:srgbClr val="FFFFFF"/>
                </a:highlight>
                <a:latin typeface="Consolas" panose="020B0609020204030204" pitchFamily="49" charset="0"/>
              </a:rPr>
              <a:t>   &lt;</a:t>
            </a:r>
            <a:r>
              <a:rPr lang="sv-SE" sz="1600" dirty="0" smtClean="0">
                <a:solidFill>
                  <a:srgbClr val="800000"/>
                </a:solidFill>
                <a:highlight>
                  <a:srgbClr val="FFFFFF"/>
                </a:highlight>
                <a:latin typeface="Consolas" panose="020B0609020204030204" pitchFamily="49" charset="0"/>
              </a:rPr>
              <a:t>/</a:t>
            </a:r>
            <a:r>
              <a:rPr lang="sv-SE" sz="1600" dirty="0" err="1" smtClean="0">
                <a:solidFill>
                  <a:srgbClr val="800000"/>
                </a:solidFill>
                <a:highlight>
                  <a:srgbClr val="FFFFFF"/>
                </a:highlight>
                <a:latin typeface="Consolas" panose="020B0609020204030204" pitchFamily="49" charset="0"/>
              </a:rPr>
              <a:t>ul</a:t>
            </a:r>
            <a:r>
              <a:rPr lang="sv-SE" sz="1600" dirty="0" smtClean="0">
                <a:solidFill>
                  <a:srgbClr val="800000"/>
                </a:solidFill>
                <a:highlight>
                  <a:srgbClr val="FFFFFF"/>
                </a:highlight>
                <a:latin typeface="Consolas" panose="020B0609020204030204" pitchFamily="49" charset="0"/>
              </a:rPr>
              <a:t>&gt;</a:t>
            </a:r>
          </a:p>
          <a:p>
            <a:r>
              <a:rPr lang="sv-SE" sz="1600" dirty="0" smtClean="0">
                <a:solidFill>
                  <a:srgbClr val="000000"/>
                </a:solidFill>
                <a:highlight>
                  <a:srgbClr val="FFFFFF"/>
                </a:highlight>
                <a:latin typeface="Consolas" panose="020B0609020204030204" pitchFamily="49" charset="0"/>
              </a:rPr>
              <a:t>&lt;</a:t>
            </a:r>
            <a:r>
              <a:rPr lang="sv-SE" sz="1600" dirty="0" smtClean="0">
                <a:solidFill>
                  <a:srgbClr val="800000"/>
                </a:solidFill>
                <a:highlight>
                  <a:srgbClr val="FFFFFF"/>
                </a:highlight>
                <a:latin typeface="Consolas" panose="020B0609020204030204" pitchFamily="49" charset="0"/>
              </a:rPr>
              <a:t>/div&gt;</a:t>
            </a:r>
          </a:p>
          <a:p>
            <a:endParaRPr lang="sv-SE" sz="1600" dirty="0" smtClean="0">
              <a:solidFill>
                <a:srgbClr val="8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But there are more things that can be set here</a:t>
            </a:r>
          </a:p>
          <a:p>
            <a:endParaRPr lang="sv-SE" sz="1600" dirty="0" smtClean="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    </a:t>
            </a:r>
            <a:r>
              <a:rPr lang="en-US" sz="2000" b="1" dirty="0" smtClean="0">
                <a:highlight>
                  <a:srgbClr val="FFFFFF"/>
                </a:highlight>
                <a:latin typeface="Consolas" panose="020B0609020204030204" pitchFamily="49" charset="0"/>
              </a:rPr>
              <a:t>scope : true</a:t>
            </a:r>
            <a:r>
              <a:rPr lang="en-US" sz="1600" dirty="0" smtClean="0">
                <a:highlight>
                  <a:srgbClr val="FFFFFF"/>
                </a:highlight>
                <a:latin typeface="Consolas" panose="020B0609020204030204" pitchFamily="49" charset="0"/>
              </a:rPr>
              <a:t> means we create a new scope based on the parent or we *inherit* from the parent.</a:t>
            </a:r>
          </a:p>
          <a:p>
            <a:endParaRPr lang="sv-SE" sz="1600" dirty="0" smtClean="0">
              <a:highlight>
                <a:srgbClr val="FFFFFF"/>
              </a:highlight>
              <a:latin typeface="Consolas" panose="020B0609020204030204" pitchFamily="49" charset="0"/>
            </a:endParaRPr>
          </a:p>
          <a:p>
            <a:r>
              <a:rPr lang="en-US" sz="1600" dirty="0" smtClean="0">
                <a:highlight>
                  <a:srgbClr val="FFFFFF"/>
                </a:highlight>
                <a:latin typeface="Consolas" panose="020B0609020204030204" pitchFamily="49" charset="0"/>
              </a:rPr>
              <a:t>    </a:t>
            </a:r>
            <a:r>
              <a:rPr lang="en-US" sz="2000" b="1" dirty="0" smtClean="0">
                <a:highlight>
                  <a:srgbClr val="FFFFFF"/>
                </a:highlight>
                <a:latin typeface="Consolas" panose="020B0609020204030204" pitchFamily="49" charset="0"/>
              </a:rPr>
              <a:t>scope : {}</a:t>
            </a:r>
            <a:r>
              <a:rPr lang="en-US" sz="1600" dirty="0" smtClean="0">
                <a:highlight>
                  <a:srgbClr val="FFFFFF"/>
                </a:highlight>
                <a:latin typeface="Consolas" panose="020B0609020204030204" pitchFamily="49" charset="0"/>
              </a:rPr>
              <a:t>  we create a new isolated scope, this scope knows nothing about the outside world. BUT this scope can bind in literals, properties and callbacks from the outside world so even though isolated in can communicate..</a:t>
            </a:r>
          </a:p>
        </p:txBody>
      </p:sp>
    </p:spTree>
    <p:extLst>
      <p:ext uri="{BB962C8B-B14F-4D97-AF65-F5344CB8AC3E}">
        <p14:creationId xmlns:p14="http://schemas.microsoft.com/office/powerpoint/2010/main" val="2143664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4291" y="810492"/>
            <a:ext cx="9493827" cy="5786199"/>
          </a:xfrm>
          <a:prstGeom prst="rect">
            <a:avLst/>
          </a:prstGeom>
        </p:spPr>
        <p:txBody>
          <a:bodyPr wrap="square">
            <a:spAutoFit/>
          </a:bodyPr>
          <a:lstStyle/>
          <a:p>
            <a:r>
              <a:rPr lang="sv-SE" sz="1600" b="1" dirty="0" err="1" smtClean="0">
                <a:highlight>
                  <a:srgbClr val="FFFFFF"/>
                </a:highlight>
                <a:latin typeface="Consolas" panose="020B0609020204030204" pitchFamily="49" charset="0"/>
              </a:rPr>
              <a:t>scope</a:t>
            </a:r>
            <a:r>
              <a:rPr lang="sv-SE" sz="1600" b="1" dirty="0" smtClean="0">
                <a:highlight>
                  <a:srgbClr val="FFFFFF"/>
                </a:highlight>
                <a:latin typeface="Consolas" panose="020B0609020204030204" pitchFamily="49" charset="0"/>
              </a:rPr>
              <a:t> : </a:t>
            </a:r>
            <a:r>
              <a:rPr lang="sv-SE" sz="1600" b="1" dirty="0" err="1" smtClean="0">
                <a:highlight>
                  <a:srgbClr val="FFFFFF"/>
                </a:highlight>
                <a:latin typeface="Consolas" panose="020B0609020204030204" pitchFamily="49" charset="0"/>
              </a:rPr>
              <a:t>true</a:t>
            </a:r>
            <a:endParaRPr lang="sv-SE" sz="1600" b="1" dirty="0" smtClean="0">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This is used when you want to use most of what the parent brings to the table BUT you want to add your own stuff to it..</a:t>
            </a:r>
          </a:p>
          <a:p>
            <a:endParaRPr lang="sv-SE" sz="1600" dirty="0" smtClean="0">
              <a:solidFill>
                <a:srgbClr val="000000"/>
              </a:solidFill>
              <a:highlight>
                <a:srgbClr val="FFFFFF"/>
              </a:highlight>
              <a:latin typeface="Consolas" panose="020B0609020204030204" pitchFamily="49" charset="0"/>
            </a:endParaRPr>
          </a:p>
          <a:p>
            <a:r>
              <a:rPr lang="sv-SE" sz="1600" dirty="0" smtClean="0">
                <a:solidFill>
                  <a:srgbClr val="008000"/>
                </a:solidFill>
                <a:highlight>
                  <a:srgbClr val="FFFFFF"/>
                </a:highlight>
                <a:latin typeface="Consolas" panose="020B0609020204030204" pitchFamily="49" charset="0"/>
              </a:rPr>
              <a:t>// </a:t>
            </a:r>
            <a:r>
              <a:rPr lang="sv-SE" sz="1600" dirty="0" err="1" smtClean="0">
                <a:solidFill>
                  <a:srgbClr val="008000"/>
                </a:solidFill>
                <a:highlight>
                  <a:srgbClr val="FFFFFF"/>
                </a:highlight>
                <a:latin typeface="Consolas" panose="020B0609020204030204" pitchFamily="49" charset="0"/>
              </a:rPr>
              <a:t>parent</a:t>
            </a:r>
            <a:endParaRPr lang="sv-SE" sz="1600" dirty="0" smtClean="0">
              <a:solidFill>
                <a:srgbClr val="000000"/>
              </a:solidFill>
              <a:highlight>
                <a:srgbClr val="FFFFFF"/>
              </a:highlight>
              <a:latin typeface="Consolas" panose="020B0609020204030204" pitchFamily="49" charset="0"/>
            </a:endParaRPr>
          </a:p>
          <a:p>
            <a:r>
              <a:rPr lang="sv-SE" sz="1600" dirty="0" smtClean="0">
                <a:solidFill>
                  <a:srgbClr val="000000"/>
                </a:solidFill>
                <a:highlight>
                  <a:srgbClr val="FFFFFF"/>
                </a:highlight>
                <a:latin typeface="Consolas" panose="020B0609020204030204" pitchFamily="49" charset="0"/>
              </a:rPr>
              <a:t>$scope.</a:t>
            </a:r>
            <a:r>
              <a:rPr lang="sv-SE" sz="1600" b="1" dirty="0" smtClean="0">
                <a:solidFill>
                  <a:srgbClr val="00B0F0"/>
                </a:solidFill>
                <a:highlight>
                  <a:srgbClr val="FFFFFF"/>
                </a:highlight>
                <a:latin typeface="Consolas" panose="020B0609020204030204" pitchFamily="49" charset="0"/>
              </a:rPr>
              <a:t>name</a:t>
            </a:r>
            <a:r>
              <a:rPr lang="sv-SE" sz="1600" dirty="0" smtClean="0">
                <a:solidFill>
                  <a:srgbClr val="000000"/>
                </a:solidFill>
                <a:highlight>
                  <a:srgbClr val="FFFFFF"/>
                </a:highlight>
                <a:latin typeface="Consolas" panose="020B0609020204030204" pitchFamily="49" charset="0"/>
              </a:rPr>
              <a:t> = </a:t>
            </a:r>
            <a:r>
              <a:rPr lang="sv-SE" sz="1600" dirty="0" smtClean="0">
                <a:solidFill>
                  <a:srgbClr val="A31515"/>
                </a:solidFill>
                <a:highlight>
                  <a:srgbClr val="FFFFFF"/>
                </a:highlight>
                <a:latin typeface="Consolas" panose="020B0609020204030204" pitchFamily="49" charset="0"/>
              </a:rPr>
              <a:t>'</a:t>
            </a:r>
            <a:r>
              <a:rPr lang="sv-SE" sz="1600" dirty="0" err="1" smtClean="0">
                <a:solidFill>
                  <a:srgbClr val="A31515"/>
                </a:solidFill>
                <a:highlight>
                  <a:srgbClr val="FFFFFF"/>
                </a:highlight>
                <a:latin typeface="Consolas" panose="020B0609020204030204" pitchFamily="49" charset="0"/>
              </a:rPr>
              <a:t>soldier</a:t>
            </a:r>
            <a:r>
              <a:rPr lang="sv-SE" sz="1600" dirty="0" smtClean="0">
                <a:solidFill>
                  <a:srgbClr val="A31515"/>
                </a:solidFill>
                <a:highlight>
                  <a:srgbClr val="FFFFFF"/>
                </a:highlight>
                <a:latin typeface="Consolas" panose="020B0609020204030204" pitchFamily="49" charset="0"/>
              </a:rPr>
              <a:t>'</a:t>
            </a:r>
            <a:r>
              <a:rPr lang="sv-SE" sz="1600" dirty="0" smtClean="0">
                <a:solidFill>
                  <a:srgbClr val="000000"/>
                </a:solidFill>
                <a:highlight>
                  <a:srgbClr val="FFFFFF"/>
                </a:highlight>
                <a:latin typeface="Consolas" panose="020B0609020204030204" pitchFamily="49" charset="0"/>
              </a:rPr>
              <a:t>;</a:t>
            </a:r>
          </a:p>
          <a:p>
            <a:endParaRPr lang="sv-SE" sz="1600" dirty="0" smtClean="0">
              <a:solidFill>
                <a:srgbClr val="000000"/>
              </a:solidFill>
              <a:highlight>
                <a:srgbClr val="FFFFFF"/>
              </a:highlight>
              <a:latin typeface="Consolas" panose="020B0609020204030204" pitchFamily="49" charset="0"/>
            </a:endParaRPr>
          </a:p>
          <a:p>
            <a:r>
              <a:rPr lang="sv-SE" sz="1600" dirty="0" smtClean="0">
                <a:solidFill>
                  <a:srgbClr val="008000"/>
                </a:solidFill>
                <a:highlight>
                  <a:srgbClr val="FFFFFF"/>
                </a:highlight>
                <a:latin typeface="Consolas" panose="020B0609020204030204" pitchFamily="49" charset="0"/>
              </a:rPr>
              <a:t>// </a:t>
            </a:r>
            <a:r>
              <a:rPr lang="sv-SE" sz="1600" dirty="0" err="1" smtClean="0">
                <a:solidFill>
                  <a:srgbClr val="008000"/>
                </a:solidFill>
                <a:highlight>
                  <a:srgbClr val="FFFFFF"/>
                </a:highlight>
                <a:latin typeface="Consolas" panose="020B0609020204030204" pitchFamily="49" charset="0"/>
              </a:rPr>
              <a:t>child</a:t>
            </a:r>
            <a:endParaRPr lang="sv-SE" sz="1600" dirty="0" smtClean="0">
              <a:solidFill>
                <a:srgbClr val="000000"/>
              </a:solidFill>
              <a:highlight>
                <a:srgbClr val="FFFFFF"/>
              </a:highlight>
              <a:latin typeface="Consolas" panose="020B0609020204030204" pitchFamily="49" charset="0"/>
            </a:endParaRPr>
          </a:p>
          <a:p>
            <a:r>
              <a:rPr lang="sv-SE" sz="1600" dirty="0" smtClean="0">
                <a:solidFill>
                  <a:srgbClr val="000000"/>
                </a:solidFill>
                <a:highlight>
                  <a:srgbClr val="FFFFFF"/>
                </a:highlight>
                <a:latin typeface="Consolas" panose="020B0609020204030204" pitchFamily="49" charset="0"/>
              </a:rPr>
              <a:t>$</a:t>
            </a:r>
            <a:r>
              <a:rPr lang="sv-SE" sz="1600" dirty="0" err="1" smtClean="0">
                <a:solidFill>
                  <a:srgbClr val="000000"/>
                </a:solidFill>
                <a:highlight>
                  <a:srgbClr val="FFFFFF"/>
                </a:highlight>
                <a:latin typeface="Consolas" panose="020B0609020204030204" pitchFamily="49" charset="0"/>
              </a:rPr>
              <a:t>scope.allegiance</a:t>
            </a:r>
            <a:r>
              <a:rPr lang="sv-SE" sz="1600" dirty="0" smtClean="0">
                <a:solidFill>
                  <a:srgbClr val="000000"/>
                </a:solidFill>
                <a:highlight>
                  <a:srgbClr val="FFFFFF"/>
                </a:highlight>
                <a:latin typeface="Consolas" panose="020B0609020204030204" pitchFamily="49" charset="0"/>
              </a:rPr>
              <a:t> = </a:t>
            </a:r>
            <a:r>
              <a:rPr lang="sv-SE" sz="1600" dirty="0" smtClean="0">
                <a:solidFill>
                  <a:srgbClr val="A31515"/>
                </a:solidFill>
                <a:highlight>
                  <a:srgbClr val="FFFFFF"/>
                </a:highlight>
                <a:latin typeface="Consolas" panose="020B0609020204030204" pitchFamily="49" charset="0"/>
              </a:rPr>
              <a:t>'</a:t>
            </a:r>
            <a:r>
              <a:rPr lang="sv-SE" sz="1600" dirty="0" err="1" smtClean="0">
                <a:solidFill>
                  <a:srgbClr val="A31515"/>
                </a:solidFill>
                <a:highlight>
                  <a:srgbClr val="FFFFFF"/>
                </a:highlight>
                <a:latin typeface="Consolas" panose="020B0609020204030204" pitchFamily="49" charset="0"/>
              </a:rPr>
              <a:t>sith</a:t>
            </a:r>
            <a:r>
              <a:rPr lang="sv-SE" sz="1600" dirty="0" smtClean="0">
                <a:solidFill>
                  <a:srgbClr val="A31515"/>
                </a:solidFill>
                <a:highlight>
                  <a:srgbClr val="FFFFFF"/>
                </a:highlight>
                <a:latin typeface="Consolas" panose="020B0609020204030204" pitchFamily="49" charset="0"/>
              </a:rPr>
              <a:t>'</a:t>
            </a:r>
            <a:r>
              <a:rPr lang="sv-SE" sz="1600" dirty="0" smtClean="0">
                <a:solidFill>
                  <a:srgbClr val="000000"/>
                </a:solidFill>
                <a:highlight>
                  <a:srgbClr val="FFFFFF"/>
                </a:highlight>
                <a:latin typeface="Consolas" panose="020B0609020204030204" pitchFamily="49" charset="0"/>
              </a:rPr>
              <a:t> </a:t>
            </a:r>
            <a:r>
              <a:rPr lang="sv-SE" sz="1600" dirty="0" smtClean="0">
                <a:solidFill>
                  <a:srgbClr val="008000"/>
                </a:solidFill>
                <a:highlight>
                  <a:srgbClr val="FFFFFF"/>
                </a:highlight>
                <a:latin typeface="Consolas" panose="020B0609020204030204" pitchFamily="49" charset="0"/>
              </a:rPr>
              <a:t>// </a:t>
            </a:r>
            <a:r>
              <a:rPr lang="sv-SE" sz="1600" dirty="0" err="1" smtClean="0">
                <a:solidFill>
                  <a:srgbClr val="008000"/>
                </a:solidFill>
                <a:highlight>
                  <a:srgbClr val="FFFFFF"/>
                </a:highlight>
                <a:latin typeface="Consolas" panose="020B0609020204030204" pitchFamily="49" charset="0"/>
              </a:rPr>
              <a:t>aka</a:t>
            </a:r>
            <a:r>
              <a:rPr lang="sv-SE" sz="1600" dirty="0" smtClean="0">
                <a:solidFill>
                  <a:srgbClr val="008000"/>
                </a:solidFill>
                <a:highlight>
                  <a:srgbClr val="FFFFFF"/>
                </a:highlight>
                <a:latin typeface="Consolas" panose="020B0609020204030204" pitchFamily="49" charset="0"/>
              </a:rPr>
              <a:t> storm </a:t>
            </a:r>
            <a:r>
              <a:rPr lang="sv-SE" sz="1600" dirty="0" err="1" smtClean="0">
                <a:solidFill>
                  <a:srgbClr val="008000"/>
                </a:solidFill>
                <a:highlight>
                  <a:srgbClr val="FFFFFF"/>
                </a:highlight>
                <a:latin typeface="Consolas" panose="020B0609020204030204" pitchFamily="49" charset="0"/>
              </a:rPr>
              <a:t>trooper</a:t>
            </a:r>
            <a:endParaRPr lang="sv-SE" sz="1600" dirty="0" smtClean="0">
              <a:solidFill>
                <a:srgbClr val="000000"/>
              </a:solidFill>
              <a:highlight>
                <a:srgbClr val="FFFFFF"/>
              </a:highlight>
              <a:latin typeface="Consolas" panose="020B0609020204030204" pitchFamily="49" charset="0"/>
            </a:endParaRPr>
          </a:p>
          <a:p>
            <a:endParaRPr lang="sv-SE" sz="1600" dirty="0" smtClean="0">
              <a:solidFill>
                <a:srgbClr val="000000"/>
              </a:solidFill>
              <a:highlight>
                <a:srgbClr val="FFFFFF"/>
              </a:highlight>
              <a:latin typeface="Consolas" panose="020B0609020204030204" pitchFamily="49" charset="0"/>
            </a:endParaRPr>
          </a:p>
          <a:p>
            <a:r>
              <a:rPr lang="sv-SE" sz="1600" dirty="0" smtClean="0">
                <a:solidFill>
                  <a:srgbClr val="000000"/>
                </a:solidFill>
                <a:highlight>
                  <a:srgbClr val="FFFFFF"/>
                </a:highlight>
                <a:latin typeface="Consolas" panose="020B0609020204030204" pitchFamily="49" charset="0"/>
              </a:rPr>
              <a:t>&lt;div </a:t>
            </a:r>
            <a:r>
              <a:rPr lang="sv-SE" sz="1600" dirty="0" err="1" smtClean="0">
                <a:solidFill>
                  <a:srgbClr val="000000"/>
                </a:solidFill>
                <a:highlight>
                  <a:srgbClr val="FFFFFF"/>
                </a:highlight>
                <a:latin typeface="Consolas" panose="020B0609020204030204" pitchFamily="49" charset="0"/>
              </a:rPr>
              <a:t>ng</a:t>
            </a:r>
            <a:r>
              <a:rPr lang="sv-SE" sz="1600" dirty="0" smtClean="0">
                <a:solidFill>
                  <a:srgbClr val="000000"/>
                </a:solidFill>
                <a:highlight>
                  <a:srgbClr val="FFFFFF"/>
                </a:highlight>
                <a:latin typeface="Consolas" panose="020B0609020204030204" pitchFamily="49" charset="0"/>
              </a:rPr>
              <a:t>-controller=</a:t>
            </a:r>
            <a:r>
              <a:rPr lang="sv-SE" sz="1600" dirty="0" smtClean="0">
                <a:solidFill>
                  <a:srgbClr val="A31515"/>
                </a:solidFill>
                <a:highlight>
                  <a:srgbClr val="FFFFFF"/>
                </a:highlight>
                <a:latin typeface="Consolas" panose="020B0609020204030204" pitchFamily="49" charset="0"/>
              </a:rPr>
              <a:t>'</a:t>
            </a:r>
            <a:r>
              <a:rPr lang="sv-SE" sz="1600" dirty="0" err="1" smtClean="0">
                <a:solidFill>
                  <a:srgbClr val="A31515"/>
                </a:solidFill>
                <a:highlight>
                  <a:srgbClr val="FFFFFF"/>
                </a:highlight>
                <a:latin typeface="Consolas" panose="020B0609020204030204" pitchFamily="49" charset="0"/>
              </a:rPr>
              <a:t>soldierController</a:t>
            </a:r>
            <a:r>
              <a:rPr lang="sv-SE" sz="1600" dirty="0" smtClean="0">
                <a:solidFill>
                  <a:srgbClr val="A31515"/>
                </a:solidFill>
                <a:highlight>
                  <a:srgbClr val="FFFFFF"/>
                </a:highlight>
                <a:latin typeface="Consolas" panose="020B0609020204030204" pitchFamily="49" charset="0"/>
              </a:rPr>
              <a:t>'</a:t>
            </a:r>
            <a:r>
              <a:rPr lang="sv-SE" sz="1600" dirty="0" smtClean="0">
                <a:solidFill>
                  <a:srgbClr val="000000"/>
                </a:solidFill>
                <a:highlight>
                  <a:srgbClr val="FFFFFF"/>
                </a:highlight>
                <a:latin typeface="Consolas" panose="020B0609020204030204" pitchFamily="49" charset="0"/>
              </a:rPr>
              <a:t>&gt;</a:t>
            </a:r>
          </a:p>
          <a:p>
            <a:r>
              <a:rPr lang="sv-SE" sz="1600" dirty="0" smtClean="0">
                <a:solidFill>
                  <a:srgbClr val="000000"/>
                </a:solidFill>
                <a:highlight>
                  <a:srgbClr val="FFFFFF"/>
                </a:highlight>
                <a:latin typeface="Consolas" panose="020B0609020204030204" pitchFamily="49" charset="0"/>
              </a:rPr>
              <a:t>    &lt;dark&gt;&lt;</a:t>
            </a:r>
            <a:r>
              <a:rPr lang="sv-SE" sz="1600" dirty="0" smtClean="0">
                <a:solidFill>
                  <a:srgbClr val="800000"/>
                </a:solidFill>
                <a:highlight>
                  <a:srgbClr val="FFFFFF"/>
                </a:highlight>
                <a:latin typeface="Consolas" panose="020B0609020204030204" pitchFamily="49" charset="0"/>
              </a:rPr>
              <a:t>/dark&gt;</a:t>
            </a:r>
          </a:p>
          <a:p>
            <a:r>
              <a:rPr lang="sv-SE" sz="1600" dirty="0" smtClean="0">
                <a:solidFill>
                  <a:srgbClr val="000000"/>
                </a:solidFill>
                <a:highlight>
                  <a:srgbClr val="FFFFFF"/>
                </a:highlight>
                <a:latin typeface="Consolas" panose="020B0609020204030204" pitchFamily="49" charset="0"/>
              </a:rPr>
              <a:t>&lt;</a:t>
            </a:r>
            <a:r>
              <a:rPr lang="sv-SE" sz="1600" dirty="0" smtClean="0">
                <a:solidFill>
                  <a:srgbClr val="800000"/>
                </a:solidFill>
                <a:highlight>
                  <a:srgbClr val="FFFFFF"/>
                </a:highlight>
                <a:latin typeface="Consolas" panose="020B0609020204030204" pitchFamily="49" charset="0"/>
              </a:rPr>
              <a:t>/div&gt;</a:t>
            </a:r>
          </a:p>
          <a:p>
            <a:endParaRPr lang="sv-SE" dirty="0" smtClean="0">
              <a:solidFill>
                <a:srgbClr val="000000"/>
              </a:solidFill>
              <a:highlight>
                <a:srgbClr val="FFFFFF"/>
              </a:highlight>
              <a:latin typeface="Consolas" panose="020B0609020204030204" pitchFamily="49" charset="0"/>
            </a:endParaRPr>
          </a:p>
          <a:p>
            <a:r>
              <a:rPr lang="sv-SE" sz="1600" dirty="0" err="1" smtClean="0">
                <a:solidFill>
                  <a:srgbClr val="000000"/>
                </a:solidFill>
                <a:highlight>
                  <a:srgbClr val="FFFFFF"/>
                </a:highlight>
                <a:latin typeface="Consolas" panose="020B0609020204030204" pitchFamily="49" charset="0"/>
              </a:rPr>
              <a:t>angular</a:t>
            </a:r>
            <a:endParaRPr lang="sv-SE" sz="1600" dirty="0" smtClean="0">
              <a:solidFill>
                <a:srgbClr val="000000"/>
              </a:solidFill>
              <a:highlight>
                <a:srgbClr val="FFFFFF"/>
              </a:highlight>
              <a:latin typeface="Consolas" panose="020B0609020204030204" pitchFamily="49" charset="0"/>
            </a:endParaRPr>
          </a:p>
          <a:p>
            <a:r>
              <a:rPr lang="sv-SE" sz="1600" dirty="0" smtClean="0">
                <a:solidFill>
                  <a:srgbClr val="000000"/>
                </a:solidFill>
                <a:highlight>
                  <a:srgbClr val="FFFFFF"/>
                </a:highlight>
                <a:latin typeface="Consolas" panose="020B0609020204030204" pitchFamily="49" charset="0"/>
              </a:rPr>
              <a:t>    .</a:t>
            </a:r>
            <a:r>
              <a:rPr lang="sv-SE" sz="1600" dirty="0" err="1" smtClean="0">
                <a:solidFill>
                  <a:srgbClr val="000000"/>
                </a:solidFill>
                <a:highlight>
                  <a:srgbClr val="FFFFFF"/>
                </a:highlight>
                <a:latin typeface="Consolas" panose="020B0609020204030204" pitchFamily="49" charset="0"/>
              </a:rPr>
              <a:t>module</a:t>
            </a:r>
            <a:r>
              <a:rPr lang="sv-SE" sz="1600" dirty="0" smtClean="0">
                <a:solidFill>
                  <a:srgbClr val="000000"/>
                </a:solidFill>
                <a:highlight>
                  <a:srgbClr val="FFFFFF"/>
                </a:highlight>
                <a:latin typeface="Consolas" panose="020B0609020204030204" pitchFamily="49" charset="0"/>
              </a:rPr>
              <a:t>(</a:t>
            </a:r>
            <a:r>
              <a:rPr lang="sv-SE" sz="1600" dirty="0" smtClean="0">
                <a:solidFill>
                  <a:srgbClr val="A31515"/>
                </a:solidFill>
                <a:highlight>
                  <a:srgbClr val="FFFFFF"/>
                </a:highlight>
                <a:latin typeface="Consolas" panose="020B0609020204030204" pitchFamily="49" charset="0"/>
              </a:rPr>
              <a:t>'</a:t>
            </a:r>
            <a:r>
              <a:rPr lang="sv-SE" sz="1600" dirty="0" err="1" smtClean="0">
                <a:solidFill>
                  <a:srgbClr val="A31515"/>
                </a:solidFill>
                <a:highlight>
                  <a:srgbClr val="FFFFFF"/>
                </a:highlight>
                <a:latin typeface="Consolas" panose="020B0609020204030204" pitchFamily="49" charset="0"/>
              </a:rPr>
              <a:t>app</a:t>
            </a:r>
            <a:r>
              <a:rPr lang="sv-SE" sz="1600" dirty="0" smtClean="0">
                <a:solidFill>
                  <a:srgbClr val="A31515"/>
                </a:solidFill>
                <a:highlight>
                  <a:srgbClr val="FFFFFF"/>
                </a:highlight>
                <a:latin typeface="Consolas" panose="020B0609020204030204" pitchFamily="49" charset="0"/>
              </a:rPr>
              <a:t>'</a:t>
            </a:r>
            <a:r>
              <a:rPr lang="sv-SE" sz="1600" dirty="0" smtClean="0">
                <a:solidFill>
                  <a:srgbClr val="000000"/>
                </a:solidFill>
                <a:highlight>
                  <a:srgbClr val="FFFFFF"/>
                </a:highlight>
                <a:latin typeface="Consolas" panose="020B0609020204030204" pitchFamily="49" charset="0"/>
              </a:rPr>
              <a:t>)</a:t>
            </a:r>
          </a:p>
          <a:p>
            <a:r>
              <a:rPr lang="sv-SE" sz="1600" dirty="0" smtClean="0">
                <a:solidFill>
                  <a:srgbClr val="000000"/>
                </a:solidFill>
                <a:highlight>
                  <a:srgbClr val="FFFFFF"/>
                </a:highlight>
                <a:latin typeface="Consolas" panose="020B0609020204030204" pitchFamily="49" charset="0"/>
              </a:rPr>
              <a:t>    .</a:t>
            </a:r>
            <a:r>
              <a:rPr lang="sv-SE" sz="1600" dirty="0" err="1" smtClean="0">
                <a:solidFill>
                  <a:srgbClr val="000000"/>
                </a:solidFill>
                <a:highlight>
                  <a:srgbClr val="FFFFFF"/>
                </a:highlight>
                <a:latin typeface="Consolas" panose="020B0609020204030204" pitchFamily="49" charset="0"/>
              </a:rPr>
              <a:t>directive</a:t>
            </a:r>
            <a:r>
              <a:rPr lang="sv-SE" sz="1600" dirty="0" smtClean="0">
                <a:solidFill>
                  <a:srgbClr val="000000"/>
                </a:solidFill>
                <a:highlight>
                  <a:srgbClr val="FFFFFF"/>
                </a:highlight>
                <a:latin typeface="Consolas" panose="020B0609020204030204" pitchFamily="49" charset="0"/>
              </a:rPr>
              <a:t>(</a:t>
            </a:r>
            <a:r>
              <a:rPr lang="sv-SE" sz="1600" dirty="0" smtClean="0">
                <a:solidFill>
                  <a:srgbClr val="A31515"/>
                </a:solidFill>
                <a:highlight>
                  <a:srgbClr val="FFFFFF"/>
                </a:highlight>
                <a:latin typeface="Consolas" panose="020B0609020204030204" pitchFamily="49" charset="0"/>
              </a:rPr>
              <a:t>'dark'</a:t>
            </a:r>
            <a:r>
              <a:rPr lang="sv-SE" sz="1600" dirty="0" smtClean="0">
                <a:solidFill>
                  <a:srgbClr val="000000"/>
                </a:solidFill>
                <a:highlight>
                  <a:srgbClr val="FFFFFF"/>
                </a:highlight>
                <a:latin typeface="Consolas" panose="020B0609020204030204" pitchFamily="49" charset="0"/>
              </a:rPr>
              <a:t>, </a:t>
            </a:r>
            <a:r>
              <a:rPr lang="sv-SE" sz="1600" dirty="0" err="1" smtClean="0">
                <a:solidFill>
                  <a:srgbClr val="0000FF"/>
                </a:solidFill>
                <a:highlight>
                  <a:srgbClr val="FFFFFF"/>
                </a:highlight>
                <a:latin typeface="Consolas" panose="020B0609020204030204" pitchFamily="49" charset="0"/>
              </a:rPr>
              <a:t>function</a:t>
            </a:r>
            <a:r>
              <a:rPr lang="sv-SE" sz="1600" dirty="0" smtClean="0">
                <a:solidFill>
                  <a:srgbClr val="000000"/>
                </a:solidFill>
                <a:highlight>
                  <a:srgbClr val="FFFFFF"/>
                </a:highlight>
                <a:latin typeface="Consolas" panose="020B0609020204030204" pitchFamily="49" charset="0"/>
              </a:rPr>
              <a:t>(){</a:t>
            </a:r>
          </a:p>
          <a:p>
            <a:r>
              <a:rPr lang="sv-SE" sz="1600" dirty="0" smtClean="0">
                <a:solidFill>
                  <a:srgbClr val="000000"/>
                </a:solidFill>
                <a:highlight>
                  <a:srgbClr val="FFFFFF"/>
                </a:highlight>
                <a:latin typeface="Consolas" panose="020B0609020204030204" pitchFamily="49" charset="0"/>
              </a:rPr>
              <a:t>        </a:t>
            </a:r>
            <a:r>
              <a:rPr lang="sv-SE" sz="1600" dirty="0" err="1" smtClean="0">
                <a:solidFill>
                  <a:srgbClr val="000000"/>
                </a:solidFill>
                <a:highlight>
                  <a:srgbClr val="FFFFFF"/>
                </a:highlight>
                <a:latin typeface="Consolas" panose="020B0609020204030204" pitchFamily="49" charset="0"/>
              </a:rPr>
              <a:t>scope</a:t>
            </a:r>
            <a:r>
              <a:rPr lang="sv-SE" sz="1600" dirty="0" smtClean="0">
                <a:solidFill>
                  <a:srgbClr val="000000"/>
                </a:solidFill>
                <a:highlight>
                  <a:srgbClr val="FFFFFF"/>
                </a:highlight>
                <a:latin typeface="Consolas" panose="020B0609020204030204" pitchFamily="49" charset="0"/>
              </a:rPr>
              <a:t> : </a:t>
            </a:r>
            <a:r>
              <a:rPr lang="sv-SE" sz="1600" dirty="0" err="1" smtClean="0">
                <a:solidFill>
                  <a:srgbClr val="0000FF"/>
                </a:solidFill>
                <a:highlight>
                  <a:srgbClr val="FFFFFF"/>
                </a:highlight>
                <a:latin typeface="Consolas" panose="020B0609020204030204" pitchFamily="49" charset="0"/>
              </a:rPr>
              <a:t>true</a:t>
            </a:r>
            <a:r>
              <a:rPr lang="sv-SE" sz="1600" dirty="0" smtClean="0">
                <a:solidFill>
                  <a:srgbClr val="000000"/>
                </a:solidFill>
                <a:highlight>
                  <a:srgbClr val="FFFFFF"/>
                </a:highlight>
                <a:latin typeface="Consolas" panose="020B0609020204030204" pitchFamily="49" charset="0"/>
              </a:rPr>
              <a:t>,</a:t>
            </a:r>
          </a:p>
          <a:p>
            <a:r>
              <a:rPr lang="sv-SE" sz="1600" dirty="0" smtClean="0">
                <a:solidFill>
                  <a:srgbClr val="000000"/>
                </a:solidFill>
                <a:highlight>
                  <a:srgbClr val="FFFFFF"/>
                </a:highlight>
                <a:latin typeface="Consolas" panose="020B0609020204030204" pitchFamily="49" charset="0"/>
              </a:rPr>
              <a:t>        controller : </a:t>
            </a:r>
            <a:r>
              <a:rPr lang="sv-SE" sz="1600" dirty="0" err="1" smtClean="0">
                <a:solidFill>
                  <a:srgbClr val="0000FF"/>
                </a:solidFill>
                <a:highlight>
                  <a:srgbClr val="FFFFFF"/>
                </a:highlight>
                <a:latin typeface="Consolas" panose="020B0609020204030204" pitchFamily="49" charset="0"/>
              </a:rPr>
              <a:t>function</a:t>
            </a:r>
            <a:r>
              <a:rPr lang="sv-SE" sz="1600" dirty="0" smtClean="0">
                <a:solidFill>
                  <a:srgbClr val="000000"/>
                </a:solidFill>
                <a:highlight>
                  <a:srgbClr val="FFFFFF"/>
                </a:highlight>
                <a:latin typeface="Consolas" panose="020B0609020204030204" pitchFamily="49" charset="0"/>
              </a:rPr>
              <a:t>($</a:t>
            </a:r>
            <a:r>
              <a:rPr lang="sv-SE" sz="1600" dirty="0" err="1" smtClean="0">
                <a:solidFill>
                  <a:srgbClr val="000000"/>
                </a:solidFill>
                <a:highlight>
                  <a:srgbClr val="FFFFFF"/>
                </a:highlight>
                <a:latin typeface="Consolas" panose="020B0609020204030204" pitchFamily="49" charset="0"/>
              </a:rPr>
              <a:t>scope</a:t>
            </a:r>
            <a:r>
              <a:rPr lang="sv-SE" sz="1600" dirty="0" smtClean="0">
                <a:solidFill>
                  <a:srgbClr val="000000"/>
                </a:solidFill>
                <a:highlight>
                  <a:srgbClr val="FFFFFF"/>
                </a:highlight>
                <a:latin typeface="Consolas" panose="020B0609020204030204" pitchFamily="49" charset="0"/>
              </a:rPr>
              <a:t>){</a:t>
            </a:r>
          </a:p>
          <a:p>
            <a:r>
              <a:rPr lang="sv-SE" sz="1600" dirty="0" smtClean="0">
                <a:solidFill>
                  <a:srgbClr val="000000"/>
                </a:solidFill>
                <a:highlight>
                  <a:srgbClr val="FFFFFF"/>
                </a:highlight>
                <a:latin typeface="Consolas" panose="020B0609020204030204" pitchFamily="49" charset="0"/>
              </a:rPr>
              <a:t>            $</a:t>
            </a:r>
            <a:r>
              <a:rPr lang="sv-SE" sz="1600" dirty="0" err="1" smtClean="0">
                <a:solidFill>
                  <a:srgbClr val="000000"/>
                </a:solidFill>
                <a:highlight>
                  <a:srgbClr val="FFFFFF"/>
                </a:highlight>
                <a:latin typeface="Consolas" panose="020B0609020204030204" pitchFamily="49" charset="0"/>
              </a:rPr>
              <a:t>scope.allegiance</a:t>
            </a:r>
            <a:r>
              <a:rPr lang="sv-SE" sz="1600" dirty="0" smtClean="0">
                <a:solidFill>
                  <a:srgbClr val="000000"/>
                </a:solidFill>
                <a:highlight>
                  <a:srgbClr val="FFFFFF"/>
                </a:highlight>
                <a:latin typeface="Consolas" panose="020B0609020204030204" pitchFamily="49" charset="0"/>
              </a:rPr>
              <a:t> = </a:t>
            </a:r>
            <a:r>
              <a:rPr lang="sv-SE" sz="1600" dirty="0" smtClean="0">
                <a:solidFill>
                  <a:srgbClr val="A31515"/>
                </a:solidFill>
                <a:highlight>
                  <a:srgbClr val="FFFFFF"/>
                </a:highlight>
                <a:latin typeface="Consolas" panose="020B0609020204030204" pitchFamily="49" charset="0"/>
              </a:rPr>
              <a:t>'</a:t>
            </a:r>
            <a:r>
              <a:rPr lang="sv-SE" sz="1600" dirty="0" err="1" smtClean="0">
                <a:solidFill>
                  <a:srgbClr val="A31515"/>
                </a:solidFill>
                <a:highlight>
                  <a:srgbClr val="FFFFFF"/>
                </a:highlight>
                <a:latin typeface="Consolas" panose="020B0609020204030204" pitchFamily="49" charset="0"/>
              </a:rPr>
              <a:t>sith</a:t>
            </a:r>
            <a:r>
              <a:rPr lang="sv-SE" sz="1600" dirty="0" smtClean="0">
                <a:solidFill>
                  <a:srgbClr val="A31515"/>
                </a:solidFill>
                <a:highlight>
                  <a:srgbClr val="FFFFFF"/>
                </a:highlight>
                <a:latin typeface="Consolas" panose="020B0609020204030204" pitchFamily="49" charset="0"/>
              </a:rPr>
              <a:t>'</a:t>
            </a:r>
            <a:endParaRPr lang="sv-SE" sz="1600" dirty="0" smtClean="0">
              <a:solidFill>
                <a:srgbClr val="000000"/>
              </a:solidFill>
              <a:highlight>
                <a:srgbClr val="FFFFFF"/>
              </a:highlight>
              <a:latin typeface="Consolas" panose="020B0609020204030204" pitchFamily="49" charset="0"/>
            </a:endParaRPr>
          </a:p>
          <a:p>
            <a:r>
              <a:rPr lang="sv-SE" sz="1600" dirty="0" smtClean="0">
                <a:solidFill>
                  <a:srgbClr val="000000"/>
                </a:solidFill>
                <a:highlight>
                  <a:srgbClr val="FFFFFF"/>
                </a:highlight>
                <a:latin typeface="Consolas" panose="020B0609020204030204" pitchFamily="49" charset="0"/>
              </a:rPr>
              <a:t>        },</a:t>
            </a:r>
          </a:p>
          <a:p>
            <a:r>
              <a:rPr lang="it-IT" sz="1600" dirty="0" smtClean="0">
                <a:solidFill>
                  <a:srgbClr val="000000"/>
                </a:solidFill>
                <a:highlight>
                  <a:srgbClr val="FFFFFF"/>
                </a:highlight>
                <a:latin typeface="Consolas" panose="020B0609020204030204" pitchFamily="49" charset="0"/>
              </a:rPr>
              <a:t>        template : </a:t>
            </a:r>
            <a:r>
              <a:rPr lang="it-IT" sz="1600" dirty="0" smtClean="0">
                <a:solidFill>
                  <a:srgbClr val="A31515"/>
                </a:solidFill>
                <a:highlight>
                  <a:srgbClr val="FFFFFF"/>
                </a:highlight>
                <a:latin typeface="Consolas" panose="020B0609020204030204" pitchFamily="49" charset="0"/>
              </a:rPr>
              <a:t>' Name : {{</a:t>
            </a:r>
            <a:r>
              <a:rPr lang="it-IT" sz="1600" b="1" dirty="0" smtClean="0">
                <a:solidFill>
                  <a:srgbClr val="00B0F0"/>
                </a:solidFill>
                <a:highlight>
                  <a:srgbClr val="FFFFFF"/>
                </a:highlight>
                <a:latin typeface="Consolas" panose="020B0609020204030204" pitchFamily="49" charset="0"/>
              </a:rPr>
              <a:t>name</a:t>
            </a:r>
            <a:r>
              <a:rPr lang="it-IT" sz="1600" dirty="0" smtClean="0">
                <a:solidFill>
                  <a:srgbClr val="A31515"/>
                </a:solidFill>
                <a:highlight>
                  <a:srgbClr val="FFFFFF"/>
                </a:highlight>
                <a:latin typeface="Consolas" panose="020B0609020204030204" pitchFamily="49" charset="0"/>
              </a:rPr>
              <a:t>}} Allegiance : {{ allegiance }}'</a:t>
            </a:r>
            <a:endParaRPr lang="it-IT" sz="1600" dirty="0" smtClean="0">
              <a:solidFill>
                <a:srgbClr val="000000"/>
              </a:solidFill>
              <a:highlight>
                <a:srgbClr val="FFFFFF"/>
              </a:highlight>
              <a:latin typeface="Consolas" panose="020B0609020204030204" pitchFamily="49" charset="0"/>
            </a:endParaRPr>
          </a:p>
          <a:p>
            <a:r>
              <a:rPr lang="sv-SE" sz="1600" dirty="0" smtClean="0">
                <a:solidFill>
                  <a:srgbClr val="000000"/>
                </a:solidFill>
                <a:highlight>
                  <a:srgbClr val="FFFFFF"/>
                </a:highlight>
                <a:latin typeface="Consolas" panose="020B0609020204030204" pitchFamily="49" charset="0"/>
              </a:rPr>
              <a:t>    })</a:t>
            </a:r>
          </a:p>
        </p:txBody>
      </p:sp>
      <p:sp>
        <p:nvSpPr>
          <p:cNvPr id="5" name="Title 1"/>
          <p:cNvSpPr>
            <a:spLocks noGrp="1"/>
          </p:cNvSpPr>
          <p:nvPr>
            <p:ph type="title"/>
          </p:nvPr>
        </p:nvSpPr>
        <p:spPr>
          <a:xfrm>
            <a:off x="734291" y="136526"/>
            <a:ext cx="10515600" cy="673966"/>
          </a:xfrm>
        </p:spPr>
        <p:txBody>
          <a:bodyPr>
            <a:normAutofit fontScale="90000"/>
          </a:bodyPr>
          <a:lstStyle/>
          <a:p>
            <a:r>
              <a:rPr lang="sv-SE" dirty="0" err="1" smtClean="0"/>
              <a:t>Inherited</a:t>
            </a:r>
            <a:r>
              <a:rPr lang="sv-SE" dirty="0" smtClean="0"/>
              <a:t> </a:t>
            </a:r>
            <a:r>
              <a:rPr lang="sv-SE" dirty="0" err="1" smtClean="0"/>
              <a:t>scope</a:t>
            </a:r>
            <a:endParaRPr lang="sv-SE" dirty="0"/>
          </a:p>
        </p:txBody>
      </p:sp>
    </p:spTree>
    <p:extLst>
      <p:ext uri="{BB962C8B-B14F-4D97-AF65-F5344CB8AC3E}">
        <p14:creationId xmlns:p14="http://schemas.microsoft.com/office/powerpoint/2010/main" val="3928509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7814" y="894917"/>
            <a:ext cx="6096000" cy="6186309"/>
          </a:xfrm>
          <a:prstGeom prst="rect">
            <a:avLst/>
          </a:prstGeom>
        </p:spPr>
        <p:txBody>
          <a:bodyPr>
            <a:spAutoFit/>
          </a:bodyPr>
          <a:lstStyle/>
          <a:p>
            <a:r>
              <a:rPr lang="sv-SE" sz="1200" dirty="0" err="1" smtClean="0">
                <a:solidFill>
                  <a:srgbClr val="000000"/>
                </a:solidFill>
                <a:highlight>
                  <a:srgbClr val="FFFFFF"/>
                </a:highlight>
                <a:latin typeface="Consolas" panose="020B0609020204030204" pitchFamily="49" charset="0"/>
              </a:rPr>
              <a:t>angular</a:t>
            </a:r>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module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app</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directive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'ET'</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 : {</a:t>
            </a:r>
          </a:p>
          <a:p>
            <a:r>
              <a:rPr lang="sv-SE" sz="1200" dirty="0" smtClean="0">
                <a:solidFill>
                  <a:srgbClr val="000000"/>
                </a:solidFill>
                <a:highlight>
                  <a:srgbClr val="FFFFFF"/>
                </a:highlight>
                <a:latin typeface="Consolas" panose="020B0609020204030204" pitchFamily="49" charset="0"/>
              </a:rPr>
              <a:t>            </a:t>
            </a:r>
            <a:r>
              <a:rPr lang="sv-SE" sz="1200" b="1" dirty="0" err="1" smtClean="0">
                <a:solidFill>
                  <a:srgbClr val="FF0000"/>
                </a:solidFill>
                <a:highlight>
                  <a:srgbClr val="FFFFFF"/>
                </a:highlight>
                <a:latin typeface="Consolas" panose="020B0609020204030204" pitchFamily="49" charset="0"/>
              </a:rPr>
              <a:t>phoneHome</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'&amp;'</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b="1" dirty="0" err="1" smtClean="0">
                <a:solidFill>
                  <a:srgbClr val="FFC000"/>
                </a:solidFill>
                <a:highlight>
                  <a:srgbClr val="FFFFFF"/>
                </a:highlight>
                <a:latin typeface="Consolas" panose="020B0609020204030204" pitchFamily="49" charset="0"/>
              </a:rPr>
              <a:t>name</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b="1" dirty="0" err="1" smtClean="0">
                <a:solidFill>
                  <a:srgbClr val="00B0F0"/>
                </a:solidFill>
                <a:highlight>
                  <a:srgbClr val="FFFFFF"/>
                </a:highlight>
                <a:latin typeface="Consolas" panose="020B0609020204030204" pitchFamily="49" charset="0"/>
              </a:rPr>
              <a:t>currentLocation</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a:t>
            </a:r>
            <a:endParaRPr lang="sv-SE" sz="1200" dirty="0" smtClean="0">
              <a:solidFill>
                <a:srgbClr val="000000"/>
              </a:solidFill>
              <a:highlight>
                <a:srgbClr val="FFFFFF"/>
              </a:highlight>
              <a:latin typeface="Consolas" panose="020B0609020204030204" pitchFamily="49" charset="0"/>
            </a:endParaRPr>
          </a:p>
          <a:p>
            <a:endParaRPr lang="sv-SE" sz="1200" dirty="0" smtClean="0">
              <a:solidFill>
                <a:srgbClr val="000000"/>
              </a:solidFill>
              <a:highlight>
                <a:srgbClr val="FFFFFF"/>
              </a:highlight>
              <a:latin typeface="Consolas" panose="020B0609020204030204" pitchFamily="49" charset="0"/>
            </a:endParaRP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controller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scope.click</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scope.bestFriend</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elliot</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scope.phone</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scope.phoneHome</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scope.setCurrentLocation</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currentLocation</a:t>
            </a:r>
            <a:r>
              <a:rPr lang="sv-SE" sz="1200" dirty="0" smtClean="0">
                <a:solidFill>
                  <a:srgbClr val="000000"/>
                </a:solidFill>
                <a:highlight>
                  <a:srgbClr val="FFFFFF"/>
                </a:highlight>
                <a:latin typeface="Consolas" panose="020B0609020204030204" pitchFamily="49" charset="0"/>
              </a:rPr>
              <a:t> = { </a:t>
            </a:r>
          </a:p>
          <a:p>
            <a:r>
              <a:rPr lang="sv-SE" sz="1200" dirty="0" smtClean="0">
                <a:solidFill>
                  <a:srgbClr val="000000"/>
                </a:solidFill>
                <a:highlight>
                  <a:srgbClr val="FFFFFF"/>
                </a:highlight>
                <a:latin typeface="Consolas" panose="020B0609020204030204" pitchFamily="49" charset="0"/>
              </a:rPr>
              <a:t>                    x :, </a:t>
            </a:r>
          </a:p>
          <a:p>
            <a:r>
              <a:rPr lang="sv-SE" sz="1200" dirty="0" smtClean="0">
                <a:solidFill>
                  <a:srgbClr val="000000"/>
                </a:solidFill>
                <a:highlight>
                  <a:srgbClr val="FFFFFF"/>
                </a:highlight>
                <a:latin typeface="Consolas" panose="020B0609020204030204" pitchFamily="49" charset="0"/>
              </a:rPr>
              <a:t>                    y : </a:t>
            </a:r>
          </a:p>
          <a:p>
            <a:r>
              <a:rPr lang="sv-SE" sz="1200" dirty="0" smtClean="0">
                <a:solidFill>
                  <a:srgbClr val="000000"/>
                </a:solidFill>
                <a:highlight>
                  <a:srgbClr val="FFFFFF"/>
                </a:highlight>
                <a:latin typeface="Consolas" panose="020B0609020204030204" pitchFamily="49" charset="0"/>
              </a:rPr>
              <a:t>                        z : ,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galaxy</a:t>
            </a:r>
            <a:r>
              <a:rPr lang="sv-SE" sz="1200" dirty="0" smtClean="0">
                <a:solidFill>
                  <a:srgbClr val="000000"/>
                </a:solidFill>
                <a:highlight>
                  <a:srgbClr val="FFFFFF"/>
                </a:highlight>
                <a:latin typeface="Consolas" panose="020B0609020204030204" pitchFamily="49" charset="0"/>
              </a:rPr>
              <a:t>: </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Milky</a:t>
            </a:r>
            <a:r>
              <a:rPr lang="sv-SE" sz="1200" dirty="0" smtClean="0">
                <a:solidFill>
                  <a:srgbClr val="A31515"/>
                </a:solidFill>
                <a:highlight>
                  <a:srgbClr val="FFFFFF"/>
                </a:highlight>
                <a:latin typeface="Consolas" panose="020B0609020204030204" pitchFamily="49" charset="0"/>
              </a:rPr>
              <a:t> </a:t>
            </a:r>
            <a:r>
              <a:rPr lang="sv-SE" sz="1200" dirty="0" err="1" smtClean="0">
                <a:solidFill>
                  <a:srgbClr val="A31515"/>
                </a:solidFill>
                <a:highlight>
                  <a:srgbClr val="FFFFFF"/>
                </a:highlight>
                <a:latin typeface="Consolas" panose="020B0609020204030204" pitchFamily="49" charset="0"/>
              </a:rPr>
              <a:t>way</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 </a:t>
            </a:r>
          </a:p>
          <a:p>
            <a:r>
              <a:rPr lang="sv-SE" sz="1200" dirty="0" smtClean="0">
                <a:solidFill>
                  <a:srgbClr val="000000"/>
                </a:solidFill>
                <a:highlight>
                  <a:srgbClr val="FFFFFF"/>
                </a:highlight>
                <a:latin typeface="Consolas" panose="020B0609020204030204" pitchFamily="49" charset="0"/>
              </a:rPr>
              <a:t>                solarsystem : </a:t>
            </a:r>
            <a:r>
              <a:rPr lang="sv-SE" sz="1200" dirty="0" smtClean="0">
                <a:solidFill>
                  <a:srgbClr val="A31515"/>
                </a:solidFill>
                <a:highlight>
                  <a:srgbClr val="FFFFFF"/>
                </a:highlight>
                <a:latin typeface="Consolas" panose="020B0609020204030204" pitchFamily="49" charset="0"/>
              </a:rPr>
              <a:t>'Sol'</a:t>
            </a:r>
            <a:r>
              <a:rPr lang="sv-SE" sz="1200" dirty="0" smtClean="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position : </a:t>
            </a:r>
            <a:r>
              <a:rPr lang="en-US" sz="1200" dirty="0" smtClean="0">
                <a:solidFill>
                  <a:srgbClr val="A31515"/>
                </a:solidFill>
                <a:highlight>
                  <a:srgbClr val="FFFFFF"/>
                </a:highlight>
                <a:latin typeface="Consolas" panose="020B0609020204030204" pitchFamily="49" charset="0"/>
              </a:rPr>
              <a:t>'Third planet from the sun'</a:t>
            </a:r>
            <a:r>
              <a:rPr lang="en-US"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scope.ride</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fly();</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a:t>
            </a:r>
          </a:p>
          <a:p>
            <a:endParaRPr lang="sv-SE" sz="1200" dirty="0" smtClean="0">
              <a:solidFill>
                <a:srgbClr val="000000"/>
              </a:solidFill>
              <a:highlight>
                <a:srgbClr val="FFFFFF"/>
              </a:highlight>
              <a:latin typeface="Consolas" panose="020B0609020204030204" pitchFamily="49" charset="0"/>
            </a:endParaRPr>
          </a:p>
        </p:txBody>
      </p:sp>
      <p:sp>
        <p:nvSpPr>
          <p:cNvPr id="5" name="Rectangle 4"/>
          <p:cNvSpPr/>
          <p:nvPr/>
        </p:nvSpPr>
        <p:spPr>
          <a:xfrm>
            <a:off x="5988628" y="1059102"/>
            <a:ext cx="6096000" cy="1569660"/>
          </a:xfrm>
          <a:prstGeom prst="rect">
            <a:avLst/>
          </a:prstGeom>
        </p:spPr>
        <p:txBody>
          <a:bodyPr>
            <a:spAutoFit/>
          </a:bodyPr>
          <a:lstStyle/>
          <a:p>
            <a:r>
              <a:rPr lang="sv-SE" sz="1200" dirty="0" smtClean="0">
                <a:solidFill>
                  <a:srgbClr val="000000"/>
                </a:solidFill>
                <a:highlight>
                  <a:srgbClr val="FFFFFF"/>
                </a:highlight>
                <a:latin typeface="Consolas" panose="020B0609020204030204" pitchFamily="49" charset="0"/>
              </a:rPr>
              <a:t>&lt;div </a:t>
            </a:r>
            <a:r>
              <a:rPr lang="sv-SE" sz="1200" dirty="0" err="1" smtClean="0">
                <a:solidFill>
                  <a:srgbClr val="000000"/>
                </a:solidFill>
                <a:highlight>
                  <a:srgbClr val="FFFFFF"/>
                </a:highlight>
                <a:latin typeface="Consolas" panose="020B0609020204030204" pitchFamily="49" charset="0"/>
              </a:rPr>
              <a:t>ng</a:t>
            </a:r>
            <a:r>
              <a:rPr lang="sv-SE" sz="1200" dirty="0" smtClean="0">
                <a:solidFill>
                  <a:srgbClr val="000000"/>
                </a:solidFill>
                <a:highlight>
                  <a:srgbClr val="FFFFFF"/>
                </a:highlight>
                <a:latin typeface="Consolas" panose="020B0609020204030204" pitchFamily="49" charset="0"/>
              </a:rPr>
              <a:t>-controller=</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homePlanetController</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&gt;</a:t>
            </a:r>
          </a:p>
          <a:p>
            <a:r>
              <a:rPr lang="sv-SE" sz="1200" dirty="0" smtClean="0">
                <a:solidFill>
                  <a:srgbClr val="000000"/>
                </a:solidFill>
                <a:highlight>
                  <a:srgbClr val="FFFFFF"/>
                </a:highlight>
                <a:latin typeface="Consolas" panose="020B0609020204030204" pitchFamily="49" charset="0"/>
              </a:rPr>
              <a:t>   &lt;div </a:t>
            </a:r>
            <a:r>
              <a:rPr lang="sv-SE" sz="1200" dirty="0" err="1" smtClean="0">
                <a:solidFill>
                  <a:srgbClr val="000000"/>
                </a:solidFill>
                <a:highlight>
                  <a:srgbClr val="FFFFFF"/>
                </a:highlight>
                <a:latin typeface="Consolas" panose="020B0609020204030204" pitchFamily="49" charset="0"/>
              </a:rPr>
              <a:t>ng-repeat</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invader</a:t>
            </a:r>
            <a:r>
              <a:rPr lang="sv-SE" sz="1200" dirty="0" smtClean="0">
                <a:solidFill>
                  <a:srgbClr val="A31515"/>
                </a:solidFill>
                <a:highlight>
                  <a:srgbClr val="FFFFFF"/>
                </a:highlight>
                <a:latin typeface="Consolas" panose="020B0609020204030204" pitchFamily="49" charset="0"/>
              </a:rPr>
              <a:t> from </a:t>
            </a:r>
            <a:r>
              <a:rPr lang="sv-SE" sz="1200" dirty="0" err="1" smtClean="0">
                <a:solidFill>
                  <a:srgbClr val="A31515"/>
                </a:solidFill>
                <a:highlight>
                  <a:srgbClr val="FFFFFF"/>
                </a:highlight>
                <a:latin typeface="Consolas" panose="020B0609020204030204" pitchFamily="49" charset="0"/>
              </a:rPr>
              <a:t>invaders</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&gt;</a:t>
            </a:r>
          </a:p>
          <a:p>
            <a:r>
              <a:rPr lang="sv-SE" sz="1200" dirty="0" smtClean="0">
                <a:solidFill>
                  <a:srgbClr val="000000"/>
                </a:solidFill>
                <a:highlight>
                  <a:srgbClr val="FFFFFF"/>
                </a:highlight>
                <a:latin typeface="Consolas" panose="020B0609020204030204" pitchFamily="49" charset="0"/>
              </a:rPr>
              <a:t>     &lt;ET </a:t>
            </a:r>
            <a:r>
              <a:rPr lang="sv-SE" sz="1200" b="1" dirty="0" err="1" smtClean="0">
                <a:solidFill>
                  <a:srgbClr val="FF0000"/>
                </a:solidFill>
                <a:highlight>
                  <a:srgbClr val="FFFFFF"/>
                </a:highlight>
                <a:latin typeface="Consolas" panose="020B0609020204030204" pitchFamily="49" charset="0"/>
              </a:rPr>
              <a:t>phone-home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dialHomePlanet</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b="1" dirty="0" err="1" smtClean="0">
                <a:solidFill>
                  <a:srgbClr val="FFC000"/>
                </a:solidFill>
                <a:highlight>
                  <a:srgbClr val="FFFFFF"/>
                </a:highlight>
                <a:latin typeface="Consolas" panose="020B0609020204030204" pitchFamily="49" charset="0"/>
              </a:rPr>
              <a:t>name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'invader.name'</a:t>
            </a:r>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r>
              <a:rPr lang="sv-SE" sz="1200" b="1" dirty="0" err="1" smtClean="0">
                <a:solidFill>
                  <a:srgbClr val="00B0F0"/>
                </a:solidFill>
                <a:highlight>
                  <a:srgbClr val="FFFFFF"/>
                </a:highlight>
                <a:latin typeface="Consolas" panose="020B0609020204030204" pitchFamily="49" charset="0"/>
              </a:rPr>
              <a:t>current-location</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invader.location</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&gt;</a:t>
            </a:r>
          </a:p>
          <a:p>
            <a:r>
              <a:rPr lang="sv-SE" sz="1200" dirty="0" smtClean="0">
                <a:solidFill>
                  <a:srgbClr val="000000"/>
                </a:solidFill>
                <a:highlight>
                  <a:srgbClr val="FFFFFF"/>
                </a:highlight>
                <a:latin typeface="Consolas" panose="020B0609020204030204" pitchFamily="49" charset="0"/>
              </a:rPr>
              <a:t>     &lt;</a:t>
            </a:r>
            <a:r>
              <a:rPr lang="sv-SE" sz="1200" dirty="0" smtClean="0">
                <a:solidFill>
                  <a:srgbClr val="800000"/>
                </a:solidFill>
                <a:highlight>
                  <a:srgbClr val="FFFFFF"/>
                </a:highlight>
                <a:latin typeface="Consolas" panose="020B0609020204030204" pitchFamily="49" charset="0"/>
              </a:rPr>
              <a:t>/ET&gt;</a:t>
            </a:r>
          </a:p>
          <a:p>
            <a:r>
              <a:rPr lang="sv-SE" sz="1200" dirty="0" smtClean="0">
                <a:solidFill>
                  <a:srgbClr val="000000"/>
                </a:solidFill>
                <a:highlight>
                  <a:srgbClr val="FFFFFF"/>
                </a:highlight>
                <a:latin typeface="Consolas" panose="020B0609020204030204" pitchFamily="49" charset="0"/>
              </a:rPr>
              <a:t>   &lt;</a:t>
            </a:r>
            <a:r>
              <a:rPr lang="sv-SE" sz="1200" dirty="0" smtClean="0">
                <a:solidFill>
                  <a:srgbClr val="800000"/>
                </a:solidFill>
                <a:highlight>
                  <a:srgbClr val="FFFFFF"/>
                </a:highlight>
                <a:latin typeface="Consolas" panose="020B0609020204030204" pitchFamily="49" charset="0"/>
              </a:rPr>
              <a:t>/div&gt;</a:t>
            </a:r>
          </a:p>
          <a:p>
            <a:r>
              <a:rPr lang="sv-SE" sz="1200" dirty="0" smtClean="0">
                <a:solidFill>
                  <a:srgbClr val="000000"/>
                </a:solidFill>
                <a:highlight>
                  <a:srgbClr val="FFFFFF"/>
                </a:highlight>
                <a:latin typeface="Consolas" panose="020B0609020204030204" pitchFamily="49" charset="0"/>
              </a:rPr>
              <a:t>&lt;</a:t>
            </a:r>
            <a:r>
              <a:rPr lang="sv-SE" sz="1200" dirty="0" smtClean="0">
                <a:solidFill>
                  <a:srgbClr val="800000"/>
                </a:solidFill>
                <a:highlight>
                  <a:srgbClr val="FFFFFF"/>
                </a:highlight>
                <a:latin typeface="Consolas" panose="020B0609020204030204" pitchFamily="49" charset="0"/>
              </a:rPr>
              <a:t>/div&gt;</a:t>
            </a:r>
          </a:p>
        </p:txBody>
      </p:sp>
      <p:sp>
        <p:nvSpPr>
          <p:cNvPr id="6" name="Rectangle 5"/>
          <p:cNvSpPr/>
          <p:nvPr/>
        </p:nvSpPr>
        <p:spPr>
          <a:xfrm>
            <a:off x="5863937" y="5274393"/>
            <a:ext cx="6096000" cy="1384995"/>
          </a:xfrm>
          <a:prstGeom prst="rect">
            <a:avLst/>
          </a:prstGeom>
        </p:spPr>
        <p:txBody>
          <a:bodyPr>
            <a:spAutoFit/>
          </a:bodyPr>
          <a:lstStyle/>
          <a:p>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template : </a:t>
            </a:r>
            <a:r>
              <a:rPr lang="sv-SE" sz="1200" dirty="0" smtClean="0">
                <a:solidFill>
                  <a:srgbClr val="A31515"/>
                </a:solidFill>
                <a:highlight>
                  <a:srgbClr val="FFFFFF"/>
                </a:highlight>
                <a:latin typeface="Consolas" panose="020B0609020204030204" pitchFamily="49" charset="0"/>
              </a:rPr>
              <a:t>` </a:t>
            </a:r>
            <a:r>
              <a:rPr lang="sv-SE" sz="1200" dirty="0" err="1" smtClean="0">
                <a:solidFill>
                  <a:srgbClr val="A31515"/>
                </a:solidFill>
                <a:highlight>
                  <a:srgbClr val="FFFFFF"/>
                </a:highlight>
                <a:latin typeface="Consolas" panose="020B0609020204030204" pitchFamily="49" charset="0"/>
              </a:rPr>
              <a:t>Name</a:t>
            </a:r>
            <a:r>
              <a:rPr lang="sv-SE" sz="1200" dirty="0" smtClean="0">
                <a:solidFill>
                  <a:srgbClr val="A31515"/>
                </a:solidFill>
                <a:highlight>
                  <a:srgbClr val="FFFFFF"/>
                </a:highlight>
                <a:latin typeface="Consolas" panose="020B0609020204030204" pitchFamily="49" charset="0"/>
              </a:rPr>
              <a:t> : {{</a:t>
            </a:r>
            <a:r>
              <a:rPr lang="sv-SE" sz="1200" dirty="0" err="1" smtClean="0">
                <a:solidFill>
                  <a:srgbClr val="A31515"/>
                </a:solidFill>
                <a:highlight>
                  <a:srgbClr val="FFFFFF"/>
                </a:highlight>
                <a:latin typeface="Consolas" panose="020B0609020204030204" pitchFamily="49" charset="0"/>
              </a:rPr>
              <a:t>name</a:t>
            </a:r>
            <a:r>
              <a:rPr lang="sv-SE" sz="1200" dirty="0" smtClean="0">
                <a:solidFill>
                  <a:srgbClr val="A31515"/>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&lt;</a:t>
            </a:r>
            <a:r>
              <a:rPr lang="sv-SE" sz="1200" dirty="0" err="1" smtClean="0">
                <a:solidFill>
                  <a:srgbClr val="000000"/>
                </a:solidFill>
                <a:highlight>
                  <a:srgbClr val="FFFFFF"/>
                </a:highlight>
                <a:latin typeface="Consolas" panose="020B0609020204030204" pitchFamily="49" charset="0"/>
              </a:rPr>
              <a:t>button</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ng-click</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ride</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&gt;</a:t>
            </a:r>
            <a:r>
              <a:rPr lang="sv-SE" sz="1200" dirty="0" err="1" smtClean="0">
                <a:solidFill>
                  <a:srgbClr val="000000"/>
                </a:solidFill>
                <a:highlight>
                  <a:srgbClr val="FFFFFF"/>
                </a:highlight>
                <a:latin typeface="Consolas" panose="020B0609020204030204" pitchFamily="49" charset="0"/>
              </a:rPr>
              <a:t>Ride</a:t>
            </a:r>
            <a:r>
              <a:rPr lang="sv-SE" sz="1200" dirty="0" smtClean="0">
                <a:solidFill>
                  <a:srgbClr val="000000"/>
                </a:solidFill>
                <a:highlight>
                  <a:srgbClr val="FFFFFF"/>
                </a:highlight>
                <a:latin typeface="Consolas" panose="020B0609020204030204" pitchFamily="49" charset="0"/>
              </a:rPr>
              <a:t> a bike ET style&lt;</a:t>
            </a:r>
            <a:r>
              <a:rPr lang="sv-SE" sz="1200" dirty="0" smtClean="0">
                <a:solidFill>
                  <a:srgbClr val="800000"/>
                </a:solidFill>
                <a:highlight>
                  <a:srgbClr val="FFFFFF"/>
                </a:highlight>
                <a:latin typeface="Consolas" panose="020B0609020204030204" pitchFamily="49" charset="0"/>
              </a:rPr>
              <a:t>/</a:t>
            </a:r>
            <a:r>
              <a:rPr lang="sv-SE" sz="1200" dirty="0" err="1" smtClean="0">
                <a:solidFill>
                  <a:srgbClr val="800000"/>
                </a:solidFill>
                <a:highlight>
                  <a:srgbClr val="FFFFFF"/>
                </a:highlight>
                <a:latin typeface="Consolas" panose="020B0609020204030204" pitchFamily="49" charset="0"/>
              </a:rPr>
              <a:t>button</a:t>
            </a:r>
            <a:r>
              <a:rPr lang="sv-SE" sz="1200" dirty="0" smtClean="0">
                <a:solidFill>
                  <a:srgbClr val="800000"/>
                </a:solidFill>
                <a:highlight>
                  <a:srgbClr val="FFFFFF"/>
                </a:highlight>
                <a:latin typeface="Consolas" panose="020B0609020204030204" pitchFamily="49" charset="0"/>
              </a:rPr>
              <a:t>&gt;</a:t>
            </a:r>
          </a:p>
          <a:p>
            <a:r>
              <a:rPr lang="en-US" sz="1200" dirty="0" smtClean="0">
                <a:solidFill>
                  <a:srgbClr val="000000"/>
                </a:solidFill>
                <a:highlight>
                  <a:srgbClr val="FFFFFF"/>
                </a:highlight>
                <a:latin typeface="Consolas" panose="020B0609020204030204" pitchFamily="49" charset="0"/>
              </a:rPr>
              <a:t>&lt;button ng-click=</a:t>
            </a:r>
            <a:r>
              <a:rPr lang="en-US" sz="1200" dirty="0" smtClean="0">
                <a:solidFill>
                  <a:srgbClr val="A31515"/>
                </a:solidFill>
                <a:highlight>
                  <a:srgbClr val="FFFFFF"/>
                </a:highlight>
                <a:latin typeface="Consolas" panose="020B0609020204030204" pitchFamily="49" charset="0"/>
              </a:rPr>
              <a:t>'phone()'</a:t>
            </a:r>
            <a:r>
              <a:rPr lang="en-US" sz="1200" dirty="0" smtClean="0">
                <a:solidFill>
                  <a:srgbClr val="000000"/>
                </a:solidFill>
                <a:highlight>
                  <a:srgbClr val="FFFFFF"/>
                </a:highlight>
                <a:latin typeface="Consolas" panose="020B0609020204030204" pitchFamily="49" charset="0"/>
              </a:rPr>
              <a:t>&gt;Phone home&lt;</a:t>
            </a:r>
            <a:r>
              <a:rPr lang="en-US" sz="1200" dirty="0" smtClean="0">
                <a:solidFill>
                  <a:srgbClr val="800000"/>
                </a:solidFill>
                <a:highlight>
                  <a:srgbClr val="FFFFFF"/>
                </a:highlight>
                <a:latin typeface="Consolas" panose="020B0609020204030204" pitchFamily="49" charset="0"/>
              </a:rPr>
              <a:t>/button&gt;</a:t>
            </a:r>
          </a:p>
          <a:p>
            <a:r>
              <a:rPr lang="en-US" sz="1200" dirty="0" smtClean="0">
                <a:solidFill>
                  <a:srgbClr val="000000"/>
                </a:solidFill>
                <a:highlight>
                  <a:srgbClr val="FFFFFF"/>
                </a:highlight>
                <a:latin typeface="Consolas" panose="020B0609020204030204" pitchFamily="49" charset="0"/>
              </a:rPr>
              <a:t>&lt;button ng-click=</a:t>
            </a:r>
            <a:r>
              <a:rPr lang="en-US" sz="1200" dirty="0" smtClean="0">
                <a:solidFill>
                  <a:srgbClr val="A31515"/>
                </a:solidFill>
                <a:highlight>
                  <a:srgbClr val="FFFFFF"/>
                </a:highlight>
                <a:latin typeface="Consolas" panose="020B0609020204030204" pitchFamily="49" charset="0"/>
              </a:rPr>
              <a:t>'</a:t>
            </a:r>
            <a:r>
              <a:rPr lang="en-US" sz="1200" dirty="0" err="1" smtClean="0">
                <a:solidFill>
                  <a:srgbClr val="A31515"/>
                </a:solidFill>
                <a:highlight>
                  <a:srgbClr val="FFFFFF"/>
                </a:highlight>
                <a:latin typeface="Consolas" panose="020B0609020204030204" pitchFamily="49" charset="0"/>
              </a:rPr>
              <a:t>setCurrentLocation</a:t>
            </a:r>
            <a:r>
              <a:rPr lang="en-US" sz="1200" dirty="0" smtClean="0">
                <a:solidFill>
                  <a:srgbClr val="A31515"/>
                </a:solidFill>
                <a:highlight>
                  <a:srgbClr val="FFFFFF"/>
                </a:highlight>
                <a:latin typeface="Consolas" panose="020B0609020204030204" pitchFamily="49" charset="0"/>
              </a:rPr>
              <a:t>()'</a:t>
            </a:r>
            <a:r>
              <a:rPr lang="en-US" sz="1200" dirty="0" smtClean="0">
                <a:solidFill>
                  <a:srgbClr val="000000"/>
                </a:solidFill>
                <a:highlight>
                  <a:srgbClr val="FFFFFF"/>
                </a:highlight>
                <a:latin typeface="Consolas" panose="020B0609020204030204" pitchFamily="49" charset="0"/>
              </a:rPr>
              <a:t>&gt;Set current location&lt;</a:t>
            </a:r>
            <a:r>
              <a:rPr lang="en-US" sz="1200" dirty="0" smtClean="0">
                <a:solidFill>
                  <a:srgbClr val="800000"/>
                </a:solidFill>
                <a:highlight>
                  <a:srgbClr val="FFFFFF"/>
                </a:highlight>
                <a:latin typeface="Consolas" panose="020B0609020204030204" pitchFamily="49" charset="0"/>
              </a:rPr>
              <a:t>/button&gt;</a:t>
            </a:r>
          </a:p>
          <a:p>
            <a:r>
              <a:rPr lang="sv-SE" sz="1200" dirty="0" smtClean="0">
                <a:solidFill>
                  <a:srgbClr val="A31515"/>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a:t>
            </a:r>
            <a:endParaRPr lang="sv-SE" sz="1200" dirty="0"/>
          </a:p>
        </p:txBody>
      </p:sp>
      <p:cxnSp>
        <p:nvCxnSpPr>
          <p:cNvPr id="8" name="Straight Arrow Connector 7"/>
          <p:cNvCxnSpPr/>
          <p:nvPr/>
        </p:nvCxnSpPr>
        <p:spPr>
          <a:xfrm flipH="1">
            <a:off x="1267691" y="5621482"/>
            <a:ext cx="4596246" cy="92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734291" y="136526"/>
            <a:ext cx="10515600" cy="673966"/>
          </a:xfrm>
        </p:spPr>
        <p:txBody>
          <a:bodyPr>
            <a:normAutofit fontScale="90000"/>
          </a:bodyPr>
          <a:lstStyle/>
          <a:p>
            <a:r>
              <a:rPr lang="sv-SE" dirty="0" err="1" smtClean="0"/>
              <a:t>Isolated</a:t>
            </a:r>
            <a:r>
              <a:rPr lang="sv-SE" dirty="0" smtClean="0"/>
              <a:t> </a:t>
            </a:r>
            <a:r>
              <a:rPr lang="sv-SE" dirty="0" err="1" smtClean="0"/>
              <a:t>scope</a:t>
            </a:r>
            <a:endParaRPr lang="sv-SE" dirty="0"/>
          </a:p>
        </p:txBody>
      </p:sp>
    </p:spTree>
    <p:extLst>
      <p:ext uri="{BB962C8B-B14F-4D97-AF65-F5344CB8AC3E}">
        <p14:creationId xmlns:p14="http://schemas.microsoft.com/office/powerpoint/2010/main" val="3565594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Isolated</a:t>
            </a:r>
            <a:r>
              <a:rPr lang="sv-SE" dirty="0" smtClean="0"/>
              <a:t> </a:t>
            </a:r>
            <a:r>
              <a:rPr lang="sv-SE" dirty="0" err="1" smtClean="0"/>
              <a:t>scope</a:t>
            </a:r>
            <a:r>
              <a:rPr lang="sv-SE" dirty="0" smtClean="0"/>
              <a:t>, callback </a:t>
            </a:r>
            <a:r>
              <a:rPr lang="sv-SE" dirty="0" err="1" smtClean="0"/>
              <a:t>with</a:t>
            </a:r>
            <a:r>
              <a:rPr lang="sv-SE" dirty="0" smtClean="0"/>
              <a:t> parameter</a:t>
            </a:r>
            <a:endParaRPr lang="sv-SE" dirty="0"/>
          </a:p>
        </p:txBody>
      </p:sp>
      <p:sp>
        <p:nvSpPr>
          <p:cNvPr id="4" name="Rectangle 3"/>
          <p:cNvSpPr/>
          <p:nvPr/>
        </p:nvSpPr>
        <p:spPr>
          <a:xfrm>
            <a:off x="838200" y="1690688"/>
            <a:ext cx="6096000" cy="4524315"/>
          </a:xfrm>
          <a:prstGeom prst="rect">
            <a:avLst/>
          </a:prstGeom>
        </p:spPr>
        <p:txBody>
          <a:bodyPr>
            <a:spAutoFit/>
          </a:bodyPr>
          <a:lstStyle/>
          <a:p>
            <a:r>
              <a:rPr lang="sv-SE" dirty="0" err="1">
                <a:solidFill>
                  <a:srgbClr val="000000"/>
                </a:solidFill>
                <a:highlight>
                  <a:srgbClr val="FFFFFF"/>
                </a:highlight>
                <a:latin typeface="Consolas" panose="020B0609020204030204" pitchFamily="49" charset="0"/>
              </a:rPr>
              <a:t>angular</a:t>
            </a:r>
            <a:endParaRPr lang="sv-SE"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    .</a:t>
            </a:r>
            <a:r>
              <a:rPr lang="sv-SE" dirty="0" err="1">
                <a:solidFill>
                  <a:srgbClr val="000000"/>
                </a:solidFill>
                <a:highlight>
                  <a:srgbClr val="FFFFFF"/>
                </a:highlight>
                <a:latin typeface="Consolas" panose="020B0609020204030204" pitchFamily="49" charset="0"/>
              </a:rPr>
              <a:t>module</a:t>
            </a:r>
            <a:r>
              <a:rPr lang="sv-SE" dirty="0">
                <a:solidFill>
                  <a:srgbClr val="000000"/>
                </a:solidFill>
                <a:highlight>
                  <a:srgbClr val="FFFFFF"/>
                </a:highlight>
                <a:latin typeface="Consolas" panose="020B0609020204030204" pitchFamily="49" charset="0"/>
              </a:rPr>
              <a:t>(</a:t>
            </a:r>
            <a:r>
              <a:rPr lang="sv-SE" dirty="0">
                <a:solidFill>
                  <a:srgbClr val="A31515"/>
                </a:solidFill>
                <a:highlight>
                  <a:srgbClr val="FFFFFF"/>
                </a:highlight>
                <a:latin typeface="Consolas" panose="020B0609020204030204" pitchFamily="49" charset="0"/>
              </a:rPr>
              <a:t>'</a:t>
            </a:r>
            <a:r>
              <a:rPr lang="sv-SE" dirty="0" err="1">
                <a:solidFill>
                  <a:srgbClr val="A31515"/>
                </a:solidFill>
                <a:highlight>
                  <a:srgbClr val="FFFFFF"/>
                </a:highlight>
                <a:latin typeface="Consolas" panose="020B0609020204030204" pitchFamily="49" charset="0"/>
              </a:rPr>
              <a:t>app</a:t>
            </a:r>
            <a:r>
              <a:rPr lang="sv-SE" dirty="0">
                <a:solidFill>
                  <a:srgbClr val="A31515"/>
                </a:solidFill>
                <a:highlight>
                  <a:srgbClr val="FFFFFF"/>
                </a:highlight>
                <a:latin typeface="Consolas" panose="020B0609020204030204" pitchFamily="49" charset="0"/>
              </a:rPr>
              <a:t>'</a:t>
            </a:r>
            <a:r>
              <a:rPr lang="sv-SE" dirty="0">
                <a:solidFill>
                  <a:srgbClr val="000000"/>
                </a:solidFill>
                <a:highlight>
                  <a:srgbClr val="FFFFFF"/>
                </a:highlight>
                <a:latin typeface="Consolas" panose="020B0609020204030204" pitchFamily="49" charset="0"/>
              </a:rPr>
              <a:t>)</a:t>
            </a:r>
          </a:p>
          <a:p>
            <a:r>
              <a:rPr lang="sv-SE" dirty="0">
                <a:solidFill>
                  <a:srgbClr val="000000"/>
                </a:solidFill>
                <a:highlight>
                  <a:srgbClr val="FFFFFF"/>
                </a:highlight>
                <a:latin typeface="Consolas" panose="020B0609020204030204" pitchFamily="49" charset="0"/>
              </a:rPr>
              <a:t>    .</a:t>
            </a:r>
            <a:r>
              <a:rPr lang="sv-SE" dirty="0" err="1">
                <a:solidFill>
                  <a:srgbClr val="000000"/>
                </a:solidFill>
                <a:highlight>
                  <a:srgbClr val="FFFFFF"/>
                </a:highlight>
                <a:latin typeface="Consolas" panose="020B0609020204030204" pitchFamily="49" charset="0"/>
              </a:rPr>
              <a:t>directive</a:t>
            </a:r>
            <a:r>
              <a:rPr lang="sv-SE" dirty="0">
                <a:solidFill>
                  <a:srgbClr val="000000"/>
                </a:solidFill>
                <a:highlight>
                  <a:srgbClr val="FFFFFF"/>
                </a:highlight>
                <a:latin typeface="Consolas" panose="020B0609020204030204" pitchFamily="49" charset="0"/>
              </a:rPr>
              <a:t>(</a:t>
            </a:r>
            <a:r>
              <a:rPr lang="sv-SE" dirty="0">
                <a:solidFill>
                  <a:srgbClr val="A31515"/>
                </a:solidFill>
                <a:highlight>
                  <a:srgbClr val="FFFFFF"/>
                </a:highlight>
                <a:latin typeface="Consolas" panose="020B0609020204030204" pitchFamily="49" charset="0"/>
              </a:rPr>
              <a:t>'test'</a:t>
            </a:r>
            <a:r>
              <a:rPr lang="sv-SE" dirty="0">
                <a:solidFill>
                  <a:srgbClr val="000000"/>
                </a:solidFill>
                <a:highlight>
                  <a:srgbClr val="FFFFFF"/>
                </a:highlight>
                <a:latin typeface="Consolas" panose="020B0609020204030204" pitchFamily="49" charset="0"/>
              </a:rPr>
              <a:t>, </a:t>
            </a:r>
            <a:r>
              <a:rPr lang="sv-SE" dirty="0" err="1">
                <a:solidFill>
                  <a:srgbClr val="0000FF"/>
                </a:solidFill>
                <a:highlight>
                  <a:srgbClr val="FFFFFF"/>
                </a:highlight>
                <a:latin typeface="Consolas" panose="020B0609020204030204" pitchFamily="49" charset="0"/>
              </a:rPr>
              <a:t>function</a:t>
            </a:r>
            <a:r>
              <a:rPr lang="sv-SE" dirty="0">
                <a:solidFill>
                  <a:srgbClr val="000000"/>
                </a:solidFill>
                <a:highlight>
                  <a:srgbClr val="FFFFFF"/>
                </a:highlight>
                <a:latin typeface="Consolas" panose="020B0609020204030204" pitchFamily="49" charset="0"/>
              </a:rPr>
              <a:t> () {</a:t>
            </a:r>
          </a:p>
          <a:p>
            <a:r>
              <a:rPr lang="sv-SE" dirty="0">
                <a:solidFill>
                  <a:srgbClr val="000000"/>
                </a:solidFill>
                <a:highlight>
                  <a:srgbClr val="FFFFFF"/>
                </a:highlight>
                <a:latin typeface="Consolas" panose="020B0609020204030204" pitchFamily="49" charset="0"/>
              </a:rPr>
              <a:t>        </a:t>
            </a:r>
            <a:r>
              <a:rPr lang="sv-SE" dirty="0" err="1">
                <a:solidFill>
                  <a:srgbClr val="0000FF"/>
                </a:solidFill>
                <a:highlight>
                  <a:srgbClr val="FFFFFF"/>
                </a:highlight>
                <a:latin typeface="Consolas" panose="020B0609020204030204" pitchFamily="49" charset="0"/>
              </a:rPr>
              <a:t>return</a:t>
            </a:r>
            <a:r>
              <a:rPr lang="sv-SE" dirty="0">
                <a:solidFill>
                  <a:srgbClr val="000000"/>
                </a:solidFill>
                <a:highlight>
                  <a:srgbClr val="FFFFFF"/>
                </a:highlight>
                <a:latin typeface="Consolas" panose="020B0609020204030204" pitchFamily="49" charset="0"/>
              </a:rPr>
              <a:t> {</a:t>
            </a:r>
          </a:p>
          <a:p>
            <a:r>
              <a:rPr lang="sv-SE" dirty="0">
                <a:solidFill>
                  <a:srgbClr val="000000"/>
                </a:solidFill>
                <a:highlight>
                  <a:srgbClr val="FFFFFF"/>
                </a:highlight>
                <a:latin typeface="Consolas" panose="020B0609020204030204" pitchFamily="49" charset="0"/>
              </a:rPr>
              <a:t>            </a:t>
            </a:r>
            <a:r>
              <a:rPr lang="sv-SE" dirty="0" err="1">
                <a:solidFill>
                  <a:srgbClr val="000000"/>
                </a:solidFill>
                <a:highlight>
                  <a:srgbClr val="FFFFFF"/>
                </a:highlight>
                <a:latin typeface="Consolas" panose="020B0609020204030204" pitchFamily="49" charset="0"/>
              </a:rPr>
              <a:t>scope</a:t>
            </a:r>
            <a:r>
              <a:rPr lang="sv-SE" dirty="0">
                <a:solidFill>
                  <a:srgbClr val="000000"/>
                </a:solidFill>
                <a:highlight>
                  <a:srgbClr val="FFFFFF"/>
                </a:highlight>
                <a:latin typeface="Consolas" panose="020B0609020204030204" pitchFamily="49" charset="0"/>
              </a:rPr>
              <a:t>: {</a:t>
            </a:r>
          </a:p>
          <a:p>
            <a:r>
              <a:rPr lang="sv-SE" dirty="0">
                <a:solidFill>
                  <a:srgbClr val="000000"/>
                </a:solidFill>
                <a:highlight>
                  <a:srgbClr val="FFFFFF"/>
                </a:highlight>
                <a:latin typeface="Consolas" panose="020B0609020204030204" pitchFamily="49" charset="0"/>
              </a:rPr>
              <a:t>                </a:t>
            </a:r>
            <a:r>
              <a:rPr lang="sv-SE" dirty="0" err="1">
                <a:solidFill>
                  <a:srgbClr val="000000"/>
                </a:solidFill>
                <a:highlight>
                  <a:srgbClr val="FFFFFF"/>
                </a:highlight>
                <a:latin typeface="Consolas" panose="020B0609020204030204" pitchFamily="49" charset="0"/>
              </a:rPr>
              <a:t>cb</a:t>
            </a:r>
            <a:r>
              <a:rPr lang="sv-SE" dirty="0">
                <a:solidFill>
                  <a:srgbClr val="000000"/>
                </a:solidFill>
                <a:highlight>
                  <a:srgbClr val="FFFFFF"/>
                </a:highlight>
                <a:latin typeface="Consolas" panose="020B0609020204030204" pitchFamily="49" charset="0"/>
              </a:rPr>
              <a:t> : </a:t>
            </a:r>
            <a:r>
              <a:rPr lang="sv-SE" dirty="0">
                <a:solidFill>
                  <a:srgbClr val="A31515"/>
                </a:solidFill>
                <a:highlight>
                  <a:srgbClr val="FFFFFF"/>
                </a:highlight>
                <a:latin typeface="Consolas" panose="020B0609020204030204" pitchFamily="49" charset="0"/>
              </a:rPr>
              <a:t>'&amp;'</a:t>
            </a:r>
            <a:endParaRPr lang="sv-SE"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            },</a:t>
            </a:r>
          </a:p>
          <a:p>
            <a:r>
              <a:rPr lang="sv-SE" dirty="0">
                <a:solidFill>
                  <a:srgbClr val="000000"/>
                </a:solidFill>
                <a:highlight>
                  <a:srgbClr val="FFFFFF"/>
                </a:highlight>
                <a:latin typeface="Consolas" panose="020B0609020204030204" pitchFamily="49" charset="0"/>
              </a:rPr>
              <a:t>            controller: </a:t>
            </a:r>
            <a:r>
              <a:rPr lang="sv-SE" dirty="0" err="1">
                <a:solidFill>
                  <a:srgbClr val="0000FF"/>
                </a:solidFill>
                <a:highlight>
                  <a:srgbClr val="FFFFFF"/>
                </a:highlight>
                <a:latin typeface="Consolas" panose="020B0609020204030204" pitchFamily="49" charset="0"/>
              </a:rPr>
              <a:t>function</a:t>
            </a:r>
            <a:r>
              <a:rPr lang="sv-SE" dirty="0">
                <a:solidFill>
                  <a:srgbClr val="000000"/>
                </a:solidFill>
                <a:highlight>
                  <a:srgbClr val="FFFFFF"/>
                </a:highlight>
                <a:latin typeface="Consolas" panose="020B0609020204030204" pitchFamily="49" charset="0"/>
              </a:rPr>
              <a:t> ($</a:t>
            </a:r>
            <a:r>
              <a:rPr lang="sv-SE" dirty="0" err="1">
                <a:solidFill>
                  <a:srgbClr val="000000"/>
                </a:solidFill>
                <a:highlight>
                  <a:srgbClr val="FFFFFF"/>
                </a:highlight>
                <a:latin typeface="Consolas" panose="020B0609020204030204" pitchFamily="49" charset="0"/>
              </a:rPr>
              <a:t>scope</a:t>
            </a:r>
            <a:r>
              <a:rPr lang="sv-SE" dirty="0">
                <a:solidFill>
                  <a:srgbClr val="000000"/>
                </a:solidFill>
                <a:highlight>
                  <a:srgbClr val="FFFFFF"/>
                </a:highlight>
                <a:latin typeface="Consolas" panose="020B0609020204030204" pitchFamily="49" charset="0"/>
              </a:rPr>
              <a:t>) {</a:t>
            </a:r>
          </a:p>
          <a:p>
            <a:r>
              <a:rPr lang="sv-SE" dirty="0">
                <a:solidFill>
                  <a:srgbClr val="000000"/>
                </a:solidFill>
                <a:highlight>
                  <a:srgbClr val="FFFFFF"/>
                </a:highlight>
                <a:latin typeface="Consolas" panose="020B0609020204030204" pitchFamily="49" charset="0"/>
              </a:rPr>
              <a:t>                $</a:t>
            </a:r>
            <a:r>
              <a:rPr lang="sv-SE" dirty="0" err="1">
                <a:solidFill>
                  <a:srgbClr val="000000"/>
                </a:solidFill>
                <a:highlight>
                  <a:srgbClr val="FFFFFF"/>
                </a:highlight>
                <a:latin typeface="Consolas" panose="020B0609020204030204" pitchFamily="49" charset="0"/>
              </a:rPr>
              <a:t>scope.click</a:t>
            </a:r>
            <a:r>
              <a:rPr lang="sv-SE" dirty="0">
                <a:solidFill>
                  <a:srgbClr val="000000"/>
                </a:solidFill>
                <a:highlight>
                  <a:srgbClr val="FFFFFF"/>
                </a:highlight>
                <a:latin typeface="Consolas" panose="020B0609020204030204" pitchFamily="49" charset="0"/>
              </a:rPr>
              <a:t> = </a:t>
            </a:r>
            <a:r>
              <a:rPr lang="sv-SE" dirty="0" err="1">
                <a:solidFill>
                  <a:srgbClr val="0000FF"/>
                </a:solidFill>
                <a:highlight>
                  <a:srgbClr val="FFFFFF"/>
                </a:highlight>
                <a:latin typeface="Consolas" panose="020B0609020204030204" pitchFamily="49" charset="0"/>
              </a:rPr>
              <a:t>function</a:t>
            </a:r>
            <a:r>
              <a:rPr lang="sv-SE" dirty="0">
                <a:solidFill>
                  <a:srgbClr val="000000"/>
                </a:solidFill>
                <a:highlight>
                  <a:srgbClr val="FFFFFF"/>
                </a:highlight>
                <a:latin typeface="Consolas" panose="020B0609020204030204" pitchFamily="49" charset="0"/>
              </a:rPr>
              <a:t> () {</a:t>
            </a:r>
          </a:p>
          <a:p>
            <a:r>
              <a:rPr lang="sv-SE" dirty="0">
                <a:solidFill>
                  <a:srgbClr val="000000"/>
                </a:solidFill>
                <a:highlight>
                  <a:srgbClr val="FFFFFF"/>
                </a:highlight>
                <a:latin typeface="Consolas" panose="020B0609020204030204" pitchFamily="49" charset="0"/>
              </a:rPr>
              <a:t>                    </a:t>
            </a:r>
            <a:r>
              <a:rPr lang="sv-SE" dirty="0" err="1">
                <a:solidFill>
                  <a:srgbClr val="000000"/>
                </a:solidFill>
                <a:highlight>
                  <a:srgbClr val="FFFFFF"/>
                </a:highlight>
                <a:latin typeface="Consolas" panose="020B0609020204030204" pitchFamily="49" charset="0"/>
              </a:rPr>
              <a:t>cb</a:t>
            </a:r>
            <a:r>
              <a:rPr lang="sv-SE" dirty="0">
                <a:solidFill>
                  <a:srgbClr val="000000"/>
                </a:solidFill>
                <a:highlight>
                  <a:srgbClr val="FFFFFF"/>
                </a:highlight>
                <a:latin typeface="Consolas" panose="020B0609020204030204" pitchFamily="49" charset="0"/>
              </a:rPr>
              <a:t>({ </a:t>
            </a:r>
            <a:r>
              <a:rPr lang="sv-SE" dirty="0" err="1">
                <a:solidFill>
                  <a:srgbClr val="000000"/>
                </a:solidFill>
                <a:highlight>
                  <a:srgbClr val="FFFFFF"/>
                </a:highlight>
                <a:latin typeface="Consolas" panose="020B0609020204030204" pitchFamily="49" charset="0"/>
              </a:rPr>
              <a:t>param</a:t>
            </a:r>
            <a:r>
              <a:rPr lang="sv-SE" dirty="0">
                <a:solidFill>
                  <a:srgbClr val="000000"/>
                </a:solidFill>
                <a:highlight>
                  <a:srgbClr val="FFFFFF"/>
                </a:highlight>
                <a:latin typeface="Consolas" panose="020B0609020204030204" pitchFamily="49" charset="0"/>
              </a:rPr>
              <a:t>: </a:t>
            </a:r>
            <a:r>
              <a:rPr lang="sv-SE" dirty="0">
                <a:solidFill>
                  <a:srgbClr val="A31515"/>
                </a:solidFill>
                <a:highlight>
                  <a:srgbClr val="FFFFFF"/>
                </a:highlight>
                <a:latin typeface="Consolas" panose="020B0609020204030204" pitchFamily="49" charset="0"/>
              </a:rPr>
              <a:t>'</a:t>
            </a:r>
            <a:r>
              <a:rPr lang="sv-SE" dirty="0" err="1">
                <a:solidFill>
                  <a:srgbClr val="A31515"/>
                </a:solidFill>
                <a:highlight>
                  <a:srgbClr val="FFFFFF"/>
                </a:highlight>
                <a:latin typeface="Consolas" panose="020B0609020204030204" pitchFamily="49" charset="0"/>
              </a:rPr>
              <a:t>dfdfdf</a:t>
            </a:r>
            <a:r>
              <a:rPr lang="sv-SE" dirty="0">
                <a:solidFill>
                  <a:srgbClr val="A31515"/>
                </a:solidFill>
                <a:highlight>
                  <a:srgbClr val="FFFFFF"/>
                </a:highlight>
                <a:latin typeface="Consolas" panose="020B0609020204030204" pitchFamily="49" charset="0"/>
              </a:rPr>
              <a:t>'</a:t>
            </a:r>
            <a:r>
              <a:rPr lang="sv-SE" dirty="0">
                <a:solidFill>
                  <a:srgbClr val="000000"/>
                </a:solidFill>
                <a:highlight>
                  <a:srgbClr val="FFFFFF"/>
                </a:highlight>
                <a:latin typeface="Consolas" panose="020B0609020204030204" pitchFamily="49" charset="0"/>
              </a:rPr>
              <a:t> });</a:t>
            </a:r>
          </a:p>
          <a:p>
            <a:r>
              <a:rPr lang="sv-SE" dirty="0">
                <a:solidFill>
                  <a:srgbClr val="000000"/>
                </a:solidFill>
                <a:highlight>
                  <a:srgbClr val="FFFFFF"/>
                </a:highlight>
                <a:latin typeface="Consolas" panose="020B0609020204030204" pitchFamily="49" charset="0"/>
              </a:rPr>
              <a:t>                }</a:t>
            </a:r>
          </a:p>
          <a:p>
            <a:r>
              <a:rPr lang="sv-SE" dirty="0">
                <a:solidFill>
                  <a:srgbClr val="000000"/>
                </a:solidFill>
                <a:highlight>
                  <a:srgbClr val="FFFFFF"/>
                </a:highlight>
                <a:latin typeface="Consolas" panose="020B0609020204030204" pitchFamily="49" charset="0"/>
              </a:rPr>
              <a:t>            }</a:t>
            </a:r>
          </a:p>
          <a:p>
            <a:r>
              <a:rPr lang="sv-SE" dirty="0">
                <a:solidFill>
                  <a:srgbClr val="000000"/>
                </a:solidFill>
                <a:highlight>
                  <a:srgbClr val="FFFFFF"/>
                </a:highlight>
                <a:latin typeface="Consolas" panose="020B0609020204030204" pitchFamily="49" charset="0"/>
              </a:rPr>
              <a:t>        };</a:t>
            </a:r>
          </a:p>
          <a:p>
            <a:r>
              <a:rPr lang="sv-SE" dirty="0">
                <a:solidFill>
                  <a:srgbClr val="000000"/>
                </a:solidFill>
                <a:highlight>
                  <a:srgbClr val="FFFFFF"/>
                </a:highlight>
                <a:latin typeface="Consolas" panose="020B0609020204030204" pitchFamily="49" charset="0"/>
              </a:rPr>
              <a:t>    })</a:t>
            </a:r>
          </a:p>
          <a:p>
            <a:endParaRPr lang="sv-SE"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    &lt;test </a:t>
            </a:r>
            <a:r>
              <a:rPr lang="sv-SE" dirty="0" err="1">
                <a:solidFill>
                  <a:srgbClr val="000000"/>
                </a:solidFill>
                <a:highlight>
                  <a:srgbClr val="FFFFFF"/>
                </a:highlight>
                <a:latin typeface="Consolas" panose="020B0609020204030204" pitchFamily="49" charset="0"/>
              </a:rPr>
              <a:t>cb</a:t>
            </a:r>
            <a:r>
              <a:rPr lang="sv-SE" dirty="0">
                <a:solidFill>
                  <a:srgbClr val="000000"/>
                </a:solidFill>
                <a:highlight>
                  <a:srgbClr val="FFFFFF"/>
                </a:highlight>
                <a:latin typeface="Consolas" panose="020B0609020204030204" pitchFamily="49" charset="0"/>
              </a:rPr>
              <a:t>=</a:t>
            </a:r>
            <a:r>
              <a:rPr lang="sv-SE" dirty="0">
                <a:solidFill>
                  <a:srgbClr val="A31515"/>
                </a:solidFill>
                <a:highlight>
                  <a:srgbClr val="FFFFFF"/>
                </a:highlight>
                <a:latin typeface="Consolas" panose="020B0609020204030204" pitchFamily="49" charset="0"/>
              </a:rPr>
              <a:t>"</a:t>
            </a:r>
            <a:r>
              <a:rPr lang="sv-SE" dirty="0" err="1">
                <a:solidFill>
                  <a:srgbClr val="A31515"/>
                </a:solidFill>
                <a:highlight>
                  <a:srgbClr val="FFFFFF"/>
                </a:highlight>
                <a:latin typeface="Consolas" panose="020B0609020204030204" pitchFamily="49" charset="0"/>
              </a:rPr>
              <a:t>update</a:t>
            </a:r>
            <a:r>
              <a:rPr lang="sv-SE" dirty="0">
                <a:solidFill>
                  <a:srgbClr val="A31515"/>
                </a:solidFill>
                <a:highlight>
                  <a:srgbClr val="FFFFFF"/>
                </a:highlight>
                <a:latin typeface="Consolas" panose="020B0609020204030204" pitchFamily="49" charset="0"/>
              </a:rPr>
              <a:t>(</a:t>
            </a:r>
            <a:r>
              <a:rPr lang="sv-SE" dirty="0" err="1">
                <a:solidFill>
                  <a:srgbClr val="A31515"/>
                </a:solidFill>
                <a:highlight>
                  <a:srgbClr val="FFFFFF"/>
                </a:highlight>
                <a:latin typeface="Consolas" panose="020B0609020204030204" pitchFamily="49" charset="0"/>
              </a:rPr>
              <a:t>param</a:t>
            </a:r>
            <a:r>
              <a:rPr lang="sv-SE" dirty="0">
                <a:solidFill>
                  <a:srgbClr val="A31515"/>
                </a:solidFill>
                <a:highlight>
                  <a:srgbClr val="FFFFFF"/>
                </a:highlight>
                <a:latin typeface="Consolas" panose="020B0609020204030204" pitchFamily="49" charset="0"/>
              </a:rPr>
              <a:t>)"</a:t>
            </a:r>
            <a:r>
              <a:rPr lang="sv-SE" dirty="0">
                <a:solidFill>
                  <a:srgbClr val="000000"/>
                </a:solidFill>
                <a:highlight>
                  <a:srgbClr val="FFFFFF"/>
                </a:highlight>
                <a:latin typeface="Consolas" panose="020B0609020204030204" pitchFamily="49" charset="0"/>
              </a:rPr>
              <a:t>&gt;&lt;</a:t>
            </a:r>
            <a:r>
              <a:rPr lang="sv-SE" dirty="0">
                <a:solidFill>
                  <a:srgbClr val="800000"/>
                </a:solidFill>
                <a:highlight>
                  <a:srgbClr val="FFFFFF"/>
                </a:highlight>
                <a:latin typeface="Consolas" panose="020B0609020204030204" pitchFamily="49" charset="0"/>
              </a:rPr>
              <a:t>/test;</a:t>
            </a:r>
            <a:endParaRPr lang="sv-SE" dirty="0"/>
          </a:p>
        </p:txBody>
      </p:sp>
    </p:spTree>
    <p:extLst>
      <p:ext uri="{BB962C8B-B14F-4D97-AF65-F5344CB8AC3E}">
        <p14:creationId xmlns:p14="http://schemas.microsoft.com/office/powerpoint/2010/main" val="2547171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5909" y="1031623"/>
            <a:ext cx="6096000" cy="3693319"/>
          </a:xfrm>
          <a:prstGeom prst="rect">
            <a:avLst/>
          </a:prstGeom>
        </p:spPr>
        <p:txBody>
          <a:bodyPr>
            <a:spAutoFit/>
          </a:bodyPr>
          <a:lstStyle/>
          <a:p>
            <a:r>
              <a:rPr lang="en-US" dirty="0" smtClean="0"/>
              <a:t>Here I have demonstrated bindings, literal, callback and double binding. Lets look at them..</a:t>
            </a:r>
            <a:br>
              <a:rPr lang="en-US" dirty="0" smtClean="0"/>
            </a:br>
            <a:r>
              <a:rPr lang="en-US" b="1" dirty="0" smtClean="0">
                <a:effectLst/>
              </a:rPr>
              <a:t>&amp;</a:t>
            </a:r>
            <a:r>
              <a:rPr lang="en-US" dirty="0" smtClean="0"/>
              <a:t> is a callback binding, how to perform is resided in </a:t>
            </a:r>
            <a:r>
              <a:rPr lang="en-US" dirty="0" err="1" smtClean="0"/>
              <a:t>homePlanetController</a:t>
            </a:r>
            <a:r>
              <a:rPr lang="en-US" dirty="0" smtClean="0"/>
              <a:t>. Once ET has assessed Earths military </a:t>
            </a:r>
            <a:r>
              <a:rPr lang="en-US" dirty="0" err="1" smtClean="0"/>
              <a:t>capabilties</a:t>
            </a:r>
            <a:r>
              <a:rPr lang="en-US" dirty="0" smtClean="0"/>
              <a:t> he can phone home, </a:t>
            </a:r>
            <a:r>
              <a:rPr lang="en-US" dirty="0" err="1" smtClean="0"/>
              <a:t>i.e</a:t>
            </a:r>
            <a:r>
              <a:rPr lang="en-US" dirty="0" smtClean="0"/>
              <a:t> invoke callback</a:t>
            </a:r>
            <a:br>
              <a:rPr lang="en-US" dirty="0" smtClean="0"/>
            </a:br>
            <a:r>
              <a:rPr lang="en-US" dirty="0" smtClean="0"/>
              <a:t/>
            </a:r>
            <a:br>
              <a:rPr lang="en-US" dirty="0" smtClean="0"/>
            </a:br>
            <a:r>
              <a:rPr lang="en-US" b="1" dirty="0" smtClean="0">
                <a:effectLst/>
              </a:rPr>
              <a:t>@</a:t>
            </a:r>
            <a:r>
              <a:rPr lang="en-US" dirty="0" smtClean="0"/>
              <a:t> this is a literal, a bind once, in this case it his name which is not likely to change</a:t>
            </a:r>
            <a:br>
              <a:rPr lang="en-US" dirty="0" smtClean="0"/>
            </a:br>
            <a:r>
              <a:rPr lang="en-US" dirty="0" smtClean="0"/>
              <a:t/>
            </a:r>
            <a:br>
              <a:rPr lang="en-US" dirty="0" smtClean="0"/>
            </a:br>
            <a:r>
              <a:rPr lang="en-US" b="1" dirty="0" smtClean="0">
                <a:effectLst/>
              </a:rPr>
              <a:t>=</a:t>
            </a:r>
            <a:r>
              <a:rPr lang="en-US" dirty="0" smtClean="0"/>
              <a:t> this is a double binding, if you change in the directive the change will happen in the controller as well. In this case ET reports his location so alien high command know where he is... Take cover all :)</a:t>
            </a:r>
            <a:endParaRPr lang="sv-SE" dirty="0"/>
          </a:p>
        </p:txBody>
      </p:sp>
      <p:sp>
        <p:nvSpPr>
          <p:cNvPr id="5" name="Title 1"/>
          <p:cNvSpPr>
            <a:spLocks noGrp="1"/>
          </p:cNvSpPr>
          <p:nvPr>
            <p:ph type="title"/>
          </p:nvPr>
        </p:nvSpPr>
        <p:spPr>
          <a:xfrm>
            <a:off x="734291" y="136526"/>
            <a:ext cx="10515600" cy="673966"/>
          </a:xfrm>
        </p:spPr>
        <p:txBody>
          <a:bodyPr>
            <a:normAutofit fontScale="90000"/>
          </a:bodyPr>
          <a:lstStyle/>
          <a:p>
            <a:r>
              <a:rPr lang="sv-SE" dirty="0" err="1" smtClean="0"/>
              <a:t>Isolated</a:t>
            </a:r>
            <a:r>
              <a:rPr lang="sv-SE" dirty="0" smtClean="0"/>
              <a:t> </a:t>
            </a:r>
            <a:r>
              <a:rPr lang="sv-SE" dirty="0" err="1" smtClean="0"/>
              <a:t>scope</a:t>
            </a:r>
            <a:r>
              <a:rPr lang="sv-SE" dirty="0" smtClean="0"/>
              <a:t> , </a:t>
            </a:r>
            <a:r>
              <a:rPr lang="sv-SE" dirty="0" err="1" smtClean="0"/>
              <a:t>cont</a:t>
            </a:r>
            <a:r>
              <a:rPr lang="sv-SE" dirty="0" smtClean="0"/>
              <a:t>..</a:t>
            </a:r>
            <a:endParaRPr lang="sv-SE" dirty="0"/>
          </a:p>
        </p:txBody>
      </p:sp>
    </p:spTree>
    <p:extLst>
      <p:ext uri="{BB962C8B-B14F-4D97-AF65-F5344CB8AC3E}">
        <p14:creationId xmlns:p14="http://schemas.microsoft.com/office/powerpoint/2010/main" val="810098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Attribute</a:t>
            </a:r>
            <a:r>
              <a:rPr lang="sv-SE" dirty="0" smtClean="0"/>
              <a:t> </a:t>
            </a:r>
            <a:r>
              <a:rPr lang="sv-SE" dirty="0" err="1" smtClean="0"/>
              <a:t>directive</a:t>
            </a:r>
            <a:endParaRPr lang="sv-SE" dirty="0"/>
          </a:p>
        </p:txBody>
      </p:sp>
      <p:sp>
        <p:nvSpPr>
          <p:cNvPr id="5" name="Rectangle 4"/>
          <p:cNvSpPr/>
          <p:nvPr/>
        </p:nvSpPr>
        <p:spPr>
          <a:xfrm>
            <a:off x="838200" y="1519720"/>
            <a:ext cx="6096000" cy="2031325"/>
          </a:xfrm>
          <a:prstGeom prst="rect">
            <a:avLst/>
          </a:prstGeom>
        </p:spPr>
        <p:txBody>
          <a:bodyPr>
            <a:spAutoFit/>
          </a:bodyPr>
          <a:lstStyle/>
          <a:p>
            <a:r>
              <a:rPr lang="en-US" dirty="0" smtClean="0"/>
              <a:t>An attribute directive is meant to be used as a DOM attribute on an element but its good think of it as a directive that </a:t>
            </a:r>
            <a:r>
              <a:rPr lang="en-US" i="1" dirty="0" smtClean="0">
                <a:effectLst/>
              </a:rPr>
              <a:t>*decorates*</a:t>
            </a:r>
            <a:r>
              <a:rPr lang="en-US" dirty="0" smtClean="0"/>
              <a:t> your current elements functionality.. It can be without it but it makes it better. Think of it as a common functionality that can be reused anywhere like collapse / expand or a way to create a really cool input element. </a:t>
            </a:r>
            <a:r>
              <a:rPr lang="en-US" dirty="0" err="1" smtClean="0"/>
              <a:t>Lts</a:t>
            </a:r>
            <a:r>
              <a:rPr lang="en-US" dirty="0" smtClean="0"/>
              <a:t> demonstrate both these scenarios:</a:t>
            </a:r>
            <a:endParaRPr lang="sv-SE" dirty="0"/>
          </a:p>
        </p:txBody>
      </p:sp>
    </p:spTree>
    <p:extLst>
      <p:ext uri="{BB962C8B-B14F-4D97-AF65-F5344CB8AC3E}">
        <p14:creationId xmlns:p14="http://schemas.microsoft.com/office/powerpoint/2010/main" val="326291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Attribute</a:t>
            </a:r>
            <a:r>
              <a:rPr lang="sv-SE" dirty="0" smtClean="0"/>
              <a:t> </a:t>
            </a:r>
            <a:r>
              <a:rPr lang="sv-SE" dirty="0" err="1" smtClean="0"/>
              <a:t>directive</a:t>
            </a:r>
            <a:r>
              <a:rPr lang="sv-SE" dirty="0" smtClean="0"/>
              <a:t> - expander</a:t>
            </a:r>
            <a:endParaRPr lang="sv-SE" dirty="0"/>
          </a:p>
        </p:txBody>
      </p:sp>
      <p:sp>
        <p:nvSpPr>
          <p:cNvPr id="5" name="Rectangle 4"/>
          <p:cNvSpPr/>
          <p:nvPr/>
        </p:nvSpPr>
        <p:spPr>
          <a:xfrm>
            <a:off x="1229591" y="1825302"/>
            <a:ext cx="6096000" cy="4154984"/>
          </a:xfrm>
          <a:prstGeom prst="rect">
            <a:avLst/>
          </a:prstGeom>
        </p:spPr>
        <p:txBody>
          <a:bodyPr>
            <a:spAutoFit/>
          </a:bodyPr>
          <a:lstStyle/>
          <a:p>
            <a:r>
              <a:rPr lang="en-US" sz="1200" dirty="0" smtClean="0">
                <a:solidFill>
                  <a:srgbClr val="000000"/>
                </a:solidFill>
                <a:highlight>
                  <a:srgbClr val="FFFFFF"/>
                </a:highlight>
                <a:latin typeface="Consolas" panose="020B0609020204030204" pitchFamily="49" charset="0"/>
              </a:rPr>
              <a:t>Let</a:t>
            </a:r>
            <a:r>
              <a:rPr lang="en-US" sz="1200" dirty="0" smtClean="0">
                <a:solidFill>
                  <a:srgbClr val="A31515"/>
                </a:solidFill>
                <a:highlight>
                  <a:srgbClr val="FFFFFF"/>
                </a:highlight>
                <a:latin typeface="Consolas" panose="020B0609020204030204" pitchFamily="49" charset="0"/>
              </a:rPr>
              <a:t>'s start with the following code:</a:t>
            </a:r>
            <a:endParaRPr lang="en-US" sz="1200" dirty="0" smtClean="0">
              <a:solidFill>
                <a:srgbClr val="000000"/>
              </a:solidFill>
              <a:highlight>
                <a:srgbClr val="FFFFFF"/>
              </a:highlight>
              <a:latin typeface="Consolas" panose="020B0609020204030204" pitchFamily="49" charset="0"/>
            </a:endParaRPr>
          </a:p>
          <a:p>
            <a:endParaRPr lang="sv-SE" sz="1200" dirty="0" smtClean="0">
              <a:solidFill>
                <a:srgbClr val="000000"/>
              </a:solidFill>
              <a:highlight>
                <a:srgbClr val="FFFFFF"/>
              </a:highlight>
              <a:latin typeface="Consolas" panose="020B0609020204030204" pitchFamily="49" charset="0"/>
            </a:endParaRPr>
          </a:p>
          <a:p>
            <a:r>
              <a:rPr lang="sv-SE" sz="1200" dirty="0" err="1" smtClean="0">
                <a:solidFill>
                  <a:srgbClr val="000000"/>
                </a:solidFill>
                <a:highlight>
                  <a:srgbClr val="FFFFFF"/>
                </a:highlight>
                <a:latin typeface="Consolas" panose="020B0609020204030204" pitchFamily="49" charset="0"/>
              </a:rPr>
              <a:t>angular</a:t>
            </a:r>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module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app</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directive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b="1" dirty="0" smtClean="0">
                <a:solidFill>
                  <a:srgbClr val="A31515"/>
                </a:solidFill>
                <a:highlight>
                  <a:srgbClr val="FFFFFF"/>
                </a:highlight>
                <a:latin typeface="Consolas" panose="020B0609020204030204" pitchFamily="49" charset="0"/>
              </a:rPr>
              <a:t>expander</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return</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restrict</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'A'</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link</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elem</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attr</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smtClean="0">
                <a:solidFill>
                  <a:srgbClr val="0000FF"/>
                </a:solidFill>
                <a:highlight>
                  <a:srgbClr val="FFFFFF"/>
                </a:highlight>
                <a:latin typeface="Consolas" panose="020B0609020204030204" pitchFamily="49" charset="0"/>
              </a:rPr>
              <a:t>var</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expanded</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false</a:t>
            </a:r>
            <a:r>
              <a:rPr lang="sv-SE" sz="1200" dirty="0" smtClean="0">
                <a:solidFill>
                  <a:srgbClr val="000000"/>
                </a:solidFill>
                <a:highlight>
                  <a:srgbClr val="FFFFFF"/>
                </a:highlight>
                <a:latin typeface="Consolas" panose="020B0609020204030204" pitchFamily="49" charset="0"/>
              </a:rPr>
              <a:t>;</a:t>
            </a: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elem.on</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click</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expanded</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00"/>
                </a:solidFill>
                <a:highlight>
                  <a:srgbClr val="FFFFFF"/>
                </a:highlight>
                <a:latin typeface="Consolas" panose="020B0609020204030204" pitchFamily="49" charset="0"/>
              </a:rPr>
              <a:t>expanded</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if</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expanded</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elem</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find</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element_to_expand</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).show();</a:t>
            </a:r>
          </a:p>
          <a:p>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else</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elem</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find</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element_to_expand</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hide</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endParaRPr lang="sv-SE" sz="1200" dirty="0"/>
          </a:p>
        </p:txBody>
      </p:sp>
      <p:sp>
        <p:nvSpPr>
          <p:cNvPr id="6" name="Rectangle 5"/>
          <p:cNvSpPr/>
          <p:nvPr/>
        </p:nvSpPr>
        <p:spPr>
          <a:xfrm>
            <a:off x="5874328" y="2291926"/>
            <a:ext cx="6096000" cy="923330"/>
          </a:xfrm>
          <a:prstGeom prst="rect">
            <a:avLst/>
          </a:prstGeom>
        </p:spPr>
        <p:txBody>
          <a:bodyPr>
            <a:spAutoFit/>
          </a:bodyPr>
          <a:lstStyle/>
          <a:p>
            <a:r>
              <a:rPr lang="sv-SE" dirty="0" smtClean="0">
                <a:solidFill>
                  <a:srgbClr val="000000"/>
                </a:solidFill>
                <a:highlight>
                  <a:srgbClr val="FFFFFF"/>
                </a:highlight>
                <a:latin typeface="Consolas" panose="020B0609020204030204" pitchFamily="49" charset="0"/>
              </a:rPr>
              <a:t>&lt;div </a:t>
            </a:r>
            <a:r>
              <a:rPr lang="sv-SE" b="1" dirty="0" smtClean="0">
                <a:solidFill>
                  <a:srgbClr val="000000"/>
                </a:solidFill>
                <a:highlight>
                  <a:srgbClr val="FFFFFF"/>
                </a:highlight>
                <a:latin typeface="Consolas" panose="020B0609020204030204" pitchFamily="49" charset="0"/>
              </a:rPr>
              <a:t>expander</a:t>
            </a:r>
            <a:r>
              <a:rPr lang="sv-SE" dirty="0" smtClean="0">
                <a:solidFill>
                  <a:srgbClr val="000000"/>
                </a:solidFill>
                <a:highlight>
                  <a:srgbClr val="FFFFFF"/>
                </a:highlight>
                <a:latin typeface="Consolas" panose="020B0609020204030204" pitchFamily="49" charset="0"/>
              </a:rPr>
              <a:t> &gt;</a:t>
            </a:r>
          </a:p>
          <a:p>
            <a:r>
              <a:rPr lang="sv-SE" dirty="0" smtClean="0">
                <a:solidFill>
                  <a:srgbClr val="000000"/>
                </a:solidFill>
                <a:highlight>
                  <a:srgbClr val="FFFFFF"/>
                </a:highlight>
                <a:latin typeface="Consolas" panose="020B0609020204030204" pitchFamily="49" charset="0"/>
              </a:rPr>
              <a:t>    &lt;div </a:t>
            </a:r>
            <a:r>
              <a:rPr lang="sv-SE" dirty="0" err="1" smtClean="0">
                <a:highlight>
                  <a:srgbClr val="FFFFFF"/>
                </a:highlight>
                <a:latin typeface="Consolas" panose="020B0609020204030204" pitchFamily="49" charset="0"/>
              </a:rPr>
              <a:t>class</a:t>
            </a:r>
            <a:r>
              <a:rPr lang="sv-SE" dirty="0" smtClean="0">
                <a:solidFill>
                  <a:srgbClr val="000000"/>
                </a:solidFill>
                <a:highlight>
                  <a:srgbClr val="FFFFFF"/>
                </a:highlight>
                <a:latin typeface="Consolas" panose="020B0609020204030204" pitchFamily="49" charset="0"/>
              </a:rPr>
              <a:t>=</a:t>
            </a:r>
            <a:r>
              <a:rPr lang="sv-SE" dirty="0" smtClean="0">
                <a:solidFill>
                  <a:srgbClr val="A31515"/>
                </a:solidFill>
                <a:highlight>
                  <a:srgbClr val="FFFFFF"/>
                </a:highlight>
                <a:latin typeface="Consolas" panose="020B0609020204030204" pitchFamily="49" charset="0"/>
              </a:rPr>
              <a:t>"</a:t>
            </a:r>
            <a:r>
              <a:rPr lang="sv-SE" dirty="0" err="1" smtClean="0">
                <a:solidFill>
                  <a:srgbClr val="A31515"/>
                </a:solidFill>
                <a:highlight>
                  <a:srgbClr val="FFFFFF"/>
                </a:highlight>
                <a:latin typeface="Consolas" panose="020B0609020204030204" pitchFamily="49" charset="0"/>
              </a:rPr>
              <a:t>element_to_expand</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&gt;&lt;</a:t>
            </a:r>
            <a:r>
              <a:rPr lang="sv-SE" dirty="0" smtClean="0">
                <a:solidFill>
                  <a:srgbClr val="800000"/>
                </a:solidFill>
                <a:highlight>
                  <a:srgbClr val="FFFFFF"/>
                </a:highlight>
                <a:latin typeface="Consolas" panose="020B0609020204030204" pitchFamily="49" charset="0"/>
              </a:rPr>
              <a:t>/div&gt;</a:t>
            </a:r>
          </a:p>
          <a:p>
            <a:r>
              <a:rPr lang="sv-SE" dirty="0" smtClean="0">
                <a:solidFill>
                  <a:srgbClr val="000000"/>
                </a:solidFill>
                <a:highlight>
                  <a:srgbClr val="FFFFFF"/>
                </a:highlight>
                <a:latin typeface="Consolas" panose="020B0609020204030204" pitchFamily="49" charset="0"/>
              </a:rPr>
              <a:t>&lt;</a:t>
            </a:r>
            <a:r>
              <a:rPr lang="sv-SE" dirty="0" smtClean="0">
                <a:solidFill>
                  <a:srgbClr val="800000"/>
                </a:solidFill>
                <a:highlight>
                  <a:srgbClr val="FFFFFF"/>
                </a:highlight>
                <a:latin typeface="Consolas" panose="020B0609020204030204" pitchFamily="49" charset="0"/>
              </a:rPr>
              <a:t>/div&gt;</a:t>
            </a:r>
            <a:endParaRPr lang="sv-SE" dirty="0"/>
          </a:p>
        </p:txBody>
      </p:sp>
    </p:spTree>
    <p:extLst>
      <p:ext uri="{BB962C8B-B14F-4D97-AF65-F5344CB8AC3E}">
        <p14:creationId xmlns:p14="http://schemas.microsoft.com/office/powerpoint/2010/main" val="75478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Attribute</a:t>
            </a:r>
            <a:r>
              <a:rPr lang="sv-SE" dirty="0" smtClean="0"/>
              <a:t> </a:t>
            </a:r>
            <a:r>
              <a:rPr lang="sv-SE" dirty="0" err="1" smtClean="0"/>
              <a:t>directive</a:t>
            </a:r>
            <a:r>
              <a:rPr lang="sv-SE" dirty="0" smtClean="0"/>
              <a:t> – </a:t>
            </a:r>
            <a:r>
              <a:rPr lang="sv-SE" dirty="0" err="1" smtClean="0"/>
              <a:t>custom</a:t>
            </a:r>
            <a:r>
              <a:rPr lang="sv-SE" dirty="0" smtClean="0"/>
              <a:t> input</a:t>
            </a:r>
            <a:endParaRPr lang="sv-SE" dirty="0"/>
          </a:p>
        </p:txBody>
      </p:sp>
      <p:sp>
        <p:nvSpPr>
          <p:cNvPr id="4" name="Rectangle 3"/>
          <p:cNvSpPr/>
          <p:nvPr/>
        </p:nvSpPr>
        <p:spPr>
          <a:xfrm>
            <a:off x="980209" y="1690688"/>
            <a:ext cx="6096000" cy="3416320"/>
          </a:xfrm>
          <a:prstGeom prst="rect">
            <a:avLst/>
          </a:prstGeom>
        </p:spPr>
        <p:txBody>
          <a:bodyPr>
            <a:spAutoFit/>
          </a:bodyPr>
          <a:lstStyle/>
          <a:p>
            <a:r>
              <a:rPr lang="sv-SE" sz="1200" dirty="0" err="1" smtClean="0">
                <a:solidFill>
                  <a:srgbClr val="000000"/>
                </a:solidFill>
                <a:highlight>
                  <a:srgbClr val="FFFFFF"/>
                </a:highlight>
                <a:latin typeface="Consolas" panose="020B0609020204030204" pitchFamily="49" charset="0"/>
              </a:rPr>
              <a:t>angular</a:t>
            </a:r>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module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app</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directive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coolInput</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return</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restrict</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'A'</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link</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elem</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attr</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element.on</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keyup</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smtClean="0">
                <a:solidFill>
                  <a:srgbClr val="0000FF"/>
                </a:solidFill>
                <a:highlight>
                  <a:srgbClr val="FFFFFF"/>
                </a:highlight>
                <a:latin typeface="Consolas" panose="020B0609020204030204" pitchFamily="49" charset="0"/>
              </a:rPr>
              <a:t>var</a:t>
            </a:r>
            <a:r>
              <a:rPr lang="sv-SE" sz="1200" dirty="0" smtClean="0">
                <a:solidFill>
                  <a:srgbClr val="000000"/>
                </a:solidFill>
                <a:highlight>
                  <a:srgbClr val="FFFFFF"/>
                </a:highlight>
                <a:latin typeface="Consolas" panose="020B0609020204030204" pitchFamily="49" charset="0"/>
              </a:rPr>
              <a:t> val = </a:t>
            </a:r>
            <a:r>
              <a:rPr lang="sv-SE" sz="1200" dirty="0" err="1" smtClean="0">
                <a:solidFill>
                  <a:srgbClr val="000000"/>
                </a:solidFill>
                <a:highlight>
                  <a:srgbClr val="FFFFFF"/>
                </a:highlight>
                <a:latin typeface="Consolas" panose="020B0609020204030204" pitchFamily="49" charset="0"/>
              </a:rPr>
              <a:t>element.val</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if</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val.length</a:t>
            </a:r>
            <a:r>
              <a:rPr lang="sv-SE" sz="1200" dirty="0" smtClean="0">
                <a:solidFill>
                  <a:srgbClr val="000000"/>
                </a:solidFill>
                <a:highlight>
                  <a:srgbClr val="FFFFFF"/>
                </a:highlight>
                <a:latin typeface="Consolas" panose="020B0609020204030204" pitchFamily="49" charset="0"/>
              </a:rPr>
              <a:t> &gt; 3){</a:t>
            </a:r>
          </a:p>
          <a:p>
            <a:r>
              <a:rPr lang="sv-SE" sz="1200" dirty="0" smtClean="0">
                <a:solidFill>
                  <a:srgbClr val="000000"/>
                </a:solidFill>
                <a:highlight>
                  <a:srgbClr val="FFFFFF"/>
                </a:highlight>
                <a:latin typeface="Consolas" panose="020B0609020204030204" pitchFamily="49" charset="0"/>
              </a:rPr>
              <a:t>                    val = </a:t>
            </a:r>
            <a:r>
              <a:rPr lang="sv-SE" sz="1200" dirty="0" err="1" smtClean="0">
                <a:solidFill>
                  <a:srgbClr val="000000"/>
                </a:solidFill>
                <a:highlight>
                  <a:srgbClr val="FFFFFF"/>
                </a:highlight>
                <a:latin typeface="Consolas" panose="020B0609020204030204" pitchFamily="49" charset="0"/>
              </a:rPr>
              <a:t>val.substr</a:t>
            </a:r>
            <a:r>
              <a:rPr lang="sv-SE" sz="1200" dirty="0" smtClean="0">
                <a:solidFill>
                  <a:srgbClr val="000000"/>
                </a:solidFill>
                <a:highlight>
                  <a:srgbClr val="FFFFFF"/>
                </a:highlight>
                <a:latin typeface="Consolas" panose="020B0609020204030204" pitchFamily="49" charset="0"/>
              </a:rPr>
              <a:t>(0,3);</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element.val</a:t>
            </a:r>
            <a:r>
              <a:rPr lang="sv-SE" sz="1200" dirty="0" smtClean="0">
                <a:solidFill>
                  <a:srgbClr val="000000"/>
                </a:solidFill>
                <a:highlight>
                  <a:srgbClr val="FFFFFF"/>
                </a:highlight>
                <a:latin typeface="Consolas" panose="020B0609020204030204" pitchFamily="49" charset="0"/>
              </a:rPr>
              <a:t>(val);</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This code ensures that the input can never go over 3 </a:t>
            </a:r>
            <a:r>
              <a:rPr lang="en-US" sz="1200" dirty="0" smtClean="0">
                <a:solidFill>
                  <a:srgbClr val="0000FF"/>
                </a:solidFill>
                <a:highlight>
                  <a:srgbClr val="FFFFFF"/>
                </a:highlight>
                <a:latin typeface="Consolas" panose="020B0609020204030204" pitchFamily="49" charset="0"/>
              </a:rPr>
              <a:t>in</a:t>
            </a:r>
            <a:r>
              <a:rPr lang="en-US" sz="1200" dirty="0" smtClean="0">
                <a:solidFill>
                  <a:srgbClr val="000000"/>
                </a:solidFill>
                <a:highlight>
                  <a:srgbClr val="FFFFFF"/>
                </a:highlight>
                <a:latin typeface="Consolas" panose="020B0609020204030204" pitchFamily="49" charset="0"/>
              </a:rPr>
              <a:t> length.. </a:t>
            </a:r>
            <a:endParaRPr lang="sv-SE" sz="1200" dirty="0"/>
          </a:p>
        </p:txBody>
      </p:sp>
      <p:sp>
        <p:nvSpPr>
          <p:cNvPr id="5" name="Rectangle 4"/>
          <p:cNvSpPr/>
          <p:nvPr/>
        </p:nvSpPr>
        <p:spPr>
          <a:xfrm>
            <a:off x="6487519" y="2174070"/>
            <a:ext cx="3477234" cy="369332"/>
          </a:xfrm>
          <a:prstGeom prst="rect">
            <a:avLst/>
          </a:prstGeom>
        </p:spPr>
        <p:txBody>
          <a:bodyPr wrap="none">
            <a:spAutoFit/>
          </a:bodyPr>
          <a:lstStyle/>
          <a:p>
            <a:r>
              <a:rPr lang="sv-SE" dirty="0" smtClean="0">
                <a:solidFill>
                  <a:srgbClr val="000000"/>
                </a:solidFill>
                <a:highlight>
                  <a:srgbClr val="FFFFFF"/>
                </a:highlight>
                <a:latin typeface="Consolas" panose="020B0609020204030204" pitchFamily="49" charset="0"/>
              </a:rPr>
              <a:t>&lt;input cool-input&gt;&lt;</a:t>
            </a:r>
            <a:r>
              <a:rPr lang="sv-SE" dirty="0" smtClean="0">
                <a:solidFill>
                  <a:srgbClr val="800000"/>
                </a:solidFill>
                <a:highlight>
                  <a:srgbClr val="FFFFFF"/>
                </a:highlight>
                <a:latin typeface="Consolas" panose="020B0609020204030204" pitchFamily="49" charset="0"/>
              </a:rPr>
              <a:t>/input&gt;</a:t>
            </a:r>
            <a:endParaRPr lang="sv-SE" dirty="0"/>
          </a:p>
        </p:txBody>
      </p:sp>
    </p:spTree>
    <p:extLst>
      <p:ext uri="{BB962C8B-B14F-4D97-AF65-F5344CB8AC3E}">
        <p14:creationId xmlns:p14="http://schemas.microsoft.com/office/powerpoint/2010/main" val="1580766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Parent</a:t>
            </a:r>
            <a:r>
              <a:rPr lang="sv-SE" dirty="0" smtClean="0"/>
              <a:t> </a:t>
            </a:r>
            <a:r>
              <a:rPr lang="sv-SE" dirty="0" err="1" smtClean="0"/>
              <a:t>child</a:t>
            </a:r>
            <a:r>
              <a:rPr lang="sv-SE" dirty="0" smtClean="0"/>
              <a:t> </a:t>
            </a:r>
            <a:r>
              <a:rPr lang="sv-SE" dirty="0" err="1" smtClean="0"/>
              <a:t>directive</a:t>
            </a:r>
            <a:endParaRPr lang="sv-SE" dirty="0"/>
          </a:p>
        </p:txBody>
      </p:sp>
      <p:sp>
        <p:nvSpPr>
          <p:cNvPr id="4" name="Rectangle 3"/>
          <p:cNvSpPr/>
          <p:nvPr/>
        </p:nvSpPr>
        <p:spPr>
          <a:xfrm>
            <a:off x="838200" y="1609544"/>
            <a:ext cx="6096000" cy="646331"/>
          </a:xfrm>
          <a:prstGeom prst="rect">
            <a:avLst/>
          </a:prstGeom>
        </p:spPr>
        <p:txBody>
          <a:bodyPr>
            <a:spAutoFit/>
          </a:bodyPr>
          <a:lstStyle/>
          <a:p>
            <a:r>
              <a:rPr lang="en-US" dirty="0" smtClean="0"/>
              <a:t>So the point here is to have a parent child like situation with your directives like so:</a:t>
            </a:r>
            <a:endParaRPr lang="sv-SE" dirty="0"/>
          </a:p>
        </p:txBody>
      </p:sp>
      <p:sp>
        <p:nvSpPr>
          <p:cNvPr id="5" name="Rectangle 4"/>
          <p:cNvSpPr/>
          <p:nvPr/>
        </p:nvSpPr>
        <p:spPr>
          <a:xfrm>
            <a:off x="838200" y="2406364"/>
            <a:ext cx="6096000" cy="1754326"/>
          </a:xfrm>
          <a:prstGeom prst="rect">
            <a:avLst/>
          </a:prstGeom>
        </p:spPr>
        <p:txBody>
          <a:bodyPr>
            <a:spAutoFit/>
          </a:bodyPr>
          <a:lstStyle/>
          <a:p>
            <a:r>
              <a:rPr lang="sv-SE" dirty="0" smtClean="0">
                <a:solidFill>
                  <a:srgbClr val="000000"/>
                </a:solidFill>
                <a:highlight>
                  <a:srgbClr val="FFFFFF"/>
                </a:highlight>
                <a:latin typeface="Consolas" panose="020B0609020204030204" pitchFamily="49" charset="0"/>
              </a:rPr>
              <a:t>&lt;</a:t>
            </a:r>
            <a:r>
              <a:rPr lang="sv-SE" dirty="0" err="1" smtClean="0">
                <a:solidFill>
                  <a:srgbClr val="000000"/>
                </a:solidFill>
                <a:highlight>
                  <a:srgbClr val="FFFFFF"/>
                </a:highlight>
                <a:latin typeface="Consolas" panose="020B0609020204030204" pitchFamily="49" charset="0"/>
              </a:rPr>
              <a:t>parent</a:t>
            </a:r>
            <a:r>
              <a:rPr lang="sv-SE" dirty="0" smtClean="0">
                <a:solidFill>
                  <a:srgbClr val="000000"/>
                </a:solidFill>
                <a:highlight>
                  <a:srgbClr val="FFFFFF"/>
                </a:highlight>
                <a:latin typeface="Consolas" panose="020B0609020204030204" pitchFamily="49" charset="0"/>
              </a:rPr>
              <a:t>&gt;</a:t>
            </a:r>
          </a:p>
          <a:p>
            <a:r>
              <a:rPr lang="sv-SE" dirty="0" smtClean="0">
                <a:solidFill>
                  <a:srgbClr val="000000"/>
                </a:solidFill>
                <a:highlight>
                  <a:srgbClr val="FFFFFF"/>
                </a:highlight>
                <a:latin typeface="Consolas" panose="020B0609020204030204" pitchFamily="49" charset="0"/>
              </a:rPr>
              <a:t>   &lt;</a:t>
            </a:r>
            <a:r>
              <a:rPr lang="sv-SE" dirty="0" err="1" smtClean="0">
                <a:solidFill>
                  <a:srgbClr val="000000"/>
                </a:solidFill>
                <a:highlight>
                  <a:srgbClr val="FFFFFF"/>
                </a:highlight>
                <a:latin typeface="Consolas" panose="020B0609020204030204" pitchFamily="49" charset="0"/>
              </a:rPr>
              <a:t>child</a:t>
            </a:r>
            <a:r>
              <a:rPr lang="sv-SE" dirty="0" smtClean="0">
                <a:solidFill>
                  <a:srgbClr val="000000"/>
                </a:solidFill>
                <a:highlight>
                  <a:srgbClr val="FFFFFF"/>
                </a:highlight>
                <a:latin typeface="Consolas" panose="020B0609020204030204" pitchFamily="49" charset="0"/>
              </a:rPr>
              <a:t>&gt;&lt;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child</a:t>
            </a:r>
            <a:r>
              <a:rPr lang="sv-SE" dirty="0" smtClean="0">
                <a:solidFill>
                  <a:srgbClr val="800000"/>
                </a:solidFill>
                <a:highlight>
                  <a:srgbClr val="FFFFFF"/>
                </a:highlight>
                <a:latin typeface="Consolas" panose="020B0609020204030204" pitchFamily="49" charset="0"/>
              </a:rPr>
              <a:t>&gt;</a:t>
            </a:r>
          </a:p>
          <a:p>
            <a:r>
              <a:rPr lang="sv-SE" dirty="0" smtClean="0">
                <a:solidFill>
                  <a:srgbClr val="000000"/>
                </a:solidFill>
                <a:highlight>
                  <a:srgbClr val="FFFFFF"/>
                </a:highlight>
                <a:latin typeface="Consolas" panose="020B0609020204030204" pitchFamily="49" charset="0"/>
              </a:rPr>
              <a:t>   &lt;</a:t>
            </a:r>
            <a:r>
              <a:rPr lang="sv-SE" dirty="0" err="1" smtClean="0">
                <a:solidFill>
                  <a:srgbClr val="000000"/>
                </a:solidFill>
                <a:highlight>
                  <a:srgbClr val="FFFFFF"/>
                </a:highlight>
                <a:latin typeface="Consolas" panose="020B0609020204030204" pitchFamily="49" charset="0"/>
              </a:rPr>
              <a:t>child</a:t>
            </a:r>
            <a:r>
              <a:rPr lang="sv-SE" dirty="0" smtClean="0">
                <a:solidFill>
                  <a:srgbClr val="000000"/>
                </a:solidFill>
                <a:highlight>
                  <a:srgbClr val="FFFFFF"/>
                </a:highlight>
                <a:latin typeface="Consolas" panose="020B0609020204030204" pitchFamily="49" charset="0"/>
              </a:rPr>
              <a:t>&gt;&lt;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child</a:t>
            </a:r>
            <a:r>
              <a:rPr lang="sv-SE" dirty="0" smtClean="0">
                <a:solidFill>
                  <a:srgbClr val="800000"/>
                </a:solidFill>
                <a:highlight>
                  <a:srgbClr val="FFFFFF"/>
                </a:highlight>
                <a:latin typeface="Consolas" panose="020B0609020204030204" pitchFamily="49" charset="0"/>
              </a:rPr>
              <a:t>&gt;</a:t>
            </a:r>
          </a:p>
          <a:p>
            <a:r>
              <a:rPr lang="sv-SE" dirty="0" smtClean="0">
                <a:solidFill>
                  <a:srgbClr val="000000"/>
                </a:solidFill>
                <a:highlight>
                  <a:srgbClr val="FFFFFF"/>
                </a:highlight>
                <a:latin typeface="Consolas" panose="020B0609020204030204" pitchFamily="49" charset="0"/>
              </a:rPr>
              <a:t>   &lt;</a:t>
            </a:r>
            <a:r>
              <a:rPr lang="sv-SE" dirty="0" err="1" smtClean="0">
                <a:solidFill>
                  <a:srgbClr val="000000"/>
                </a:solidFill>
                <a:highlight>
                  <a:srgbClr val="FFFFFF"/>
                </a:highlight>
                <a:latin typeface="Consolas" panose="020B0609020204030204" pitchFamily="49" charset="0"/>
              </a:rPr>
              <a:t>child</a:t>
            </a:r>
            <a:r>
              <a:rPr lang="sv-SE" dirty="0" smtClean="0">
                <a:solidFill>
                  <a:srgbClr val="000000"/>
                </a:solidFill>
                <a:highlight>
                  <a:srgbClr val="FFFFFF"/>
                </a:highlight>
                <a:latin typeface="Consolas" panose="020B0609020204030204" pitchFamily="49" charset="0"/>
              </a:rPr>
              <a:t>&gt;&lt;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child</a:t>
            </a:r>
            <a:r>
              <a:rPr lang="sv-SE" dirty="0" smtClean="0">
                <a:solidFill>
                  <a:srgbClr val="800000"/>
                </a:solidFill>
                <a:highlight>
                  <a:srgbClr val="FFFFFF"/>
                </a:highlight>
                <a:latin typeface="Consolas" panose="020B0609020204030204" pitchFamily="49" charset="0"/>
              </a:rPr>
              <a:t>&gt;</a:t>
            </a:r>
          </a:p>
          <a:p>
            <a:r>
              <a:rPr lang="sv-SE" dirty="0" smtClean="0">
                <a:solidFill>
                  <a:srgbClr val="000000"/>
                </a:solidFill>
                <a:highlight>
                  <a:srgbClr val="FFFFFF"/>
                </a:highlight>
                <a:latin typeface="Consolas" panose="020B0609020204030204" pitchFamily="49" charset="0"/>
              </a:rPr>
              <a:t>   &lt;</a:t>
            </a:r>
            <a:r>
              <a:rPr lang="sv-SE" dirty="0" err="1" smtClean="0">
                <a:solidFill>
                  <a:srgbClr val="000000"/>
                </a:solidFill>
                <a:highlight>
                  <a:srgbClr val="FFFFFF"/>
                </a:highlight>
                <a:latin typeface="Consolas" panose="020B0609020204030204" pitchFamily="49" charset="0"/>
              </a:rPr>
              <a:t>child</a:t>
            </a:r>
            <a:r>
              <a:rPr lang="sv-SE" dirty="0" smtClean="0">
                <a:solidFill>
                  <a:srgbClr val="000000"/>
                </a:solidFill>
                <a:highlight>
                  <a:srgbClr val="FFFFFF"/>
                </a:highlight>
                <a:latin typeface="Consolas" panose="020B0609020204030204" pitchFamily="49" charset="0"/>
              </a:rPr>
              <a:t>&gt;&lt;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child</a:t>
            </a:r>
            <a:r>
              <a:rPr lang="sv-SE" dirty="0" smtClean="0">
                <a:solidFill>
                  <a:srgbClr val="800000"/>
                </a:solidFill>
                <a:highlight>
                  <a:srgbClr val="FFFFFF"/>
                </a:highlight>
                <a:latin typeface="Consolas" panose="020B0609020204030204" pitchFamily="49" charset="0"/>
              </a:rPr>
              <a:t>&gt;</a:t>
            </a:r>
          </a:p>
          <a:p>
            <a:r>
              <a:rPr lang="sv-SE" dirty="0" smtClean="0">
                <a:solidFill>
                  <a:srgbClr val="000000"/>
                </a:solidFill>
                <a:highlight>
                  <a:srgbClr val="FFFFFF"/>
                </a:highlight>
                <a:latin typeface="Consolas" panose="020B0609020204030204" pitchFamily="49" charset="0"/>
              </a:rPr>
              <a: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parent</a:t>
            </a:r>
            <a:r>
              <a:rPr lang="sv-SE" dirty="0" smtClean="0">
                <a:solidFill>
                  <a:srgbClr val="800000"/>
                </a:solidFill>
                <a:highlight>
                  <a:srgbClr val="FFFFFF"/>
                </a:highlight>
                <a:latin typeface="Consolas" panose="020B0609020204030204" pitchFamily="49" charset="0"/>
              </a:rPr>
              <a:t>&gt;</a:t>
            </a:r>
            <a:endParaRPr lang="sv-SE" dirty="0"/>
          </a:p>
        </p:txBody>
      </p:sp>
      <p:sp>
        <p:nvSpPr>
          <p:cNvPr id="6" name="Rectangle 5"/>
          <p:cNvSpPr/>
          <p:nvPr/>
        </p:nvSpPr>
        <p:spPr>
          <a:xfrm>
            <a:off x="838200" y="4435871"/>
            <a:ext cx="6096000" cy="646331"/>
          </a:xfrm>
          <a:prstGeom prst="rect">
            <a:avLst/>
          </a:prstGeom>
        </p:spPr>
        <p:txBody>
          <a:bodyPr>
            <a:spAutoFit/>
          </a:bodyPr>
          <a:lstStyle/>
          <a:p>
            <a:r>
              <a:rPr lang="en-US" dirty="0" smtClean="0"/>
              <a:t>Also you have a </a:t>
            </a:r>
            <a:r>
              <a:rPr lang="en-US" dirty="0" err="1" smtClean="0"/>
              <a:t>behaviour</a:t>
            </a:r>
            <a:r>
              <a:rPr lang="en-US" dirty="0" smtClean="0"/>
              <a:t> where you want the child to talk to the parent and parent talking to 1 or more children</a:t>
            </a:r>
            <a:endParaRPr lang="sv-SE" dirty="0"/>
          </a:p>
        </p:txBody>
      </p:sp>
      <p:cxnSp>
        <p:nvCxnSpPr>
          <p:cNvPr id="8" name="Straight Arrow Connector 7"/>
          <p:cNvCxnSpPr/>
          <p:nvPr/>
        </p:nvCxnSpPr>
        <p:spPr>
          <a:xfrm flipH="1" flipV="1">
            <a:off x="1995055" y="2691245"/>
            <a:ext cx="976745" cy="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66355" y="2784764"/>
            <a:ext cx="228600"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495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Overview</a:t>
            </a:r>
            <a:endParaRPr lang="sv-SE" dirty="0"/>
          </a:p>
        </p:txBody>
      </p:sp>
      <p:sp>
        <p:nvSpPr>
          <p:cNvPr id="4" name="Rectangle 3"/>
          <p:cNvSpPr/>
          <p:nvPr/>
        </p:nvSpPr>
        <p:spPr>
          <a:xfrm>
            <a:off x="838200" y="1690688"/>
            <a:ext cx="6096000" cy="2031325"/>
          </a:xfrm>
          <a:prstGeom prst="rect">
            <a:avLst/>
          </a:prstGeom>
        </p:spPr>
        <p:txBody>
          <a:bodyPr>
            <a:spAutoFit/>
          </a:bodyPr>
          <a:lstStyle/>
          <a:p>
            <a:r>
              <a:rPr lang="en-US" dirty="0" smtClean="0"/>
              <a:t>A directive is a piece of </a:t>
            </a:r>
            <a:r>
              <a:rPr lang="en-US" dirty="0" err="1" smtClean="0"/>
              <a:t>resusable</a:t>
            </a:r>
            <a:r>
              <a:rPr lang="en-US" dirty="0" smtClean="0"/>
              <a:t> code. It can be create in 4 different ways</a:t>
            </a:r>
            <a:br>
              <a:rPr lang="en-US" dirty="0" smtClean="0"/>
            </a:br>
            <a:r>
              <a:rPr lang="en-US" dirty="0" smtClean="0"/>
              <a:t/>
            </a:r>
            <a:br>
              <a:rPr lang="en-US" dirty="0" smtClean="0"/>
            </a:br>
            <a:r>
              <a:rPr lang="en-US" dirty="0" smtClean="0"/>
              <a:t>    - element</a:t>
            </a:r>
            <a:br>
              <a:rPr lang="en-US" dirty="0" smtClean="0"/>
            </a:br>
            <a:r>
              <a:rPr lang="en-US" dirty="0" smtClean="0"/>
              <a:t>    - attribute</a:t>
            </a:r>
            <a:br>
              <a:rPr lang="en-US" dirty="0" smtClean="0"/>
            </a:br>
            <a:r>
              <a:rPr lang="en-US" dirty="0" smtClean="0"/>
              <a:t>    - comment</a:t>
            </a:r>
            <a:br>
              <a:rPr lang="en-US" dirty="0" smtClean="0"/>
            </a:br>
            <a:r>
              <a:rPr lang="en-US" dirty="0" smtClean="0"/>
              <a:t>    - </a:t>
            </a:r>
            <a:r>
              <a:rPr lang="en-US" dirty="0" err="1" smtClean="0"/>
              <a:t>css</a:t>
            </a:r>
            <a:endParaRPr lang="sv-SE" dirty="0"/>
          </a:p>
        </p:txBody>
      </p:sp>
      <p:sp>
        <p:nvSpPr>
          <p:cNvPr id="5" name="Rectangle 4"/>
          <p:cNvSpPr/>
          <p:nvPr/>
        </p:nvSpPr>
        <p:spPr>
          <a:xfrm>
            <a:off x="838200" y="4319885"/>
            <a:ext cx="6096000" cy="923330"/>
          </a:xfrm>
          <a:prstGeom prst="rect">
            <a:avLst/>
          </a:prstGeom>
        </p:spPr>
        <p:txBody>
          <a:bodyPr>
            <a:spAutoFit/>
          </a:bodyPr>
          <a:lstStyle/>
          <a:p>
            <a:r>
              <a:rPr lang="en-US" dirty="0" smtClean="0"/>
              <a:t>Lets look how to create a simple directive. First off you use the keyword directive and it takes a callback that should return an object literal like so:</a:t>
            </a:r>
            <a:endParaRPr lang="sv-SE" dirty="0"/>
          </a:p>
        </p:txBody>
      </p:sp>
      <p:sp>
        <p:nvSpPr>
          <p:cNvPr id="6" name="Rectangle 5"/>
          <p:cNvSpPr/>
          <p:nvPr/>
        </p:nvSpPr>
        <p:spPr>
          <a:xfrm>
            <a:off x="5010150" y="5102423"/>
            <a:ext cx="6096000" cy="1477328"/>
          </a:xfrm>
          <a:prstGeom prst="rect">
            <a:avLst/>
          </a:prstGeom>
        </p:spPr>
        <p:txBody>
          <a:bodyPr>
            <a:spAutoFit/>
          </a:bodyPr>
          <a:lstStyle/>
          <a:p>
            <a:r>
              <a:rPr lang="sv-SE" dirty="0" err="1" smtClean="0">
                <a:solidFill>
                  <a:srgbClr val="000000"/>
                </a:solidFill>
                <a:highlight>
                  <a:srgbClr val="FFFFFF"/>
                </a:highlight>
                <a:latin typeface="Consolas" panose="020B0609020204030204" pitchFamily="49" charset="0"/>
              </a:rPr>
              <a:t>angular</a:t>
            </a:r>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a:t>
            </a:r>
            <a:r>
              <a:rPr lang="sv-SE" dirty="0" err="1" smtClean="0">
                <a:solidFill>
                  <a:srgbClr val="000000"/>
                </a:solidFill>
                <a:highlight>
                  <a:srgbClr val="FFFFFF"/>
                </a:highlight>
                <a:latin typeface="Consolas" panose="020B0609020204030204" pitchFamily="49" charset="0"/>
              </a:rPr>
              <a:t>module</a:t>
            </a:r>
            <a:r>
              <a:rPr lang="sv-SE" dirty="0" smtClean="0">
                <a:solidFill>
                  <a:srgbClr val="000000"/>
                </a:solidFill>
                <a:highlight>
                  <a:srgbClr val="FFFFFF"/>
                </a:highlight>
                <a:latin typeface="Consolas" panose="020B0609020204030204" pitchFamily="49" charset="0"/>
              </a:rPr>
              <a:t>(</a:t>
            </a:r>
            <a:r>
              <a:rPr lang="sv-SE" dirty="0" smtClean="0">
                <a:solidFill>
                  <a:srgbClr val="A31515"/>
                </a:solidFill>
                <a:highlight>
                  <a:srgbClr val="FFFFFF"/>
                </a:highlight>
                <a:latin typeface="Consolas" panose="020B0609020204030204" pitchFamily="49" charset="0"/>
              </a:rPr>
              <a:t>'</a:t>
            </a:r>
            <a:r>
              <a:rPr lang="sv-SE" dirty="0" err="1" smtClean="0">
                <a:solidFill>
                  <a:srgbClr val="A31515"/>
                </a:solidFill>
                <a:highlight>
                  <a:srgbClr val="FFFFFF"/>
                </a:highlight>
                <a:latin typeface="Consolas" panose="020B0609020204030204" pitchFamily="49" charset="0"/>
              </a:rPr>
              <a:t>app</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a:t>
            </a:r>
            <a:r>
              <a:rPr lang="sv-SE" dirty="0" err="1" smtClean="0">
                <a:solidFill>
                  <a:srgbClr val="000000"/>
                </a:solidFill>
                <a:highlight>
                  <a:srgbClr val="FFFFFF"/>
                </a:highlight>
                <a:latin typeface="Consolas" panose="020B0609020204030204" pitchFamily="49" charset="0"/>
              </a:rPr>
              <a:t>directive</a:t>
            </a:r>
            <a:r>
              <a:rPr lang="sv-SE" dirty="0" smtClean="0">
                <a:solidFill>
                  <a:srgbClr val="000000"/>
                </a:solidFill>
                <a:highlight>
                  <a:srgbClr val="FFFFFF"/>
                </a:highlight>
                <a:latin typeface="Consolas" panose="020B0609020204030204" pitchFamily="49" charset="0"/>
              </a:rPr>
              <a:t>(</a:t>
            </a:r>
            <a:r>
              <a:rPr lang="sv-SE" dirty="0" smtClean="0">
                <a:solidFill>
                  <a:srgbClr val="A31515"/>
                </a:solidFill>
                <a:highlight>
                  <a:srgbClr val="FFFFFF"/>
                </a:highlight>
                <a:latin typeface="Consolas" panose="020B0609020204030204" pitchFamily="49" charset="0"/>
              </a:rPr>
              <a:t>'</a:t>
            </a:r>
            <a:r>
              <a:rPr lang="sv-SE" dirty="0" err="1" smtClean="0">
                <a:solidFill>
                  <a:srgbClr val="A31515"/>
                </a:solidFill>
                <a:highlight>
                  <a:srgbClr val="FFFFFF"/>
                </a:highlight>
                <a:latin typeface="Consolas" panose="020B0609020204030204" pitchFamily="49" charset="0"/>
              </a:rPr>
              <a:t>someDirective</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 </a:t>
            </a:r>
            <a:r>
              <a:rPr lang="sv-SE" dirty="0" err="1" smtClean="0">
                <a:solidFill>
                  <a:srgbClr val="0000FF"/>
                </a:solidFill>
                <a:highlight>
                  <a:srgbClr val="FFFFFF"/>
                </a:highlight>
                <a:latin typeface="Consolas" panose="020B0609020204030204" pitchFamily="49" charset="0"/>
              </a:rPr>
              <a:t>function</a:t>
            </a:r>
            <a:r>
              <a:rPr lang="sv-SE" dirty="0" smtClean="0">
                <a:solidFill>
                  <a:srgbClr val="000000"/>
                </a:solidFill>
                <a:highlight>
                  <a:srgbClr val="FFFFFF"/>
                </a:highlight>
                <a:latin typeface="Consolas" panose="020B0609020204030204" pitchFamily="49" charset="0"/>
              </a:rPr>
              <a:t> () {</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FF"/>
                </a:solidFill>
                <a:highlight>
                  <a:srgbClr val="FFFFFF"/>
                </a:highlight>
                <a:latin typeface="Consolas" panose="020B0609020204030204" pitchFamily="49" charset="0"/>
              </a:rPr>
              <a:t>return</a:t>
            </a:r>
            <a:r>
              <a:rPr lang="sv-SE" dirty="0" smtClean="0">
                <a:solidFill>
                  <a:srgbClr val="000000"/>
                </a:solidFill>
                <a:highlight>
                  <a:srgbClr val="FFFFFF"/>
                </a:highlight>
                <a:latin typeface="Consolas" panose="020B0609020204030204" pitchFamily="49" charset="0"/>
              </a:rPr>
              <a:t> {};</a:t>
            </a:r>
          </a:p>
          <a:p>
            <a:r>
              <a:rPr lang="sv-SE" dirty="0" smtClean="0">
                <a:solidFill>
                  <a:srgbClr val="000000"/>
                </a:solidFill>
                <a:highlight>
                  <a:srgbClr val="FFFFFF"/>
                </a:highlight>
                <a:latin typeface="Consolas" panose="020B0609020204030204" pitchFamily="49" charset="0"/>
              </a:rPr>
              <a:t>})</a:t>
            </a:r>
            <a:endParaRPr lang="sv-SE" dirty="0"/>
          </a:p>
        </p:txBody>
      </p:sp>
    </p:spTree>
    <p:extLst>
      <p:ext uri="{BB962C8B-B14F-4D97-AF65-F5344CB8AC3E}">
        <p14:creationId xmlns:p14="http://schemas.microsoft.com/office/powerpoint/2010/main" val="2058220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31467" y="1884227"/>
            <a:ext cx="7014774" cy="5078313"/>
          </a:xfrm>
          <a:prstGeom prst="rect">
            <a:avLst/>
          </a:prstGeom>
        </p:spPr>
        <p:txBody>
          <a:bodyPr wrap="square">
            <a:spAutoFit/>
          </a:bodyPr>
          <a:lstStyle/>
          <a:p>
            <a:r>
              <a:rPr lang="sv-SE" sz="1200" dirty="0" err="1" smtClean="0">
                <a:solidFill>
                  <a:srgbClr val="000000"/>
                </a:solidFill>
                <a:highlight>
                  <a:srgbClr val="FFFFFF"/>
                </a:highlight>
                <a:latin typeface="Consolas" panose="020B0609020204030204" pitchFamily="49" charset="0"/>
              </a:rPr>
              <a:t>angular</a:t>
            </a:r>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module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app</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directive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parent</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 ()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return</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restrict</a:t>
            </a:r>
            <a:r>
              <a:rPr lang="sv-SE" sz="1200" dirty="0" smtClean="0">
                <a:solidFill>
                  <a:srgbClr val="000000"/>
                </a:solidFill>
                <a:highlight>
                  <a:srgbClr val="FFFFFF"/>
                </a:highlight>
                <a:latin typeface="Consolas" panose="020B0609020204030204" pitchFamily="49" charset="0"/>
              </a:rPr>
              <a:t>: </a:t>
            </a:r>
            <a:r>
              <a:rPr lang="sv-SE" sz="1200" dirty="0" smtClean="0">
                <a:solidFill>
                  <a:srgbClr val="A31515"/>
                </a:solidFill>
                <a:highlight>
                  <a:srgbClr val="FFFFFF"/>
                </a:highlight>
                <a:latin typeface="Consolas" panose="020B0609020204030204" pitchFamily="49" charset="0"/>
              </a:rPr>
              <a:t>'E'</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controller: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smtClean="0">
                <a:solidFill>
                  <a:srgbClr val="0000FF"/>
                </a:solidFill>
                <a:highlight>
                  <a:srgbClr val="FFFFFF"/>
                </a:highlight>
                <a:latin typeface="Consolas" panose="020B0609020204030204" pitchFamily="49" charset="0"/>
              </a:rPr>
              <a:t>var</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children</a:t>
            </a:r>
            <a:r>
              <a:rPr lang="sv-SE" sz="1200" dirty="0" smtClean="0">
                <a:solidFill>
                  <a:srgbClr val="000000"/>
                </a:solidFill>
                <a:highlight>
                  <a:srgbClr val="FFFFFF"/>
                </a:highlight>
                <a:latin typeface="Consolas" panose="020B0609020204030204" pitchFamily="49" charset="0"/>
              </a:rPr>
              <a:t> = [];</a:t>
            </a: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this</a:t>
            </a:r>
            <a:r>
              <a:rPr lang="sv-SE" sz="1200" dirty="0" err="1" smtClean="0">
                <a:solidFill>
                  <a:srgbClr val="000000"/>
                </a:solidFill>
                <a:highlight>
                  <a:srgbClr val="FFFFFF"/>
                </a:highlight>
                <a:latin typeface="Consolas" panose="020B0609020204030204" pitchFamily="49" charset="0"/>
              </a:rPr>
              <a:t>.registerChild</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child</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children.push</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child</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this</a:t>
            </a:r>
            <a:r>
              <a:rPr lang="sv-SE" sz="1200" dirty="0" err="1" smtClean="0">
                <a:solidFill>
                  <a:srgbClr val="000000"/>
                </a:solidFill>
                <a:highlight>
                  <a:srgbClr val="FFFFFF"/>
                </a:highlight>
                <a:latin typeface="Consolas" panose="020B0609020204030204" pitchFamily="49" charset="0"/>
              </a:rPr>
              <a:t>.notifyParent</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child</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message</a:t>
            </a:r>
            <a:r>
              <a:rPr lang="sv-SE" sz="1200" dirty="0" smtClean="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console.log(</a:t>
            </a:r>
            <a:r>
              <a:rPr lang="en-US" sz="1200" dirty="0" smtClean="0">
                <a:solidFill>
                  <a:srgbClr val="A31515"/>
                </a:solidFill>
                <a:highlight>
                  <a:srgbClr val="FFFFFF"/>
                </a:highlight>
                <a:latin typeface="Consolas" panose="020B0609020204030204" pitchFamily="49" charset="0"/>
              </a:rPr>
              <a:t>'who: '</a:t>
            </a:r>
            <a:r>
              <a:rPr lang="en-US" sz="1200" dirty="0" smtClean="0">
                <a:solidFill>
                  <a:srgbClr val="000000"/>
                </a:solidFill>
                <a:highlight>
                  <a:srgbClr val="FFFFFF"/>
                </a:highlight>
                <a:latin typeface="Consolas" panose="020B0609020204030204" pitchFamily="49" charset="0"/>
              </a:rPr>
              <a:t> + child.name + </a:t>
            </a:r>
            <a:r>
              <a:rPr lang="en-US" sz="1200" dirty="0" smtClean="0">
                <a:solidFill>
                  <a:srgbClr val="A31515"/>
                </a:solidFill>
                <a:highlight>
                  <a:srgbClr val="FFFFFF"/>
                </a:highlight>
                <a:latin typeface="Consolas" panose="020B0609020204030204" pitchFamily="49" charset="0"/>
              </a:rPr>
              <a:t>" what : "</a:t>
            </a:r>
            <a:r>
              <a:rPr lang="en-US" sz="1200" dirty="0" smtClean="0">
                <a:solidFill>
                  <a:srgbClr val="000000"/>
                </a:solidFill>
                <a:highlight>
                  <a:srgbClr val="FFFFFF"/>
                </a:highlight>
                <a:latin typeface="Consolas" panose="020B0609020204030204" pitchFamily="49" charset="0"/>
              </a:rPr>
              <a:t> + message);</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notifyChildren</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child</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notifyChildren</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exceptThisChild</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children.forEach</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child</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if</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child</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00"/>
                </a:solidFill>
                <a:highlight>
                  <a:srgbClr val="FFFFFF"/>
                </a:highlight>
                <a:latin typeface="Consolas" panose="020B0609020204030204" pitchFamily="49" charset="0"/>
              </a:rPr>
              <a:t>exceptThisChild</a:t>
            </a:r>
            <a:r>
              <a:rPr lang="sv-SE" sz="1200" dirty="0" smtClean="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child.parentInvokes</a:t>
            </a:r>
            <a:r>
              <a:rPr lang="en-US" sz="1200" dirty="0" smtClean="0">
                <a:solidFill>
                  <a:srgbClr val="000000"/>
                </a:solidFill>
                <a:highlight>
                  <a:srgbClr val="FFFFFF"/>
                </a:highlight>
                <a:latin typeface="Consolas" panose="020B0609020204030204" pitchFamily="49" charset="0"/>
              </a:rPr>
              <a:t>(</a:t>
            </a:r>
            <a:r>
              <a:rPr lang="en-US" sz="1200" dirty="0" smtClean="0">
                <a:solidFill>
                  <a:srgbClr val="A31515"/>
                </a:solidFill>
                <a:highlight>
                  <a:srgbClr val="FFFFFF"/>
                </a:highlight>
                <a:latin typeface="Consolas" panose="020B0609020204030204" pitchFamily="49" charset="0"/>
              </a:rPr>
              <a:t>'parent : child said something'</a:t>
            </a:r>
            <a:r>
              <a:rPr lang="en-US"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a:t>
            </a:r>
            <a:endParaRPr lang="sv-SE" sz="1200" dirty="0"/>
          </a:p>
        </p:txBody>
      </p:sp>
      <p:sp>
        <p:nvSpPr>
          <p:cNvPr id="2" name="Title 1"/>
          <p:cNvSpPr>
            <a:spLocks noGrp="1"/>
          </p:cNvSpPr>
          <p:nvPr>
            <p:ph type="title"/>
          </p:nvPr>
        </p:nvSpPr>
        <p:spPr/>
        <p:txBody>
          <a:bodyPr/>
          <a:lstStyle/>
          <a:p>
            <a:r>
              <a:rPr lang="sv-SE" dirty="0" err="1" smtClean="0"/>
              <a:t>Parent</a:t>
            </a:r>
            <a:r>
              <a:rPr lang="sv-SE" dirty="0" smtClean="0"/>
              <a:t> and Child</a:t>
            </a:r>
            <a:endParaRPr lang="sv-SE" dirty="0"/>
          </a:p>
        </p:txBody>
      </p:sp>
      <p:sp>
        <p:nvSpPr>
          <p:cNvPr id="6" name="TextBox 5"/>
          <p:cNvSpPr txBox="1"/>
          <p:nvPr/>
        </p:nvSpPr>
        <p:spPr>
          <a:xfrm>
            <a:off x="5155607" y="94080"/>
            <a:ext cx="6599371" cy="369332"/>
          </a:xfrm>
          <a:prstGeom prst="rect">
            <a:avLst/>
          </a:prstGeom>
          <a:noFill/>
        </p:spPr>
        <p:txBody>
          <a:bodyPr wrap="none" rtlCol="0">
            <a:spAutoFit/>
          </a:bodyPr>
          <a:lstStyle/>
          <a:p>
            <a:r>
              <a:rPr lang="sv-SE" dirty="0" err="1" smtClean="0"/>
              <a:t>Needs</a:t>
            </a:r>
            <a:r>
              <a:rPr lang="sv-SE" dirty="0" smtClean="0"/>
              <a:t> to be </a:t>
            </a:r>
            <a:r>
              <a:rPr lang="sv-SE" dirty="0" err="1" smtClean="0"/>
              <a:t>parents</a:t>
            </a:r>
            <a:r>
              <a:rPr lang="sv-SE" dirty="0" smtClean="0"/>
              <a:t> </a:t>
            </a:r>
            <a:r>
              <a:rPr lang="sv-SE" b="1" dirty="0" err="1" smtClean="0"/>
              <a:t>this</a:t>
            </a:r>
            <a:r>
              <a:rPr lang="sv-SE" dirty="0" smtClean="0"/>
              <a:t> cause </a:t>
            </a:r>
            <a:r>
              <a:rPr lang="sv-SE" dirty="0" err="1" smtClean="0"/>
              <a:t>thats</a:t>
            </a:r>
            <a:r>
              <a:rPr lang="sv-SE" dirty="0" smtClean="0"/>
              <a:t> </a:t>
            </a:r>
            <a:r>
              <a:rPr lang="sv-SE" dirty="0" err="1" smtClean="0"/>
              <a:t>how</a:t>
            </a:r>
            <a:r>
              <a:rPr lang="sv-SE" dirty="0" smtClean="0"/>
              <a:t> it </a:t>
            </a:r>
            <a:r>
              <a:rPr lang="sv-SE" dirty="0" err="1" smtClean="0"/>
              <a:t>works</a:t>
            </a:r>
            <a:r>
              <a:rPr lang="sv-SE" dirty="0" smtClean="0"/>
              <a:t> </a:t>
            </a:r>
            <a:r>
              <a:rPr lang="sv-SE" dirty="0" err="1" smtClean="0"/>
              <a:t>behind</a:t>
            </a:r>
            <a:r>
              <a:rPr lang="sv-SE" dirty="0" smtClean="0"/>
              <a:t> the </a:t>
            </a:r>
            <a:r>
              <a:rPr lang="sv-SE" dirty="0" err="1" smtClean="0"/>
              <a:t>scenes</a:t>
            </a:r>
            <a:endParaRPr lang="sv-SE" dirty="0"/>
          </a:p>
        </p:txBody>
      </p:sp>
      <p:sp>
        <p:nvSpPr>
          <p:cNvPr id="8" name="TextBox 7"/>
          <p:cNvSpPr txBox="1"/>
          <p:nvPr/>
        </p:nvSpPr>
        <p:spPr>
          <a:xfrm>
            <a:off x="7185885" y="1027046"/>
            <a:ext cx="4970271" cy="369332"/>
          </a:xfrm>
          <a:prstGeom prst="rect">
            <a:avLst/>
          </a:prstGeom>
          <a:noFill/>
        </p:spPr>
        <p:txBody>
          <a:bodyPr wrap="none" rtlCol="0">
            <a:spAutoFit/>
          </a:bodyPr>
          <a:lstStyle/>
          <a:p>
            <a:r>
              <a:rPr lang="sv-SE" dirty="0" smtClean="0"/>
              <a:t>Walk the DOM </a:t>
            </a:r>
            <a:r>
              <a:rPr lang="sv-SE" dirty="0" err="1" smtClean="0"/>
              <a:t>upwards</a:t>
            </a:r>
            <a:r>
              <a:rPr lang="sv-SE" dirty="0" smtClean="0"/>
              <a:t> and </a:t>
            </a:r>
            <a:r>
              <a:rPr lang="sv-SE" dirty="0" err="1" smtClean="0"/>
              <a:t>find</a:t>
            </a:r>
            <a:r>
              <a:rPr lang="sv-SE" dirty="0" smtClean="0"/>
              <a:t> </a:t>
            </a:r>
            <a:r>
              <a:rPr lang="sv-SE" dirty="0" err="1" smtClean="0"/>
              <a:t>nearest</a:t>
            </a:r>
            <a:r>
              <a:rPr lang="sv-SE" dirty="0" smtClean="0"/>
              <a:t> controller</a:t>
            </a:r>
            <a:endParaRPr lang="sv-SE" dirty="0"/>
          </a:p>
        </p:txBody>
      </p:sp>
      <p:cxnSp>
        <p:nvCxnSpPr>
          <p:cNvPr id="10" name="Straight Arrow Connector 9"/>
          <p:cNvCxnSpPr/>
          <p:nvPr/>
        </p:nvCxnSpPr>
        <p:spPr>
          <a:xfrm flipH="1">
            <a:off x="9382991" y="1592402"/>
            <a:ext cx="519545" cy="1401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6645" y="3385127"/>
            <a:ext cx="1344920" cy="369332"/>
          </a:xfrm>
          <a:prstGeom prst="rect">
            <a:avLst/>
          </a:prstGeom>
          <a:noFill/>
        </p:spPr>
        <p:txBody>
          <a:bodyPr wrap="none" rtlCol="0">
            <a:spAutoFit/>
          </a:bodyPr>
          <a:lstStyle/>
          <a:p>
            <a:r>
              <a:rPr lang="sv-SE" dirty="0" smtClean="0"/>
              <a:t>Child </a:t>
            </a:r>
            <a:r>
              <a:rPr lang="sv-SE" dirty="0" err="1" smtClean="0"/>
              <a:t>scopes</a:t>
            </a:r>
            <a:endParaRPr lang="sv-SE" dirty="0"/>
          </a:p>
        </p:txBody>
      </p:sp>
      <p:cxnSp>
        <p:nvCxnSpPr>
          <p:cNvPr id="13" name="Straight Arrow Connector 12"/>
          <p:cNvCxnSpPr/>
          <p:nvPr/>
        </p:nvCxnSpPr>
        <p:spPr>
          <a:xfrm flipV="1">
            <a:off x="1676400" y="3276022"/>
            <a:ext cx="557645" cy="20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521565" y="3663940"/>
            <a:ext cx="433657" cy="4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623020" y="2048112"/>
            <a:ext cx="6096000" cy="5078313"/>
          </a:xfrm>
          <a:prstGeom prst="rect">
            <a:avLst/>
          </a:prstGeom>
        </p:spPr>
        <p:txBody>
          <a:bodyPr>
            <a:spAutoFit/>
          </a:bodyPr>
          <a:lstStyle/>
          <a:p>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directive</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child</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FF"/>
                </a:solidFill>
                <a:highlight>
                  <a:srgbClr val="FFFFFF"/>
                </a:highlight>
                <a:latin typeface="Consolas" panose="020B0609020204030204" pitchFamily="49" charset="0"/>
              </a:rPr>
              <a:t>return</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 :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name</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a:t>
            </a:r>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restrict</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'E'</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require</a:t>
            </a:r>
            <a:r>
              <a:rPr lang="sv-SE" sz="1200" dirty="0" smtClean="0">
                <a:solidFill>
                  <a:srgbClr val="000000"/>
                </a:solidFill>
                <a:highlight>
                  <a:srgbClr val="FFFFFF"/>
                </a:highlight>
                <a:latin typeface="Consolas" panose="020B0609020204030204" pitchFamily="49" charset="0"/>
              </a:rPr>
              <a:t> : </a:t>
            </a:r>
            <a:r>
              <a:rPr lang="sv-SE" sz="1200" dirty="0" smtClean="0">
                <a:solidFill>
                  <a:srgbClr val="A31515"/>
                </a:solidFill>
                <a:highlight>
                  <a:srgbClr val="FFFFFF"/>
                </a:highlight>
                <a:latin typeface="Consolas" panose="020B0609020204030204" pitchFamily="49" charset="0"/>
              </a:rPr>
              <a:t>'^</a:t>
            </a:r>
            <a:r>
              <a:rPr lang="sv-SE" sz="1200" b="1" dirty="0" err="1" smtClean="0">
                <a:solidFill>
                  <a:srgbClr val="A31515"/>
                </a:solidFill>
                <a:highlight>
                  <a:srgbClr val="FFFFFF"/>
                </a:highlight>
                <a:latin typeface="Consolas" panose="020B0609020204030204" pitchFamily="49" charset="0"/>
              </a:rPr>
              <a:t>parent</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link</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scope,elem</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attr</a:t>
            </a:r>
            <a:r>
              <a:rPr lang="sv-SE" sz="1200" dirty="0" smtClean="0">
                <a:solidFill>
                  <a:srgbClr val="000000"/>
                </a:solidFill>
                <a:highlight>
                  <a:srgbClr val="FFFFFF"/>
                </a:highlight>
                <a:latin typeface="Consolas" panose="020B0609020204030204" pitchFamily="49" charset="0"/>
              </a:rPr>
              <a:t>, </a:t>
            </a:r>
            <a:r>
              <a:rPr lang="sv-SE" sz="1200" b="1" dirty="0" err="1" smtClean="0">
                <a:solidFill>
                  <a:srgbClr val="FF0000"/>
                </a:solidFill>
                <a:highlight>
                  <a:srgbClr val="FFFFFF"/>
                </a:highlight>
                <a:latin typeface="Consolas" panose="020B0609020204030204" pitchFamily="49" charset="0"/>
              </a:rPr>
              <a:t>parentController</a:t>
            </a:r>
            <a:r>
              <a:rPr lang="sv-SE" sz="1200" dirty="0" smtClean="0">
                <a:solidFill>
                  <a:srgbClr val="000000"/>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parentController.registerChild</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scope.sendMessage</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  ) {</a:t>
            </a: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parentController.notifyParent</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 </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message</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scope.parentInvokes</a:t>
            </a:r>
            <a:r>
              <a:rPr lang="sv-SE" sz="1200" dirty="0" smtClean="0">
                <a:solidFill>
                  <a:srgbClr val="000000"/>
                </a:solidFill>
                <a:highlight>
                  <a:srgbClr val="FFFFFF"/>
                </a:highlight>
                <a:latin typeface="Consolas" panose="020B0609020204030204" pitchFamily="49" charset="0"/>
              </a:rPr>
              <a:t>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(mess) {</a:t>
            </a:r>
          </a:p>
          <a:p>
            <a:r>
              <a:rPr lang="sv-SE" sz="1200" dirty="0" smtClean="0">
                <a:solidFill>
                  <a:srgbClr val="000000"/>
                </a:solidFill>
                <a:highlight>
                  <a:srgbClr val="FFFFFF"/>
                </a:highlight>
                <a:latin typeface="Consolas" panose="020B0609020204030204" pitchFamily="49" charset="0"/>
              </a:rPr>
              <a:t>                console.log( scope.name + </a:t>
            </a:r>
            <a:r>
              <a:rPr lang="sv-SE" sz="1200" dirty="0" smtClean="0">
                <a:solidFill>
                  <a:srgbClr val="A31515"/>
                </a:solidFill>
                <a:highlight>
                  <a:srgbClr val="FFFFFF"/>
                </a:highlight>
                <a:latin typeface="Consolas" panose="020B0609020204030204" pitchFamily="49" charset="0"/>
              </a:rPr>
              <a:t>": "</a:t>
            </a:r>
            <a:r>
              <a:rPr lang="sv-SE" sz="1200" dirty="0" smtClean="0">
                <a:solidFill>
                  <a:srgbClr val="000000"/>
                </a:solidFill>
                <a:highlight>
                  <a:srgbClr val="FFFFFF"/>
                </a:highlight>
                <a:latin typeface="Consolas" panose="020B0609020204030204" pitchFamily="49" charset="0"/>
              </a:rPr>
              <a:t> + mess);</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controller : </a:t>
            </a:r>
            <a:r>
              <a:rPr lang="sv-SE" sz="1200" dirty="0" err="1" smtClean="0">
                <a:solidFill>
                  <a:srgbClr val="0000FF"/>
                </a:solidFill>
                <a:highlight>
                  <a:srgbClr val="FFFFFF"/>
                </a:highlight>
                <a:latin typeface="Consolas" panose="020B0609020204030204" pitchFamily="49" charset="0"/>
              </a:rPr>
              <a:t>function</a:t>
            </a:r>
            <a:r>
              <a:rPr lang="sv-SE" sz="1200" dirty="0" smtClean="0">
                <a:solidFill>
                  <a:srgbClr val="000000"/>
                </a:solidFill>
                <a:highlight>
                  <a:srgbClr val="FFFFFF"/>
                </a:highlight>
                <a:latin typeface="Consolas" panose="020B0609020204030204" pitchFamily="49" charset="0"/>
              </a:rPr>
              <a:t>($</a:t>
            </a:r>
            <a:r>
              <a:rPr lang="sv-SE" sz="1200" dirty="0" err="1" smtClean="0">
                <a:solidFill>
                  <a:srgbClr val="000000"/>
                </a:solidFill>
                <a:highlight>
                  <a:srgbClr val="FFFFFF"/>
                </a:highlight>
                <a:latin typeface="Consolas" panose="020B0609020204030204" pitchFamily="49" charset="0"/>
              </a:rPr>
              <a:t>scope</a:t>
            </a:r>
            <a:r>
              <a:rPr lang="sv-SE" sz="1200" dirty="0" smtClean="0">
                <a:solidFill>
                  <a:srgbClr val="000000"/>
                </a:solidFill>
                <a:highlight>
                  <a:srgbClr val="FFFFFF"/>
                </a:highlight>
                <a:latin typeface="Consolas" panose="020B0609020204030204" pitchFamily="49" charset="0"/>
              </a:rPr>
              <a:t>){</a:t>
            </a:r>
          </a:p>
          <a:p>
            <a:endParaRPr lang="sv-SE" sz="1200" dirty="0" smtClean="0">
              <a:solidFill>
                <a:srgbClr val="000000"/>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        template : </a:t>
            </a:r>
            <a:r>
              <a:rPr lang="sv-SE" sz="1200" dirty="0" smtClean="0">
                <a:solidFill>
                  <a:srgbClr val="A31515"/>
                </a:solidFill>
                <a:highlight>
                  <a:srgbClr val="FFFFFF"/>
                </a:highlight>
                <a:latin typeface="Consolas" panose="020B0609020204030204" pitchFamily="49" charset="0"/>
              </a:rPr>
              <a:t>`</a:t>
            </a:r>
          </a:p>
          <a:p>
            <a:r>
              <a:rPr lang="sv-SE" sz="1200" dirty="0" smtClean="0">
                <a:solidFill>
                  <a:srgbClr val="000000"/>
                </a:solidFill>
                <a:highlight>
                  <a:srgbClr val="FFFFFF"/>
                </a:highlight>
                <a:latin typeface="Consolas" panose="020B0609020204030204" pitchFamily="49" charset="0"/>
              </a:rPr>
              <a:t>        &lt;div&gt;</a:t>
            </a:r>
          </a:p>
          <a:p>
            <a:r>
              <a:rPr lang="sv-SE" sz="1200" dirty="0" smtClean="0">
                <a:solidFill>
                  <a:srgbClr val="000000"/>
                </a:solidFill>
                <a:highlight>
                  <a:srgbClr val="FFFFFF"/>
                </a:highlight>
                <a:latin typeface="Consolas" panose="020B0609020204030204" pitchFamily="49" charset="0"/>
              </a:rPr>
              <a:t>          &lt;</a:t>
            </a:r>
            <a:r>
              <a:rPr lang="sv-SE" sz="1200" dirty="0" err="1" smtClean="0">
                <a:solidFill>
                  <a:srgbClr val="000000"/>
                </a:solidFill>
                <a:highlight>
                  <a:srgbClr val="FFFFFF"/>
                </a:highlight>
                <a:latin typeface="Consolas" panose="020B0609020204030204" pitchFamily="49" charset="0"/>
              </a:rPr>
              <a:t>button</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ng-click</a:t>
            </a:r>
            <a:r>
              <a:rPr lang="sv-SE" sz="1200" dirty="0" smtClean="0">
                <a:solidFill>
                  <a:srgbClr val="000000"/>
                </a:solidFill>
                <a:highlight>
                  <a:srgbClr val="FFFFFF"/>
                </a:highlight>
                <a:latin typeface="Consolas" panose="020B0609020204030204" pitchFamily="49" charset="0"/>
              </a:rPr>
              <a:t>=</a:t>
            </a:r>
            <a:r>
              <a:rPr lang="sv-SE" sz="1200" dirty="0" smtClean="0">
                <a:solidFill>
                  <a:srgbClr val="A31515"/>
                </a:solidFill>
                <a:highlight>
                  <a:srgbClr val="FFFFFF"/>
                </a:highlight>
                <a:latin typeface="Consolas" panose="020B0609020204030204" pitchFamily="49" charset="0"/>
              </a:rPr>
              <a:t>"</a:t>
            </a:r>
            <a:r>
              <a:rPr lang="sv-SE" sz="1200" dirty="0" err="1" smtClean="0">
                <a:solidFill>
                  <a:srgbClr val="A31515"/>
                </a:solidFill>
                <a:highlight>
                  <a:srgbClr val="FFFFFF"/>
                </a:highlight>
                <a:latin typeface="Consolas" panose="020B0609020204030204" pitchFamily="49" charset="0"/>
              </a:rPr>
              <a:t>sendMessage</a:t>
            </a:r>
            <a:r>
              <a:rPr lang="sv-SE" sz="1200" dirty="0" smtClean="0">
                <a:solidFill>
                  <a:srgbClr val="A31515"/>
                </a:solidFill>
                <a:highlight>
                  <a:srgbClr val="FFFFFF"/>
                </a:highlight>
                <a:latin typeface="Consolas" panose="020B0609020204030204" pitchFamily="49" charset="0"/>
              </a:rPr>
              <a:t>()"</a:t>
            </a:r>
            <a:r>
              <a:rPr lang="sv-SE" sz="1200" dirty="0" smtClean="0">
                <a:solidFill>
                  <a:srgbClr val="000000"/>
                </a:solidFill>
                <a:highlight>
                  <a:srgbClr val="FFFFFF"/>
                </a:highlight>
                <a:latin typeface="Consolas" panose="020B0609020204030204" pitchFamily="49" charset="0"/>
              </a:rPr>
              <a:t>&gt;</a:t>
            </a:r>
            <a:r>
              <a:rPr lang="sv-SE" sz="1200" dirty="0" err="1" smtClean="0">
                <a:solidFill>
                  <a:srgbClr val="000000"/>
                </a:solidFill>
                <a:highlight>
                  <a:srgbClr val="FFFFFF"/>
                </a:highlight>
                <a:latin typeface="Consolas" panose="020B0609020204030204" pitchFamily="49" charset="0"/>
              </a:rPr>
              <a:t>Send</a:t>
            </a:r>
            <a:r>
              <a:rPr lang="sv-SE" sz="1200" dirty="0" smtClean="0">
                <a:solidFill>
                  <a:srgbClr val="000000"/>
                </a:solidFill>
                <a:highlight>
                  <a:srgbClr val="FFFFFF"/>
                </a:highlight>
                <a:latin typeface="Consolas" panose="020B0609020204030204" pitchFamily="49" charset="0"/>
              </a:rPr>
              <a:t> </a:t>
            </a:r>
            <a:r>
              <a:rPr lang="sv-SE" sz="1200" dirty="0" err="1" smtClean="0">
                <a:solidFill>
                  <a:srgbClr val="000000"/>
                </a:solidFill>
                <a:highlight>
                  <a:srgbClr val="FFFFFF"/>
                </a:highlight>
                <a:latin typeface="Consolas" panose="020B0609020204030204" pitchFamily="49" charset="0"/>
              </a:rPr>
              <a:t>message</a:t>
            </a:r>
            <a:r>
              <a:rPr lang="sv-SE" sz="1200" dirty="0" smtClean="0">
                <a:solidFill>
                  <a:srgbClr val="000000"/>
                </a:solidFill>
                <a:highlight>
                  <a:srgbClr val="FFFFFF"/>
                </a:highlight>
                <a:latin typeface="Consolas" panose="020B0609020204030204" pitchFamily="49" charset="0"/>
              </a:rPr>
              <a:t>&lt;</a:t>
            </a:r>
            <a:r>
              <a:rPr lang="sv-SE" sz="1200" dirty="0" smtClean="0">
                <a:solidFill>
                  <a:srgbClr val="800000"/>
                </a:solidFill>
                <a:highlight>
                  <a:srgbClr val="FFFFFF"/>
                </a:highlight>
                <a:latin typeface="Consolas" panose="020B0609020204030204" pitchFamily="49" charset="0"/>
              </a:rPr>
              <a:t>/</a:t>
            </a:r>
            <a:r>
              <a:rPr lang="sv-SE" sz="1200" dirty="0" err="1" smtClean="0">
                <a:solidFill>
                  <a:srgbClr val="800000"/>
                </a:solidFill>
                <a:highlight>
                  <a:srgbClr val="FFFFFF"/>
                </a:highlight>
                <a:latin typeface="Consolas" panose="020B0609020204030204" pitchFamily="49" charset="0"/>
              </a:rPr>
              <a:t>button</a:t>
            </a:r>
            <a:r>
              <a:rPr lang="sv-SE" sz="1200" dirty="0" smtClean="0">
                <a:solidFill>
                  <a:srgbClr val="800000"/>
                </a:solidFill>
                <a:highlight>
                  <a:srgbClr val="FFFFFF"/>
                </a:highlight>
                <a:latin typeface="Consolas" panose="020B0609020204030204" pitchFamily="49" charset="0"/>
              </a:rPr>
              <a:t>&gt;</a:t>
            </a:r>
          </a:p>
          <a:p>
            <a:r>
              <a:rPr lang="sv-SE" sz="1200" dirty="0" smtClean="0">
                <a:solidFill>
                  <a:srgbClr val="000000"/>
                </a:solidFill>
                <a:highlight>
                  <a:srgbClr val="FFFFFF"/>
                </a:highlight>
                <a:latin typeface="Consolas" panose="020B0609020204030204" pitchFamily="49" charset="0"/>
              </a:rPr>
              <a:t>        &lt;</a:t>
            </a:r>
            <a:r>
              <a:rPr lang="sv-SE" sz="1200" dirty="0" smtClean="0">
                <a:solidFill>
                  <a:srgbClr val="800000"/>
                </a:solidFill>
                <a:highlight>
                  <a:srgbClr val="FFFFFF"/>
                </a:highlight>
                <a:latin typeface="Consolas" panose="020B0609020204030204" pitchFamily="49" charset="0"/>
              </a:rPr>
              <a:t>/div&gt;</a:t>
            </a:r>
          </a:p>
          <a:p>
            <a:r>
              <a:rPr lang="sv-SE" sz="1200" smtClean="0">
                <a:solidFill>
                  <a:srgbClr val="A31515"/>
                </a:solidFill>
                <a:highlight>
                  <a:srgbClr val="FFFFFF"/>
                </a:highlight>
                <a:latin typeface="Consolas" panose="020B0609020204030204" pitchFamily="49" charset="0"/>
              </a:rPr>
              <a:t>        `</a:t>
            </a:r>
            <a:endParaRPr lang="sv-SE" sz="1200" dirty="0" smtClean="0">
              <a:solidFill>
                <a:srgbClr val="A31515"/>
              </a:solidFill>
              <a:highlight>
                <a:srgbClr val="FFFFFF"/>
              </a:highlight>
              <a:latin typeface="Consolas" panose="020B0609020204030204" pitchFamily="49" charset="0"/>
            </a:endParaRPr>
          </a:p>
          <a:p>
            <a:r>
              <a:rPr lang="sv-SE" sz="1200" dirty="0" smtClean="0">
                <a:solidFill>
                  <a:srgbClr val="000000"/>
                </a:solidFill>
                <a:highlight>
                  <a:srgbClr val="FFFFFF"/>
                </a:highlight>
                <a:latin typeface="Consolas" panose="020B0609020204030204" pitchFamily="49" charset="0"/>
              </a:rPr>
              <a:t>    };</a:t>
            </a:r>
          </a:p>
          <a:p>
            <a:r>
              <a:rPr lang="sv-SE" sz="1200" dirty="0" smtClean="0">
                <a:solidFill>
                  <a:srgbClr val="000000"/>
                </a:solidFill>
                <a:highlight>
                  <a:srgbClr val="FFFFFF"/>
                </a:highlight>
                <a:latin typeface="Consolas" panose="020B0609020204030204" pitchFamily="49" charset="0"/>
              </a:rPr>
              <a:t>})</a:t>
            </a:r>
            <a:endParaRPr lang="sv-SE" sz="1200" dirty="0"/>
          </a:p>
        </p:txBody>
      </p:sp>
      <p:sp>
        <p:nvSpPr>
          <p:cNvPr id="7" name="Rectangle 6"/>
          <p:cNvSpPr/>
          <p:nvPr/>
        </p:nvSpPr>
        <p:spPr>
          <a:xfrm>
            <a:off x="7076209" y="3166918"/>
            <a:ext cx="2712027" cy="21820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25237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API</a:t>
            </a:r>
            <a:endParaRPr lang="sv-SE" dirty="0"/>
          </a:p>
        </p:txBody>
      </p:sp>
      <p:sp>
        <p:nvSpPr>
          <p:cNvPr id="4" name="Rectangle 3"/>
          <p:cNvSpPr/>
          <p:nvPr/>
        </p:nvSpPr>
        <p:spPr>
          <a:xfrm>
            <a:off x="838200" y="1490693"/>
            <a:ext cx="6096000" cy="4524315"/>
          </a:xfrm>
          <a:prstGeom prst="rect">
            <a:avLst/>
          </a:prstGeom>
        </p:spPr>
        <p:txBody>
          <a:bodyPr>
            <a:spAutoFit/>
          </a:bodyPr>
          <a:lstStyle/>
          <a:p>
            <a:r>
              <a:rPr lang="sv-SE" dirty="0" err="1" smtClean="0">
                <a:solidFill>
                  <a:srgbClr val="000000"/>
                </a:solidFill>
                <a:highlight>
                  <a:srgbClr val="FFFFFF"/>
                </a:highlight>
                <a:latin typeface="Consolas" panose="020B0609020204030204" pitchFamily="49" charset="0"/>
              </a:rPr>
              <a:t>angular</a:t>
            </a:r>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a:t>
            </a:r>
            <a:r>
              <a:rPr lang="sv-SE" dirty="0" err="1" smtClean="0">
                <a:solidFill>
                  <a:srgbClr val="000000"/>
                </a:solidFill>
                <a:highlight>
                  <a:srgbClr val="FFFFFF"/>
                </a:highlight>
                <a:latin typeface="Consolas" panose="020B0609020204030204" pitchFamily="49" charset="0"/>
              </a:rPr>
              <a:t>module</a:t>
            </a:r>
            <a:r>
              <a:rPr lang="sv-SE" dirty="0" smtClean="0">
                <a:solidFill>
                  <a:srgbClr val="000000"/>
                </a:solidFill>
                <a:highlight>
                  <a:srgbClr val="FFFFFF"/>
                </a:highlight>
                <a:latin typeface="Consolas" panose="020B0609020204030204" pitchFamily="49" charset="0"/>
              </a:rPr>
              <a:t>(</a:t>
            </a:r>
            <a:r>
              <a:rPr lang="sv-SE" dirty="0" smtClean="0">
                <a:solidFill>
                  <a:srgbClr val="A31515"/>
                </a:solidFill>
                <a:highlight>
                  <a:srgbClr val="FFFFFF"/>
                </a:highlight>
                <a:latin typeface="Consolas" panose="020B0609020204030204" pitchFamily="49" charset="0"/>
              </a:rPr>
              <a:t>'</a:t>
            </a:r>
            <a:r>
              <a:rPr lang="sv-SE" dirty="0" err="1" smtClean="0">
                <a:solidFill>
                  <a:srgbClr val="A31515"/>
                </a:solidFill>
                <a:highlight>
                  <a:srgbClr val="FFFFFF"/>
                </a:highlight>
                <a:latin typeface="Consolas" panose="020B0609020204030204" pitchFamily="49" charset="0"/>
              </a:rPr>
              <a:t>app</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a:t>
            </a:r>
            <a:r>
              <a:rPr lang="sv-SE" dirty="0" err="1" smtClean="0">
                <a:solidFill>
                  <a:srgbClr val="000000"/>
                </a:solidFill>
                <a:highlight>
                  <a:srgbClr val="FFFFFF"/>
                </a:highlight>
                <a:latin typeface="Consolas" panose="020B0609020204030204" pitchFamily="49" charset="0"/>
              </a:rPr>
              <a:t>directive</a:t>
            </a:r>
            <a:r>
              <a:rPr lang="sv-SE" dirty="0" smtClean="0">
                <a:solidFill>
                  <a:srgbClr val="000000"/>
                </a:solidFill>
                <a:highlight>
                  <a:srgbClr val="FFFFFF"/>
                </a:highlight>
                <a:latin typeface="Consolas" panose="020B0609020204030204" pitchFamily="49" charset="0"/>
              </a:rPr>
              <a:t>(</a:t>
            </a:r>
            <a:r>
              <a:rPr lang="sv-SE" dirty="0" smtClean="0">
                <a:solidFill>
                  <a:srgbClr val="A31515"/>
                </a:solidFill>
                <a:highlight>
                  <a:srgbClr val="FFFFFF"/>
                </a:highlight>
                <a:latin typeface="Consolas" panose="020B0609020204030204" pitchFamily="49" charset="0"/>
              </a:rPr>
              <a:t>'</a:t>
            </a:r>
            <a:r>
              <a:rPr lang="sv-SE" dirty="0" err="1" smtClean="0">
                <a:solidFill>
                  <a:srgbClr val="A31515"/>
                </a:solidFill>
                <a:highlight>
                  <a:srgbClr val="FFFFFF"/>
                </a:highlight>
                <a:latin typeface="Consolas" panose="020B0609020204030204" pitchFamily="49" charset="0"/>
              </a:rPr>
              <a:t>someDirective</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a:t>
            </a:r>
            <a:r>
              <a:rPr lang="sv-SE" dirty="0" err="1" smtClean="0">
                <a:solidFill>
                  <a:srgbClr val="0000FF"/>
                </a:solidFill>
                <a:highlight>
                  <a:srgbClr val="FFFFFF"/>
                </a:highlight>
                <a:latin typeface="Consolas" panose="020B0609020204030204" pitchFamily="49" charset="0"/>
              </a:rPr>
              <a:t>function</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FF"/>
                </a:solidFill>
                <a:highlight>
                  <a:srgbClr val="FFFFFF"/>
                </a:highlight>
                <a:latin typeface="Consolas" panose="020B0609020204030204" pitchFamily="49" charset="0"/>
              </a:rPr>
              <a:t>return</a:t>
            </a:r>
            <a:r>
              <a:rPr lang="sv-SE" dirty="0" smtClean="0">
                <a:solidFill>
                  <a:srgbClr val="000000"/>
                </a:solidFill>
                <a:highlight>
                  <a:srgbClr val="FFFFFF"/>
                </a:highlight>
                <a:latin typeface="Consolas" panose="020B0609020204030204" pitchFamily="49" charset="0"/>
              </a:rPr>
              <a:t> {</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restrict</a:t>
            </a:r>
            <a:r>
              <a:rPr lang="sv-SE" dirty="0" smtClean="0">
                <a:solidFill>
                  <a:srgbClr val="000000"/>
                </a:solidFill>
                <a:highlight>
                  <a:srgbClr val="FFFFFF"/>
                </a:highlight>
                <a:latin typeface="Consolas" panose="020B0609020204030204" pitchFamily="49" charset="0"/>
              </a:rPr>
              <a:t> : </a:t>
            </a:r>
            <a:r>
              <a:rPr lang="sv-SE" dirty="0" smtClean="0">
                <a:solidFill>
                  <a:srgbClr val="A31515"/>
                </a:solidFill>
                <a:highlight>
                  <a:srgbClr val="FFFFFF"/>
                </a:highlight>
                <a:latin typeface="Consolas" panose="020B0609020204030204" pitchFamily="49" charset="0"/>
              </a:rPr>
              <a:t>'E'</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replace</a:t>
            </a:r>
            <a:r>
              <a:rPr lang="sv-SE" dirty="0" smtClean="0">
                <a:solidFill>
                  <a:srgbClr val="000000"/>
                </a:solidFill>
                <a:highlight>
                  <a:srgbClr val="FFFFFF"/>
                </a:highlight>
                <a:latin typeface="Consolas" panose="020B0609020204030204" pitchFamily="49" charset="0"/>
              </a:rPr>
              <a:t> : </a:t>
            </a:r>
            <a:r>
              <a:rPr lang="sv-SE" dirty="0" smtClean="0">
                <a:solidFill>
                  <a:srgbClr val="A31515"/>
                </a:solidFill>
                <a:highlight>
                  <a:srgbClr val="FFFFFF"/>
                </a:highlight>
                <a:latin typeface="Consolas" panose="020B0609020204030204" pitchFamily="49" charset="0"/>
              </a:rPr>
              <a:t>'</a:t>
            </a:r>
            <a:r>
              <a:rPr lang="sv-SE" dirty="0" err="1" smtClean="0">
                <a:solidFill>
                  <a:srgbClr val="A31515"/>
                </a:solidFill>
                <a:highlight>
                  <a:srgbClr val="FFFFFF"/>
                </a:highlight>
                <a:latin typeface="Consolas" panose="020B0609020204030204" pitchFamily="49" charset="0"/>
              </a:rPr>
              <a:t>true</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transclude</a:t>
            </a:r>
            <a:r>
              <a:rPr lang="sv-SE" dirty="0" smtClean="0">
                <a:solidFill>
                  <a:srgbClr val="000000"/>
                </a:solidFill>
                <a:highlight>
                  <a:srgbClr val="FFFFFF"/>
                </a:highlight>
                <a:latin typeface="Consolas" panose="020B0609020204030204" pitchFamily="49" charset="0"/>
              </a:rPr>
              <a:t> : </a:t>
            </a:r>
            <a:r>
              <a:rPr lang="sv-SE" dirty="0" err="1" smtClean="0">
                <a:solidFill>
                  <a:srgbClr val="0000FF"/>
                </a:solidFill>
                <a:highlight>
                  <a:srgbClr val="FFFFFF"/>
                </a:highlight>
                <a:latin typeface="Consolas" panose="020B0609020204030204" pitchFamily="49" charset="0"/>
              </a:rPr>
              <a:t>true</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link</a:t>
            </a:r>
            <a:r>
              <a:rPr lang="sv-SE" dirty="0" smtClean="0">
                <a:solidFill>
                  <a:srgbClr val="000000"/>
                </a:solidFill>
                <a:highlight>
                  <a:srgbClr val="FFFFFF"/>
                </a:highlight>
                <a:latin typeface="Consolas" panose="020B0609020204030204" pitchFamily="49" charset="0"/>
              </a:rPr>
              <a:t> : </a:t>
            </a:r>
            <a:r>
              <a:rPr lang="sv-SE" dirty="0" err="1" smtClean="0">
                <a:solidFill>
                  <a:srgbClr val="0000FF"/>
                </a:solidFill>
                <a:highlight>
                  <a:srgbClr val="FFFFFF"/>
                </a:highlight>
                <a:latin typeface="Consolas" panose="020B0609020204030204" pitchFamily="49" charset="0"/>
              </a:rPr>
              <a:t>function</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controller : </a:t>
            </a:r>
            <a:r>
              <a:rPr lang="sv-SE" dirty="0" err="1" smtClean="0">
                <a:solidFill>
                  <a:srgbClr val="0000FF"/>
                </a:solidFill>
                <a:highlight>
                  <a:srgbClr val="FFFFFF"/>
                </a:highlight>
                <a:latin typeface="Consolas" panose="020B0609020204030204" pitchFamily="49" charset="0"/>
              </a:rPr>
              <a:t>function</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require</a:t>
            </a:r>
            <a:r>
              <a:rPr lang="sv-SE" dirty="0" smtClean="0">
                <a:solidFill>
                  <a:srgbClr val="000000"/>
                </a:solidFill>
                <a:highlight>
                  <a:srgbClr val="FFFFFF"/>
                </a:highlight>
                <a:latin typeface="Consolas" panose="020B0609020204030204" pitchFamily="49" charset="0"/>
              </a:rPr>
              <a:t> : </a:t>
            </a:r>
            <a:r>
              <a:rPr lang="sv-SE" dirty="0" smtClean="0">
                <a:solidFill>
                  <a:srgbClr val="A31515"/>
                </a:solidFill>
                <a:highlight>
                  <a:srgbClr val="FFFFFF"/>
                </a:highlight>
                <a:latin typeface="Consolas" panose="020B0609020204030204" pitchFamily="49" charset="0"/>
              </a:rPr>
              <a:t>'^</a:t>
            </a:r>
            <a:r>
              <a:rPr lang="sv-SE" dirty="0" err="1" smtClean="0">
                <a:solidFill>
                  <a:srgbClr val="A31515"/>
                </a:solidFill>
                <a:highlight>
                  <a:srgbClr val="FFFFFF"/>
                </a:highlight>
                <a:latin typeface="Consolas" panose="020B0609020204030204" pitchFamily="49" charset="0"/>
              </a:rPr>
              <a:t>parentController</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scope : </a:t>
            </a:r>
            <a:r>
              <a:rPr lang="en-US" dirty="0" smtClean="0">
                <a:solidFill>
                  <a:srgbClr val="0000FF"/>
                </a:solidFill>
                <a:highlight>
                  <a:srgbClr val="FFFFFF"/>
                </a:highlight>
                <a:latin typeface="Consolas" panose="020B0609020204030204" pitchFamily="49" charset="0"/>
              </a:rPr>
              <a:t>false</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or true or {},</a:t>
            </a:r>
            <a:endParaRPr lang="en-US"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        template : </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templateUrl</a:t>
            </a:r>
            <a:r>
              <a:rPr lang="sv-SE" dirty="0" smtClean="0">
                <a:solidFill>
                  <a:srgbClr val="000000"/>
                </a:solidFill>
                <a:highlight>
                  <a:srgbClr val="FFFFFF"/>
                </a:highlight>
                <a:latin typeface="Consolas" panose="020B0609020204030204" pitchFamily="49" charset="0"/>
              </a:rPr>
              <a:t> : </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compile</a:t>
            </a:r>
            <a:r>
              <a:rPr lang="sv-SE" dirty="0" smtClean="0">
                <a:solidFill>
                  <a:srgbClr val="000000"/>
                </a:solidFill>
                <a:highlight>
                  <a:srgbClr val="FFFFFF"/>
                </a:highlight>
                <a:latin typeface="Consolas" panose="020B0609020204030204" pitchFamily="49" charset="0"/>
              </a:rPr>
              <a:t> : </a:t>
            </a:r>
            <a:r>
              <a:rPr lang="sv-SE" dirty="0" err="1" smtClean="0">
                <a:solidFill>
                  <a:srgbClr val="0000FF"/>
                </a:solidFill>
                <a:highlight>
                  <a:srgbClr val="FFFFFF"/>
                </a:highlight>
                <a:latin typeface="Consolas" panose="020B0609020204030204" pitchFamily="49" charset="0"/>
              </a:rPr>
              <a:t>function</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a:t>
            </a:r>
          </a:p>
          <a:p>
            <a:r>
              <a:rPr lang="sv-SE" dirty="0" smtClean="0">
                <a:solidFill>
                  <a:srgbClr val="000000"/>
                </a:solidFill>
                <a:highlight>
                  <a:srgbClr val="FFFFFF"/>
                </a:highlight>
                <a:latin typeface="Consolas" panose="020B0609020204030204" pitchFamily="49" charset="0"/>
              </a:rPr>
              <a:t>})</a:t>
            </a:r>
            <a:endParaRPr lang="sv-SE" dirty="0"/>
          </a:p>
        </p:txBody>
      </p:sp>
    </p:spTree>
    <p:extLst>
      <p:ext uri="{BB962C8B-B14F-4D97-AF65-F5344CB8AC3E}">
        <p14:creationId xmlns:p14="http://schemas.microsoft.com/office/powerpoint/2010/main" val="1414560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90193"/>
            <a:ext cx="6096000" cy="5232202"/>
          </a:xfrm>
          <a:prstGeom prst="rect">
            <a:avLst/>
          </a:prstGeom>
        </p:spPr>
        <p:txBody>
          <a:bodyPr>
            <a:spAutoFit/>
          </a:bodyPr>
          <a:lstStyle/>
          <a:p>
            <a:r>
              <a:rPr lang="en-US" sz="2800" b="1" dirty="0" smtClean="0">
                <a:solidFill>
                  <a:srgbClr val="000000"/>
                </a:solidFill>
                <a:highlight>
                  <a:srgbClr val="FFFFFF"/>
                </a:highlight>
                <a:latin typeface="Consolas" panose="020B0609020204030204" pitchFamily="49" charset="0"/>
              </a:rPr>
              <a:t>restrict</a:t>
            </a:r>
            <a:r>
              <a:rPr lang="en-US" dirty="0" smtClean="0">
                <a:solidFill>
                  <a:srgbClr val="000000"/>
                </a:solidFill>
                <a:highlight>
                  <a:srgbClr val="FFFFFF"/>
                </a:highlight>
                <a:latin typeface="Consolas" panose="020B0609020204030204" pitchFamily="49" charset="0"/>
              </a:rPr>
              <a:t> means how we can apply our directive, possible choices here are</a:t>
            </a:r>
          </a:p>
          <a:p>
            <a:endParaRPr lang="sv-SE" dirty="0" smtClean="0">
              <a:solidFill>
                <a:srgbClr val="000000"/>
              </a:solidFill>
              <a:highlight>
                <a:srgbClr val="FFFFFF"/>
              </a:highlight>
              <a:latin typeface="Consolas" panose="020B0609020204030204" pitchFamily="49" charset="0"/>
            </a:endParaRPr>
          </a:p>
          <a:p>
            <a:r>
              <a:rPr lang="sv-SE" dirty="0" smtClean="0">
                <a:solidFill>
                  <a:srgbClr val="A31515"/>
                </a:solidFill>
                <a:highlight>
                  <a:srgbClr val="FFFFFF"/>
                </a:highlight>
                <a:latin typeface="Consolas" panose="020B0609020204030204" pitchFamily="49" charset="0"/>
              </a:rPr>
              <a:t>'E'</a:t>
            </a:r>
            <a:r>
              <a:rPr lang="sv-SE" dirty="0" smtClean="0">
                <a:solidFill>
                  <a:srgbClr val="000000"/>
                </a:solidFill>
                <a:highlight>
                  <a:srgbClr val="FFFFFF"/>
                </a:highlight>
                <a:latin typeface="Consolas" panose="020B0609020204030204" pitchFamily="49" charset="0"/>
              </a:rPr>
              <a:t> - element</a:t>
            </a:r>
          </a:p>
          <a:p>
            <a:r>
              <a:rPr lang="sv-SE" dirty="0" smtClean="0">
                <a:solidFill>
                  <a:srgbClr val="A31515"/>
                </a:solidFill>
                <a:highlight>
                  <a:srgbClr val="FFFFFF"/>
                </a:highlight>
                <a:latin typeface="Consolas" panose="020B0609020204030204" pitchFamily="49" charset="0"/>
              </a:rPr>
              <a:t>'A'</a:t>
            </a:r>
            <a:r>
              <a:rPr lang="sv-SE" dirty="0" smtClean="0">
                <a:solidFill>
                  <a:srgbClr val="000000"/>
                </a:solidFill>
                <a:highlight>
                  <a:srgbClr val="FFFFFF"/>
                </a:highlight>
                <a:latin typeface="Consolas" panose="020B0609020204030204" pitchFamily="49" charset="0"/>
              </a:rPr>
              <a:t> - </a:t>
            </a:r>
            <a:r>
              <a:rPr lang="sv-SE" dirty="0" err="1" smtClean="0">
                <a:solidFill>
                  <a:srgbClr val="000000"/>
                </a:solidFill>
                <a:highlight>
                  <a:srgbClr val="FFFFFF"/>
                </a:highlight>
                <a:latin typeface="Consolas" panose="020B0609020204030204" pitchFamily="49" charset="0"/>
              </a:rPr>
              <a:t>attribute</a:t>
            </a:r>
            <a:endParaRPr lang="sv-SE" dirty="0" smtClean="0">
              <a:solidFill>
                <a:srgbClr val="000000"/>
              </a:solidFill>
              <a:highlight>
                <a:srgbClr val="FFFFFF"/>
              </a:highlight>
              <a:latin typeface="Consolas" panose="020B0609020204030204" pitchFamily="49" charset="0"/>
            </a:endParaRPr>
          </a:p>
          <a:p>
            <a:r>
              <a:rPr lang="sv-SE" dirty="0" smtClean="0">
                <a:solidFill>
                  <a:srgbClr val="A31515"/>
                </a:solidFill>
                <a:highlight>
                  <a:srgbClr val="FFFFFF"/>
                </a:highlight>
                <a:latin typeface="Consolas" panose="020B0609020204030204" pitchFamily="49" charset="0"/>
              </a:rPr>
              <a:t>'C'</a:t>
            </a:r>
            <a:r>
              <a:rPr lang="sv-SE" dirty="0" smtClean="0">
                <a:solidFill>
                  <a:srgbClr val="000000"/>
                </a:solidFill>
                <a:highlight>
                  <a:srgbClr val="FFFFFF"/>
                </a:highlight>
                <a:latin typeface="Consolas" panose="020B0609020204030204" pitchFamily="49" charset="0"/>
              </a:rPr>
              <a:t> - </a:t>
            </a:r>
            <a:r>
              <a:rPr lang="sv-SE" dirty="0" err="1" smtClean="0">
                <a:highlight>
                  <a:srgbClr val="FFFFFF"/>
                </a:highlight>
                <a:latin typeface="Consolas" panose="020B0609020204030204" pitchFamily="49" charset="0"/>
              </a:rPr>
              <a:t>class</a:t>
            </a:r>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name</a:t>
            </a:r>
            <a:endParaRPr lang="sv-SE" dirty="0" smtClean="0">
              <a:solidFill>
                <a:srgbClr val="000000"/>
              </a:solidFill>
              <a:highlight>
                <a:srgbClr val="FFFFFF"/>
              </a:highlight>
              <a:latin typeface="Consolas" panose="020B0609020204030204" pitchFamily="49" charset="0"/>
            </a:endParaRPr>
          </a:p>
          <a:p>
            <a:r>
              <a:rPr lang="sv-SE" dirty="0" smtClean="0">
                <a:solidFill>
                  <a:srgbClr val="A31515"/>
                </a:solidFill>
                <a:highlight>
                  <a:srgbClr val="FFFFFF"/>
                </a:highlight>
                <a:latin typeface="Consolas" panose="020B0609020204030204" pitchFamily="49" charset="0"/>
              </a:rPr>
              <a:t>'M'</a:t>
            </a:r>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comment</a:t>
            </a:r>
            <a:endParaRPr lang="sv-SE" dirty="0" smtClean="0">
              <a:solidFill>
                <a:srgbClr val="000000"/>
              </a:solidFill>
              <a:highlight>
                <a:srgbClr val="FFFFFF"/>
              </a:highlight>
              <a:latin typeface="Consolas" panose="020B0609020204030204" pitchFamily="49" charset="0"/>
            </a:endParaRPr>
          </a:p>
          <a:p>
            <a:endParaRPr lang="sv-SE"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It is also possible to combine like </a:t>
            </a:r>
            <a:r>
              <a:rPr lang="en-US" b="1" dirty="0" smtClean="0">
                <a:solidFill>
                  <a:srgbClr val="A31515"/>
                </a:solidFill>
                <a:highlight>
                  <a:srgbClr val="FFFFFF"/>
                </a:highlight>
                <a:latin typeface="Consolas" panose="020B0609020204030204" pitchFamily="49" charset="0"/>
              </a:rPr>
              <a:t>'EA'</a:t>
            </a:r>
            <a:endParaRPr lang="en-US" b="1" dirty="0" smtClean="0">
              <a:solidFill>
                <a:srgbClr val="000000"/>
              </a:solidFill>
              <a:highlight>
                <a:srgbClr val="FFFFFF"/>
              </a:highlight>
              <a:latin typeface="Consolas" panose="020B0609020204030204" pitchFamily="49" charset="0"/>
            </a:endParaRPr>
          </a:p>
          <a:p>
            <a:endParaRPr lang="sv-SE" dirty="0" smtClean="0">
              <a:solidFill>
                <a:srgbClr val="000000"/>
              </a:solidFill>
              <a:highlight>
                <a:srgbClr val="FFFFFF"/>
              </a:highlight>
              <a:latin typeface="Consolas" panose="020B0609020204030204" pitchFamily="49" charset="0"/>
            </a:endParaRPr>
          </a:p>
          <a:p>
            <a:r>
              <a:rPr lang="sv-SE" dirty="0" err="1" smtClean="0">
                <a:solidFill>
                  <a:srgbClr val="000000"/>
                </a:solidFill>
                <a:highlight>
                  <a:srgbClr val="FFFFFF"/>
                </a:highlight>
                <a:latin typeface="Consolas" panose="020B0609020204030204" pitchFamily="49" charset="0"/>
              </a:rPr>
              <a:t>restrict</a:t>
            </a:r>
            <a:r>
              <a:rPr lang="sv-SE" dirty="0" smtClean="0">
                <a:solidFill>
                  <a:srgbClr val="000000"/>
                </a:solidFill>
                <a:highlight>
                  <a:srgbClr val="FFFFFF"/>
                </a:highlight>
                <a:latin typeface="Consolas" panose="020B0609020204030204" pitchFamily="49" charset="0"/>
              </a:rPr>
              <a:t> : </a:t>
            </a:r>
            <a:r>
              <a:rPr lang="sv-SE" dirty="0" smtClean="0">
                <a:solidFill>
                  <a:srgbClr val="A31515"/>
                </a:solidFill>
                <a:highlight>
                  <a:srgbClr val="FFFFFF"/>
                </a:highlight>
                <a:latin typeface="Consolas" panose="020B0609020204030204" pitchFamily="49" charset="0"/>
              </a:rPr>
              <a:t>'E'</a:t>
            </a:r>
            <a:endParaRPr lang="sv-SE"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Means we can only use our directive like so:</a:t>
            </a: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&lt;</a:t>
            </a:r>
            <a:r>
              <a:rPr lang="sv-SE" dirty="0" err="1" smtClean="0">
                <a:solidFill>
                  <a:srgbClr val="000000"/>
                </a:solidFill>
                <a:highlight>
                  <a:srgbClr val="FFFFFF"/>
                </a:highlight>
                <a:latin typeface="Consolas" panose="020B0609020204030204" pitchFamily="49" charset="0"/>
              </a:rPr>
              <a:t>custom</a:t>
            </a:r>
            <a:r>
              <a:rPr lang="sv-SE" dirty="0" smtClean="0">
                <a:solidFill>
                  <a:srgbClr val="000000"/>
                </a:solidFill>
                <a:highlight>
                  <a:srgbClr val="FFFFFF"/>
                </a:highlight>
                <a:latin typeface="Consolas" panose="020B0609020204030204" pitchFamily="49" charset="0"/>
              </a:rPr>
              <a:t>&gt;&lt;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custom</a:t>
            </a:r>
            <a:endParaRPr lang="sv-SE" dirty="0" smtClean="0">
              <a:solidFill>
                <a:srgbClr val="800000"/>
              </a:solidFill>
              <a:highlight>
                <a:srgbClr val="FFFFFF"/>
              </a:highlight>
              <a:latin typeface="Consolas" panose="020B0609020204030204" pitchFamily="49" charset="0"/>
            </a:endParaRPr>
          </a:p>
          <a:p>
            <a:endParaRPr lang="sv-SE" dirty="0" smtClean="0">
              <a:solidFill>
                <a:srgbClr val="000000"/>
              </a:solidFill>
              <a:highlight>
                <a:srgbClr val="FFFFFF"/>
              </a:highlight>
              <a:latin typeface="Consolas" panose="020B0609020204030204" pitchFamily="49" charset="0"/>
            </a:endParaRPr>
          </a:p>
          <a:p>
            <a:r>
              <a:rPr lang="sv-SE" b="1" dirty="0" smtClean="0">
                <a:solidFill>
                  <a:srgbClr val="000000"/>
                </a:solidFill>
                <a:highlight>
                  <a:srgbClr val="FFFFFF"/>
                </a:highlight>
                <a:latin typeface="Consolas" panose="020B0609020204030204" pitchFamily="49" charset="0"/>
              </a:rPr>
              <a:t>NOT</a:t>
            </a:r>
            <a:r>
              <a:rPr lang="sv-SE" dirty="0" smtClean="0">
                <a:solidFill>
                  <a:srgbClr val="000000"/>
                </a:solidFill>
                <a:highlight>
                  <a:srgbClr val="FFFFFF"/>
                </a:highlight>
                <a:latin typeface="Consolas" panose="020B0609020204030204" pitchFamily="49" charset="0"/>
              </a:rPr>
              <a:t> like</a:t>
            </a: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&lt;div </a:t>
            </a:r>
            <a:r>
              <a:rPr lang="sv-SE" dirty="0" err="1" smtClean="0">
                <a:solidFill>
                  <a:srgbClr val="000000"/>
                </a:solidFill>
                <a:highlight>
                  <a:srgbClr val="FFFFFF"/>
                </a:highlight>
                <a:latin typeface="Consolas" panose="020B0609020204030204" pitchFamily="49" charset="0"/>
              </a:rPr>
              <a:t>custom</a:t>
            </a:r>
            <a:r>
              <a:rPr lang="sv-SE" dirty="0" smtClean="0">
                <a:solidFill>
                  <a:srgbClr val="000000"/>
                </a:solidFill>
                <a:highlight>
                  <a:srgbClr val="FFFFFF"/>
                </a:highlight>
                <a:latin typeface="Consolas" panose="020B0609020204030204" pitchFamily="49" charset="0"/>
              </a:rPr>
              <a:t>&gt;&lt;</a:t>
            </a:r>
            <a:r>
              <a:rPr lang="sv-SE" dirty="0" smtClean="0">
                <a:solidFill>
                  <a:srgbClr val="800000"/>
                </a:solidFill>
                <a:highlight>
                  <a:srgbClr val="FFFFFF"/>
                </a:highlight>
                <a:latin typeface="Consolas" panose="020B0609020204030204" pitchFamily="49" charset="0"/>
              </a:rPr>
              <a:t>/div&gt;</a:t>
            </a:r>
            <a:endParaRPr lang="sv-SE" dirty="0"/>
          </a:p>
        </p:txBody>
      </p:sp>
    </p:spTree>
    <p:extLst>
      <p:ext uri="{BB962C8B-B14F-4D97-AF65-F5344CB8AC3E}">
        <p14:creationId xmlns:p14="http://schemas.microsoft.com/office/powerpoint/2010/main" val="302684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250" y="744141"/>
            <a:ext cx="6096000" cy="4401205"/>
          </a:xfrm>
          <a:prstGeom prst="rect">
            <a:avLst/>
          </a:prstGeom>
        </p:spPr>
        <p:txBody>
          <a:bodyPr>
            <a:spAutoFit/>
          </a:bodyPr>
          <a:lstStyle/>
          <a:p>
            <a:r>
              <a:rPr lang="sv-SE" sz="2800" b="1" dirty="0" err="1" smtClean="0">
                <a:solidFill>
                  <a:srgbClr val="000000"/>
                </a:solidFill>
                <a:highlight>
                  <a:srgbClr val="FFFFFF"/>
                </a:highlight>
                <a:latin typeface="Consolas" panose="020B0609020204030204" pitchFamily="49" charset="0"/>
              </a:rPr>
              <a:t>transclude</a:t>
            </a:r>
            <a:endParaRPr lang="sv-SE" sz="2800" b="1"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means </a:t>
            </a:r>
            <a:r>
              <a:rPr lang="en-US" dirty="0" err="1" smtClean="0">
                <a:solidFill>
                  <a:srgbClr val="000000"/>
                </a:solidFill>
                <a:highlight>
                  <a:srgbClr val="FFFFFF"/>
                </a:highlight>
                <a:latin typeface="Consolas" panose="020B0609020204030204" pitchFamily="49" charset="0"/>
              </a:rPr>
              <a:t>wether</a:t>
            </a:r>
            <a:r>
              <a:rPr lang="en-US" dirty="0" smtClean="0">
                <a:solidFill>
                  <a:srgbClr val="000000"/>
                </a:solidFill>
                <a:highlight>
                  <a:srgbClr val="FFFFFF"/>
                </a:highlight>
                <a:latin typeface="Consolas" panose="020B0609020204030204" pitchFamily="49" charset="0"/>
              </a:rPr>
              <a:t> we take care of the contents inside of our declared directive</a:t>
            </a: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&lt;</a:t>
            </a:r>
            <a:r>
              <a:rPr lang="sv-SE" dirty="0" err="1" smtClean="0">
                <a:solidFill>
                  <a:srgbClr val="000000"/>
                </a:solidFill>
                <a:highlight>
                  <a:srgbClr val="FFFFFF"/>
                </a:highlight>
                <a:latin typeface="Consolas" panose="020B0609020204030204" pitchFamily="49" charset="0"/>
              </a:rPr>
              <a:t>custom</a:t>
            </a:r>
            <a:r>
              <a:rPr lang="sv-SE" dirty="0" smtClean="0">
                <a:solidFill>
                  <a:srgbClr val="000000"/>
                </a:solidFill>
                <a:highlight>
                  <a:srgbClr val="FFFFFF"/>
                </a:highlight>
                <a:latin typeface="Consolas" panose="020B0609020204030204" pitchFamily="49" charset="0"/>
              </a:rPr>
              <a:t>&gt;</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content</a:t>
            </a:r>
            <a:r>
              <a:rPr lang="sv-SE" dirty="0" smtClean="0">
                <a:solidFill>
                  <a:srgbClr val="000000"/>
                </a:solidFill>
                <a:highlight>
                  <a:srgbClr val="FFFFFF"/>
                </a:highlight>
                <a:latin typeface="Consolas" panose="020B0609020204030204" pitchFamily="49" charset="0"/>
              </a:rPr>
              <a:t> --</a:t>
            </a:r>
          </a:p>
          <a:p>
            <a:r>
              <a:rPr lang="sv-SE" dirty="0" smtClean="0">
                <a:solidFill>
                  <a:srgbClr val="000000"/>
                </a:solidFill>
                <a:highlight>
                  <a:srgbClr val="FFFFFF"/>
                </a:highlight>
                <a:latin typeface="Consolas" panose="020B0609020204030204" pitchFamily="49" charset="0"/>
              </a:rPr>
              <a: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custom</a:t>
            </a:r>
            <a:r>
              <a:rPr lang="sv-SE" dirty="0" smtClean="0">
                <a:solidFill>
                  <a:srgbClr val="800000"/>
                </a:solidFill>
                <a:highlight>
                  <a:srgbClr val="FFFFFF"/>
                </a:highlight>
                <a:latin typeface="Consolas" panose="020B0609020204030204" pitchFamily="49" charset="0"/>
              </a:rPr>
              <a:t>&gt;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To use </a:t>
            </a:r>
            <a:r>
              <a:rPr lang="en-US" dirty="0" smtClean="0">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 one we need to activate it by setting </a:t>
            </a:r>
            <a:r>
              <a:rPr lang="en-US" b="1" dirty="0" err="1" smtClean="0">
                <a:solidFill>
                  <a:srgbClr val="000000"/>
                </a:solidFill>
                <a:highlight>
                  <a:srgbClr val="FFFFFF"/>
                </a:highlight>
                <a:latin typeface="Consolas" panose="020B0609020204030204" pitchFamily="49" charset="0"/>
              </a:rPr>
              <a:t>transclude</a:t>
            </a:r>
            <a:r>
              <a:rPr lang="en-US" b="1" dirty="0" smtClean="0">
                <a:solidFill>
                  <a:srgbClr val="000000"/>
                </a:solidFill>
                <a:highlight>
                  <a:srgbClr val="FFFFFF"/>
                </a:highlight>
                <a:latin typeface="Consolas" panose="020B0609020204030204" pitchFamily="49" charset="0"/>
              </a:rPr>
              <a:t>=</a:t>
            </a:r>
            <a:r>
              <a:rPr lang="en-US" b="1" dirty="0" smtClean="0">
                <a:highlight>
                  <a:srgbClr val="FFFFFF"/>
                </a:highlight>
                <a:latin typeface="Consolas" panose="020B0609020204030204" pitchFamily="49" charset="0"/>
              </a:rPr>
              <a:t>true</a:t>
            </a:r>
          </a:p>
          <a:p>
            <a:r>
              <a:rPr lang="en-US" dirty="0" smtClean="0">
                <a:solidFill>
                  <a:srgbClr val="000000"/>
                </a:solidFill>
                <a:highlight>
                  <a:srgbClr val="FFFFFF"/>
                </a:highlight>
                <a:latin typeface="Consolas" panose="020B0609020204030204" pitchFamily="49" charset="0"/>
              </a:rPr>
              <a:t>And there should also be a place </a:t>
            </a:r>
            <a:r>
              <a:rPr lang="en-US" dirty="0" smtClean="0">
                <a:highlight>
                  <a:srgbClr val="FFFFFF"/>
                </a:highlight>
                <a:latin typeface="Consolas" panose="020B0609020204030204" pitchFamily="49" charset="0"/>
              </a:rPr>
              <a:t>in</a:t>
            </a:r>
            <a:r>
              <a:rPr lang="en-US" dirty="0" smtClean="0">
                <a:solidFill>
                  <a:srgbClr val="000000"/>
                </a:solidFill>
                <a:highlight>
                  <a:srgbClr val="FFFFFF"/>
                </a:highlight>
                <a:latin typeface="Consolas" panose="020B0609020204030204" pitchFamily="49" charset="0"/>
              </a:rPr>
              <a:t> the template where you type </a:t>
            </a:r>
            <a:r>
              <a:rPr lang="en-US" b="1" dirty="0" smtClean="0">
                <a:solidFill>
                  <a:srgbClr val="000000"/>
                </a:solidFill>
                <a:highlight>
                  <a:srgbClr val="FFFFFF"/>
                </a:highlight>
                <a:latin typeface="Consolas" panose="020B0609020204030204" pitchFamily="49" charset="0"/>
              </a:rPr>
              <a:t>ng-</a:t>
            </a:r>
            <a:r>
              <a:rPr lang="en-US" b="1" dirty="0" err="1" smtClean="0">
                <a:solidFill>
                  <a:srgbClr val="000000"/>
                </a:solidFill>
                <a:highlight>
                  <a:srgbClr val="FFFFFF"/>
                </a:highlight>
                <a:latin typeface="Consolas" panose="020B0609020204030204" pitchFamily="49" charset="0"/>
              </a:rPr>
              <a:t>transclude</a:t>
            </a:r>
            <a:endParaRPr lang="en-US" b="1" dirty="0" smtClean="0">
              <a:solidFill>
                <a:srgbClr val="000000"/>
              </a:solidFill>
              <a:highlight>
                <a:srgbClr val="FFFFFF"/>
              </a:highlight>
              <a:latin typeface="Consolas" panose="020B0609020204030204" pitchFamily="49" charset="0"/>
            </a:endParaRP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&lt;div&gt;{{ </a:t>
            </a:r>
            <a:r>
              <a:rPr lang="sv-SE" dirty="0" err="1" smtClean="0">
                <a:solidFill>
                  <a:srgbClr val="000000"/>
                </a:solidFill>
                <a:highlight>
                  <a:srgbClr val="FFFFFF"/>
                </a:highlight>
                <a:latin typeface="Consolas" panose="020B0609020204030204" pitchFamily="49" charset="0"/>
              </a:rPr>
              <a:t>someValue</a:t>
            </a:r>
            <a:r>
              <a:rPr lang="sv-SE" dirty="0" smtClean="0">
                <a:solidFill>
                  <a:srgbClr val="000000"/>
                </a:solidFill>
                <a:highlight>
                  <a:srgbClr val="FFFFFF"/>
                </a:highlight>
                <a:latin typeface="Consolas" panose="020B0609020204030204" pitchFamily="49" charset="0"/>
              </a:rPr>
              <a:t> }}&lt;/div&gt;</a:t>
            </a:r>
          </a:p>
          <a:p>
            <a:r>
              <a:rPr lang="sv-SE" dirty="0" smtClean="0">
                <a:solidFill>
                  <a:srgbClr val="000000"/>
                </a:solidFill>
                <a:highlight>
                  <a:srgbClr val="FFFFFF"/>
                </a:highlight>
                <a:latin typeface="Consolas" panose="020B0609020204030204" pitchFamily="49" charset="0"/>
              </a:rPr>
              <a:t>&lt;div </a:t>
            </a:r>
            <a:r>
              <a:rPr lang="sv-SE" b="1" dirty="0" err="1" smtClean="0">
                <a:solidFill>
                  <a:srgbClr val="000000"/>
                </a:solidFill>
                <a:highlight>
                  <a:srgbClr val="FFFFFF"/>
                </a:highlight>
                <a:latin typeface="Consolas" panose="020B0609020204030204" pitchFamily="49" charset="0"/>
              </a:rPr>
              <a:t>ng-transclude</a:t>
            </a:r>
            <a:r>
              <a:rPr lang="sv-SE" dirty="0" smtClean="0">
                <a:solidFill>
                  <a:srgbClr val="000000"/>
                </a:solidFill>
                <a:highlight>
                  <a:srgbClr val="FFFFFF"/>
                </a:highlight>
                <a:latin typeface="Consolas" panose="020B0609020204030204" pitchFamily="49" charset="0"/>
              </a:rPr>
              <a:t> &gt;&lt;</a:t>
            </a:r>
            <a:r>
              <a:rPr lang="sv-SE" dirty="0" smtClean="0">
                <a:solidFill>
                  <a:srgbClr val="800000"/>
                </a:solidFill>
                <a:highlight>
                  <a:srgbClr val="FFFFFF"/>
                </a:highlight>
                <a:latin typeface="Consolas" panose="020B0609020204030204" pitchFamily="49" charset="0"/>
              </a:rPr>
              <a:t>/div&gt;</a:t>
            </a:r>
          </a:p>
        </p:txBody>
      </p:sp>
      <p:sp>
        <p:nvSpPr>
          <p:cNvPr id="6" name="Rectangle 5"/>
          <p:cNvSpPr/>
          <p:nvPr/>
        </p:nvSpPr>
        <p:spPr>
          <a:xfrm>
            <a:off x="6830291" y="1772381"/>
            <a:ext cx="6096000" cy="923330"/>
          </a:xfrm>
          <a:prstGeom prst="rect">
            <a:avLst/>
          </a:prstGeom>
        </p:spPr>
        <p:txBody>
          <a:bodyPr>
            <a:spAutoFit/>
          </a:bodyPr>
          <a:lstStyle/>
          <a:p>
            <a:r>
              <a:rPr lang="sv-SE" dirty="0" smtClean="0">
                <a:solidFill>
                  <a:srgbClr val="000000"/>
                </a:solidFill>
                <a:highlight>
                  <a:srgbClr val="FFFFFF"/>
                </a:highlight>
                <a:latin typeface="Consolas" panose="020B0609020204030204" pitchFamily="49" charset="0"/>
              </a:rPr>
              <a:t>&lt;</a:t>
            </a:r>
            <a:r>
              <a:rPr lang="sv-SE" dirty="0" err="1" smtClean="0">
                <a:solidFill>
                  <a:srgbClr val="000000"/>
                </a:solidFill>
                <a:highlight>
                  <a:srgbClr val="FFFFFF"/>
                </a:highlight>
                <a:latin typeface="Consolas" panose="020B0609020204030204" pitchFamily="49" charset="0"/>
              </a:rPr>
              <a:t>custom</a:t>
            </a:r>
            <a:r>
              <a:rPr lang="sv-SE" dirty="0" smtClean="0">
                <a:solidFill>
                  <a:srgbClr val="000000"/>
                </a:solidFill>
                <a:highlight>
                  <a:srgbClr val="FFFFFF"/>
                </a:highlight>
                <a:latin typeface="Consolas" panose="020B0609020204030204" pitchFamily="49" charset="0"/>
              </a:rPr>
              <a:t>&gt;</a:t>
            </a:r>
          </a:p>
          <a:p>
            <a:r>
              <a:rPr lang="sv-SE" dirty="0" smtClean="0">
                <a:solidFill>
                  <a:srgbClr val="00B0F0"/>
                </a:solidFill>
                <a:highlight>
                  <a:srgbClr val="FFFFFF"/>
                </a:highlight>
                <a:latin typeface="Consolas" panose="020B0609020204030204" pitchFamily="49" charset="0"/>
              </a:rPr>
              <a:t>&lt;h1&gt;</a:t>
            </a:r>
            <a:r>
              <a:rPr lang="sv-SE" dirty="0" err="1" smtClean="0">
                <a:solidFill>
                  <a:srgbClr val="00B0F0"/>
                </a:solidFill>
                <a:highlight>
                  <a:srgbClr val="FFFFFF"/>
                </a:highlight>
                <a:latin typeface="Consolas" panose="020B0609020204030204" pitchFamily="49" charset="0"/>
              </a:rPr>
              <a:t>title</a:t>
            </a:r>
            <a:r>
              <a:rPr lang="sv-SE" dirty="0" smtClean="0">
                <a:solidFill>
                  <a:srgbClr val="00B0F0"/>
                </a:solidFill>
                <a:highlight>
                  <a:srgbClr val="FFFFFF"/>
                </a:highlight>
                <a:latin typeface="Consolas" panose="020B0609020204030204" pitchFamily="49" charset="0"/>
              </a:rPr>
              <a:t>&lt;h1&gt;</a:t>
            </a:r>
          </a:p>
          <a:p>
            <a:r>
              <a:rPr lang="sv-SE" dirty="0" smtClean="0">
                <a:solidFill>
                  <a:srgbClr val="000000"/>
                </a:solidFill>
                <a:highlight>
                  <a:srgbClr val="FFFFFF"/>
                </a:highlight>
                <a:latin typeface="Consolas" panose="020B0609020204030204" pitchFamily="49" charset="0"/>
              </a:rPr>
              <a: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custom</a:t>
            </a:r>
            <a:r>
              <a:rPr lang="sv-SE" dirty="0" smtClean="0">
                <a:solidFill>
                  <a:srgbClr val="800000"/>
                </a:solidFill>
                <a:highlight>
                  <a:srgbClr val="FFFFFF"/>
                </a:highlight>
                <a:latin typeface="Consolas" panose="020B0609020204030204" pitchFamily="49" charset="0"/>
              </a:rPr>
              <a:t>&gt;</a:t>
            </a:r>
          </a:p>
        </p:txBody>
      </p:sp>
      <p:sp>
        <p:nvSpPr>
          <p:cNvPr id="7" name="Rectangle 6"/>
          <p:cNvSpPr/>
          <p:nvPr/>
        </p:nvSpPr>
        <p:spPr>
          <a:xfrm>
            <a:off x="6830291" y="3483418"/>
            <a:ext cx="6096000" cy="2031325"/>
          </a:xfrm>
          <a:prstGeom prst="rect">
            <a:avLst/>
          </a:prstGeom>
        </p:spPr>
        <p:txBody>
          <a:bodyPr>
            <a:spAutoFit/>
          </a:bodyPr>
          <a:lstStyle/>
          <a:p>
            <a:r>
              <a:rPr lang="sv-SE" dirty="0" smtClean="0">
                <a:solidFill>
                  <a:srgbClr val="000000"/>
                </a:solidFill>
                <a:highlight>
                  <a:srgbClr val="FFFFFF"/>
                </a:highlight>
                <a:latin typeface="Consolas" panose="020B0609020204030204" pitchFamily="49" charset="0"/>
              </a:rPr>
              <a:t>&lt;</a:t>
            </a:r>
            <a:r>
              <a:rPr lang="sv-SE" dirty="0" err="1" smtClean="0">
                <a:solidFill>
                  <a:srgbClr val="000000"/>
                </a:solidFill>
                <a:highlight>
                  <a:srgbClr val="FFFFFF"/>
                </a:highlight>
                <a:latin typeface="Consolas" panose="020B0609020204030204" pitchFamily="49" charset="0"/>
              </a:rPr>
              <a:t>custom</a:t>
            </a:r>
            <a:r>
              <a:rPr lang="sv-SE" dirty="0" smtClean="0">
                <a:solidFill>
                  <a:srgbClr val="000000"/>
                </a:solidFill>
                <a:highlight>
                  <a:srgbClr val="FFFFFF"/>
                </a:highlight>
                <a:latin typeface="Consolas" panose="020B0609020204030204" pitchFamily="49" charset="0"/>
              </a:rPr>
              <a:t>&gt;</a:t>
            </a:r>
          </a:p>
          <a:p>
            <a:r>
              <a:rPr lang="sv-SE" dirty="0" smtClean="0">
                <a:solidFill>
                  <a:srgbClr val="000000"/>
                </a:solidFill>
                <a:highlight>
                  <a:srgbClr val="FFFFFF"/>
                </a:highlight>
                <a:latin typeface="Consolas" panose="020B0609020204030204" pitchFamily="49" charset="0"/>
              </a:rPr>
              <a:t>&lt;div&gt;114&lt;/div&gt;</a:t>
            </a:r>
          </a:p>
          <a:p>
            <a:r>
              <a:rPr lang="sv-SE" dirty="0" smtClean="0">
                <a:solidFill>
                  <a:srgbClr val="000000"/>
                </a:solidFill>
                <a:highlight>
                  <a:srgbClr val="FFFFFF"/>
                </a:highlight>
                <a:latin typeface="Consolas" panose="020B0609020204030204" pitchFamily="49" charset="0"/>
              </a:rPr>
              <a:t>&lt;div &gt;</a:t>
            </a:r>
          </a:p>
          <a:p>
            <a:r>
              <a:rPr lang="sv-SE" dirty="0">
                <a:solidFill>
                  <a:srgbClr val="000000"/>
                </a:solidFill>
                <a:highlight>
                  <a:srgbClr val="FFFFFF"/>
                </a:highlight>
                <a:latin typeface="Consolas" panose="020B0609020204030204" pitchFamily="49" charset="0"/>
              </a:rPr>
              <a:t> </a:t>
            </a:r>
            <a:r>
              <a:rPr lang="sv-SE" dirty="0" smtClean="0">
                <a:solidFill>
                  <a:srgbClr val="000000"/>
                </a:solidFill>
                <a:highlight>
                  <a:srgbClr val="FFFFFF"/>
                </a:highlight>
                <a:latin typeface="Consolas" panose="020B0609020204030204" pitchFamily="49" charset="0"/>
              </a:rPr>
              <a:t> </a:t>
            </a:r>
            <a:r>
              <a:rPr lang="sv-SE" dirty="0" smtClean="0">
                <a:solidFill>
                  <a:srgbClr val="00B0F0"/>
                </a:solidFill>
                <a:highlight>
                  <a:srgbClr val="FFFFFF"/>
                </a:highlight>
                <a:latin typeface="Consolas" panose="020B0609020204030204" pitchFamily="49" charset="0"/>
              </a:rPr>
              <a:t>&lt;h1&gt;</a:t>
            </a:r>
            <a:r>
              <a:rPr lang="sv-SE" dirty="0" err="1" smtClean="0">
                <a:solidFill>
                  <a:srgbClr val="00B0F0"/>
                </a:solidFill>
                <a:highlight>
                  <a:srgbClr val="FFFFFF"/>
                </a:highlight>
                <a:latin typeface="Consolas" panose="020B0609020204030204" pitchFamily="49" charset="0"/>
              </a:rPr>
              <a:t>title</a:t>
            </a:r>
            <a:r>
              <a:rPr lang="sv-SE" dirty="0" smtClean="0">
                <a:solidFill>
                  <a:srgbClr val="00B0F0"/>
                </a:solidFill>
                <a:highlight>
                  <a:srgbClr val="FFFFFF"/>
                </a:highlight>
                <a:latin typeface="Consolas" panose="020B0609020204030204" pitchFamily="49" charset="0"/>
              </a:rPr>
              <a:t>&lt;/h1&gt;</a:t>
            </a:r>
          </a:p>
          <a:p>
            <a:r>
              <a:rPr lang="sv-SE" dirty="0" smtClean="0">
                <a:solidFill>
                  <a:srgbClr val="000000"/>
                </a:solidFill>
                <a:highlight>
                  <a:srgbClr val="FFFFFF"/>
                </a:highlight>
                <a:latin typeface="Consolas" panose="020B0609020204030204" pitchFamily="49" charset="0"/>
              </a:rPr>
              <a:t>&lt;</a:t>
            </a:r>
            <a:r>
              <a:rPr lang="sv-SE" dirty="0" smtClean="0">
                <a:solidFill>
                  <a:srgbClr val="800000"/>
                </a:solidFill>
                <a:highlight>
                  <a:srgbClr val="FFFFFF"/>
                </a:highlight>
                <a:latin typeface="Consolas" panose="020B0609020204030204" pitchFamily="49" charset="0"/>
              </a:rPr>
              <a:t>/div&gt;</a:t>
            </a: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custom</a:t>
            </a:r>
            <a:r>
              <a:rPr lang="sv-SE" dirty="0" smtClean="0">
                <a:solidFill>
                  <a:srgbClr val="800000"/>
                </a:solidFill>
                <a:highlight>
                  <a:srgbClr val="FFFFFF"/>
                </a:highlight>
                <a:latin typeface="Consolas" panose="020B0609020204030204" pitchFamily="49" charset="0"/>
              </a:rPr>
              <a:t>&gt;</a:t>
            </a:r>
          </a:p>
        </p:txBody>
      </p:sp>
      <p:cxnSp>
        <p:nvCxnSpPr>
          <p:cNvPr id="9" name="Straight Arrow Connector 8"/>
          <p:cNvCxnSpPr>
            <a:endCxn id="7" idx="1"/>
          </p:cNvCxnSpPr>
          <p:nvPr/>
        </p:nvCxnSpPr>
        <p:spPr>
          <a:xfrm flipV="1">
            <a:off x="2867891" y="4499081"/>
            <a:ext cx="3962400" cy="46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63045" y="2327564"/>
            <a:ext cx="1167246" cy="2296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6873" y="3228657"/>
            <a:ext cx="2047612" cy="369332"/>
          </a:xfrm>
          <a:prstGeom prst="rect">
            <a:avLst/>
          </a:prstGeom>
          <a:noFill/>
        </p:spPr>
        <p:txBody>
          <a:bodyPr wrap="none" rtlCol="0">
            <a:spAutoFit/>
          </a:bodyPr>
          <a:lstStyle/>
          <a:p>
            <a:r>
              <a:rPr lang="sv-SE" dirty="0" err="1" smtClean="0"/>
              <a:t>Rendered</a:t>
            </a:r>
            <a:r>
              <a:rPr lang="sv-SE" dirty="0" smtClean="0"/>
              <a:t> template </a:t>
            </a:r>
            <a:endParaRPr lang="sv-SE" dirty="0"/>
          </a:p>
        </p:txBody>
      </p:sp>
    </p:spTree>
    <p:extLst>
      <p:ext uri="{BB962C8B-B14F-4D97-AF65-F5344CB8AC3E}">
        <p14:creationId xmlns:p14="http://schemas.microsoft.com/office/powerpoint/2010/main" val="488115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6750" y="647343"/>
            <a:ext cx="9086850" cy="4001095"/>
          </a:xfrm>
          <a:prstGeom prst="rect">
            <a:avLst/>
          </a:prstGeom>
        </p:spPr>
        <p:txBody>
          <a:bodyPr wrap="square">
            <a:spAutoFit/>
          </a:bodyPr>
          <a:lstStyle/>
          <a:p>
            <a:r>
              <a:rPr lang="en-US" sz="2800" b="1" dirty="0" smtClean="0">
                <a:solidFill>
                  <a:srgbClr val="000000"/>
                </a:solidFill>
                <a:highlight>
                  <a:srgbClr val="FFFFFF"/>
                </a:highlight>
                <a:latin typeface="Consolas" panose="020B0609020204030204" pitchFamily="49" charset="0"/>
              </a:rPr>
              <a:t>link</a:t>
            </a:r>
            <a:r>
              <a:rPr lang="en-US" dirty="0" smtClean="0">
                <a:solidFill>
                  <a:srgbClr val="000000"/>
                </a:solidFill>
                <a:highlight>
                  <a:srgbClr val="FFFFFF"/>
                </a:highlight>
                <a:latin typeface="Consolas" panose="020B0609020204030204" pitchFamily="49" charset="0"/>
              </a:rPr>
              <a:t> is a property that you can associate </a:t>
            </a:r>
            <a:r>
              <a:rPr lang="en-US" dirty="0" smtClean="0">
                <a:highlight>
                  <a:srgbClr val="FFFFFF"/>
                </a:highlight>
                <a:latin typeface="Consolas" panose="020B0609020204030204" pitchFamily="49" charset="0"/>
              </a:rPr>
              <a:t>with</a:t>
            </a:r>
            <a:r>
              <a:rPr lang="en-US" dirty="0" smtClean="0">
                <a:solidFill>
                  <a:srgbClr val="000000"/>
                </a:solidFill>
                <a:highlight>
                  <a:srgbClr val="FFFFFF"/>
                </a:highlight>
                <a:latin typeface="Consolas" panose="020B0609020204030204" pitchFamily="49" charset="0"/>
              </a:rPr>
              <a:t> a callback. Link property and controller property are meant to be used </a:t>
            </a:r>
            <a:r>
              <a:rPr lang="en-US" dirty="0" smtClean="0">
                <a:highlight>
                  <a:srgbClr val="FFFFFF"/>
                </a:highlight>
                <a:latin typeface="Consolas" panose="020B0609020204030204" pitchFamily="49" charset="0"/>
              </a:rPr>
              <a:t>in</a:t>
            </a:r>
            <a:r>
              <a:rPr lang="en-US" dirty="0" smtClean="0">
                <a:solidFill>
                  <a:srgbClr val="000000"/>
                </a:solidFill>
                <a:highlight>
                  <a:srgbClr val="FFFFFF"/>
                </a:highlight>
                <a:latin typeface="Consolas" panose="020B0609020204030204" pitchFamily="49" charset="0"/>
              </a:rPr>
              <a:t> much the same way except </a:t>
            </a:r>
            <a:r>
              <a:rPr lang="en-US" dirty="0" smtClean="0">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the fact that link property lets you talk to actual element where you can </a:t>
            </a:r>
            <a:r>
              <a:rPr lang="en-US" dirty="0" smtClean="0">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example attach events to the element..</a:t>
            </a: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link</a:t>
            </a:r>
            <a:r>
              <a:rPr lang="sv-SE" dirty="0" smtClean="0">
                <a:solidFill>
                  <a:srgbClr val="000000"/>
                </a:solidFill>
                <a:highlight>
                  <a:srgbClr val="FFFFFF"/>
                </a:highlight>
                <a:latin typeface="Consolas" panose="020B0609020204030204" pitchFamily="49" charset="0"/>
              </a:rPr>
              <a:t> : </a:t>
            </a:r>
            <a:r>
              <a:rPr lang="sv-SE" dirty="0" err="1" smtClean="0">
                <a:solidFill>
                  <a:srgbClr val="0000FF"/>
                </a:solidFill>
                <a:highlight>
                  <a:srgbClr val="FFFFFF"/>
                </a:highlight>
                <a:latin typeface="Consolas" panose="020B0609020204030204" pitchFamily="49" charset="0"/>
              </a:rPr>
              <a:t>function</a:t>
            </a:r>
            <a:r>
              <a:rPr lang="sv-SE" dirty="0" smtClean="0">
                <a:solidFill>
                  <a:srgbClr val="000000"/>
                </a:solidFill>
                <a:highlight>
                  <a:srgbClr val="FFFFFF"/>
                </a:highlight>
                <a:latin typeface="Consolas" panose="020B0609020204030204" pitchFamily="49" charset="0"/>
              </a:rPr>
              <a:t>(</a:t>
            </a:r>
            <a:r>
              <a:rPr lang="sv-SE" dirty="0" err="1" smtClean="0">
                <a:solidFill>
                  <a:srgbClr val="000000"/>
                </a:solidFill>
                <a:highlight>
                  <a:srgbClr val="FFFFFF"/>
                </a:highlight>
                <a:latin typeface="Consolas" panose="020B0609020204030204" pitchFamily="49" charset="0"/>
              </a:rPr>
              <a:t>scope</a:t>
            </a:r>
            <a:r>
              <a:rPr lang="sv-SE" dirty="0" smtClean="0">
                <a:solidFill>
                  <a:srgbClr val="000000"/>
                </a:solidFill>
                <a:highlight>
                  <a:srgbClr val="FFFFFF"/>
                </a:highlight>
                <a:latin typeface="Consolas" panose="020B0609020204030204" pitchFamily="49" charset="0"/>
              </a:rPr>
              <a:t>, element, </a:t>
            </a:r>
            <a:r>
              <a:rPr lang="sv-SE" dirty="0" err="1" smtClean="0">
                <a:solidFill>
                  <a:srgbClr val="000000"/>
                </a:solidFill>
                <a:highlight>
                  <a:srgbClr val="FFFFFF"/>
                </a:highlight>
                <a:latin typeface="Consolas" panose="020B0609020204030204" pitchFamily="49" charset="0"/>
              </a:rPr>
              <a:t>attributes</a:t>
            </a:r>
            <a:r>
              <a:rPr lang="sv-SE" dirty="0" smtClean="0">
                <a:solidFill>
                  <a:srgbClr val="000000"/>
                </a:solidFill>
                <a:highlight>
                  <a:srgbClr val="FFFFFF"/>
                </a:highlight>
                <a:latin typeface="Consolas" panose="020B0609020204030204" pitchFamily="49" charset="0"/>
              </a:rPr>
              <a:t>){}</a:t>
            </a:r>
          </a:p>
          <a:p>
            <a:r>
              <a:rPr lang="sv-SE" sz="2800" b="1" dirty="0" smtClean="0">
                <a:solidFill>
                  <a:srgbClr val="000000"/>
                </a:solidFill>
                <a:highlight>
                  <a:srgbClr val="FFFFFF"/>
                </a:highlight>
                <a:latin typeface="Consolas" panose="020B0609020204030204" pitchFamily="49" charset="0"/>
              </a:rPr>
              <a:t>controller</a:t>
            </a:r>
          </a:p>
          <a:p>
            <a:r>
              <a:rPr lang="en-US" dirty="0" smtClean="0">
                <a:solidFill>
                  <a:srgbClr val="000000"/>
                </a:solidFill>
                <a:highlight>
                  <a:srgbClr val="FFFFFF"/>
                </a:highlight>
                <a:latin typeface="Consolas" panose="020B0609020204030204" pitchFamily="49" charset="0"/>
              </a:rPr>
              <a:t>is a property where you inject your dependencies like a normal controller like so:</a:t>
            </a:r>
          </a:p>
          <a:p>
            <a:endParaRPr lang="sv-SE"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controller : </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($scope, </a:t>
            </a:r>
            <a:r>
              <a:rPr lang="en-US" dirty="0" err="1" smtClean="0">
                <a:solidFill>
                  <a:srgbClr val="000000"/>
                </a:solidFill>
                <a:highlight>
                  <a:srgbClr val="FFFFFF"/>
                </a:highlight>
                <a:latin typeface="Consolas" panose="020B0609020204030204" pitchFamily="49" charset="0"/>
              </a:rPr>
              <a:t>someService</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someOtherService</a:t>
            </a:r>
            <a:r>
              <a:rPr lang="en-US" dirty="0" smtClean="0">
                <a:solidFill>
                  <a:srgbClr val="000000"/>
                </a:solidFill>
                <a:highlight>
                  <a:srgbClr val="FFFFFF"/>
                </a:highlight>
                <a:latin typeface="Consolas" panose="020B0609020204030204" pitchFamily="49" charset="0"/>
              </a:rPr>
              <a:t>){  </a:t>
            </a:r>
          </a:p>
          <a:p>
            <a:r>
              <a:rPr lang="sv-SE" dirty="0" smtClean="0">
                <a:solidFill>
                  <a:srgbClr val="000000"/>
                </a:solidFill>
                <a:highlight>
                  <a:srgbClr val="FFFFFF"/>
                </a:highlight>
                <a:latin typeface="Consolas" panose="020B0609020204030204" pitchFamily="49" charset="0"/>
              </a:rPr>
              <a:t>        $</a:t>
            </a:r>
            <a:r>
              <a:rPr lang="sv-SE" dirty="0" err="1" smtClean="0">
                <a:solidFill>
                  <a:srgbClr val="000000"/>
                </a:solidFill>
                <a:highlight>
                  <a:srgbClr val="FFFFFF"/>
                </a:highlight>
                <a:latin typeface="Consolas" panose="020B0609020204030204" pitchFamily="49" charset="0"/>
              </a:rPr>
              <a:t>scope.save</a:t>
            </a:r>
            <a:r>
              <a:rPr lang="sv-SE" dirty="0" smtClean="0">
                <a:solidFill>
                  <a:srgbClr val="000000"/>
                </a:solidFill>
                <a:highlight>
                  <a:srgbClr val="FFFFFF"/>
                </a:highlight>
                <a:latin typeface="Consolas" panose="020B0609020204030204" pitchFamily="49" charset="0"/>
              </a:rPr>
              <a:t> = </a:t>
            </a:r>
            <a:r>
              <a:rPr lang="sv-SE" dirty="0" err="1" smtClean="0">
                <a:solidFill>
                  <a:srgbClr val="0000FF"/>
                </a:solidFill>
                <a:highlight>
                  <a:srgbClr val="FFFFFF"/>
                </a:highlight>
                <a:latin typeface="Consolas" panose="020B0609020204030204" pitchFamily="49" charset="0"/>
              </a:rPr>
              <a:t>function</a:t>
            </a:r>
            <a:r>
              <a:rPr lang="sv-SE" dirty="0" smtClean="0">
                <a:solidFill>
                  <a:srgbClr val="000000"/>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    }</a:t>
            </a:r>
            <a:endParaRPr lang="sv-SE" dirty="0"/>
          </a:p>
        </p:txBody>
      </p:sp>
    </p:spTree>
    <p:extLst>
      <p:ext uri="{BB962C8B-B14F-4D97-AF65-F5344CB8AC3E}">
        <p14:creationId xmlns:p14="http://schemas.microsoft.com/office/powerpoint/2010/main" val="4269714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77091"/>
            <a:ext cx="6096000" cy="4401205"/>
          </a:xfrm>
          <a:prstGeom prst="rect">
            <a:avLst/>
          </a:prstGeom>
        </p:spPr>
        <p:txBody>
          <a:bodyPr>
            <a:spAutoFit/>
          </a:bodyPr>
          <a:lstStyle/>
          <a:p>
            <a:r>
              <a:rPr lang="en-US" sz="2800" b="1" dirty="0" smtClean="0">
                <a:solidFill>
                  <a:srgbClr val="000000"/>
                </a:solidFill>
                <a:highlight>
                  <a:srgbClr val="FFFFFF"/>
                </a:highlight>
                <a:latin typeface="Consolas" panose="020B0609020204030204" pitchFamily="49" charset="0"/>
              </a:rPr>
              <a:t>require</a:t>
            </a:r>
            <a:r>
              <a:rPr lang="en-US" dirty="0" smtClean="0">
                <a:solidFill>
                  <a:srgbClr val="000000"/>
                </a:solidFill>
                <a:highlight>
                  <a:srgbClr val="FFFFFF"/>
                </a:highlight>
                <a:latin typeface="Consolas" panose="020B0609020204030204" pitchFamily="49" charset="0"/>
              </a:rPr>
              <a:t> </a:t>
            </a:r>
            <a:r>
              <a:rPr lang="en-US" dirty="0" smtClean="0">
                <a:highlight>
                  <a:srgbClr val="FFFFFF"/>
                </a:highlight>
                <a:latin typeface="Consolas" panose="020B0609020204030204" pitchFamily="49" charset="0"/>
              </a:rPr>
              <a:t>this</a:t>
            </a:r>
            <a:r>
              <a:rPr lang="en-US" dirty="0" smtClean="0">
                <a:solidFill>
                  <a:srgbClr val="000000"/>
                </a:solidFill>
                <a:highlight>
                  <a:srgbClr val="FFFFFF"/>
                </a:highlight>
                <a:latin typeface="Consolas" panose="020B0609020204030204" pitchFamily="49" charset="0"/>
              </a:rPr>
              <a:t> is meant to be used to inject your parent controller. For example imagine your directive is a directive inside of a directive </a:t>
            </a:r>
            <a:r>
              <a:rPr lang="en-US" dirty="0" smtClean="0">
                <a:highlight>
                  <a:srgbClr val="FFFFFF"/>
                </a:highlight>
                <a:latin typeface="Consolas" panose="020B0609020204030204" pitchFamily="49" charset="0"/>
              </a:rPr>
              <a:t>in</a:t>
            </a:r>
            <a:r>
              <a:rPr lang="en-US" dirty="0" smtClean="0">
                <a:solidFill>
                  <a:srgbClr val="000000"/>
                </a:solidFill>
                <a:highlight>
                  <a:srgbClr val="FFFFFF"/>
                </a:highlight>
                <a:latin typeface="Consolas" panose="020B0609020204030204" pitchFamily="49" charset="0"/>
              </a:rPr>
              <a:t> the following way</a:t>
            </a: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&lt;</a:t>
            </a:r>
            <a:r>
              <a:rPr lang="sv-SE" dirty="0" err="1" smtClean="0">
                <a:solidFill>
                  <a:srgbClr val="000000"/>
                </a:solidFill>
                <a:highlight>
                  <a:srgbClr val="FFFFFF"/>
                </a:highlight>
                <a:latin typeface="Consolas" panose="020B0609020204030204" pitchFamily="49" charset="0"/>
              </a:rPr>
              <a:t>accordion</a:t>
            </a:r>
            <a:r>
              <a:rPr lang="sv-SE" dirty="0" smtClean="0">
                <a:solidFill>
                  <a:srgbClr val="000000"/>
                </a:solidFill>
                <a:highlight>
                  <a:srgbClr val="FFFFFF"/>
                </a:highlight>
                <a:latin typeface="Consolas" panose="020B0609020204030204" pitchFamily="49" charset="0"/>
              </a:rPr>
              <a:t>&gt;</a:t>
            </a:r>
          </a:p>
          <a:p>
            <a:r>
              <a:rPr lang="sv-SE" dirty="0" smtClean="0">
                <a:solidFill>
                  <a:srgbClr val="000000"/>
                </a:solidFill>
                <a:highlight>
                  <a:srgbClr val="FFFFFF"/>
                </a:highlight>
                <a:latin typeface="Consolas" panose="020B0609020204030204" pitchFamily="49" charset="0"/>
              </a:rPr>
              <a:t>  &lt;</a:t>
            </a:r>
            <a:r>
              <a:rPr lang="sv-SE" dirty="0" err="1" smtClean="0">
                <a:solidFill>
                  <a:srgbClr val="000000"/>
                </a:solidFill>
                <a:highlight>
                  <a:srgbClr val="FFFFFF"/>
                </a:highlight>
                <a:latin typeface="Consolas" panose="020B0609020204030204" pitchFamily="49" charset="0"/>
              </a:rPr>
              <a:t>accordion</a:t>
            </a:r>
            <a:r>
              <a:rPr lang="sv-SE" dirty="0" smtClean="0">
                <a:solidFill>
                  <a:srgbClr val="000000"/>
                </a:solidFill>
                <a:highlight>
                  <a:srgbClr val="FFFFFF"/>
                </a:highlight>
                <a:latin typeface="Consolas" panose="020B0609020204030204" pitchFamily="49" charset="0"/>
              </a:rPr>
              <a:t>-item&gt;&lt;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accordion</a:t>
            </a:r>
            <a:r>
              <a:rPr lang="sv-SE" dirty="0" smtClean="0">
                <a:solidFill>
                  <a:srgbClr val="800000"/>
                </a:solidFill>
                <a:highlight>
                  <a:srgbClr val="FFFFFF"/>
                </a:highlight>
                <a:latin typeface="Consolas" panose="020B0609020204030204" pitchFamily="49" charset="0"/>
              </a:rPr>
              <a:t>-item&gt;</a:t>
            </a:r>
          </a:p>
          <a:p>
            <a:r>
              <a:rPr lang="sv-SE" dirty="0" smtClean="0">
                <a:solidFill>
                  <a:srgbClr val="000000"/>
                </a:solidFill>
                <a:highlight>
                  <a:srgbClr val="FFFFFF"/>
                </a:highlight>
                <a:latin typeface="Consolas" panose="020B0609020204030204" pitchFamily="49" charset="0"/>
              </a:rPr>
              <a:t>  &lt;</a:t>
            </a:r>
            <a:r>
              <a:rPr lang="sv-SE" dirty="0" err="1" smtClean="0">
                <a:solidFill>
                  <a:srgbClr val="000000"/>
                </a:solidFill>
                <a:highlight>
                  <a:srgbClr val="FFFFFF"/>
                </a:highlight>
                <a:latin typeface="Consolas" panose="020B0609020204030204" pitchFamily="49" charset="0"/>
              </a:rPr>
              <a:t>accordion</a:t>
            </a:r>
            <a:r>
              <a:rPr lang="sv-SE" dirty="0" smtClean="0">
                <a:solidFill>
                  <a:srgbClr val="000000"/>
                </a:solidFill>
                <a:highlight>
                  <a:srgbClr val="FFFFFF"/>
                </a:highlight>
                <a:latin typeface="Consolas" panose="020B0609020204030204" pitchFamily="49" charset="0"/>
              </a:rPr>
              <a:t>-item&gt;&lt;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accordion</a:t>
            </a:r>
            <a:r>
              <a:rPr lang="sv-SE" dirty="0" smtClean="0">
                <a:solidFill>
                  <a:srgbClr val="800000"/>
                </a:solidFill>
                <a:highlight>
                  <a:srgbClr val="FFFFFF"/>
                </a:highlight>
                <a:latin typeface="Consolas" panose="020B0609020204030204" pitchFamily="49" charset="0"/>
              </a:rPr>
              <a:t>-item&gt;</a:t>
            </a:r>
          </a:p>
          <a:p>
            <a:r>
              <a:rPr lang="sv-SE" dirty="0" smtClean="0">
                <a:solidFill>
                  <a:srgbClr val="000000"/>
                </a:solidFill>
                <a:highlight>
                  <a:srgbClr val="FFFFFF"/>
                </a:highlight>
                <a:latin typeface="Consolas" panose="020B0609020204030204" pitchFamily="49" charset="0"/>
              </a:rPr>
              <a:t>  &lt;</a:t>
            </a:r>
            <a:r>
              <a:rPr lang="sv-SE" dirty="0" err="1" smtClean="0">
                <a:solidFill>
                  <a:srgbClr val="000000"/>
                </a:solidFill>
                <a:highlight>
                  <a:srgbClr val="FFFFFF"/>
                </a:highlight>
                <a:latin typeface="Consolas" panose="020B0609020204030204" pitchFamily="49" charset="0"/>
              </a:rPr>
              <a:t>accordion</a:t>
            </a:r>
            <a:r>
              <a:rPr lang="sv-SE" dirty="0" smtClean="0">
                <a:solidFill>
                  <a:srgbClr val="000000"/>
                </a:solidFill>
                <a:highlight>
                  <a:srgbClr val="FFFFFF"/>
                </a:highlight>
                <a:latin typeface="Consolas" panose="020B0609020204030204" pitchFamily="49" charset="0"/>
              </a:rPr>
              <a:t>-item&gt;&lt;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accordion</a:t>
            </a:r>
            <a:r>
              <a:rPr lang="sv-SE" dirty="0" smtClean="0">
                <a:solidFill>
                  <a:srgbClr val="800000"/>
                </a:solidFill>
                <a:highlight>
                  <a:srgbClr val="FFFFFF"/>
                </a:highlight>
                <a:latin typeface="Consolas" panose="020B0609020204030204" pitchFamily="49" charset="0"/>
              </a:rPr>
              <a:t>-item&gt;</a:t>
            </a:r>
          </a:p>
          <a:p>
            <a:r>
              <a:rPr lang="sv-SE" dirty="0" smtClean="0">
                <a:solidFill>
                  <a:srgbClr val="000000"/>
                </a:solidFill>
                <a:highlight>
                  <a:srgbClr val="FFFFFF"/>
                </a:highlight>
                <a:latin typeface="Consolas" panose="020B0609020204030204" pitchFamily="49" charset="0"/>
              </a:rPr>
              <a: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accordion</a:t>
            </a:r>
            <a:r>
              <a:rPr lang="sv-SE" dirty="0" smtClean="0">
                <a:solidFill>
                  <a:srgbClr val="800000"/>
                </a:solidFill>
                <a:highlight>
                  <a:srgbClr val="FFFFFF"/>
                </a:highlight>
                <a:latin typeface="Consolas" panose="020B0609020204030204" pitchFamily="49" charset="0"/>
              </a:rPr>
              <a:t>&gt;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Imagine you are an accordion item and wants to convey to the parent that you have been clicked so all your siblings should be closed but you should be opened.</a:t>
            </a:r>
          </a:p>
        </p:txBody>
      </p:sp>
    </p:spTree>
    <p:extLst>
      <p:ext uri="{BB962C8B-B14F-4D97-AF65-F5344CB8AC3E}">
        <p14:creationId xmlns:p14="http://schemas.microsoft.com/office/powerpoint/2010/main" val="156737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0100" y="494943"/>
            <a:ext cx="6096000" cy="5201424"/>
          </a:xfrm>
          <a:prstGeom prst="rect">
            <a:avLst/>
          </a:prstGeom>
        </p:spPr>
        <p:txBody>
          <a:bodyPr>
            <a:spAutoFit/>
          </a:bodyPr>
          <a:lstStyle/>
          <a:p>
            <a:r>
              <a:rPr lang="sv-SE" sz="2800" b="1" dirty="0" smtClean="0">
                <a:solidFill>
                  <a:srgbClr val="000000"/>
                </a:solidFill>
                <a:highlight>
                  <a:srgbClr val="FFFFFF"/>
                </a:highlight>
                <a:latin typeface="Consolas" panose="020B0609020204030204" pitchFamily="49" charset="0"/>
              </a:rPr>
              <a:t>template</a:t>
            </a:r>
          </a:p>
          <a:p>
            <a:r>
              <a:rPr lang="en-US" dirty="0" smtClean="0">
                <a:solidFill>
                  <a:srgbClr val="000000"/>
                </a:solidFill>
                <a:highlight>
                  <a:srgbClr val="FFFFFF"/>
                </a:highlight>
                <a:latin typeface="Consolas" panose="020B0609020204030204" pitchFamily="49" charset="0"/>
              </a:rPr>
              <a:t>This is a string literal that defines your visual template. It needs to have a root element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you choose to set **replace: </a:t>
            </a:r>
            <a:r>
              <a:rPr lang="en-US" dirty="0" smtClean="0">
                <a:solidFill>
                  <a:srgbClr val="0000FF"/>
                </a:solidFill>
                <a:highlight>
                  <a:srgbClr val="FFFFFF"/>
                </a:highlight>
                <a:latin typeface="Consolas" panose="020B0609020204030204" pitchFamily="49" charset="0"/>
              </a:rPr>
              <a:t>true</a:t>
            </a:r>
            <a:r>
              <a:rPr lang="en-US" dirty="0" smtClean="0">
                <a:solidFill>
                  <a:srgbClr val="000000"/>
                </a:solidFill>
                <a:highlight>
                  <a:srgbClr val="FFFFFF"/>
                </a:highlight>
                <a:latin typeface="Consolas" panose="020B0609020204030204" pitchFamily="49" charset="0"/>
              </a:rPr>
              <a:t>**</a:t>
            </a: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template : </a:t>
            </a:r>
            <a:r>
              <a:rPr lang="sv-SE" dirty="0" smtClean="0">
                <a:solidFill>
                  <a:srgbClr val="A31515"/>
                </a:solidFill>
                <a:highlight>
                  <a:srgbClr val="FFFFFF"/>
                </a:highlight>
                <a:latin typeface="Consolas" panose="020B0609020204030204" pitchFamily="49" charset="0"/>
              </a:rPr>
              <a:t>'&lt;h1&gt;</a:t>
            </a:r>
            <a:r>
              <a:rPr lang="sv-SE" dirty="0" err="1" smtClean="0">
                <a:solidFill>
                  <a:srgbClr val="A31515"/>
                </a:solidFill>
                <a:highlight>
                  <a:srgbClr val="FFFFFF"/>
                </a:highlight>
                <a:latin typeface="Consolas" panose="020B0609020204030204" pitchFamily="49" charset="0"/>
              </a:rPr>
              <a:t>some</a:t>
            </a:r>
            <a:r>
              <a:rPr lang="sv-SE" dirty="0" smtClean="0">
                <a:solidFill>
                  <a:srgbClr val="A31515"/>
                </a:solidFill>
                <a:highlight>
                  <a:srgbClr val="FFFFFF"/>
                </a:highlight>
                <a:latin typeface="Consolas" panose="020B0609020204030204" pitchFamily="49" charset="0"/>
              </a:rPr>
              <a:t> text&lt;/h1&gt;'</a:t>
            </a:r>
            <a:endParaRPr lang="sv-SE" dirty="0" smtClean="0">
              <a:solidFill>
                <a:srgbClr val="000000"/>
              </a:solidFill>
              <a:highlight>
                <a:srgbClr val="FFFFFF"/>
              </a:highlight>
              <a:latin typeface="Consolas" panose="020B0609020204030204" pitchFamily="49" charset="0"/>
            </a:endParaRPr>
          </a:p>
          <a:p>
            <a:endParaRPr lang="sv-SE" dirty="0" smtClean="0">
              <a:solidFill>
                <a:srgbClr val="000000"/>
              </a:solidFill>
              <a:highlight>
                <a:srgbClr val="FFFFFF"/>
              </a:highlight>
              <a:latin typeface="Consolas" panose="020B0609020204030204" pitchFamily="49" charset="0"/>
            </a:endParaRPr>
          </a:p>
          <a:p>
            <a:r>
              <a:rPr lang="sv-SE" sz="2400" dirty="0" err="1" smtClean="0">
                <a:solidFill>
                  <a:srgbClr val="000000"/>
                </a:solidFill>
                <a:highlight>
                  <a:srgbClr val="FFFFFF"/>
                </a:highlight>
                <a:latin typeface="Consolas" panose="020B0609020204030204" pitchFamily="49" charset="0"/>
              </a:rPr>
              <a:t>multiline</a:t>
            </a:r>
            <a:endParaRPr lang="sv-SE" sz="2400"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template : </a:t>
            </a:r>
            <a:r>
              <a:rPr lang="sv-SE" dirty="0" smtClean="0">
                <a:solidFill>
                  <a:srgbClr val="A31515"/>
                </a:solidFill>
                <a:highlight>
                  <a:srgbClr val="FFFFFF"/>
                </a:highlight>
                <a:latin typeface="Consolas" panose="020B0609020204030204" pitchFamily="49" charset="0"/>
              </a:rPr>
              <a:t>`</a:t>
            </a:r>
          </a:p>
          <a:p>
            <a:r>
              <a:rPr lang="sv-SE" dirty="0" smtClean="0">
                <a:solidFill>
                  <a:srgbClr val="000000"/>
                </a:solidFill>
                <a:highlight>
                  <a:srgbClr val="FFFFFF"/>
                </a:highlight>
                <a:latin typeface="Consolas" panose="020B0609020204030204" pitchFamily="49" charset="0"/>
              </a:rPr>
              <a:t>&lt;h1&gt;{{ </a:t>
            </a:r>
            <a:r>
              <a:rPr lang="sv-SE" dirty="0" err="1" smtClean="0">
                <a:solidFill>
                  <a:srgbClr val="000000"/>
                </a:solidFill>
                <a:highlight>
                  <a:srgbClr val="FFFFFF"/>
                </a:highlight>
                <a:latin typeface="Consolas" panose="020B0609020204030204" pitchFamily="49" charset="0"/>
              </a:rPr>
              <a:t>title</a:t>
            </a:r>
            <a:r>
              <a:rPr lang="sv-SE" dirty="0" smtClean="0">
                <a:solidFill>
                  <a:srgbClr val="000000"/>
                </a:solidFill>
                <a:highlight>
                  <a:srgbClr val="FFFFFF"/>
                </a:highlight>
                <a:latin typeface="Consolas" panose="020B0609020204030204" pitchFamily="49" charset="0"/>
              </a:rPr>
              <a:t> }}&lt;</a:t>
            </a:r>
            <a:r>
              <a:rPr lang="sv-SE" dirty="0" smtClean="0">
                <a:solidFill>
                  <a:srgbClr val="800000"/>
                </a:solidFill>
                <a:highlight>
                  <a:srgbClr val="FFFFFF"/>
                </a:highlight>
                <a:latin typeface="Consolas" panose="020B0609020204030204" pitchFamily="49" charset="0"/>
              </a:rPr>
              <a:t>/h1&gt;</a:t>
            </a:r>
          </a:p>
          <a:p>
            <a:r>
              <a:rPr lang="en-US" dirty="0" smtClean="0">
                <a:solidFill>
                  <a:srgbClr val="000000"/>
                </a:solidFill>
                <a:highlight>
                  <a:srgbClr val="FFFFFF"/>
                </a:highlight>
                <a:latin typeface="Consolas" panose="020B0609020204030204" pitchFamily="49" charset="0"/>
              </a:rPr>
              <a:t>&lt;div </a:t>
            </a:r>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'content'</a:t>
            </a:r>
            <a:r>
              <a:rPr lang="en-US" dirty="0" smtClean="0">
                <a:solidFill>
                  <a:srgbClr val="000000"/>
                </a:solidFill>
                <a:highlight>
                  <a:srgbClr val="FFFFFF"/>
                </a:highlight>
                <a:latin typeface="Consolas" panose="020B0609020204030204" pitchFamily="49" charset="0"/>
              </a:rPr>
              <a:t>&gt;{{ content }}&lt;</a:t>
            </a:r>
            <a:r>
              <a:rPr lang="en-US" dirty="0" smtClean="0">
                <a:solidFill>
                  <a:srgbClr val="800000"/>
                </a:solidFill>
                <a:highlight>
                  <a:srgbClr val="FFFFFF"/>
                </a:highlight>
                <a:latin typeface="Consolas" panose="020B0609020204030204" pitchFamily="49" charset="0"/>
              </a:rPr>
              <a:t>/div&gt;</a:t>
            </a:r>
          </a:p>
          <a:p>
            <a:r>
              <a:rPr lang="sv-SE" dirty="0" smtClean="0">
                <a:solidFill>
                  <a:srgbClr val="A31515"/>
                </a:solidFill>
                <a:highlight>
                  <a:srgbClr val="FFFFFF"/>
                </a:highlight>
                <a:latin typeface="Consolas" panose="020B0609020204030204" pitchFamily="49" charset="0"/>
              </a:rPr>
              <a:t>`</a:t>
            </a:r>
          </a:p>
          <a:p>
            <a:r>
              <a:rPr lang="sv-SE" sz="2800" b="1" dirty="0" err="1" smtClean="0">
                <a:solidFill>
                  <a:srgbClr val="000000"/>
                </a:solidFill>
                <a:highlight>
                  <a:srgbClr val="FFFFFF"/>
                </a:highlight>
                <a:latin typeface="Consolas" panose="020B0609020204030204" pitchFamily="49" charset="0"/>
              </a:rPr>
              <a:t>templateUrl</a:t>
            </a:r>
            <a:endParaRPr lang="sv-SE" sz="2800" b="1"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This points to a path where your template resides</a:t>
            </a:r>
          </a:p>
          <a:p>
            <a:endParaRPr lang="sv-SE" dirty="0" smtClean="0">
              <a:solidFill>
                <a:srgbClr val="000000"/>
              </a:solidFill>
              <a:highlight>
                <a:srgbClr val="FFFFFF"/>
              </a:highlight>
              <a:latin typeface="Consolas" panose="020B0609020204030204" pitchFamily="49" charset="0"/>
            </a:endParaRPr>
          </a:p>
          <a:p>
            <a:r>
              <a:rPr lang="sv-SE" dirty="0" err="1" smtClean="0">
                <a:solidFill>
                  <a:srgbClr val="000000"/>
                </a:solidFill>
                <a:highlight>
                  <a:srgbClr val="FFFFFF"/>
                </a:highlight>
                <a:latin typeface="Consolas" panose="020B0609020204030204" pitchFamily="49" charset="0"/>
              </a:rPr>
              <a:t>templateUrl</a:t>
            </a:r>
            <a:r>
              <a:rPr lang="sv-SE" dirty="0" smtClean="0">
                <a:solidFill>
                  <a:srgbClr val="000000"/>
                </a:solidFill>
                <a:highlight>
                  <a:srgbClr val="FFFFFF"/>
                </a:highlight>
                <a:latin typeface="Consolas" panose="020B0609020204030204" pitchFamily="49" charset="0"/>
              </a:rPr>
              <a:t> : </a:t>
            </a:r>
            <a:r>
              <a:rPr lang="sv-SE" dirty="0" smtClean="0">
                <a:solidFill>
                  <a:srgbClr val="A31515"/>
                </a:solidFill>
                <a:highlight>
                  <a:srgbClr val="FFFFFF"/>
                </a:highlight>
                <a:latin typeface="Consolas" panose="020B0609020204030204" pitchFamily="49" charset="0"/>
              </a:rPr>
              <a:t>'</a:t>
            </a:r>
            <a:r>
              <a:rPr lang="sv-SE" dirty="0" err="1" smtClean="0">
                <a:solidFill>
                  <a:srgbClr val="A31515"/>
                </a:solidFill>
                <a:highlight>
                  <a:srgbClr val="FFFFFF"/>
                </a:highlight>
                <a:latin typeface="Consolas" panose="020B0609020204030204" pitchFamily="49" charset="0"/>
              </a:rPr>
              <a:t>path_to_template</a:t>
            </a:r>
            <a:r>
              <a:rPr lang="sv-SE" dirty="0" smtClean="0">
                <a:solidFill>
                  <a:srgbClr val="A31515"/>
                </a:solidFill>
                <a:highlight>
                  <a:srgbClr val="FFFFFF"/>
                </a:highlight>
                <a:latin typeface="Consolas" panose="020B0609020204030204" pitchFamily="49" charset="0"/>
              </a:rPr>
              <a:t>/template.html'</a:t>
            </a:r>
            <a:endParaRPr lang="sv-SE" dirty="0"/>
          </a:p>
        </p:txBody>
      </p:sp>
    </p:spTree>
    <p:extLst>
      <p:ext uri="{BB962C8B-B14F-4D97-AF65-F5344CB8AC3E}">
        <p14:creationId xmlns:p14="http://schemas.microsoft.com/office/powerpoint/2010/main" val="2844497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0"/>
            <a:ext cx="10515600" cy="1325563"/>
          </a:xfrm>
        </p:spPr>
        <p:txBody>
          <a:bodyPr/>
          <a:lstStyle/>
          <a:p>
            <a:r>
              <a:rPr lang="sv-SE" dirty="0" smtClean="0"/>
              <a:t>Element </a:t>
            </a:r>
            <a:r>
              <a:rPr lang="sv-SE" dirty="0" err="1" smtClean="0"/>
              <a:t>directive</a:t>
            </a:r>
            <a:endParaRPr lang="sv-SE" dirty="0"/>
          </a:p>
        </p:txBody>
      </p:sp>
      <p:sp>
        <p:nvSpPr>
          <p:cNvPr id="5" name="Rectangle 4"/>
          <p:cNvSpPr/>
          <p:nvPr/>
        </p:nvSpPr>
        <p:spPr>
          <a:xfrm>
            <a:off x="857250" y="1325563"/>
            <a:ext cx="6096000" cy="3693319"/>
          </a:xfrm>
          <a:prstGeom prst="rect">
            <a:avLst/>
          </a:prstGeom>
        </p:spPr>
        <p:txBody>
          <a:bodyPr>
            <a:spAutoFit/>
          </a:bodyPr>
          <a:lstStyle/>
          <a:p>
            <a:r>
              <a:rPr lang="en-US" dirty="0" smtClean="0">
                <a:solidFill>
                  <a:srgbClr val="000000"/>
                </a:solidFill>
                <a:highlight>
                  <a:srgbClr val="FFFFFF"/>
                </a:highlight>
                <a:latin typeface="Consolas" panose="020B0609020204030204" pitchFamily="49" charset="0"/>
              </a:rPr>
              <a:t>An element directive is meant to replace a piece of DOM like </a:t>
            </a:r>
            <a:r>
              <a:rPr lang="en-US" dirty="0" smtClean="0">
                <a:solidFill>
                  <a:srgbClr val="0000FF"/>
                </a:solidFill>
                <a:highlight>
                  <a:srgbClr val="FFFFFF"/>
                </a:highlight>
                <a:latin typeface="Consolas" panose="020B0609020204030204" pitchFamily="49" charset="0"/>
              </a:rPr>
              <a:t>this</a:t>
            </a:r>
            <a:endParaRPr lang="en-US" dirty="0" smtClean="0">
              <a:solidFill>
                <a:srgbClr val="000000"/>
              </a:solidFill>
              <a:highlight>
                <a:srgbClr val="FFFFFF"/>
              </a:highlight>
              <a:latin typeface="Consolas" panose="020B0609020204030204" pitchFamily="49" charset="0"/>
            </a:endParaRP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&lt;</a:t>
            </a:r>
            <a:r>
              <a:rPr lang="sv-SE" dirty="0" err="1" smtClean="0">
                <a:solidFill>
                  <a:srgbClr val="000000"/>
                </a:solidFill>
                <a:highlight>
                  <a:srgbClr val="FFFFFF"/>
                </a:highlight>
                <a:latin typeface="Consolas" panose="020B0609020204030204" pitchFamily="49" charset="0"/>
              </a:rPr>
              <a:t>ul</a:t>
            </a:r>
            <a:r>
              <a:rPr lang="sv-SE" dirty="0" smtClean="0">
                <a:solidFill>
                  <a:srgbClr val="000000"/>
                </a:solidFill>
                <a:highlight>
                  <a:srgbClr val="FFFFFF"/>
                </a:highlight>
                <a:latin typeface="Consolas" panose="020B0609020204030204" pitchFamily="49" charset="0"/>
              </a:rPr>
              <a:t> </a:t>
            </a:r>
            <a:r>
              <a:rPr lang="sv-SE" dirty="0" err="1" smtClean="0">
                <a:solidFill>
                  <a:srgbClr val="0000FF"/>
                </a:solidFill>
                <a:highlight>
                  <a:srgbClr val="FFFFFF"/>
                </a:highlight>
                <a:latin typeface="Consolas" panose="020B0609020204030204" pitchFamily="49" charset="0"/>
              </a:rPr>
              <a:t>class</a:t>
            </a:r>
            <a:r>
              <a:rPr lang="sv-SE" dirty="0" smtClean="0">
                <a:solidFill>
                  <a:srgbClr val="000000"/>
                </a:solidFill>
                <a:highlight>
                  <a:srgbClr val="FFFFFF"/>
                </a:highlight>
                <a:latin typeface="Consolas" panose="020B0609020204030204" pitchFamily="49" charset="0"/>
              </a:rPr>
              <a:t>=</a:t>
            </a:r>
            <a:r>
              <a:rPr lang="sv-SE" dirty="0" smtClean="0">
                <a:solidFill>
                  <a:srgbClr val="A31515"/>
                </a:solidFill>
                <a:highlight>
                  <a:srgbClr val="FFFFFF"/>
                </a:highlight>
                <a:latin typeface="Consolas" panose="020B0609020204030204" pitchFamily="49" charset="0"/>
              </a:rPr>
              <a:t>'</a:t>
            </a:r>
            <a:r>
              <a:rPr lang="sv-SE" dirty="0" err="1" smtClean="0">
                <a:solidFill>
                  <a:srgbClr val="A31515"/>
                </a:solidFill>
                <a:highlight>
                  <a:srgbClr val="FFFFFF"/>
                </a:highlight>
                <a:latin typeface="Consolas" panose="020B0609020204030204" pitchFamily="49" charset="0"/>
              </a:rPr>
              <a:t>menu</a:t>
            </a:r>
            <a:r>
              <a:rPr lang="sv-SE" dirty="0" smtClean="0">
                <a:solidFill>
                  <a:srgbClr val="A31515"/>
                </a:solidFill>
                <a:highlight>
                  <a:srgbClr val="FFFFFF"/>
                </a:highlight>
                <a:latin typeface="Consolas" panose="020B0609020204030204" pitchFamily="49" charset="0"/>
              </a:rPr>
              <a:t>'</a:t>
            </a:r>
            <a:r>
              <a:rPr lang="sv-SE" dirty="0" smtClean="0">
                <a:solidFill>
                  <a:srgbClr val="000000"/>
                </a:solidFill>
                <a:highlight>
                  <a:srgbClr val="FFFFFF"/>
                </a:highlight>
                <a:latin typeface="Consolas" panose="020B0609020204030204" pitchFamily="49" charset="0"/>
              </a:rPr>
              <a:t>&gt;</a:t>
            </a:r>
          </a:p>
          <a:p>
            <a:r>
              <a:rPr lang="fr-FR" dirty="0" smtClean="0">
                <a:solidFill>
                  <a:srgbClr val="000000"/>
                </a:solidFill>
                <a:highlight>
                  <a:srgbClr val="FFFFFF"/>
                </a:highlight>
                <a:latin typeface="Consolas" panose="020B0609020204030204" pitchFamily="49" charset="0"/>
              </a:rPr>
              <a:t>   &lt;li&gt;&lt;a </a:t>
            </a:r>
            <a:r>
              <a:rPr lang="fr-FR" dirty="0" err="1" smtClean="0">
                <a:solidFill>
                  <a:srgbClr val="000000"/>
                </a:solidFill>
                <a:highlight>
                  <a:srgbClr val="FFFFFF"/>
                </a:highlight>
                <a:latin typeface="Consolas" panose="020B0609020204030204" pitchFamily="49" charset="0"/>
              </a:rPr>
              <a:t>href</a:t>
            </a:r>
            <a:r>
              <a:rPr lang="fr-FR" dirty="0" smtClean="0">
                <a:solidFill>
                  <a:srgbClr val="000000"/>
                </a:solidFill>
                <a:highlight>
                  <a:srgbClr val="FFFFFF"/>
                </a:highlight>
                <a:latin typeface="Consolas" panose="020B0609020204030204" pitchFamily="49" charset="0"/>
              </a:rPr>
              <a:t>=</a:t>
            </a:r>
            <a:r>
              <a:rPr lang="fr-FR" dirty="0" smtClean="0">
                <a:solidFill>
                  <a:srgbClr val="A31515"/>
                </a:solidFill>
                <a:highlight>
                  <a:srgbClr val="FFFFFF"/>
                </a:highlight>
                <a:latin typeface="Consolas" panose="020B0609020204030204" pitchFamily="49" charset="0"/>
              </a:rPr>
              <a:t>"#option1"</a:t>
            </a:r>
            <a:r>
              <a:rPr lang="fr-FR" dirty="0" smtClean="0">
                <a:solidFill>
                  <a:srgbClr val="000000"/>
                </a:solidFill>
                <a:highlight>
                  <a:srgbClr val="FFFFFF"/>
                </a:highlight>
                <a:latin typeface="Consolas" panose="020B0609020204030204" pitchFamily="49" charset="0"/>
              </a:rPr>
              <a:t>menu option1&lt;</a:t>
            </a:r>
            <a:r>
              <a:rPr lang="fr-FR" dirty="0" smtClean="0">
                <a:solidFill>
                  <a:srgbClr val="800000"/>
                </a:solidFill>
                <a:highlight>
                  <a:srgbClr val="FFFFFF"/>
                </a:highlight>
                <a:latin typeface="Consolas" panose="020B0609020204030204" pitchFamily="49" charset="0"/>
              </a:rPr>
              <a:t>/li&gt;</a:t>
            </a:r>
          </a:p>
          <a:p>
            <a:r>
              <a:rPr lang="fr-FR" dirty="0" smtClean="0">
                <a:solidFill>
                  <a:srgbClr val="000000"/>
                </a:solidFill>
                <a:highlight>
                  <a:srgbClr val="FFFFFF"/>
                </a:highlight>
                <a:latin typeface="Consolas" panose="020B0609020204030204" pitchFamily="49" charset="0"/>
              </a:rPr>
              <a:t>   &lt;li&gt;&lt;a </a:t>
            </a:r>
            <a:r>
              <a:rPr lang="fr-FR" dirty="0" err="1" smtClean="0">
                <a:solidFill>
                  <a:srgbClr val="000000"/>
                </a:solidFill>
                <a:highlight>
                  <a:srgbClr val="FFFFFF"/>
                </a:highlight>
                <a:latin typeface="Consolas" panose="020B0609020204030204" pitchFamily="49" charset="0"/>
              </a:rPr>
              <a:t>href</a:t>
            </a:r>
            <a:r>
              <a:rPr lang="fr-FR" dirty="0" smtClean="0">
                <a:solidFill>
                  <a:srgbClr val="000000"/>
                </a:solidFill>
                <a:highlight>
                  <a:srgbClr val="FFFFFF"/>
                </a:highlight>
                <a:latin typeface="Consolas" panose="020B0609020204030204" pitchFamily="49" charset="0"/>
              </a:rPr>
              <a:t>=</a:t>
            </a:r>
            <a:r>
              <a:rPr lang="fr-FR" dirty="0" smtClean="0">
                <a:solidFill>
                  <a:srgbClr val="A31515"/>
                </a:solidFill>
                <a:highlight>
                  <a:srgbClr val="FFFFFF"/>
                </a:highlight>
                <a:latin typeface="Consolas" panose="020B0609020204030204" pitchFamily="49" charset="0"/>
              </a:rPr>
              <a:t>"#option1"</a:t>
            </a:r>
            <a:r>
              <a:rPr lang="fr-FR" dirty="0" smtClean="0">
                <a:solidFill>
                  <a:srgbClr val="000000"/>
                </a:solidFill>
                <a:highlight>
                  <a:srgbClr val="FFFFFF"/>
                </a:highlight>
                <a:latin typeface="Consolas" panose="020B0609020204030204" pitchFamily="49" charset="0"/>
              </a:rPr>
              <a:t>menu option1&lt;</a:t>
            </a:r>
            <a:r>
              <a:rPr lang="fr-FR" dirty="0" smtClean="0">
                <a:solidFill>
                  <a:srgbClr val="800000"/>
                </a:solidFill>
                <a:highlight>
                  <a:srgbClr val="FFFFFF"/>
                </a:highlight>
                <a:latin typeface="Consolas" panose="020B0609020204030204" pitchFamily="49" charset="0"/>
              </a:rPr>
              <a:t>/li&gt;</a:t>
            </a:r>
          </a:p>
          <a:p>
            <a:r>
              <a:rPr lang="fr-FR" dirty="0" smtClean="0">
                <a:solidFill>
                  <a:srgbClr val="000000"/>
                </a:solidFill>
                <a:highlight>
                  <a:srgbClr val="FFFFFF"/>
                </a:highlight>
                <a:latin typeface="Consolas" panose="020B0609020204030204" pitchFamily="49" charset="0"/>
              </a:rPr>
              <a:t>   &lt;li&gt;&lt;a </a:t>
            </a:r>
            <a:r>
              <a:rPr lang="fr-FR" dirty="0" err="1" smtClean="0">
                <a:solidFill>
                  <a:srgbClr val="000000"/>
                </a:solidFill>
                <a:highlight>
                  <a:srgbClr val="FFFFFF"/>
                </a:highlight>
                <a:latin typeface="Consolas" panose="020B0609020204030204" pitchFamily="49" charset="0"/>
              </a:rPr>
              <a:t>href</a:t>
            </a:r>
            <a:r>
              <a:rPr lang="fr-FR" dirty="0" smtClean="0">
                <a:solidFill>
                  <a:srgbClr val="000000"/>
                </a:solidFill>
                <a:highlight>
                  <a:srgbClr val="FFFFFF"/>
                </a:highlight>
                <a:latin typeface="Consolas" panose="020B0609020204030204" pitchFamily="49" charset="0"/>
              </a:rPr>
              <a:t>=</a:t>
            </a:r>
            <a:r>
              <a:rPr lang="fr-FR" dirty="0" smtClean="0">
                <a:solidFill>
                  <a:srgbClr val="A31515"/>
                </a:solidFill>
                <a:highlight>
                  <a:srgbClr val="FFFFFF"/>
                </a:highlight>
                <a:latin typeface="Consolas" panose="020B0609020204030204" pitchFamily="49" charset="0"/>
              </a:rPr>
              <a:t>"#option1"</a:t>
            </a:r>
            <a:r>
              <a:rPr lang="fr-FR" dirty="0" smtClean="0">
                <a:solidFill>
                  <a:srgbClr val="000000"/>
                </a:solidFill>
                <a:highlight>
                  <a:srgbClr val="FFFFFF"/>
                </a:highlight>
                <a:latin typeface="Consolas" panose="020B0609020204030204" pitchFamily="49" charset="0"/>
              </a:rPr>
              <a:t>menu option1&lt;</a:t>
            </a:r>
            <a:r>
              <a:rPr lang="fr-FR" dirty="0" smtClean="0">
                <a:solidFill>
                  <a:srgbClr val="800000"/>
                </a:solidFill>
                <a:highlight>
                  <a:srgbClr val="FFFFFF"/>
                </a:highlight>
                <a:latin typeface="Consolas" panose="020B0609020204030204" pitchFamily="49" charset="0"/>
              </a:rPr>
              <a:t>/li&gt;</a:t>
            </a:r>
          </a:p>
          <a:p>
            <a:r>
              <a:rPr lang="fr-FR" dirty="0" smtClean="0">
                <a:solidFill>
                  <a:srgbClr val="000000"/>
                </a:solidFill>
                <a:highlight>
                  <a:srgbClr val="FFFFFF"/>
                </a:highlight>
                <a:latin typeface="Consolas" panose="020B0609020204030204" pitchFamily="49" charset="0"/>
              </a:rPr>
              <a:t>   &lt;li&gt;&lt;a </a:t>
            </a:r>
            <a:r>
              <a:rPr lang="fr-FR" dirty="0" err="1" smtClean="0">
                <a:solidFill>
                  <a:srgbClr val="000000"/>
                </a:solidFill>
                <a:highlight>
                  <a:srgbClr val="FFFFFF"/>
                </a:highlight>
                <a:latin typeface="Consolas" panose="020B0609020204030204" pitchFamily="49" charset="0"/>
              </a:rPr>
              <a:t>href</a:t>
            </a:r>
            <a:r>
              <a:rPr lang="fr-FR" dirty="0" smtClean="0">
                <a:solidFill>
                  <a:srgbClr val="000000"/>
                </a:solidFill>
                <a:highlight>
                  <a:srgbClr val="FFFFFF"/>
                </a:highlight>
                <a:latin typeface="Consolas" panose="020B0609020204030204" pitchFamily="49" charset="0"/>
              </a:rPr>
              <a:t>=</a:t>
            </a:r>
            <a:r>
              <a:rPr lang="fr-FR" dirty="0" smtClean="0">
                <a:solidFill>
                  <a:srgbClr val="A31515"/>
                </a:solidFill>
                <a:highlight>
                  <a:srgbClr val="FFFFFF"/>
                </a:highlight>
                <a:latin typeface="Consolas" panose="020B0609020204030204" pitchFamily="49" charset="0"/>
              </a:rPr>
              <a:t>"#option1"</a:t>
            </a:r>
            <a:r>
              <a:rPr lang="fr-FR" dirty="0" smtClean="0">
                <a:solidFill>
                  <a:srgbClr val="000000"/>
                </a:solidFill>
                <a:highlight>
                  <a:srgbClr val="FFFFFF"/>
                </a:highlight>
                <a:latin typeface="Consolas" panose="020B0609020204030204" pitchFamily="49" charset="0"/>
              </a:rPr>
              <a:t>menu option1&lt;</a:t>
            </a:r>
            <a:r>
              <a:rPr lang="fr-FR" dirty="0" smtClean="0">
                <a:solidFill>
                  <a:srgbClr val="800000"/>
                </a:solidFill>
                <a:highlight>
                  <a:srgbClr val="FFFFFF"/>
                </a:highlight>
                <a:latin typeface="Consolas" panose="020B0609020204030204" pitchFamily="49" charset="0"/>
              </a:rPr>
              <a:t>/li&gt;</a:t>
            </a:r>
          </a:p>
          <a:p>
            <a:r>
              <a:rPr lang="sv-SE" dirty="0" smtClean="0">
                <a:solidFill>
                  <a:srgbClr val="000000"/>
                </a:solidFill>
                <a:highlight>
                  <a:srgbClr val="FFFFFF"/>
                </a:highlight>
                <a:latin typeface="Consolas" panose="020B0609020204030204" pitchFamily="49" charset="0"/>
              </a:rPr>
              <a: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ul</a:t>
            </a:r>
            <a:r>
              <a:rPr lang="sv-SE" dirty="0" smtClean="0">
                <a:solidFill>
                  <a:srgbClr val="800000"/>
                </a:solidFill>
                <a:highlight>
                  <a:srgbClr val="FFFFFF"/>
                </a:highlight>
                <a:latin typeface="Consolas" panose="020B0609020204030204" pitchFamily="49" charset="0"/>
              </a:rPr>
              <a:t>&gt;</a:t>
            </a:r>
          </a:p>
          <a:p>
            <a:endParaRPr lang="sv-SE" dirty="0" smtClean="0">
              <a:solidFill>
                <a:srgbClr val="000000"/>
              </a:solidFill>
              <a:highlight>
                <a:srgbClr val="FFFFFF"/>
              </a:highlight>
              <a:latin typeface="Consolas" panose="020B0609020204030204" pitchFamily="49" charset="0"/>
            </a:endParaRPr>
          </a:p>
          <a:p>
            <a:r>
              <a:rPr lang="sv-SE" dirty="0" err="1" smtClean="0">
                <a:solidFill>
                  <a:srgbClr val="000000"/>
                </a:solidFill>
                <a:highlight>
                  <a:srgbClr val="FFFFFF"/>
                </a:highlight>
                <a:latin typeface="Consolas" panose="020B0609020204030204" pitchFamily="49" charset="0"/>
              </a:rPr>
              <a:t>With</a:t>
            </a:r>
            <a:endParaRPr lang="sv-SE" dirty="0" smtClean="0">
              <a:solidFill>
                <a:srgbClr val="000000"/>
              </a:solidFill>
              <a:highlight>
                <a:srgbClr val="FFFFFF"/>
              </a:highlight>
              <a:latin typeface="Consolas" panose="020B0609020204030204" pitchFamily="49" charset="0"/>
            </a:endParaRPr>
          </a:p>
          <a:p>
            <a:endParaRPr lang="sv-SE" dirty="0" smtClean="0">
              <a:solidFill>
                <a:srgbClr val="000000"/>
              </a:solidFill>
              <a:highlight>
                <a:srgbClr val="FFFFFF"/>
              </a:highlight>
              <a:latin typeface="Consolas" panose="020B0609020204030204" pitchFamily="49" charset="0"/>
            </a:endParaRPr>
          </a:p>
          <a:p>
            <a:r>
              <a:rPr lang="sv-SE" dirty="0" smtClean="0">
                <a:solidFill>
                  <a:srgbClr val="000000"/>
                </a:solidFill>
                <a:highlight>
                  <a:srgbClr val="FFFFFF"/>
                </a:highlight>
                <a:latin typeface="Consolas" panose="020B0609020204030204" pitchFamily="49" charset="0"/>
              </a:rPr>
              <a:t>&lt;</a:t>
            </a:r>
            <a:r>
              <a:rPr lang="sv-SE" dirty="0" err="1" smtClean="0">
                <a:solidFill>
                  <a:srgbClr val="000000"/>
                </a:solidFill>
                <a:highlight>
                  <a:srgbClr val="FFFFFF"/>
                </a:highlight>
                <a:latin typeface="Consolas" panose="020B0609020204030204" pitchFamily="49" charset="0"/>
              </a:rPr>
              <a:t>menu</a:t>
            </a:r>
            <a:r>
              <a:rPr lang="sv-SE" dirty="0" smtClean="0">
                <a:solidFill>
                  <a:srgbClr val="000000"/>
                </a:solidFill>
                <a:highlight>
                  <a:srgbClr val="FFFFFF"/>
                </a:highlight>
                <a:latin typeface="Consolas" panose="020B0609020204030204" pitchFamily="49" charset="0"/>
              </a:rPr>
              <a:t>&gt;&lt;</a:t>
            </a:r>
            <a:r>
              <a:rPr lang="sv-SE" dirty="0" smtClean="0">
                <a:solidFill>
                  <a:srgbClr val="800000"/>
                </a:solidFill>
                <a:highlight>
                  <a:srgbClr val="FFFFFF"/>
                </a:highlight>
                <a:latin typeface="Consolas" panose="020B0609020204030204" pitchFamily="49" charset="0"/>
              </a:rPr>
              <a:t>/</a:t>
            </a:r>
            <a:r>
              <a:rPr lang="sv-SE" dirty="0" err="1" smtClean="0">
                <a:solidFill>
                  <a:srgbClr val="800000"/>
                </a:solidFill>
                <a:highlight>
                  <a:srgbClr val="FFFFFF"/>
                </a:highlight>
                <a:latin typeface="Consolas" panose="020B0609020204030204" pitchFamily="49" charset="0"/>
              </a:rPr>
              <a:t>menu</a:t>
            </a:r>
            <a:r>
              <a:rPr lang="sv-SE" dirty="0" smtClean="0">
                <a:solidFill>
                  <a:srgbClr val="800000"/>
                </a:solidFill>
                <a:highlight>
                  <a:srgbClr val="FFFFFF"/>
                </a:highlight>
                <a:latin typeface="Consolas" panose="020B0609020204030204" pitchFamily="49" charset="0"/>
              </a:rPr>
              <a:t>&gt;</a:t>
            </a:r>
            <a:endParaRPr lang="sv-SE" dirty="0"/>
          </a:p>
        </p:txBody>
      </p:sp>
    </p:spTree>
    <p:extLst>
      <p:ext uri="{BB962C8B-B14F-4D97-AF65-F5344CB8AC3E}">
        <p14:creationId xmlns:p14="http://schemas.microsoft.com/office/powerpoint/2010/main" val="2018448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1923</Words>
  <Application>Microsoft Office PowerPoint</Application>
  <PresentationFormat>Widescreen</PresentationFormat>
  <Paragraphs>360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Directives</vt:lpstr>
      <vt:lpstr>Overview</vt:lpstr>
      <vt:lpstr>API</vt:lpstr>
      <vt:lpstr>PowerPoint Presentation</vt:lpstr>
      <vt:lpstr>PowerPoint Presentation</vt:lpstr>
      <vt:lpstr>PowerPoint Presentation</vt:lpstr>
      <vt:lpstr>PowerPoint Presentation</vt:lpstr>
      <vt:lpstr>PowerPoint Presentation</vt:lpstr>
      <vt:lpstr>Element directive</vt:lpstr>
      <vt:lpstr>Element directive – cont..</vt:lpstr>
      <vt:lpstr>Different scopes</vt:lpstr>
      <vt:lpstr>Inherited scope</vt:lpstr>
      <vt:lpstr>Isolated scope</vt:lpstr>
      <vt:lpstr>Isolated scope, callback with parameter</vt:lpstr>
      <vt:lpstr>Isolated scope , cont..</vt:lpstr>
      <vt:lpstr>Attribute directive</vt:lpstr>
      <vt:lpstr>Attribute directive - expander</vt:lpstr>
      <vt:lpstr>Attribute directive – custom input</vt:lpstr>
      <vt:lpstr>Parent child directive</vt:lpstr>
      <vt:lpstr>Parent and Child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Directives</dc:title>
  <dc:creator>cnoring n</dc:creator>
  <cp:lastModifiedBy>cnoring n</cp:lastModifiedBy>
  <cp:revision>57</cp:revision>
  <dcterms:created xsi:type="dcterms:W3CDTF">2016-02-23T23:09:35Z</dcterms:created>
  <dcterms:modified xsi:type="dcterms:W3CDTF">2016-02-25T20:28:39Z</dcterms:modified>
</cp:coreProperties>
</file>