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57" r:id="rId4"/>
    <p:sldId id="258" r:id="rId5"/>
    <p:sldId id="259" r:id="rId6"/>
    <p:sldId id="260" r:id="rId7"/>
    <p:sldId id="261" r:id="rId8"/>
    <p:sldId id="262" r:id="rId9"/>
    <p:sldId id="296" r:id="rId10"/>
    <p:sldId id="297" r:id="rId11"/>
    <p:sldId id="263" r:id="rId12"/>
    <p:sldId id="264" r:id="rId13"/>
    <p:sldId id="265" r:id="rId14"/>
    <p:sldId id="285" r:id="rId15"/>
    <p:sldId id="291" r:id="rId16"/>
    <p:sldId id="294" r:id="rId17"/>
    <p:sldId id="295" r:id="rId18"/>
    <p:sldId id="293" r:id="rId19"/>
    <p:sldId id="269" r:id="rId20"/>
    <p:sldId id="277" r:id="rId21"/>
    <p:sldId id="266" r:id="rId22"/>
    <p:sldId id="270" r:id="rId23"/>
    <p:sldId id="271" r:id="rId24"/>
    <p:sldId id="267" r:id="rId25"/>
    <p:sldId id="268" r:id="rId26"/>
    <p:sldId id="287" r:id="rId27"/>
    <p:sldId id="275" r:id="rId28"/>
    <p:sldId id="288" r:id="rId29"/>
    <p:sldId id="272" r:id="rId30"/>
    <p:sldId id="289" r:id="rId31"/>
    <p:sldId id="273" r:id="rId32"/>
    <p:sldId id="290" r:id="rId33"/>
    <p:sldId id="274" r:id="rId34"/>
    <p:sldId id="278" r:id="rId35"/>
    <p:sldId id="279" r:id="rId36"/>
    <p:sldId id="280" r:id="rId37"/>
    <p:sldId id="282" r:id="rId38"/>
    <p:sldId id="281" r:id="rId3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6B61-CC62-45CE-B58C-3CE19B4AE06B}" type="datetimeFigureOut">
              <a:rPr lang="sv-SE" smtClean="0"/>
              <a:t>2016-05-17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0ACD-CBFD-4195-B2B6-65273B5979A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102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6B61-CC62-45CE-B58C-3CE19B4AE06B}" type="datetimeFigureOut">
              <a:rPr lang="sv-SE" smtClean="0"/>
              <a:t>2016-05-17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0ACD-CBFD-4195-B2B6-65273B5979A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490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6B61-CC62-45CE-B58C-3CE19B4AE06B}" type="datetimeFigureOut">
              <a:rPr lang="sv-SE" smtClean="0"/>
              <a:t>2016-05-17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0ACD-CBFD-4195-B2B6-65273B5979A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89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6B61-CC62-45CE-B58C-3CE19B4AE06B}" type="datetimeFigureOut">
              <a:rPr lang="sv-SE" smtClean="0"/>
              <a:t>2016-05-17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0ACD-CBFD-4195-B2B6-65273B5979A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756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6B61-CC62-45CE-B58C-3CE19B4AE06B}" type="datetimeFigureOut">
              <a:rPr lang="sv-SE" smtClean="0"/>
              <a:t>2016-05-17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0ACD-CBFD-4195-B2B6-65273B5979A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538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6B61-CC62-45CE-B58C-3CE19B4AE06B}" type="datetimeFigureOut">
              <a:rPr lang="sv-SE" smtClean="0"/>
              <a:t>2016-05-17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0ACD-CBFD-4195-B2B6-65273B5979A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891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6B61-CC62-45CE-B58C-3CE19B4AE06B}" type="datetimeFigureOut">
              <a:rPr lang="sv-SE" smtClean="0"/>
              <a:t>2016-05-17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0ACD-CBFD-4195-B2B6-65273B5979A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824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6B61-CC62-45CE-B58C-3CE19B4AE06B}" type="datetimeFigureOut">
              <a:rPr lang="sv-SE" smtClean="0"/>
              <a:t>2016-05-17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0ACD-CBFD-4195-B2B6-65273B5979A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6B61-CC62-45CE-B58C-3CE19B4AE06B}" type="datetimeFigureOut">
              <a:rPr lang="sv-SE" smtClean="0"/>
              <a:t>2016-05-17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0ACD-CBFD-4195-B2B6-65273B5979A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353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6B61-CC62-45CE-B58C-3CE19B4AE06B}" type="datetimeFigureOut">
              <a:rPr lang="sv-SE" smtClean="0"/>
              <a:t>2016-05-17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0ACD-CBFD-4195-B2B6-65273B5979A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330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6B61-CC62-45CE-B58C-3CE19B4AE06B}" type="datetimeFigureOut">
              <a:rPr lang="sv-SE" smtClean="0"/>
              <a:t>2016-05-17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0ACD-CBFD-4195-B2B6-65273B5979A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381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6B61-CC62-45CE-B58C-3CE19B4AE06B}" type="datetimeFigureOut">
              <a:rPr lang="sv-SE" smtClean="0"/>
              <a:t>2016-05-17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60ACD-CBFD-4195-B2B6-65273B5979A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487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Entity</a:t>
            </a:r>
            <a:r>
              <a:rPr lang="sv-SE" dirty="0" smtClean="0"/>
              <a:t> </a:t>
            </a:r>
            <a:r>
              <a:rPr lang="sv-SE" dirty="0" err="1" smtClean="0"/>
              <a:t>Framework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Christoffer Noring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6035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Fluent</a:t>
            </a:r>
            <a:r>
              <a:rPr lang="sv-SE" dirty="0" smtClean="0"/>
              <a:t> API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6172358" y="6215004"/>
            <a:ext cx="572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https://msdn.microsoft.com/en-us/data/jj591617.aspx#1.1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994410" y="1690688"/>
            <a:ext cx="8469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Don’t</a:t>
            </a:r>
            <a:r>
              <a:rPr lang="sv-SE" dirty="0" smtClean="0"/>
              <a:t> start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once</a:t>
            </a:r>
            <a:r>
              <a:rPr lang="sv-SE" dirty="0" smtClean="0"/>
              <a:t> a bit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experienced</a:t>
            </a:r>
            <a:r>
              <a:rPr lang="sv-SE" dirty="0" smtClean="0"/>
              <a:t> </a:t>
            </a:r>
            <a:r>
              <a:rPr lang="sv-SE" dirty="0" err="1" smtClean="0"/>
              <a:t>this</a:t>
            </a:r>
            <a:r>
              <a:rPr lang="sv-SE" dirty="0" smtClean="0"/>
              <a:t> is </a:t>
            </a: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, so </a:t>
            </a:r>
            <a:r>
              <a:rPr lang="sv-SE" dirty="0" err="1" smtClean="0"/>
              <a:t>learn</a:t>
            </a:r>
            <a:r>
              <a:rPr lang="sv-SE" dirty="0" smtClean="0"/>
              <a:t> it</a:t>
            </a:r>
          </a:p>
          <a:p>
            <a:endParaRPr lang="sv-SE" dirty="0"/>
          </a:p>
          <a:p>
            <a:r>
              <a:rPr lang="sv-SE" dirty="0" smtClean="0"/>
              <a:t>It gives </a:t>
            </a:r>
            <a:r>
              <a:rPr lang="sv-SE" dirty="0" err="1" smtClean="0"/>
              <a:t>you</a:t>
            </a:r>
            <a:r>
              <a:rPr lang="sv-SE" dirty="0" smtClean="0"/>
              <a:t> fine </a:t>
            </a:r>
            <a:r>
              <a:rPr lang="sv-SE" dirty="0" err="1" smtClean="0"/>
              <a:t>grained</a:t>
            </a:r>
            <a:r>
              <a:rPr lang="sv-SE" dirty="0" smtClean="0"/>
              <a:t> </a:t>
            </a:r>
            <a:r>
              <a:rPr lang="sv-SE" dirty="0" err="1" smtClean="0"/>
              <a:t>control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outshines</a:t>
            </a:r>
            <a:r>
              <a:rPr lang="sv-SE" dirty="0" smtClean="0"/>
              <a:t> the annotations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1265078" y="2614018"/>
            <a:ext cx="84732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DbContext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DbSet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Products {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DbSet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ProductType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ProductTypes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DbSet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Course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Courses {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DbSet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Students {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OnModelCreating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DbModelBuilder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modelBuilder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modelBuilder.Entity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&gt;().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HasKey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x.Id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modelBuilder.Entity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&gt;().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HasKey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x =&gt;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x.Id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x.Name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);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modelBuilder.Entity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&gt;().Property(t =&gt;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t.Name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HasMaxLength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// etc..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.OnModelCreating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modelBuilder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179775" y="4045179"/>
            <a:ext cx="128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Primary</a:t>
            </a:r>
            <a:r>
              <a:rPr lang="sv-SE" dirty="0" smtClean="0"/>
              <a:t> </a:t>
            </a:r>
            <a:r>
              <a:rPr lang="sv-SE" dirty="0" err="1" smtClean="0"/>
              <a:t>key</a:t>
            </a:r>
            <a:endParaRPr lang="sv-SE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109460" y="4229845"/>
            <a:ext cx="902970" cy="10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72500" y="4617720"/>
            <a:ext cx="155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Composite </a:t>
            </a:r>
            <a:r>
              <a:rPr lang="sv-SE" dirty="0" err="1" smtClean="0"/>
              <a:t>key</a:t>
            </a:r>
            <a:endParaRPr lang="sv-SE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012430" y="4802386"/>
            <a:ext cx="445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22066" y="5554980"/>
            <a:ext cx="261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Max </a:t>
            </a:r>
            <a:r>
              <a:rPr lang="sv-SE" dirty="0" err="1" smtClean="0"/>
              <a:t>Length</a:t>
            </a:r>
            <a:r>
              <a:rPr lang="sv-SE" dirty="0" smtClean="0"/>
              <a:t> on a </a:t>
            </a:r>
            <a:r>
              <a:rPr lang="sv-SE" dirty="0" err="1" smtClean="0"/>
              <a:t>property</a:t>
            </a:r>
            <a:endParaRPr lang="sv-SE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560945" y="5416362"/>
            <a:ext cx="897255" cy="41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4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Create</a:t>
            </a:r>
            <a:r>
              <a:rPr lang="sv-SE" dirty="0" smtClean="0"/>
              <a:t> a </a:t>
            </a:r>
            <a:r>
              <a:rPr lang="sv-SE" dirty="0" err="1" smtClean="0"/>
              <a:t>connection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938646" y="15749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6296891" y="1381991"/>
            <a:ext cx="118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App.config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900546" y="4422972"/>
            <a:ext cx="122681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entityFramework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defaultConnectionFactory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System.Data.Entity.Infrastructure.SqlConnectionFactory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EntityFramework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</a:p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entityFramework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81155" y="2763982"/>
            <a:ext cx="56317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Depending</a:t>
            </a:r>
            <a:r>
              <a:rPr lang="sv-SE" dirty="0" smtClean="0"/>
              <a:t> on </a:t>
            </a:r>
            <a:r>
              <a:rPr lang="sv-SE" dirty="0" err="1" smtClean="0"/>
              <a:t>what</a:t>
            </a:r>
            <a:r>
              <a:rPr lang="sv-SE" dirty="0" smtClean="0"/>
              <a:t> is </a:t>
            </a:r>
            <a:r>
              <a:rPr lang="sv-SE" dirty="0" err="1" smtClean="0"/>
              <a:t>specified</a:t>
            </a:r>
            <a:r>
              <a:rPr lang="sv-SE" dirty="0" smtClean="0"/>
              <a:t> </a:t>
            </a:r>
            <a:r>
              <a:rPr lang="sv-SE" dirty="0" err="1" smtClean="0"/>
              <a:t>here</a:t>
            </a:r>
            <a:r>
              <a:rPr lang="sv-SE" dirty="0" smtClean="0"/>
              <a:t> it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either</a:t>
            </a:r>
            <a:r>
              <a:rPr lang="sv-SE" dirty="0" smtClean="0"/>
              <a:t> </a:t>
            </a:r>
            <a:r>
              <a:rPr lang="sv-SE" dirty="0" err="1" smtClean="0"/>
              <a:t>create</a:t>
            </a:r>
            <a:r>
              <a:rPr lang="sv-SE" dirty="0" smtClean="0"/>
              <a:t> a </a:t>
            </a:r>
          </a:p>
          <a:p>
            <a:endParaRPr lang="sv-SE" dirty="0" smtClean="0"/>
          </a:p>
          <a:p>
            <a:r>
              <a:rPr lang="sv-SE" dirty="0" smtClean="0"/>
              <a:t>- </a:t>
            </a:r>
            <a:r>
              <a:rPr lang="sv-SE" dirty="0" err="1" smtClean="0"/>
              <a:t>Sql</a:t>
            </a:r>
            <a:r>
              <a:rPr lang="sv-SE" dirty="0" smtClean="0"/>
              <a:t> </a:t>
            </a:r>
            <a:r>
              <a:rPr lang="sv-SE" dirty="0" err="1" smtClean="0"/>
              <a:t>database</a:t>
            </a:r>
            <a:r>
              <a:rPr lang="sv-SE" dirty="0" smtClean="0"/>
              <a:t> in </a:t>
            </a:r>
            <a:r>
              <a:rPr lang="sv-SE" dirty="0" err="1" smtClean="0"/>
              <a:t>sql</a:t>
            </a:r>
            <a:r>
              <a:rPr lang="sv-SE" dirty="0" smtClean="0"/>
              <a:t> express, </a:t>
            </a:r>
          </a:p>
          <a:p>
            <a:r>
              <a:rPr lang="sv-SE" dirty="0" smtClean="0"/>
              <a:t>- the real </a:t>
            </a:r>
            <a:r>
              <a:rPr lang="sv-SE" dirty="0" err="1"/>
              <a:t>S</a:t>
            </a:r>
            <a:r>
              <a:rPr lang="sv-SE" dirty="0" err="1" smtClean="0"/>
              <a:t>ql</a:t>
            </a:r>
            <a:r>
              <a:rPr lang="sv-SE" dirty="0" smtClean="0"/>
              <a:t> server </a:t>
            </a:r>
          </a:p>
          <a:p>
            <a:r>
              <a:rPr lang="sv-SE" dirty="0" smtClean="0"/>
              <a:t>- or an in </a:t>
            </a:r>
            <a:r>
              <a:rPr lang="sv-SE" dirty="0" err="1" smtClean="0"/>
              <a:t>memory</a:t>
            </a:r>
            <a:r>
              <a:rPr lang="sv-SE" dirty="0" smtClean="0"/>
              <a:t> </a:t>
            </a:r>
            <a:r>
              <a:rPr lang="sv-SE" dirty="0" err="1" smtClean="0"/>
              <a:t>database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8761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ToList</a:t>
            </a:r>
            <a:r>
              <a:rPr lang="sv-SE" dirty="0" smtClean="0"/>
              <a:t> vs </a:t>
            </a:r>
            <a:r>
              <a:rPr lang="sv-SE" dirty="0" err="1" smtClean="0"/>
              <a:t>IQueryable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039091" y="1849582"/>
            <a:ext cx="341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a </a:t>
            </a:r>
            <a:r>
              <a:rPr lang="sv-SE" dirty="0" err="1" smtClean="0"/>
              <a:t>connection</a:t>
            </a:r>
            <a:r>
              <a:rPr lang="sv-SE" dirty="0" smtClean="0"/>
              <a:t>, </a:t>
            </a:r>
            <a:r>
              <a:rPr lang="sv-SE" dirty="0" err="1" smtClean="0"/>
              <a:t>now</a:t>
            </a:r>
            <a:r>
              <a:rPr lang="sv-SE" dirty="0" smtClean="0"/>
              <a:t> </a:t>
            </a:r>
            <a:r>
              <a:rPr lang="sv-SE" dirty="0" err="1" smtClean="0"/>
              <a:t>what</a:t>
            </a:r>
            <a:r>
              <a:rPr lang="sv-SE" dirty="0" smtClean="0"/>
              <a:t>..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1156855" y="2600650"/>
            <a:ext cx="107199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sv-SE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db.Products</a:t>
            </a:r>
            <a:r>
              <a:rPr lang="sv-SE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.ToList</a:t>
            </a:r>
            <a:r>
              <a:rPr lang="sv-SE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sv-SE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deferredQuery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db.Products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sv-SE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deferredSpecificQuery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db.Products.Select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sv-S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x.Price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400);</a:t>
            </a:r>
          </a:p>
          <a:p>
            <a:endParaRPr lang="sv-SE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600" dirty="0"/>
          </a:p>
        </p:txBody>
      </p:sp>
      <p:sp>
        <p:nvSpPr>
          <p:cNvPr id="6" name="Oval 5"/>
          <p:cNvSpPr/>
          <p:nvPr/>
        </p:nvSpPr>
        <p:spPr>
          <a:xfrm>
            <a:off x="5933209" y="2218914"/>
            <a:ext cx="363682" cy="381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</a:t>
            </a:r>
            <a:endParaRPr lang="sv-SE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746173" y="2691245"/>
            <a:ext cx="187036" cy="40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57209" y="3096491"/>
            <a:ext cx="363682" cy="381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  <a:endParaRPr lang="sv-SE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930736" y="3287359"/>
            <a:ext cx="426028" cy="35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96891" y="2200659"/>
            <a:ext cx="22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Grabs</a:t>
            </a:r>
            <a:r>
              <a:rPr lang="sv-SE" dirty="0" smtClean="0"/>
              <a:t> the data for real</a:t>
            </a:r>
            <a:endParaRPr lang="sv-SE" dirty="0"/>
          </a:p>
        </p:txBody>
      </p:sp>
      <p:sp>
        <p:nvSpPr>
          <p:cNvPr id="13" name="TextBox 12"/>
          <p:cNvSpPr txBox="1"/>
          <p:nvPr/>
        </p:nvSpPr>
        <p:spPr>
          <a:xfrm>
            <a:off x="7801802" y="2969982"/>
            <a:ext cx="3637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only</a:t>
            </a:r>
            <a:r>
              <a:rPr lang="sv-SE" dirty="0" smtClean="0"/>
              <a:t> </a:t>
            </a:r>
            <a:r>
              <a:rPr lang="sv-SE" dirty="0" err="1" smtClean="0"/>
              <a:t>creates</a:t>
            </a:r>
            <a:r>
              <a:rPr lang="sv-SE" dirty="0" smtClean="0"/>
              <a:t> a </a:t>
            </a:r>
            <a:r>
              <a:rPr lang="sv-SE" dirty="0" err="1" smtClean="0"/>
              <a:t>question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type</a:t>
            </a:r>
            <a:r>
              <a:rPr lang="sv-SE" dirty="0" smtClean="0"/>
              <a:t> </a:t>
            </a:r>
          </a:p>
          <a:p>
            <a:r>
              <a:rPr lang="sv-SE" dirty="0" err="1" smtClean="0"/>
              <a:t>Iqueryable</a:t>
            </a:r>
            <a:r>
              <a:rPr lang="sv-SE" dirty="0" smtClean="0"/>
              <a:t>, </a:t>
            </a:r>
            <a:r>
              <a:rPr lang="sv-SE" dirty="0" err="1" smtClean="0"/>
              <a:t>does</a:t>
            </a:r>
            <a:r>
              <a:rPr lang="sv-SE" dirty="0" smtClean="0"/>
              <a:t> NOT </a:t>
            </a:r>
            <a:r>
              <a:rPr lang="sv-SE" dirty="0" err="1" smtClean="0"/>
              <a:t>execute</a:t>
            </a:r>
            <a:r>
              <a:rPr lang="sv-SE" dirty="0" smtClean="0"/>
              <a:t> on </a:t>
            </a:r>
            <a:r>
              <a:rPr lang="sv-SE" dirty="0" err="1" smtClean="0"/>
              <a:t>db</a:t>
            </a:r>
            <a:r>
              <a:rPr lang="sv-SE" dirty="0" smtClean="0"/>
              <a:t>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5676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Persisting</a:t>
            </a:r>
            <a:r>
              <a:rPr lang="sv-SE" dirty="0" smtClean="0"/>
              <a:t> data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199" y="1509605"/>
            <a:ext cx="101865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db.Products.Add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"tomato"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Price = 200 });</a:t>
            </a: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db.SaveChanges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299364" y="2587336"/>
            <a:ext cx="268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Add</a:t>
            </a:r>
            <a:r>
              <a:rPr lang="sv-SE" dirty="0" smtClean="0"/>
              <a:t> data in listlike </a:t>
            </a:r>
            <a:r>
              <a:rPr lang="sv-SE" dirty="0" err="1" smtClean="0"/>
              <a:t>manner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4468091" y="3418609"/>
            <a:ext cx="319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Persist</a:t>
            </a:r>
            <a:r>
              <a:rPr lang="sv-SE" dirty="0" smtClean="0"/>
              <a:t> by </a:t>
            </a:r>
            <a:r>
              <a:rPr lang="sv-SE" dirty="0" err="1" smtClean="0"/>
              <a:t>calling</a:t>
            </a:r>
            <a:r>
              <a:rPr lang="sv-SE" dirty="0" smtClean="0"/>
              <a:t> </a:t>
            </a:r>
            <a:r>
              <a:rPr lang="sv-SE" b="1" dirty="0" smtClean="0"/>
              <a:t>.</a:t>
            </a:r>
            <a:r>
              <a:rPr lang="sv-SE" b="1" dirty="0" err="1" smtClean="0"/>
              <a:t>SaveChanges</a:t>
            </a:r>
            <a:r>
              <a:rPr lang="sv-SE" b="1" dirty="0" smtClean="0"/>
              <a:t>()</a:t>
            </a:r>
            <a:endParaRPr lang="sv-SE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408218" y="2587336"/>
            <a:ext cx="904009" cy="83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008418" y="2421082"/>
            <a:ext cx="384464" cy="23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2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Update</a:t>
            </a:r>
            <a:r>
              <a:rPr lang="sv-SE" dirty="0" smtClean="0"/>
              <a:t> data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704850" y="1690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 =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db.Students.SingleOrDefault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student.Name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"new </a:t>
            </a:r>
            <a:r>
              <a:rPr lang="sv-SE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db.SaveChanges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398" y="2187733"/>
            <a:ext cx="5789864" cy="38015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7510" y="3223260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Select</a:t>
            </a:r>
            <a:r>
              <a:rPr lang="sv-SE" dirty="0" smtClean="0"/>
              <a:t> </a:t>
            </a:r>
            <a:r>
              <a:rPr lang="sv-SE" dirty="0" err="1" smtClean="0"/>
              <a:t>entity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2937510" y="4812030"/>
            <a:ext cx="2571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Only</a:t>
            </a:r>
            <a:r>
              <a:rPr lang="sv-SE" dirty="0" smtClean="0"/>
              <a:t> </a:t>
            </a:r>
            <a:r>
              <a:rPr lang="sv-SE" dirty="0" err="1" smtClean="0"/>
              <a:t>update</a:t>
            </a:r>
            <a:r>
              <a:rPr lang="sv-SE" dirty="0" smtClean="0"/>
              <a:t> the </a:t>
            </a:r>
            <a:r>
              <a:rPr lang="sv-SE" dirty="0" err="1" smtClean="0"/>
              <a:t>property</a:t>
            </a:r>
            <a:endParaRPr lang="sv-SE" dirty="0" smtClean="0"/>
          </a:p>
          <a:p>
            <a:r>
              <a:rPr lang="sv-SE" dirty="0"/>
              <a:t>i</a:t>
            </a:r>
            <a:r>
              <a:rPr lang="sv-SE" dirty="0" smtClean="0"/>
              <a:t>n </a:t>
            </a:r>
            <a:r>
              <a:rPr lang="sv-SE" dirty="0" err="1" smtClean="0"/>
              <a:t>question</a:t>
            </a:r>
            <a:endParaRPr lang="sv-SE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594860" y="3223260"/>
            <a:ext cx="1017270" cy="21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94960" y="4892040"/>
            <a:ext cx="365760" cy="21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79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States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925830" y="1690688"/>
            <a:ext cx="35582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There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different </a:t>
            </a:r>
            <a:r>
              <a:rPr lang="sv-SE" dirty="0" err="1" smtClean="0"/>
              <a:t>states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track</a:t>
            </a:r>
            <a:r>
              <a:rPr lang="sv-SE" dirty="0" smtClean="0"/>
              <a:t> </a:t>
            </a:r>
          </a:p>
          <a:p>
            <a:r>
              <a:rPr lang="sv-SE" dirty="0" err="1" smtClean="0"/>
              <a:t>wether</a:t>
            </a:r>
            <a:r>
              <a:rPr lang="sv-SE" dirty="0" smtClean="0"/>
              <a:t> </a:t>
            </a:r>
            <a:r>
              <a:rPr lang="sv-SE" dirty="0" err="1" smtClean="0"/>
              <a:t>something</a:t>
            </a:r>
            <a:r>
              <a:rPr lang="sv-SE" dirty="0" smtClean="0"/>
              <a:t> is</a:t>
            </a:r>
          </a:p>
          <a:p>
            <a:endParaRPr lang="sv-SE" dirty="0"/>
          </a:p>
          <a:p>
            <a:r>
              <a:rPr lang="sv-SE" dirty="0" err="1" smtClean="0"/>
              <a:t>Added</a:t>
            </a:r>
            <a:endParaRPr lang="sv-SE" dirty="0" smtClean="0"/>
          </a:p>
          <a:p>
            <a:r>
              <a:rPr lang="sv-SE" dirty="0" err="1" smtClean="0"/>
              <a:t>Modified</a:t>
            </a:r>
            <a:endParaRPr lang="sv-SE" dirty="0" smtClean="0"/>
          </a:p>
          <a:p>
            <a:r>
              <a:rPr lang="sv-SE" dirty="0" err="1" smtClean="0"/>
              <a:t>Detached</a:t>
            </a:r>
            <a:endParaRPr lang="sv-SE" dirty="0" smtClean="0"/>
          </a:p>
          <a:p>
            <a:r>
              <a:rPr lang="sv-SE" dirty="0" smtClean="0"/>
              <a:t>Etc..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5358214" y="964007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db.Database.Log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 =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Detached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stateOfStudent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db.Entry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(student).State;</a:t>
            </a:r>
            <a:endParaRPr lang="sv-SE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336666" y="414850"/>
            <a:ext cx="630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Detached</a:t>
            </a:r>
            <a:r>
              <a:rPr lang="sv-SE" dirty="0" smtClean="0"/>
              <a:t>, </a:t>
            </a:r>
            <a:r>
              <a:rPr lang="sv-SE" dirty="0" err="1" smtClean="0"/>
              <a:t>aka</a:t>
            </a:r>
            <a:r>
              <a:rPr lang="sv-SE" dirty="0" smtClean="0"/>
              <a:t> EF </a:t>
            </a:r>
            <a:r>
              <a:rPr lang="sv-SE" dirty="0" err="1" smtClean="0"/>
              <a:t>does</a:t>
            </a:r>
            <a:r>
              <a:rPr lang="sv-SE" dirty="0" smtClean="0"/>
              <a:t> not </a:t>
            </a:r>
            <a:r>
              <a:rPr lang="sv-SE" dirty="0" err="1" smtClean="0"/>
              <a:t>know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it, </a:t>
            </a:r>
            <a:r>
              <a:rPr lang="sv-SE" dirty="0" err="1" smtClean="0"/>
              <a:t>will</a:t>
            </a:r>
            <a:r>
              <a:rPr lang="sv-SE" dirty="0" smtClean="0"/>
              <a:t> do </a:t>
            </a:r>
            <a:r>
              <a:rPr lang="sv-SE" dirty="0" err="1" smtClean="0"/>
              <a:t>nothing</a:t>
            </a:r>
            <a:r>
              <a:rPr lang="sv-SE" dirty="0" smtClean="0"/>
              <a:t> 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saved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4629307" y="6080760"/>
            <a:ext cx="709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The </a:t>
            </a:r>
            <a:r>
              <a:rPr lang="sv-SE" i="1" dirty="0" err="1" smtClean="0"/>
              <a:t>state</a:t>
            </a:r>
            <a:r>
              <a:rPr lang="sv-SE" i="1" dirty="0" smtClean="0"/>
              <a:t> </a:t>
            </a:r>
            <a:r>
              <a:rPr lang="sv-SE" i="1" dirty="0" err="1" smtClean="0"/>
              <a:t>basically</a:t>
            </a:r>
            <a:r>
              <a:rPr lang="sv-SE" i="1" dirty="0" smtClean="0"/>
              <a:t> </a:t>
            </a:r>
            <a:r>
              <a:rPr lang="sv-SE" i="1" dirty="0" err="1" smtClean="0"/>
              <a:t>tells</a:t>
            </a:r>
            <a:r>
              <a:rPr lang="sv-SE" i="1" dirty="0" smtClean="0"/>
              <a:t> EF </a:t>
            </a:r>
            <a:r>
              <a:rPr lang="sv-SE" i="1" dirty="0" err="1" smtClean="0"/>
              <a:t>what</a:t>
            </a:r>
            <a:r>
              <a:rPr lang="sv-SE" i="1" dirty="0" smtClean="0"/>
              <a:t> to do </a:t>
            </a:r>
            <a:r>
              <a:rPr lang="sv-SE" i="1" dirty="0" err="1" smtClean="0"/>
              <a:t>when</a:t>
            </a:r>
            <a:r>
              <a:rPr lang="sv-SE" i="1" dirty="0" smtClean="0"/>
              <a:t> </a:t>
            </a:r>
            <a:r>
              <a:rPr lang="sv-SE" i="1" dirty="0" err="1" smtClean="0"/>
              <a:t>someone</a:t>
            </a:r>
            <a:r>
              <a:rPr lang="sv-SE" i="1" dirty="0" smtClean="0"/>
              <a:t> calls </a:t>
            </a:r>
            <a:r>
              <a:rPr lang="sv-SE" b="1" i="1" dirty="0" smtClean="0"/>
              <a:t>.</a:t>
            </a:r>
            <a:r>
              <a:rPr lang="sv-SE" b="1" i="1" dirty="0" err="1" smtClean="0"/>
              <a:t>SaveChanges</a:t>
            </a:r>
            <a:r>
              <a:rPr lang="sv-SE" b="1" i="1" dirty="0" smtClean="0"/>
              <a:t>()</a:t>
            </a:r>
            <a:endParaRPr lang="sv-SE" b="1" i="1" dirty="0"/>
          </a:p>
        </p:txBody>
      </p:sp>
      <p:sp>
        <p:nvSpPr>
          <p:cNvPr id="8" name="Rectangle 7"/>
          <p:cNvSpPr/>
          <p:nvPr/>
        </p:nvSpPr>
        <p:spPr>
          <a:xfrm>
            <a:off x="5426512" y="3121811"/>
            <a:ext cx="5227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addedStudent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Name=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"Added"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db.Students.Add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addedStudent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stateOfAddedStudent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db.Entry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addedStudent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).State;</a:t>
            </a:r>
            <a:endParaRPr lang="sv-SE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448060" y="2611072"/>
            <a:ext cx="2978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Added</a:t>
            </a:r>
            <a:r>
              <a:rPr lang="sv-SE" dirty="0" smtClean="0"/>
              <a:t>, </a:t>
            </a:r>
            <a:r>
              <a:rPr lang="sv-SE" dirty="0" err="1" smtClean="0"/>
              <a:t>aka</a:t>
            </a:r>
            <a:r>
              <a:rPr lang="sv-SE" dirty="0" smtClean="0"/>
              <a:t> EF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run</a:t>
            </a:r>
            <a:r>
              <a:rPr lang="sv-SE" dirty="0" smtClean="0"/>
              <a:t> INSERT</a:t>
            </a:r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>
            <a:off x="5448060" y="4639051"/>
            <a:ext cx="6976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modifiedStudent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=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db.Students.SingleOrDefault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modifiedStudent.Name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modified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stateOfModifiedStudent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db.Entry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modifiedStudent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).State;</a:t>
            </a:r>
            <a:endParaRPr lang="sv-SE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448061" y="4269719"/>
            <a:ext cx="331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Modified</a:t>
            </a:r>
            <a:r>
              <a:rPr lang="sv-SE" dirty="0" smtClean="0"/>
              <a:t>, </a:t>
            </a:r>
            <a:r>
              <a:rPr lang="sv-SE" dirty="0" err="1" smtClean="0"/>
              <a:t>aka</a:t>
            </a:r>
            <a:r>
              <a:rPr lang="sv-SE" dirty="0" smtClean="0"/>
              <a:t> EF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run</a:t>
            </a:r>
            <a:r>
              <a:rPr lang="sv-SE" dirty="0" smtClean="0"/>
              <a:t> UPDATE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7826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States </a:t>
            </a:r>
            <a:r>
              <a:rPr lang="sv-SE" dirty="0" err="1" smtClean="0"/>
              <a:t>example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974598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studentOld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db.Students.SingleOrDefault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studentOld.Name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"Change 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studentOldState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db.Entry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studentOld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).State;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studentOldStateInNewContext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db.Entry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studentOld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).State;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db.SaveChanges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sv-SE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446270" y="2903220"/>
            <a:ext cx="269748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06640" y="2697480"/>
            <a:ext cx="351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State DETACHED = I </a:t>
            </a:r>
            <a:r>
              <a:rPr lang="sv-SE" dirty="0" err="1" smtClean="0"/>
              <a:t>don’t</a:t>
            </a:r>
            <a:r>
              <a:rPr lang="sv-SE" dirty="0" smtClean="0"/>
              <a:t> </a:t>
            </a:r>
            <a:r>
              <a:rPr lang="sv-SE" dirty="0" err="1" smtClean="0"/>
              <a:t>know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3749040" y="4583788"/>
            <a:ext cx="219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do NOTHING</a:t>
            </a:r>
            <a:endParaRPr lang="sv-S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06140" y="4263390"/>
            <a:ext cx="834390" cy="320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66560" y="822960"/>
            <a:ext cx="168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State MODIFIED</a:t>
            </a:r>
            <a:endParaRPr lang="sv-SE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940858" y="1428750"/>
            <a:ext cx="1088592" cy="126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98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State </a:t>
            </a:r>
            <a:r>
              <a:rPr lang="sv-SE" dirty="0" err="1" smtClean="0"/>
              <a:t>fixed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24890" y="1778705"/>
            <a:ext cx="103289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studentOld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db.Students.SingleOrDefault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studentOld.Name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"Change 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studentOldState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db.Entry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studentOld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).State;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studentOldStateInNewContext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db.Entry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studentOld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).State;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db.Entry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studentOld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).State = </a:t>
            </a:r>
            <a:r>
              <a:rPr lang="sv-SE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EntityState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.Modified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db.SaveChanges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5" name="Rectangle 4"/>
          <p:cNvSpPr/>
          <p:nvPr/>
        </p:nvSpPr>
        <p:spPr>
          <a:xfrm>
            <a:off x="1520190" y="4309110"/>
            <a:ext cx="5212080" cy="3543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8046720" y="3691890"/>
            <a:ext cx="3324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Force a STATE </a:t>
            </a:r>
            <a:r>
              <a:rPr lang="sv-SE" dirty="0" err="1" smtClean="0"/>
              <a:t>change</a:t>
            </a:r>
            <a:r>
              <a:rPr lang="sv-SE" dirty="0" smtClean="0"/>
              <a:t> to </a:t>
            </a:r>
            <a:r>
              <a:rPr lang="sv-SE" dirty="0" err="1" smtClean="0"/>
              <a:t>modified</a:t>
            </a:r>
            <a:endParaRPr lang="sv-SE" dirty="0" smtClean="0"/>
          </a:p>
          <a:p>
            <a:r>
              <a:rPr lang="sv-SE" dirty="0" smtClean="0"/>
              <a:t>So the </a:t>
            </a:r>
            <a:r>
              <a:rPr lang="sv-SE" dirty="0" err="1" smtClean="0"/>
              <a:t>context</a:t>
            </a:r>
            <a:r>
              <a:rPr lang="sv-SE" dirty="0" smtClean="0"/>
              <a:t> </a:t>
            </a:r>
            <a:r>
              <a:rPr lang="sv-SE" dirty="0" err="1" smtClean="0"/>
              <a:t>knows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it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3360420" y="5497830"/>
            <a:ext cx="297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Now</a:t>
            </a:r>
            <a:r>
              <a:rPr lang="sv-SE" dirty="0" smtClean="0"/>
              <a:t> </a:t>
            </a:r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row</a:t>
            </a:r>
            <a:r>
              <a:rPr lang="sv-SE" dirty="0" smtClean="0"/>
              <a:t> </a:t>
            </a:r>
            <a:r>
              <a:rPr lang="sv-SE" dirty="0" err="1" smtClean="0"/>
              <a:t>runs</a:t>
            </a:r>
            <a:r>
              <a:rPr lang="sv-SE" dirty="0" smtClean="0"/>
              <a:t> an UPDATE</a:t>
            </a:r>
            <a:endParaRPr lang="sv-SE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708910" y="5074920"/>
            <a:ext cx="502920" cy="42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018020" y="4171950"/>
            <a:ext cx="1028700" cy="26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5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err="1" smtClean="0"/>
              <a:t>Lazy</a:t>
            </a:r>
            <a:r>
              <a:rPr lang="sv-SE" b="1" dirty="0" smtClean="0"/>
              <a:t> </a:t>
            </a:r>
            <a:r>
              <a:rPr lang="sv-SE" b="1" dirty="0" err="1" smtClean="0"/>
              <a:t>loading</a:t>
            </a:r>
            <a:r>
              <a:rPr lang="sv-SE" dirty="0" smtClean="0"/>
              <a:t> vs </a:t>
            </a:r>
            <a:r>
              <a:rPr lang="sv-SE" dirty="0" err="1" smtClean="0"/>
              <a:t>Eager</a:t>
            </a:r>
            <a:r>
              <a:rPr lang="sv-SE" dirty="0" smtClean="0"/>
              <a:t> </a:t>
            </a:r>
            <a:r>
              <a:rPr lang="sv-SE" dirty="0" err="1" smtClean="0"/>
              <a:t>loading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937260" y="1931670"/>
            <a:ext cx="806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Lazy</a:t>
            </a:r>
            <a:r>
              <a:rPr lang="sv-SE" b="1" dirty="0" smtClean="0"/>
              <a:t> </a:t>
            </a:r>
            <a:r>
              <a:rPr lang="sv-SE" b="1" dirty="0" err="1" smtClean="0"/>
              <a:t>loading</a:t>
            </a:r>
            <a:r>
              <a:rPr lang="sv-SE" dirty="0" smtClean="0"/>
              <a:t>, </a:t>
            </a:r>
            <a:r>
              <a:rPr lang="sv-SE" dirty="0" err="1" smtClean="0"/>
              <a:t>means</a:t>
            </a:r>
            <a:r>
              <a:rPr lang="sv-SE" dirty="0" smtClean="0"/>
              <a:t> as </a:t>
            </a:r>
            <a:r>
              <a:rPr lang="sv-SE" dirty="0" err="1" smtClean="0"/>
              <a:t>soon</a:t>
            </a:r>
            <a:r>
              <a:rPr lang="sv-SE" dirty="0" smtClean="0"/>
              <a:t> as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poke</a:t>
            </a:r>
            <a:r>
              <a:rPr lang="sv-SE" dirty="0" smtClean="0"/>
              <a:t> at </a:t>
            </a:r>
            <a:r>
              <a:rPr lang="sv-SE" dirty="0" err="1" smtClean="0"/>
              <a:t>property</a:t>
            </a:r>
            <a:r>
              <a:rPr lang="sv-SE" dirty="0" smtClean="0"/>
              <a:t> it is </a:t>
            </a:r>
            <a:r>
              <a:rPr lang="sv-SE" dirty="0" err="1" smtClean="0"/>
              <a:t>loaded</a:t>
            </a:r>
            <a:r>
              <a:rPr lang="sv-SE" dirty="0" smtClean="0"/>
              <a:t> from the </a:t>
            </a:r>
            <a:r>
              <a:rPr lang="sv-SE" dirty="0" err="1" smtClean="0"/>
              <a:t>database</a:t>
            </a:r>
            <a:r>
              <a:rPr lang="sv-SE" dirty="0" smtClean="0"/>
              <a:t>. 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937260" y="2383780"/>
            <a:ext cx="77495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lazyStudent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db.Students.SingleOrDefault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lazyStudent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.</a:t>
            </a:r>
            <a:r>
              <a:rPr lang="sv-SE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RegisteredCourses</a:t>
            </a:r>
            <a:endParaRPr lang="sv-SE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(student =&gt; </a:t>
            </a:r>
            <a:r>
              <a:rPr lang="sv-SE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student.Name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715250" y="3440430"/>
            <a:ext cx="284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”</a:t>
            </a:r>
            <a:r>
              <a:rPr lang="sv-SE" dirty="0" err="1" smtClean="0"/>
              <a:t>Poking</a:t>
            </a:r>
            <a:r>
              <a:rPr lang="sv-SE" dirty="0" smtClean="0"/>
              <a:t>” </a:t>
            </a:r>
            <a:r>
              <a:rPr lang="sv-SE" dirty="0" err="1" smtClean="0"/>
              <a:t>RegisteredCourses</a:t>
            </a:r>
            <a:endParaRPr lang="sv-SE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063490" y="3611880"/>
            <a:ext cx="2503170" cy="19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7260" y="5097839"/>
            <a:ext cx="9343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behaviour</a:t>
            </a:r>
            <a:r>
              <a:rPr lang="sv-SE" dirty="0" smtClean="0"/>
              <a:t> is </a:t>
            </a:r>
            <a:r>
              <a:rPr lang="sv-SE" dirty="0" err="1" smtClean="0"/>
              <a:t>controlled</a:t>
            </a:r>
            <a:r>
              <a:rPr lang="sv-SE" dirty="0" smtClean="0"/>
              <a:t> by a </a:t>
            </a:r>
            <a:r>
              <a:rPr lang="sv-SE" dirty="0" err="1" smtClean="0"/>
              <a:t>setting</a:t>
            </a:r>
            <a:r>
              <a:rPr lang="sv-SE" dirty="0" smtClean="0"/>
              <a:t>, </a:t>
            </a:r>
            <a:r>
              <a:rPr lang="sv-SE" dirty="0" err="1" smtClean="0"/>
              <a:t>recommended</a:t>
            </a:r>
            <a:r>
              <a:rPr lang="sv-SE" dirty="0" smtClean="0"/>
              <a:t> is </a:t>
            </a:r>
            <a:r>
              <a:rPr lang="sv-SE" dirty="0" err="1" smtClean="0"/>
              <a:t>turn</a:t>
            </a:r>
            <a:r>
              <a:rPr lang="sv-SE" dirty="0" smtClean="0"/>
              <a:t> in off as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loose</a:t>
            </a:r>
            <a:r>
              <a:rPr lang="sv-SE" dirty="0" smtClean="0"/>
              <a:t> </a:t>
            </a:r>
            <a:r>
              <a:rPr lang="sv-SE" dirty="0" err="1" smtClean="0"/>
              <a:t>control</a:t>
            </a:r>
            <a:endParaRPr lang="sv-SE" dirty="0" smtClean="0"/>
          </a:p>
          <a:p>
            <a:r>
              <a:rPr lang="sv-SE" dirty="0"/>
              <a:t>o</a:t>
            </a:r>
            <a:r>
              <a:rPr lang="sv-SE" dirty="0" smtClean="0"/>
              <a:t>ver the </a:t>
            </a:r>
            <a:r>
              <a:rPr lang="sv-SE" dirty="0" err="1" smtClean="0"/>
              <a:t>methods</a:t>
            </a:r>
            <a:r>
              <a:rPr lang="sv-SE" dirty="0" smtClean="0"/>
              <a:t> </a:t>
            </a:r>
            <a:r>
              <a:rPr lang="sv-SE" dirty="0" err="1" smtClean="0"/>
              <a:t>execution</a:t>
            </a:r>
            <a:r>
              <a:rPr lang="sv-SE" dirty="0" smtClean="0"/>
              <a:t> </a:t>
            </a:r>
            <a:r>
              <a:rPr lang="sv-SE" dirty="0" err="1" smtClean="0"/>
              <a:t>time</a:t>
            </a:r>
            <a:r>
              <a:rPr lang="sv-SE" dirty="0" smtClean="0"/>
              <a:t> in a </a:t>
            </a:r>
            <a:r>
              <a:rPr lang="sv-SE" dirty="0" err="1" smtClean="0"/>
              <a:t>refactoring</a:t>
            </a:r>
            <a:r>
              <a:rPr lang="sv-SE" dirty="0" smtClean="0"/>
              <a:t> situation or the </a:t>
            </a:r>
            <a:r>
              <a:rPr lang="sv-SE" dirty="0" err="1" smtClean="0"/>
              <a:t>size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dataset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make for </a:t>
            </a:r>
          </a:p>
          <a:p>
            <a:r>
              <a:rPr lang="sv-SE" dirty="0" err="1"/>
              <a:t>v</a:t>
            </a:r>
            <a:r>
              <a:rPr lang="sv-SE" dirty="0" err="1" smtClean="0"/>
              <a:t>ery</a:t>
            </a:r>
            <a:r>
              <a:rPr lang="sv-SE" dirty="0" smtClean="0"/>
              <a:t> </a:t>
            </a:r>
            <a:r>
              <a:rPr lang="sv-SE" dirty="0" err="1" smtClean="0"/>
              <a:t>unpredictable</a:t>
            </a:r>
            <a:r>
              <a:rPr lang="sv-SE" dirty="0" smtClean="0"/>
              <a:t> </a:t>
            </a:r>
            <a:r>
              <a:rPr lang="sv-SE" dirty="0" err="1" smtClean="0"/>
              <a:t>behaviour</a:t>
            </a:r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>
            <a:off x="937260" y="6295430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db.Configuration.LazyLoadingEnabled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435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err="1" smtClean="0"/>
              <a:t>Eager</a:t>
            </a:r>
            <a:r>
              <a:rPr lang="sv-SE" b="1" dirty="0" smtClean="0"/>
              <a:t> </a:t>
            </a:r>
            <a:r>
              <a:rPr lang="sv-SE" b="1" dirty="0" err="1" smtClean="0"/>
              <a:t>loading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Navigation </a:t>
            </a:r>
            <a:r>
              <a:rPr lang="sv-SE" dirty="0" err="1" smtClean="0"/>
              <a:t>properties</a:t>
            </a:r>
            <a:r>
              <a:rPr lang="sv-SE" dirty="0" smtClean="0"/>
              <a:t> and .</a:t>
            </a:r>
            <a:r>
              <a:rPr lang="sv-SE" dirty="0" err="1" smtClean="0"/>
              <a:t>Include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971550" y="1690688"/>
            <a:ext cx="704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Ok so </a:t>
            </a:r>
            <a:r>
              <a:rPr lang="sv-SE" dirty="0" err="1" smtClean="0"/>
              <a:t>now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</a:t>
            </a:r>
            <a:r>
              <a:rPr lang="sv-SE" dirty="0" err="1" smtClean="0"/>
              <a:t>our</a:t>
            </a:r>
            <a:r>
              <a:rPr lang="sv-SE" dirty="0" smtClean="0"/>
              <a:t> </a:t>
            </a:r>
            <a:r>
              <a:rPr lang="sv-SE" dirty="0" err="1" smtClean="0"/>
              <a:t>product</a:t>
            </a:r>
            <a:r>
              <a:rPr lang="sv-SE" dirty="0" smtClean="0"/>
              <a:t>, </a:t>
            </a:r>
            <a:r>
              <a:rPr lang="sv-SE" dirty="0" err="1" smtClean="0"/>
              <a:t>our</a:t>
            </a:r>
            <a:r>
              <a:rPr lang="sv-SE" dirty="0" smtClean="0"/>
              <a:t> </a:t>
            </a:r>
            <a:r>
              <a:rPr lang="sv-SE" dirty="0" err="1" smtClean="0"/>
              <a:t>product</a:t>
            </a:r>
            <a:r>
              <a:rPr lang="sv-SE" dirty="0" smtClean="0"/>
              <a:t> </a:t>
            </a:r>
            <a:r>
              <a:rPr lang="sv-SE" dirty="0" err="1" smtClean="0"/>
              <a:t>type</a:t>
            </a:r>
            <a:r>
              <a:rPr lang="sv-SE" dirty="0" smtClean="0"/>
              <a:t>,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how</a:t>
            </a:r>
            <a:r>
              <a:rPr lang="sv-SE" dirty="0" smtClean="0"/>
              <a:t> get the data?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971550" y="227885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db.Products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SingleOrDefault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x =&gt;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Carrot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  <a:endParaRPr lang="sv-S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051560" y="3611880"/>
            <a:ext cx="573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load</a:t>
            </a:r>
            <a:r>
              <a:rPr lang="sv-SE" dirty="0" smtClean="0"/>
              <a:t> the </a:t>
            </a:r>
            <a:r>
              <a:rPr lang="sv-SE" dirty="0" err="1" smtClean="0"/>
              <a:t>product</a:t>
            </a:r>
            <a:r>
              <a:rPr lang="sv-SE" dirty="0" smtClean="0"/>
              <a:t> and </a:t>
            </a:r>
            <a:r>
              <a:rPr lang="sv-SE" dirty="0" err="1" smtClean="0"/>
              <a:t>our</a:t>
            </a:r>
            <a:r>
              <a:rPr lang="sv-SE" dirty="0" smtClean="0"/>
              <a:t> navigation </a:t>
            </a:r>
            <a:r>
              <a:rPr lang="sv-SE" dirty="0" err="1" smtClean="0"/>
              <a:t>property</a:t>
            </a:r>
            <a:r>
              <a:rPr lang="sv-SE" dirty="0" smtClean="0"/>
              <a:t> </a:t>
            </a:r>
            <a:r>
              <a:rPr lang="sv-SE" b="1" dirty="0" err="1" smtClean="0"/>
              <a:t>Type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7185660" y="202835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Price 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ProductType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 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8" name="Rectangle 7"/>
          <p:cNvSpPr/>
          <p:nvPr/>
        </p:nvSpPr>
        <p:spPr>
          <a:xfrm>
            <a:off x="8007434" y="3554730"/>
            <a:ext cx="3902626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784924" y="2514600"/>
            <a:ext cx="1090346" cy="117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366260" y="2514600"/>
            <a:ext cx="2418664" cy="13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51560" y="4278511"/>
            <a:ext cx="677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If .</a:t>
            </a:r>
            <a:r>
              <a:rPr lang="sv-SE" dirty="0" err="1"/>
              <a:t>I</a:t>
            </a:r>
            <a:r>
              <a:rPr lang="sv-SE" dirty="0" err="1" smtClean="0"/>
              <a:t>nclude</a:t>
            </a:r>
            <a:r>
              <a:rPr lang="sv-SE" dirty="0" smtClean="0"/>
              <a:t> is not </a:t>
            </a:r>
            <a:r>
              <a:rPr lang="sv-SE" dirty="0" err="1" smtClean="0"/>
              <a:t>used</a:t>
            </a:r>
            <a:r>
              <a:rPr lang="sv-SE" dirty="0" smtClean="0"/>
              <a:t> the navigation </a:t>
            </a:r>
            <a:r>
              <a:rPr lang="sv-SE" dirty="0" err="1" smtClean="0"/>
              <a:t>property</a:t>
            </a:r>
            <a:r>
              <a:rPr lang="sv-SE" dirty="0" smtClean="0"/>
              <a:t> </a:t>
            </a:r>
            <a:r>
              <a:rPr lang="sv-SE" dirty="0" err="1" smtClean="0"/>
              <a:t>Type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</a:t>
            </a:r>
            <a:r>
              <a:rPr lang="sv-SE" dirty="0" err="1" smtClean="0"/>
              <a:t>value</a:t>
            </a:r>
            <a:r>
              <a:rPr lang="sv-SE" dirty="0" smtClean="0"/>
              <a:t> </a:t>
            </a:r>
            <a:r>
              <a:rPr lang="sv-SE" b="1" dirty="0" err="1" smtClean="0"/>
              <a:t>null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3504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About</a:t>
            </a:r>
            <a:r>
              <a:rPr lang="sv-SE" dirty="0" smtClean="0"/>
              <a:t> </a:t>
            </a:r>
            <a:r>
              <a:rPr lang="sv-SE" dirty="0" err="1" smtClean="0"/>
              <a:t>me</a:t>
            </a:r>
            <a:r>
              <a:rPr lang="sv-SE" dirty="0" smtClean="0"/>
              <a:t>	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v-SE" dirty="0" smtClean="0"/>
              <a:t>Chris Noring, Swedish </a:t>
            </a:r>
            <a:r>
              <a:rPr lang="sv-SE" dirty="0" err="1" smtClean="0"/>
              <a:t>Developer</a:t>
            </a:r>
            <a:r>
              <a:rPr lang="sv-SE" dirty="0" smtClean="0"/>
              <a:t> </a:t>
            </a:r>
            <a:r>
              <a:rPr lang="sv-SE" dirty="0" err="1" smtClean="0"/>
              <a:t>since</a:t>
            </a:r>
            <a:r>
              <a:rPr lang="sv-SE" dirty="0" smtClean="0"/>
              <a:t> 10 </a:t>
            </a:r>
            <a:r>
              <a:rPr lang="sv-SE" dirty="0" err="1" smtClean="0"/>
              <a:t>years</a:t>
            </a:r>
            <a:r>
              <a:rPr lang="sv-SE" dirty="0" smtClean="0"/>
              <a:t>.</a:t>
            </a:r>
          </a:p>
          <a:p>
            <a:pPr marL="0" indent="0">
              <a:buNone/>
            </a:pPr>
            <a:r>
              <a:rPr lang="sv-SE" dirty="0" err="1" smtClean="0"/>
              <a:t>Londoner</a:t>
            </a:r>
            <a:r>
              <a:rPr lang="sv-SE" dirty="0" smtClean="0"/>
              <a:t> for the last </a:t>
            </a:r>
            <a:r>
              <a:rPr lang="sv-SE" dirty="0" err="1" smtClean="0"/>
              <a:t>month</a:t>
            </a:r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Full stack </a:t>
            </a:r>
            <a:r>
              <a:rPr lang="sv-SE" dirty="0" err="1" smtClean="0"/>
              <a:t>developer</a:t>
            </a:r>
            <a:r>
              <a:rPr lang="sv-SE" dirty="0" smtClean="0"/>
              <a:t>. </a:t>
            </a:r>
            <a:r>
              <a:rPr lang="sv-SE" dirty="0" err="1" smtClean="0"/>
              <a:t>Educator</a:t>
            </a:r>
            <a:r>
              <a:rPr lang="sv-SE" dirty="0" smtClean="0"/>
              <a:t>, </a:t>
            </a:r>
            <a:r>
              <a:rPr lang="sv-SE" dirty="0" err="1" smtClean="0"/>
              <a:t>lecturer</a:t>
            </a: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London </a:t>
            </a:r>
            <a:r>
              <a:rPr lang="sv-SE" dirty="0" err="1" smtClean="0"/>
              <a:t>Javascript</a:t>
            </a:r>
            <a:r>
              <a:rPr lang="sv-SE" dirty="0" smtClean="0"/>
              <a:t> </a:t>
            </a:r>
            <a:r>
              <a:rPr lang="sv-SE" dirty="0" err="1" smtClean="0"/>
              <a:t>meetup</a:t>
            </a:r>
            <a:r>
              <a:rPr lang="sv-SE" dirty="0" smtClean="0"/>
              <a:t> </a:t>
            </a:r>
            <a:r>
              <a:rPr lang="sv-SE" dirty="0" err="1" smtClean="0"/>
              <a:t>group</a:t>
            </a:r>
            <a:r>
              <a:rPr lang="sv-SE" dirty="0" smtClean="0"/>
              <a:t>  </a:t>
            </a:r>
            <a:r>
              <a:rPr lang="sv-SE" dirty="0" err="1" smtClean="0"/>
              <a:t>organizer</a:t>
            </a:r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.NET on the </a:t>
            </a:r>
            <a:r>
              <a:rPr lang="sv-SE" dirty="0" err="1" smtClean="0"/>
              <a:t>backend</a:t>
            </a:r>
            <a:r>
              <a:rPr lang="sv-SE" dirty="0" smtClean="0"/>
              <a:t>, </a:t>
            </a:r>
            <a:r>
              <a:rPr lang="sv-SE" dirty="0" err="1" smtClean="0"/>
              <a:t>angular</a:t>
            </a:r>
            <a:r>
              <a:rPr lang="sv-SE" dirty="0" smtClean="0"/>
              <a:t> on the </a:t>
            </a:r>
            <a:r>
              <a:rPr lang="sv-SE" dirty="0" err="1" smtClean="0"/>
              <a:t>frontend</a:t>
            </a:r>
            <a:r>
              <a:rPr lang="sv-SE" dirty="0" smtClean="0"/>
              <a:t>, and </a:t>
            </a:r>
            <a:r>
              <a:rPr lang="sv-SE" dirty="0" err="1" smtClean="0"/>
              <a:t>other</a:t>
            </a:r>
            <a:r>
              <a:rPr lang="sv-SE" dirty="0" smtClean="0"/>
              <a:t> </a:t>
            </a:r>
            <a:r>
              <a:rPr lang="sv-SE" dirty="0" err="1" smtClean="0"/>
              <a:t>js</a:t>
            </a:r>
            <a:r>
              <a:rPr lang="sv-SE" dirty="0" smtClean="0"/>
              <a:t> </a:t>
            </a:r>
            <a:r>
              <a:rPr lang="sv-SE" dirty="0" err="1" smtClean="0"/>
              <a:t>frameworks</a:t>
            </a: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Google </a:t>
            </a:r>
            <a:r>
              <a:rPr lang="sv-SE" dirty="0" err="1" smtClean="0"/>
              <a:t>developer</a:t>
            </a:r>
            <a:r>
              <a:rPr lang="sv-SE" dirty="0" smtClean="0"/>
              <a:t> expert ( MVP in </a:t>
            </a:r>
            <a:r>
              <a:rPr lang="sv-SE" dirty="0" err="1" smtClean="0"/>
              <a:t>webtechnologies</a:t>
            </a:r>
            <a:r>
              <a:rPr lang="sv-SE" dirty="0" smtClean="0"/>
              <a:t> )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Twitter : </a:t>
            </a:r>
            <a:r>
              <a:rPr lang="sv-SE" dirty="0" err="1" smtClean="0"/>
              <a:t>chris_noring</a:t>
            </a:r>
            <a:r>
              <a:rPr lang="sv-SE" dirty="0" smtClean="0"/>
              <a:t> </a:t>
            </a:r>
          </a:p>
          <a:p>
            <a:pPr marL="0" indent="0">
              <a:buNone/>
            </a:pPr>
            <a:r>
              <a:rPr lang="sv-SE" dirty="0" err="1" smtClean="0"/>
              <a:t>Linked</a:t>
            </a:r>
            <a:r>
              <a:rPr lang="sv-SE" dirty="0" smtClean="0"/>
              <a:t> in: </a:t>
            </a:r>
            <a:r>
              <a:rPr lang="sv-SE" dirty="0" err="1" smtClean="0"/>
              <a:t>christoffer</a:t>
            </a:r>
            <a:r>
              <a:rPr lang="sv-SE" dirty="0" smtClean="0"/>
              <a:t> </a:t>
            </a:r>
            <a:r>
              <a:rPr lang="sv-SE" dirty="0" err="1" smtClean="0"/>
              <a:t>noring</a:t>
            </a:r>
            <a:endParaRPr lang="sv-SE" dirty="0" smtClean="0"/>
          </a:p>
          <a:p>
            <a:pPr marL="0" indent="0">
              <a:buNone/>
            </a:pPr>
            <a:r>
              <a:rPr lang="sv-SE" dirty="0" err="1" smtClean="0"/>
              <a:t>Blog</a:t>
            </a:r>
            <a:r>
              <a:rPr lang="sv-SE" dirty="0" smtClean="0"/>
              <a:t>: softchris.github.io 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8778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Navigation </a:t>
            </a:r>
            <a:r>
              <a:rPr lang="sv-SE" dirty="0" err="1" smtClean="0"/>
              <a:t>properties</a:t>
            </a:r>
            <a:r>
              <a:rPr lang="sv-SE" dirty="0" smtClean="0"/>
              <a:t> </a:t>
            </a:r>
            <a:r>
              <a:rPr lang="sv-SE" dirty="0" err="1" smtClean="0"/>
              <a:t>cont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8027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Loading</a:t>
            </a:r>
            <a:r>
              <a:rPr lang="sv-SE" dirty="0" smtClean="0"/>
              <a:t> </a:t>
            </a:r>
            <a:r>
              <a:rPr lang="sv-SE" b="1" dirty="0" err="1" smtClean="0"/>
              <a:t>more</a:t>
            </a:r>
            <a:r>
              <a:rPr lang="sv-SE" b="1" dirty="0" smtClean="0"/>
              <a:t> </a:t>
            </a:r>
            <a:r>
              <a:rPr lang="sv-SE" b="1" dirty="0" err="1" smtClean="0"/>
              <a:t>than</a:t>
            </a:r>
            <a:r>
              <a:rPr lang="sv-SE" b="1" dirty="0" smtClean="0"/>
              <a:t> </a:t>
            </a:r>
            <a:r>
              <a:rPr lang="sv-SE" b="1" dirty="0" err="1" smtClean="0"/>
              <a:t>one</a:t>
            </a:r>
            <a:r>
              <a:rPr lang="sv-SE" dirty="0" smtClean="0"/>
              <a:t> Navigation </a:t>
            </a:r>
            <a:r>
              <a:rPr lang="sv-SE" dirty="0" err="1" smtClean="0"/>
              <a:t>property</a:t>
            </a:r>
            <a:r>
              <a:rPr lang="sv-SE" dirty="0" smtClean="0"/>
              <a:t> is </a:t>
            </a:r>
            <a:r>
              <a:rPr lang="sv-SE" dirty="0" err="1" smtClean="0"/>
              <a:t>simply</a:t>
            </a:r>
            <a:r>
              <a:rPr lang="sv-SE" dirty="0" smtClean="0"/>
              <a:t> </a:t>
            </a:r>
            <a:r>
              <a:rPr lang="sv-SE" dirty="0" err="1" smtClean="0"/>
              <a:t>done</a:t>
            </a:r>
            <a:r>
              <a:rPr lang="sv-SE" dirty="0" smtClean="0"/>
              <a:t> by </a:t>
            </a:r>
            <a:r>
              <a:rPr lang="sv-SE" dirty="0" err="1" smtClean="0"/>
              <a:t>adding</a:t>
            </a:r>
            <a:r>
              <a:rPr lang="sv-SE" dirty="0" smtClean="0"/>
              <a:t> a .</a:t>
            </a:r>
            <a:r>
              <a:rPr lang="sv-SE" dirty="0" err="1" smtClean="0"/>
              <a:t>Include</a:t>
            </a:r>
            <a:r>
              <a:rPr lang="sv-SE" dirty="0" smtClean="0"/>
              <a:t> </a:t>
            </a:r>
            <a:r>
              <a:rPr lang="sv-SE" dirty="0" err="1" smtClean="0"/>
              <a:t>row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906437" y="215235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db.Products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”</a:t>
            </a:r>
            <a:r>
              <a:rPr lang="sv-SE" sz="1400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SomeOtherType</a:t>
            </a:r>
            <a:r>
              <a:rPr lang="sv-SE" sz="1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SingleOrDefault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x =&gt;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Carrot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  <a:endParaRPr lang="sv-SE" sz="1400" dirty="0"/>
          </a:p>
        </p:txBody>
      </p:sp>
      <p:sp>
        <p:nvSpPr>
          <p:cNvPr id="7" name="Rectangle 6"/>
          <p:cNvSpPr/>
          <p:nvPr/>
        </p:nvSpPr>
        <p:spPr>
          <a:xfrm>
            <a:off x="750570" y="34487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/>
              <a:t>If the </a:t>
            </a:r>
            <a:r>
              <a:rPr lang="sv-SE" dirty="0" err="1" smtClean="0"/>
              <a:t>depth</a:t>
            </a:r>
            <a:r>
              <a:rPr lang="sv-SE" dirty="0" smtClean="0"/>
              <a:t> is </a:t>
            </a:r>
            <a:r>
              <a:rPr lang="sv-SE" dirty="0" err="1" smtClean="0"/>
              <a:t>bigger</a:t>
            </a:r>
            <a:r>
              <a:rPr lang="sv-SE" dirty="0" smtClean="0"/>
              <a:t> </a:t>
            </a:r>
            <a:r>
              <a:rPr lang="sv-SE" dirty="0" err="1" smtClean="0"/>
              <a:t>than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. </a:t>
            </a:r>
            <a:r>
              <a:rPr lang="sv-SE" dirty="0" err="1" smtClean="0"/>
              <a:t>Let’s</a:t>
            </a:r>
            <a:r>
              <a:rPr lang="sv-SE" dirty="0" smtClean="0"/>
              <a:t> </a:t>
            </a:r>
            <a:r>
              <a:rPr lang="sv-SE" dirty="0" err="1" smtClean="0"/>
              <a:t>say</a:t>
            </a:r>
            <a:r>
              <a:rPr lang="sv-SE" dirty="0" smtClean="0"/>
              <a:t> a </a:t>
            </a:r>
            <a:r>
              <a:rPr lang="sv-SE" dirty="0" err="1" smtClean="0"/>
              <a:t>product</a:t>
            </a:r>
            <a:r>
              <a:rPr lang="sv-SE" dirty="0" smtClean="0"/>
              <a:t> has a </a:t>
            </a:r>
            <a:r>
              <a:rPr lang="sv-SE" dirty="0" err="1" smtClean="0"/>
              <a:t>type</a:t>
            </a:r>
            <a:r>
              <a:rPr lang="sv-SE" dirty="0" smtClean="0"/>
              <a:t> and the </a:t>
            </a:r>
            <a:r>
              <a:rPr lang="sv-SE" dirty="0" err="1" smtClean="0"/>
              <a:t>type</a:t>
            </a:r>
            <a:r>
              <a:rPr lang="sv-SE" dirty="0" smtClean="0"/>
              <a:t> has </a:t>
            </a:r>
            <a:r>
              <a:rPr lang="sv-SE" dirty="0" err="1" smtClean="0"/>
              <a:t>navigationproperty</a:t>
            </a:r>
            <a:r>
              <a:rPr lang="sv-SE" dirty="0" smtClean="0"/>
              <a:t> in </a:t>
            </a:r>
            <a:r>
              <a:rPr lang="sv-SE" dirty="0" err="1" smtClean="0"/>
              <a:t>turn</a:t>
            </a:r>
            <a:r>
              <a:rPr lang="sv-SE" dirty="0" smtClean="0"/>
              <a:t>, </a:t>
            </a: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then</a:t>
            </a:r>
            <a:r>
              <a:rPr lang="sv-SE" dirty="0" smtClean="0"/>
              <a:t>?</a:t>
            </a:r>
            <a:endParaRPr lang="sv-SE" dirty="0" smtClean="0"/>
          </a:p>
        </p:txBody>
      </p:sp>
      <p:sp>
        <p:nvSpPr>
          <p:cNvPr id="8" name="Rectangle 7"/>
          <p:cNvSpPr/>
          <p:nvPr/>
        </p:nvSpPr>
        <p:spPr>
          <a:xfrm>
            <a:off x="906437" y="437206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db.Products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Type.SubType</a:t>
            </a:r>
            <a:r>
              <a:rPr lang="sv-SE" sz="1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SingleOrDefault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x =&gt;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Carrot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  <a:endParaRPr lang="sv-S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50570" y="5783580"/>
            <a:ext cx="545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There</a:t>
            </a:r>
            <a:r>
              <a:rPr lang="sv-SE" dirty="0" smtClean="0"/>
              <a:t> is </a:t>
            </a:r>
            <a:r>
              <a:rPr lang="sv-SE" dirty="0" err="1" smtClean="0"/>
              <a:t>also</a:t>
            </a:r>
            <a:r>
              <a:rPr lang="sv-SE" dirty="0" smtClean="0"/>
              <a:t> a </a:t>
            </a:r>
            <a:r>
              <a:rPr lang="sv-SE" dirty="0" err="1" smtClean="0"/>
              <a:t>fluent</a:t>
            </a:r>
            <a:r>
              <a:rPr lang="sv-SE" dirty="0" smtClean="0"/>
              <a:t> version on .</a:t>
            </a:r>
            <a:r>
              <a:rPr lang="sv-SE" dirty="0" err="1" smtClean="0"/>
              <a:t>Include</a:t>
            </a:r>
            <a:r>
              <a:rPr lang="sv-SE" dirty="0" smtClean="0"/>
              <a:t> </a:t>
            </a:r>
            <a:r>
              <a:rPr lang="sv-SE" dirty="0" err="1" smtClean="0"/>
              <a:t>looking</a:t>
            </a:r>
            <a:r>
              <a:rPr lang="sv-SE" dirty="0" smtClean="0"/>
              <a:t> like </a:t>
            </a:r>
            <a:r>
              <a:rPr lang="sv-SE" dirty="0" err="1" smtClean="0"/>
              <a:t>this</a:t>
            </a:r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>
            <a:off x="5413667" y="6060579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db.Products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=&gt; </a:t>
            </a:r>
            <a:r>
              <a:rPr lang="sv-SE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t.Type.Prop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SingleOrDefault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x =&gt;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Carrot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06690" y="4095066"/>
            <a:ext cx="170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Increased</a:t>
            </a:r>
            <a:r>
              <a:rPr lang="sv-SE" dirty="0" smtClean="0"/>
              <a:t> </a:t>
            </a:r>
            <a:r>
              <a:rPr lang="sv-SE" dirty="0" err="1" smtClean="0"/>
              <a:t>depth</a:t>
            </a:r>
            <a:endParaRPr lang="sv-SE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497830" y="4372065"/>
            <a:ext cx="1908810" cy="30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83880" y="2614018"/>
            <a:ext cx="3173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than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property</a:t>
            </a:r>
            <a:r>
              <a:rPr lang="sv-SE" dirty="0" smtClean="0"/>
              <a:t> to </a:t>
            </a:r>
            <a:r>
              <a:rPr lang="sv-SE" dirty="0" err="1" smtClean="0"/>
              <a:t>load</a:t>
            </a:r>
            <a:endParaRPr lang="sv-SE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109210" y="2491740"/>
            <a:ext cx="2777490" cy="30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257800" y="2614018"/>
            <a:ext cx="948559" cy="9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8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Initializer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966355" y="1690688"/>
            <a:ext cx="467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Sooner</a:t>
            </a:r>
            <a:r>
              <a:rPr lang="sv-SE" dirty="0" smtClean="0"/>
              <a:t> or later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want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another</a:t>
            </a:r>
            <a:r>
              <a:rPr lang="sv-SE" dirty="0" smtClean="0"/>
              <a:t> table…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966355" y="2483427"/>
            <a:ext cx="2643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And </a:t>
            </a:r>
            <a:r>
              <a:rPr lang="sv-SE" dirty="0" err="1" smtClean="0"/>
              <a:t>you</a:t>
            </a:r>
            <a:r>
              <a:rPr lang="sv-SE" dirty="0" smtClean="0"/>
              <a:t> get </a:t>
            </a:r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error</a:t>
            </a:r>
            <a:r>
              <a:rPr lang="sv-SE" dirty="0" smtClean="0"/>
              <a:t> </a:t>
            </a:r>
          </a:p>
          <a:p>
            <a:r>
              <a:rPr lang="sv-SE" i="1" dirty="0" err="1" smtClean="0">
                <a:effectLst/>
              </a:rPr>
              <a:t>InvalidOperationException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966355" y="3246980"/>
            <a:ext cx="45408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The model backing the '</a:t>
            </a:r>
            <a:r>
              <a:rPr lang="en-US" i="1" dirty="0" err="1" smtClean="0"/>
              <a:t>DataContext</a:t>
            </a:r>
            <a:r>
              <a:rPr lang="en-US" i="1" dirty="0" smtClean="0"/>
              <a:t>' context </a:t>
            </a:r>
            <a:r>
              <a:rPr lang="en-US" b="1" i="1" dirty="0" smtClean="0"/>
              <a:t>has changed since the database was created</a:t>
            </a:r>
            <a:r>
              <a:rPr lang="en-US" i="1" dirty="0" smtClean="0"/>
              <a:t>. Consider using </a:t>
            </a:r>
            <a:r>
              <a:rPr lang="en-US" b="1" i="1" dirty="0" smtClean="0"/>
              <a:t>Code First Migrations</a:t>
            </a:r>
            <a:r>
              <a:rPr lang="en-US" i="1" dirty="0" smtClean="0"/>
              <a:t> to update the database</a:t>
            </a:r>
            <a:endParaRPr lang="sv-SE" i="1" dirty="0"/>
          </a:p>
        </p:txBody>
      </p:sp>
      <p:sp>
        <p:nvSpPr>
          <p:cNvPr id="7" name="TextBox 6"/>
          <p:cNvSpPr txBox="1"/>
          <p:nvPr/>
        </p:nvSpPr>
        <p:spPr>
          <a:xfrm>
            <a:off x="966355" y="4707082"/>
            <a:ext cx="41251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So the problem is it </a:t>
            </a:r>
            <a:r>
              <a:rPr lang="sv-SE" dirty="0" err="1" smtClean="0"/>
              <a:t>won’t</a:t>
            </a:r>
            <a:r>
              <a:rPr lang="sv-SE" dirty="0" smtClean="0"/>
              <a:t> </a:t>
            </a:r>
            <a:r>
              <a:rPr lang="sv-SE" dirty="0" err="1" smtClean="0"/>
              <a:t>change</a:t>
            </a:r>
            <a:r>
              <a:rPr lang="sv-SE" dirty="0" smtClean="0"/>
              <a:t> </a:t>
            </a:r>
            <a:r>
              <a:rPr lang="sv-SE" dirty="0" err="1" smtClean="0"/>
              <a:t>our</a:t>
            </a:r>
            <a:r>
              <a:rPr lang="sv-SE" dirty="0" smtClean="0"/>
              <a:t> </a:t>
            </a:r>
            <a:r>
              <a:rPr lang="sv-SE" dirty="0" err="1" smtClean="0"/>
              <a:t>database</a:t>
            </a:r>
            <a:r>
              <a:rPr lang="sv-SE" dirty="0" smtClean="0"/>
              <a:t> for os </a:t>
            </a:r>
            <a:r>
              <a:rPr lang="sv-SE" dirty="0" err="1" smtClean="0"/>
              <a:t>unless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drop</a:t>
            </a:r>
            <a:r>
              <a:rPr lang="sv-SE" dirty="0" smtClean="0"/>
              <a:t> it </a:t>
            </a:r>
            <a:r>
              <a:rPr lang="sv-SE" dirty="0" err="1" smtClean="0"/>
              <a:t>first</a:t>
            </a:r>
            <a:r>
              <a:rPr lang="sv-SE" dirty="0" smtClean="0"/>
              <a:t> </a:t>
            </a:r>
          </a:p>
          <a:p>
            <a:r>
              <a:rPr lang="sv-SE" dirty="0" smtClean="0"/>
              <a:t>or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an </a:t>
            </a:r>
            <a:r>
              <a:rPr lang="sv-SE" dirty="0" err="1" smtClean="0"/>
              <a:t>incremental</a:t>
            </a:r>
            <a:r>
              <a:rPr lang="sv-SE" dirty="0" smtClean="0"/>
              <a:t> approach and </a:t>
            </a:r>
            <a:r>
              <a:rPr lang="sv-SE" dirty="0" err="1" smtClean="0"/>
              <a:t>create</a:t>
            </a:r>
            <a:r>
              <a:rPr lang="sv-SE" dirty="0" smtClean="0"/>
              <a:t> </a:t>
            </a:r>
            <a:r>
              <a:rPr lang="sv-SE" dirty="0" err="1" smtClean="0"/>
              <a:t>database</a:t>
            </a:r>
            <a:r>
              <a:rPr lang="sv-SE" dirty="0" smtClean="0"/>
              <a:t> scripts for </a:t>
            </a:r>
            <a:r>
              <a:rPr lang="sv-SE" dirty="0" err="1" smtClean="0"/>
              <a:t>our</a:t>
            </a:r>
            <a:r>
              <a:rPr lang="sv-SE" dirty="0" smtClean="0"/>
              <a:t> </a:t>
            </a:r>
            <a:r>
              <a:rPr lang="sv-SE" dirty="0" err="1" smtClean="0"/>
              <a:t>changes</a:t>
            </a:r>
            <a:endParaRPr lang="sv-SE" dirty="0" smtClean="0"/>
          </a:p>
          <a:p>
            <a:r>
              <a:rPr lang="sv-SE" dirty="0"/>
              <a:t>l</a:t>
            </a:r>
            <a:r>
              <a:rPr lang="sv-SE" dirty="0" smtClean="0"/>
              <a:t>ike EF migrations </a:t>
            </a:r>
            <a:r>
              <a:rPr lang="sv-SE" dirty="0" err="1" smtClean="0"/>
              <a:t>would</a:t>
            </a:r>
            <a:r>
              <a:rPr lang="sv-SE" dirty="0" smtClean="0"/>
              <a:t> do for </a:t>
            </a:r>
            <a:r>
              <a:rPr lang="sv-SE" dirty="0" err="1" smtClean="0"/>
              <a:t>us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7294418" y="1132609"/>
            <a:ext cx="38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One</a:t>
            </a:r>
            <a:r>
              <a:rPr lang="sv-SE" dirty="0" smtClean="0"/>
              <a:t> solution </a:t>
            </a:r>
            <a:r>
              <a:rPr lang="sv-SE" dirty="0" err="1" smtClean="0"/>
              <a:t>ot</a:t>
            </a:r>
            <a:r>
              <a:rPr lang="sv-SE" dirty="0" smtClean="0"/>
              <a:t> the problem is </a:t>
            </a:r>
            <a:r>
              <a:rPr lang="sv-SE" dirty="0" err="1" smtClean="0"/>
              <a:t>using</a:t>
            </a:r>
            <a:r>
              <a:rPr lang="sv-SE" dirty="0" smtClean="0"/>
              <a:t> an</a:t>
            </a:r>
          </a:p>
          <a:p>
            <a:r>
              <a:rPr lang="sv-SE" dirty="0" err="1" smtClean="0"/>
              <a:t>initializer</a:t>
            </a:r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>
            <a:off x="7294418" y="1938238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Data.SetInitializer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Strategy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);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6763086" y="2712026"/>
            <a:ext cx="2472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Drop</a:t>
            </a:r>
            <a:r>
              <a:rPr lang="sv-SE" dirty="0" smtClean="0"/>
              <a:t> </a:t>
            </a:r>
            <a:r>
              <a:rPr lang="sv-SE" dirty="0" err="1" smtClean="0"/>
              <a:t>database</a:t>
            </a:r>
            <a:r>
              <a:rPr lang="sv-SE" dirty="0"/>
              <a:t> </a:t>
            </a:r>
            <a:r>
              <a:rPr lang="sv-SE" dirty="0" smtClean="0"/>
              <a:t>on </a:t>
            </a:r>
            <a:r>
              <a:rPr lang="sv-SE" dirty="0" err="1" smtClean="0"/>
              <a:t>every</a:t>
            </a:r>
            <a:r>
              <a:rPr lang="sv-SE" dirty="0" smtClean="0"/>
              <a:t> </a:t>
            </a:r>
          </a:p>
          <a:p>
            <a:r>
              <a:rPr lang="sv-SE" dirty="0" err="1"/>
              <a:t>a</a:t>
            </a:r>
            <a:r>
              <a:rPr lang="sv-SE" dirty="0" err="1" smtClean="0"/>
              <a:t>pplication</a:t>
            </a:r>
            <a:r>
              <a:rPr lang="sv-SE" dirty="0" smtClean="0"/>
              <a:t> startup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9654254" y="2712025"/>
            <a:ext cx="2537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Drop</a:t>
            </a:r>
            <a:r>
              <a:rPr lang="sv-SE" dirty="0" smtClean="0"/>
              <a:t> </a:t>
            </a:r>
            <a:r>
              <a:rPr lang="sv-SE" dirty="0" err="1" smtClean="0"/>
              <a:t>database</a:t>
            </a:r>
            <a:r>
              <a:rPr lang="sv-SE" dirty="0" smtClean="0"/>
              <a:t> </a:t>
            </a:r>
            <a:r>
              <a:rPr lang="sv-SE" dirty="0" err="1" smtClean="0"/>
              <a:t>only</a:t>
            </a:r>
            <a:r>
              <a:rPr lang="sv-SE" dirty="0" smtClean="0"/>
              <a:t> </a:t>
            </a:r>
            <a:r>
              <a:rPr lang="sv-SE" dirty="0" err="1" smtClean="0"/>
              <a:t>if</a:t>
            </a:r>
            <a:endParaRPr lang="sv-SE" dirty="0" smtClean="0"/>
          </a:p>
          <a:p>
            <a:r>
              <a:rPr lang="sv-SE" dirty="0" err="1" smtClean="0"/>
              <a:t>there</a:t>
            </a:r>
            <a:r>
              <a:rPr lang="sv-SE" dirty="0" smtClean="0"/>
              <a:t> has </a:t>
            </a:r>
            <a:r>
              <a:rPr lang="sv-SE" dirty="0" err="1" smtClean="0"/>
              <a:t>been</a:t>
            </a:r>
            <a:r>
              <a:rPr lang="sv-SE" dirty="0" smtClean="0"/>
              <a:t> a </a:t>
            </a:r>
            <a:r>
              <a:rPr lang="sv-SE" dirty="0" err="1" smtClean="0"/>
              <a:t>change</a:t>
            </a:r>
            <a:r>
              <a:rPr lang="sv-SE" dirty="0" smtClean="0"/>
              <a:t> </a:t>
            </a:r>
            <a:endParaRPr lang="sv-SE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772400" y="2307570"/>
            <a:ext cx="529936" cy="40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>
            <a:off x="9792859" y="2307570"/>
            <a:ext cx="577268" cy="49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915891" y="356632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Database.SetInitializer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DropCreateDatabaseAlways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&gt;());</a:t>
            </a:r>
            <a:endParaRPr lang="sv-SE" sz="1400" dirty="0"/>
          </a:p>
        </p:txBody>
      </p:sp>
      <p:sp>
        <p:nvSpPr>
          <p:cNvPr id="19" name="Rectangle 18"/>
          <p:cNvSpPr/>
          <p:nvPr/>
        </p:nvSpPr>
        <p:spPr>
          <a:xfrm>
            <a:off x="7218864" y="497237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Database.SetInitializer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DropCreateDatabaseIfModelChanges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&gt;());</a:t>
            </a:r>
            <a:endParaRPr lang="sv-SE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0370127" y="3566320"/>
            <a:ext cx="685800" cy="149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</p:cNvCxnSpPr>
          <p:nvPr/>
        </p:nvCxnSpPr>
        <p:spPr>
          <a:xfrm flipH="1">
            <a:off x="7772400" y="3358357"/>
            <a:ext cx="226922" cy="2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64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Initializers</a:t>
            </a:r>
            <a:r>
              <a:rPr lang="sv-SE" dirty="0" smtClean="0"/>
              <a:t> </a:t>
            </a:r>
            <a:r>
              <a:rPr lang="sv-SE" dirty="0" err="1" smtClean="0"/>
              <a:t>continued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924791" y="1690688"/>
            <a:ext cx="64318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Now</a:t>
            </a:r>
            <a:r>
              <a:rPr lang="sv-SE" dirty="0" smtClean="0"/>
              <a:t> it </a:t>
            </a:r>
            <a:r>
              <a:rPr lang="sv-SE" dirty="0" err="1" smtClean="0"/>
              <a:t>works</a:t>
            </a:r>
            <a:r>
              <a:rPr lang="sv-SE" dirty="0" smtClean="0"/>
              <a:t> </a:t>
            </a:r>
            <a:r>
              <a:rPr lang="sv-SE" dirty="0" err="1" smtClean="0"/>
              <a:t>again</a:t>
            </a:r>
            <a:r>
              <a:rPr lang="sv-SE" dirty="0" smtClean="0"/>
              <a:t> </a:t>
            </a:r>
            <a:r>
              <a:rPr lang="sv-SE" dirty="0" err="1" smtClean="0"/>
              <a:t>but</a:t>
            </a:r>
            <a:r>
              <a:rPr lang="sv-SE" dirty="0" smtClean="0"/>
              <a:t> all my data is </a:t>
            </a:r>
            <a:r>
              <a:rPr lang="sv-SE" dirty="0" err="1" smtClean="0"/>
              <a:t>gone</a:t>
            </a:r>
            <a:r>
              <a:rPr lang="sv-SE" dirty="0" smtClean="0"/>
              <a:t>… </a:t>
            </a:r>
            <a:r>
              <a:rPr lang="sv-SE" dirty="0" err="1" smtClean="0"/>
              <a:t>this</a:t>
            </a:r>
            <a:r>
              <a:rPr lang="sv-SE" dirty="0" smtClean="0"/>
              <a:t> is </a:t>
            </a:r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dirty="0" err="1" smtClean="0"/>
              <a:t>consuming</a:t>
            </a:r>
            <a:endParaRPr lang="sv-SE" dirty="0" smtClean="0"/>
          </a:p>
          <a:p>
            <a:endParaRPr lang="sv-SE" dirty="0"/>
          </a:p>
          <a:p>
            <a:r>
              <a:rPr lang="sv-SE" dirty="0" err="1" smtClean="0"/>
              <a:t>Enter</a:t>
            </a:r>
            <a:r>
              <a:rPr lang="sv-SE" dirty="0" smtClean="0"/>
              <a:t> </a:t>
            </a:r>
            <a:r>
              <a:rPr lang="sv-SE" dirty="0" err="1" smtClean="0"/>
              <a:t>seed</a:t>
            </a:r>
            <a:r>
              <a:rPr lang="sv-SE" dirty="0" smtClean="0"/>
              <a:t> data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924790" y="2708474"/>
            <a:ext cx="88634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MyInitializer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DropCreateDatabaseAlways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Seed(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context)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context.Products.Add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 =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"always here"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Price = 100 });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context.SaveChanges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.Seed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lang="sv-S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471064" y="2614018"/>
            <a:ext cx="266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Subclass</a:t>
            </a:r>
            <a:r>
              <a:rPr lang="sv-SE" dirty="0" smtClean="0"/>
              <a:t> a chosen </a:t>
            </a:r>
            <a:r>
              <a:rPr lang="sv-SE" dirty="0" err="1" smtClean="0"/>
              <a:t>strategy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5195455" y="4395355"/>
            <a:ext cx="594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Override</a:t>
            </a:r>
            <a:r>
              <a:rPr lang="sv-SE" dirty="0" smtClean="0"/>
              <a:t> the </a:t>
            </a:r>
            <a:r>
              <a:rPr lang="sv-SE" dirty="0" err="1" smtClean="0"/>
              <a:t>seed</a:t>
            </a:r>
            <a:r>
              <a:rPr lang="sv-SE" dirty="0" smtClean="0"/>
              <a:t> </a:t>
            </a:r>
            <a:r>
              <a:rPr lang="sv-SE" dirty="0" err="1" smtClean="0"/>
              <a:t>method</a:t>
            </a:r>
            <a:r>
              <a:rPr lang="sv-SE" dirty="0" smtClean="0"/>
              <a:t> and </a:t>
            </a:r>
            <a:r>
              <a:rPr lang="sv-SE" dirty="0" err="1" smtClean="0"/>
              <a:t>put</a:t>
            </a:r>
            <a:r>
              <a:rPr lang="sv-SE" dirty="0" smtClean="0"/>
              <a:t> all </a:t>
            </a:r>
            <a:r>
              <a:rPr lang="sv-SE" dirty="0" err="1" smtClean="0"/>
              <a:t>your</a:t>
            </a:r>
            <a:r>
              <a:rPr lang="sv-SE" dirty="0" smtClean="0"/>
              <a:t> startup data </a:t>
            </a:r>
            <a:r>
              <a:rPr lang="sv-SE" dirty="0" err="1" smtClean="0"/>
              <a:t>there</a:t>
            </a:r>
            <a:endParaRPr lang="sv-SE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990355" y="2798684"/>
            <a:ext cx="366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101936" y="4000500"/>
            <a:ext cx="446809" cy="39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24790" y="5622694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.SetInitializer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MyInitializer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sv-SE" dirty="0"/>
          </a:p>
        </p:txBody>
      </p:sp>
      <p:sp>
        <p:nvSpPr>
          <p:cNvPr id="13" name="TextBox 12"/>
          <p:cNvSpPr txBox="1"/>
          <p:nvPr/>
        </p:nvSpPr>
        <p:spPr>
          <a:xfrm>
            <a:off x="7173485" y="5434445"/>
            <a:ext cx="397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As the </a:t>
            </a:r>
            <a:r>
              <a:rPr lang="sv-SE" dirty="0" err="1" smtClean="0"/>
              <a:t>first</a:t>
            </a:r>
            <a:r>
              <a:rPr lang="sv-SE" dirty="0" smtClean="0"/>
              <a:t> </a:t>
            </a:r>
            <a:r>
              <a:rPr lang="sv-SE" dirty="0" err="1" smtClean="0"/>
              <a:t>line</a:t>
            </a:r>
            <a:r>
              <a:rPr lang="sv-SE" dirty="0" smtClean="0"/>
              <a:t> in </a:t>
            </a:r>
            <a:r>
              <a:rPr lang="sv-SE" dirty="0" err="1" smtClean="0"/>
              <a:t>your</a:t>
            </a:r>
            <a:r>
              <a:rPr lang="sv-SE" dirty="0" smtClean="0"/>
              <a:t> program, </a:t>
            </a:r>
            <a:r>
              <a:rPr lang="sv-SE" dirty="0" err="1" smtClean="0"/>
              <a:t>run</a:t>
            </a:r>
            <a:r>
              <a:rPr lang="sv-SE" dirty="0" smtClean="0"/>
              <a:t> </a:t>
            </a:r>
            <a:r>
              <a:rPr lang="sv-SE" dirty="0" err="1" smtClean="0"/>
              <a:t>this</a:t>
            </a:r>
            <a:endParaRPr lang="sv-SE" dirty="0"/>
          </a:p>
        </p:txBody>
      </p:sp>
      <p:cxnSp>
        <p:nvCxnSpPr>
          <p:cNvPr id="15" name="Straight Arrow Connector 14"/>
          <p:cNvCxnSpPr>
            <a:stCxn id="13" idx="1"/>
            <a:endCxn id="12" idx="3"/>
          </p:cNvCxnSpPr>
          <p:nvPr/>
        </p:nvCxnSpPr>
        <p:spPr>
          <a:xfrm flipH="1">
            <a:off x="6808132" y="5619111"/>
            <a:ext cx="365353" cy="18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49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3350" y="3051810"/>
            <a:ext cx="489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400" dirty="0" smtClean="0"/>
              <a:t>Relations, 1- n, n-m  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67382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One</a:t>
            </a:r>
            <a:r>
              <a:rPr lang="sv-SE" dirty="0" smtClean="0"/>
              <a:t> to </a:t>
            </a:r>
            <a:r>
              <a:rPr lang="sv-SE" dirty="0" err="1" smtClean="0"/>
              <a:t>many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Price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}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838200" y="472441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ProductType</a:t>
            </a:r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6343650" y="1027906"/>
            <a:ext cx="4411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 </a:t>
            </a:r>
            <a:r>
              <a:rPr lang="sv-SE" dirty="0" err="1" smtClean="0"/>
              <a:t>product</a:t>
            </a:r>
            <a:r>
              <a:rPr lang="sv-SE" dirty="0" smtClean="0"/>
              <a:t> has a </a:t>
            </a:r>
            <a:r>
              <a:rPr lang="sv-SE" dirty="0" err="1" smtClean="0"/>
              <a:t>poduct</a:t>
            </a:r>
            <a:r>
              <a:rPr lang="sv-SE" dirty="0" smtClean="0"/>
              <a:t> </a:t>
            </a:r>
            <a:r>
              <a:rPr lang="sv-SE" dirty="0" err="1" smtClean="0"/>
              <a:t>type</a:t>
            </a:r>
            <a:r>
              <a:rPr lang="sv-SE" dirty="0" smtClean="0"/>
              <a:t>. </a:t>
            </a:r>
          </a:p>
          <a:p>
            <a:r>
              <a:rPr lang="sv-SE" dirty="0" smtClean="0"/>
              <a:t>A Product </a:t>
            </a:r>
            <a:r>
              <a:rPr lang="sv-SE" dirty="0" err="1" smtClean="0"/>
              <a:t>type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belong</a:t>
            </a:r>
            <a:r>
              <a:rPr lang="sv-SE" dirty="0" smtClean="0"/>
              <a:t> to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products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2754630" y="3394710"/>
            <a:ext cx="937260" cy="274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7062167" y="2779693"/>
            <a:ext cx="3926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The </a:t>
            </a:r>
            <a:r>
              <a:rPr lang="sv-SE" dirty="0" err="1" smtClean="0"/>
              <a:t>foreign</a:t>
            </a:r>
            <a:r>
              <a:rPr lang="sv-SE" dirty="0" smtClean="0"/>
              <a:t> </a:t>
            </a:r>
            <a:r>
              <a:rPr lang="sv-SE" dirty="0" err="1" smtClean="0"/>
              <a:t>key</a:t>
            </a:r>
            <a:r>
              <a:rPr lang="sv-SE" dirty="0" smtClean="0"/>
              <a:t>, </a:t>
            </a:r>
            <a:r>
              <a:rPr lang="sv-SE" dirty="0" err="1" smtClean="0"/>
              <a:t>can</a:t>
            </a:r>
            <a:r>
              <a:rPr lang="sv-SE" dirty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</a:t>
            </a:r>
            <a:r>
              <a:rPr lang="sv-SE" dirty="0" err="1" smtClean="0"/>
              <a:t>another</a:t>
            </a:r>
            <a:r>
              <a:rPr lang="sv-SE" dirty="0" smtClean="0"/>
              <a:t> </a:t>
            </a:r>
            <a:r>
              <a:rPr lang="sv-SE" dirty="0" err="1" smtClean="0"/>
              <a:t>name</a:t>
            </a:r>
            <a:endParaRPr lang="sv-SE" dirty="0" smtClean="0"/>
          </a:p>
          <a:p>
            <a:r>
              <a:rPr lang="sv-SE" dirty="0" err="1"/>
              <a:t>b</a:t>
            </a:r>
            <a:r>
              <a:rPr lang="sv-SE" dirty="0" err="1" smtClean="0"/>
              <a:t>ut</a:t>
            </a:r>
            <a:r>
              <a:rPr lang="sv-SE" dirty="0" smtClean="0"/>
              <a:t> </a:t>
            </a:r>
            <a:r>
              <a:rPr lang="sv-SE" dirty="0" err="1" smtClean="0"/>
              <a:t>then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need</a:t>
            </a:r>
            <a:r>
              <a:rPr lang="sv-SE" dirty="0" smtClean="0"/>
              <a:t> an </a:t>
            </a:r>
            <a:r>
              <a:rPr lang="sv-SE" b="1" dirty="0" smtClean="0"/>
              <a:t>annotation </a:t>
            </a:r>
            <a:r>
              <a:rPr lang="sv-SE" b="1" dirty="0" err="1" smtClean="0"/>
              <a:t>class</a:t>
            </a:r>
            <a:endParaRPr lang="sv-SE" b="1" dirty="0"/>
          </a:p>
        </p:txBody>
      </p:sp>
      <p:sp>
        <p:nvSpPr>
          <p:cNvPr id="11" name="Rectangle 10"/>
          <p:cNvSpPr/>
          <p:nvPr/>
        </p:nvSpPr>
        <p:spPr>
          <a:xfrm>
            <a:off x="3691890" y="3658196"/>
            <a:ext cx="937260" cy="274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7143750" y="3795355"/>
            <a:ext cx="205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Navigation </a:t>
            </a:r>
            <a:r>
              <a:rPr lang="sv-SE" dirty="0" err="1" smtClean="0"/>
              <a:t>property</a:t>
            </a:r>
            <a:endParaRPr lang="sv-SE" dirty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4160520" y="2983350"/>
            <a:ext cx="2773680" cy="41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937760" y="3980021"/>
            <a:ext cx="1996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143750" y="4632078"/>
            <a:ext cx="40576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ProductType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FKPropId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sv-SE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ForeignKey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FKPropId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sv-SE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9915525" y="3531869"/>
            <a:ext cx="748665" cy="244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361170" y="3658196"/>
            <a:ext cx="1108710" cy="194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Many</a:t>
            </a:r>
            <a:r>
              <a:rPr lang="sv-SE" dirty="0" smtClean="0"/>
              <a:t> to </a:t>
            </a:r>
            <a:r>
              <a:rPr lang="sv-SE" dirty="0" err="1" smtClean="0"/>
              <a:t>many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556088"/>
            <a:ext cx="77571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ICollection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Course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RegisteredCourses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5" name="Rectangle 4"/>
          <p:cNvSpPr/>
          <p:nvPr/>
        </p:nvSpPr>
        <p:spPr>
          <a:xfrm>
            <a:off x="838200" y="3167718"/>
            <a:ext cx="71513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Course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ICollection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Participants 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766560" y="1062990"/>
            <a:ext cx="52260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 </a:t>
            </a:r>
            <a:r>
              <a:rPr lang="sv-SE" dirty="0" err="1" smtClean="0"/>
              <a:t>many</a:t>
            </a:r>
            <a:r>
              <a:rPr lang="sv-SE" dirty="0" smtClean="0"/>
              <a:t> to </a:t>
            </a:r>
            <a:r>
              <a:rPr lang="sv-SE" dirty="0" err="1" smtClean="0"/>
              <a:t>many</a:t>
            </a:r>
            <a:r>
              <a:rPr lang="sv-SE" dirty="0" smtClean="0"/>
              <a:t> situation is </a:t>
            </a:r>
            <a:r>
              <a:rPr lang="sv-SE" dirty="0" err="1" smtClean="0"/>
              <a:t>where</a:t>
            </a:r>
            <a:r>
              <a:rPr lang="sv-SE" dirty="0" smtClean="0"/>
              <a:t> </a:t>
            </a:r>
            <a:r>
              <a:rPr lang="sv-SE" dirty="0" err="1" smtClean="0"/>
              <a:t>example</a:t>
            </a:r>
            <a:r>
              <a:rPr lang="sv-SE" dirty="0" smtClean="0"/>
              <a:t> a Student</a:t>
            </a:r>
          </a:p>
          <a:p>
            <a:r>
              <a:rPr lang="sv-SE" dirty="0" smtClean="0"/>
              <a:t>is </a:t>
            </a:r>
            <a:r>
              <a:rPr lang="sv-SE" dirty="0" err="1" smtClean="0"/>
              <a:t>registered</a:t>
            </a:r>
            <a:r>
              <a:rPr lang="sv-SE" dirty="0" smtClean="0"/>
              <a:t> to a </a:t>
            </a:r>
            <a:r>
              <a:rPr lang="sv-SE" dirty="0" err="1" smtClean="0"/>
              <a:t>lot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courses</a:t>
            </a:r>
            <a:r>
              <a:rPr lang="sv-SE" dirty="0" smtClean="0"/>
              <a:t> and a Course </a:t>
            </a:r>
          </a:p>
          <a:p>
            <a:r>
              <a:rPr lang="sv-SE" dirty="0" smtClean="0"/>
              <a:t>has </a:t>
            </a:r>
            <a:r>
              <a:rPr lang="sv-SE" dirty="0" err="1" smtClean="0"/>
              <a:t>many</a:t>
            </a:r>
            <a:r>
              <a:rPr lang="sv-SE" dirty="0" smtClean="0"/>
              <a:t> students.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6732270" y="3167718"/>
            <a:ext cx="5036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By </a:t>
            </a:r>
            <a:r>
              <a:rPr lang="sv-SE" dirty="0" err="1" smtClean="0"/>
              <a:t>creating</a:t>
            </a:r>
            <a:r>
              <a:rPr lang="sv-SE" dirty="0" smtClean="0"/>
              <a:t> a </a:t>
            </a:r>
            <a:r>
              <a:rPr lang="sv-SE" dirty="0" err="1" smtClean="0"/>
              <a:t>collection</a:t>
            </a:r>
            <a:r>
              <a:rPr lang="sv-SE" dirty="0" smtClean="0"/>
              <a:t> at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entity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create</a:t>
            </a:r>
            <a:endParaRPr lang="sv-SE" dirty="0" smtClean="0"/>
          </a:p>
          <a:p>
            <a:r>
              <a:rPr lang="sv-SE" dirty="0"/>
              <a:t>a</a:t>
            </a:r>
            <a:r>
              <a:rPr lang="sv-SE" dirty="0" smtClean="0"/>
              <a:t>  </a:t>
            </a:r>
            <a:r>
              <a:rPr lang="sv-SE" b="1" dirty="0" err="1" smtClean="0"/>
              <a:t>many</a:t>
            </a:r>
            <a:r>
              <a:rPr lang="sv-SE" b="1" dirty="0" smtClean="0"/>
              <a:t>-to-</a:t>
            </a:r>
            <a:r>
              <a:rPr lang="sv-SE" b="1" dirty="0" err="1" smtClean="0"/>
              <a:t>many</a:t>
            </a:r>
            <a:r>
              <a:rPr lang="sv-SE" dirty="0" smtClean="0"/>
              <a:t> relation</a:t>
            </a:r>
            <a:endParaRPr lang="sv-SE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772150" y="3531870"/>
            <a:ext cx="868680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532120" y="2811780"/>
            <a:ext cx="1028700" cy="60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2" y="4621293"/>
            <a:ext cx="4428298" cy="189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8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4920" y="2937510"/>
            <a:ext cx="21813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400" dirty="0" smtClean="0"/>
              <a:t>QUERIES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22997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Method</a:t>
            </a:r>
            <a:r>
              <a:rPr lang="sv-SE" dirty="0" smtClean="0"/>
              <a:t> </a:t>
            </a:r>
            <a:r>
              <a:rPr lang="sv-SE" dirty="0" err="1" smtClean="0"/>
              <a:t>based</a:t>
            </a:r>
            <a:r>
              <a:rPr lang="sv-SE" dirty="0" smtClean="0"/>
              <a:t> vs </a:t>
            </a:r>
            <a:r>
              <a:rPr lang="sv-SE" dirty="0" err="1" smtClean="0"/>
              <a:t>query</a:t>
            </a:r>
            <a:r>
              <a:rPr lang="sv-SE" dirty="0" smtClean="0"/>
              <a:t> </a:t>
            </a:r>
            <a:r>
              <a:rPr lang="sv-SE" dirty="0" err="1" smtClean="0"/>
              <a:t>based</a:t>
            </a:r>
            <a:r>
              <a:rPr lang="sv-SE" dirty="0" smtClean="0"/>
              <a:t> syntax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597075"/>
            <a:ext cx="8500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db.Courses.Where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course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course.Name.Equals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838200" y="2428786"/>
            <a:ext cx="8625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db.Courses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c.Name.Equals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c.Period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6606540" y="2593222"/>
            <a:ext cx="138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 smtClean="0"/>
              <a:t>More</a:t>
            </a:r>
            <a:r>
              <a:rPr lang="sv-SE" i="1" dirty="0" smtClean="0"/>
              <a:t> </a:t>
            </a:r>
            <a:r>
              <a:rPr lang="sv-SE" i="1" dirty="0" err="1" smtClean="0"/>
              <a:t>sql</a:t>
            </a:r>
            <a:r>
              <a:rPr lang="sv-SE" i="1" dirty="0" smtClean="0"/>
              <a:t> like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118151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Grouped</a:t>
            </a:r>
            <a:r>
              <a:rPr lang="sv-SE" dirty="0" smtClean="0"/>
              <a:t>, </a:t>
            </a:r>
            <a:r>
              <a:rPr lang="sv-SE" dirty="0" err="1" smtClean="0"/>
              <a:t>Sum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differentCities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db.Students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s.City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grouped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cityName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grouped.Key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no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grouped.Count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};</a:t>
            </a:r>
            <a:endParaRPr lang="sv-SE" sz="1400" dirty="0"/>
          </a:p>
        </p:txBody>
      </p:sp>
      <p:sp>
        <p:nvSpPr>
          <p:cNvPr id="5" name="Rectangle 4"/>
          <p:cNvSpPr/>
          <p:nvPr/>
        </p:nvSpPr>
        <p:spPr>
          <a:xfrm>
            <a:off x="727710" y="3547586"/>
            <a:ext cx="70904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registedPoints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db.Students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s.RegisteredCourses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c.CoursePoints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).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7214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Raw</a:t>
            </a:r>
            <a:r>
              <a:rPr lang="sv-SE" dirty="0" smtClean="0"/>
              <a:t> </a:t>
            </a:r>
            <a:r>
              <a:rPr lang="sv-SE" dirty="0" err="1" smtClean="0"/>
              <a:t>sql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948690" y="1690688"/>
            <a:ext cx="10109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Sometimes</a:t>
            </a:r>
            <a:r>
              <a:rPr lang="sv-SE" dirty="0" smtClean="0"/>
              <a:t> EF </a:t>
            </a:r>
            <a:r>
              <a:rPr lang="sv-SE" dirty="0" err="1" smtClean="0"/>
              <a:t>might</a:t>
            </a:r>
            <a:r>
              <a:rPr lang="sv-SE" dirty="0" smtClean="0"/>
              <a:t> not be the best </a:t>
            </a:r>
            <a:r>
              <a:rPr lang="sv-SE" dirty="0" err="1" smtClean="0"/>
              <a:t>candidate</a:t>
            </a:r>
            <a:r>
              <a:rPr lang="sv-SE" dirty="0" smtClean="0"/>
              <a:t> to </a:t>
            </a:r>
            <a:r>
              <a:rPr lang="sv-SE" dirty="0" err="1" smtClean="0"/>
              <a:t>write</a:t>
            </a:r>
            <a:r>
              <a:rPr lang="sv-SE" dirty="0" smtClean="0"/>
              <a:t> </a:t>
            </a:r>
            <a:r>
              <a:rPr lang="sv-SE" dirty="0" err="1" smtClean="0"/>
              <a:t>certain</a:t>
            </a:r>
            <a:r>
              <a:rPr lang="sv-SE" dirty="0" smtClean="0"/>
              <a:t> </a:t>
            </a:r>
            <a:r>
              <a:rPr lang="sv-SE" dirty="0" err="1" smtClean="0"/>
              <a:t>queries</a:t>
            </a:r>
            <a:r>
              <a:rPr lang="sv-SE" dirty="0" smtClean="0"/>
              <a:t> like </a:t>
            </a:r>
            <a:r>
              <a:rPr lang="sv-SE" dirty="0" err="1" smtClean="0"/>
              <a:t>report</a:t>
            </a:r>
            <a:r>
              <a:rPr lang="sv-SE" dirty="0" smtClean="0"/>
              <a:t> </a:t>
            </a:r>
            <a:r>
              <a:rPr lang="sv-SE" dirty="0" err="1" smtClean="0"/>
              <a:t>questions</a:t>
            </a:r>
            <a:r>
              <a:rPr lang="sv-SE" dirty="0" smtClean="0"/>
              <a:t>, </a:t>
            </a:r>
            <a:r>
              <a:rPr lang="sv-SE" dirty="0" err="1" smtClean="0"/>
              <a:t>then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endParaRPr lang="sv-SE" dirty="0" smtClean="0"/>
          </a:p>
          <a:p>
            <a:r>
              <a:rPr lang="sv-SE" dirty="0" err="1" smtClean="0"/>
              <a:t>Either</a:t>
            </a:r>
            <a:r>
              <a:rPr lang="sv-SE" dirty="0" smtClean="0"/>
              <a:t> </a:t>
            </a:r>
            <a:r>
              <a:rPr lang="sv-SE" dirty="0" err="1" smtClean="0"/>
              <a:t>write</a:t>
            </a:r>
            <a:r>
              <a:rPr lang="sv-SE" dirty="0" smtClean="0"/>
              <a:t> </a:t>
            </a:r>
            <a:r>
              <a:rPr lang="sv-SE" dirty="0" err="1" smtClean="0"/>
              <a:t>raw</a:t>
            </a:r>
            <a:r>
              <a:rPr lang="sv-SE" dirty="0" smtClean="0"/>
              <a:t> </a:t>
            </a:r>
            <a:r>
              <a:rPr lang="sv-SE" dirty="0" err="1" smtClean="0"/>
              <a:t>sql</a:t>
            </a:r>
            <a:r>
              <a:rPr lang="sv-SE" dirty="0" smtClean="0"/>
              <a:t> or </a:t>
            </a: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 smtClean="0"/>
          </a:p>
        </p:txBody>
      </p:sp>
      <p:sp>
        <p:nvSpPr>
          <p:cNvPr id="5" name="Rectangle 4"/>
          <p:cNvSpPr/>
          <p:nvPr/>
        </p:nvSpPr>
        <p:spPr>
          <a:xfrm>
            <a:off x="948689" y="2369920"/>
            <a:ext cx="10109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students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db.Students.SqlQuery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* from Students"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948688" y="3418484"/>
            <a:ext cx="11784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transcripts =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db.Students.SqlQuery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dbo.Transcripts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@p0"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,studentId).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948688" y="3049152"/>
            <a:ext cx="18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948688" y="4880335"/>
            <a:ext cx="10109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db.Database.ExecuteSqlCommand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something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1028700" y="4526280"/>
            <a:ext cx="669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Non </a:t>
            </a:r>
            <a:r>
              <a:rPr lang="sv-SE" dirty="0" err="1" smtClean="0"/>
              <a:t>query</a:t>
            </a:r>
            <a:r>
              <a:rPr lang="sv-SE" dirty="0" smtClean="0"/>
              <a:t>, </a:t>
            </a:r>
            <a:r>
              <a:rPr lang="sv-SE" dirty="0" err="1" smtClean="0"/>
              <a:t>entities</a:t>
            </a:r>
            <a:r>
              <a:rPr lang="sv-SE" dirty="0" smtClean="0"/>
              <a:t> </a:t>
            </a:r>
            <a:r>
              <a:rPr lang="sv-SE" dirty="0" err="1" smtClean="0"/>
              <a:t>needs</a:t>
            </a:r>
            <a:r>
              <a:rPr lang="sv-SE" dirty="0" smtClean="0"/>
              <a:t> to </a:t>
            </a:r>
            <a:r>
              <a:rPr lang="sv-SE" dirty="0" err="1" smtClean="0"/>
              <a:t>see</a:t>
            </a:r>
            <a:r>
              <a:rPr lang="sv-SE" dirty="0" smtClean="0"/>
              <a:t> </a:t>
            </a:r>
            <a:r>
              <a:rPr lang="sv-SE" dirty="0" err="1" smtClean="0"/>
              <a:t>any</a:t>
            </a:r>
            <a:r>
              <a:rPr lang="sv-SE" dirty="0" smtClean="0"/>
              <a:t> </a:t>
            </a:r>
            <a:r>
              <a:rPr lang="sv-SE" dirty="0" err="1" smtClean="0"/>
              <a:t>change</a:t>
            </a:r>
            <a:r>
              <a:rPr lang="sv-SE" dirty="0" smtClean="0"/>
              <a:t> </a:t>
            </a:r>
            <a:r>
              <a:rPr lang="sv-SE" dirty="0" err="1" smtClean="0"/>
              <a:t>caused</a:t>
            </a:r>
            <a:r>
              <a:rPr lang="sv-SE" dirty="0" smtClean="0"/>
              <a:t> by </a:t>
            </a:r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command</a:t>
            </a:r>
            <a:endParaRPr lang="sv-SE" dirty="0"/>
          </a:p>
        </p:txBody>
      </p:sp>
      <p:sp>
        <p:nvSpPr>
          <p:cNvPr id="10" name="Oval 9"/>
          <p:cNvSpPr/>
          <p:nvPr/>
        </p:nvSpPr>
        <p:spPr>
          <a:xfrm>
            <a:off x="228600" y="1690688"/>
            <a:ext cx="491490" cy="469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</a:t>
            </a:r>
            <a:endParaRPr lang="sv-SE" dirty="0"/>
          </a:p>
        </p:txBody>
      </p:sp>
      <p:sp>
        <p:nvSpPr>
          <p:cNvPr id="11" name="Oval 10"/>
          <p:cNvSpPr/>
          <p:nvPr/>
        </p:nvSpPr>
        <p:spPr>
          <a:xfrm>
            <a:off x="228600" y="3183693"/>
            <a:ext cx="491490" cy="469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  <a:endParaRPr lang="sv-SE" dirty="0"/>
          </a:p>
        </p:txBody>
      </p:sp>
      <p:sp>
        <p:nvSpPr>
          <p:cNvPr id="12" name="Oval 11"/>
          <p:cNvSpPr/>
          <p:nvPr/>
        </p:nvSpPr>
        <p:spPr>
          <a:xfrm>
            <a:off x="323850" y="4645544"/>
            <a:ext cx="491490" cy="469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151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is it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506022"/>
            <a:ext cx="4092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400" dirty="0" smtClean="0"/>
              <a:t>ORM, </a:t>
            </a:r>
            <a:r>
              <a:rPr lang="sv-SE" sz="2400" dirty="0" err="1" smtClean="0"/>
              <a:t>Object</a:t>
            </a:r>
            <a:r>
              <a:rPr lang="sv-SE" sz="2400" dirty="0" smtClean="0"/>
              <a:t> </a:t>
            </a:r>
            <a:r>
              <a:rPr lang="sv-SE" sz="2400" dirty="0" err="1" smtClean="0"/>
              <a:t>relational</a:t>
            </a:r>
            <a:r>
              <a:rPr lang="sv-SE" sz="2400" dirty="0" smtClean="0"/>
              <a:t> </a:t>
            </a:r>
            <a:r>
              <a:rPr lang="sv-SE" sz="2400" dirty="0" err="1" smtClean="0"/>
              <a:t>mapper</a:t>
            </a:r>
            <a:endParaRPr lang="sv-SE" sz="2400" dirty="0"/>
          </a:p>
        </p:txBody>
      </p:sp>
      <p:sp>
        <p:nvSpPr>
          <p:cNvPr id="5" name="Rectangle 4"/>
          <p:cNvSpPr/>
          <p:nvPr/>
        </p:nvSpPr>
        <p:spPr>
          <a:xfrm>
            <a:off x="838200" y="240992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 Maintains a connection with a database</a:t>
            </a:r>
            <a:br>
              <a:rPr lang="en-US" dirty="0" smtClean="0"/>
            </a:br>
            <a:r>
              <a:rPr lang="en-US" dirty="0" smtClean="0"/>
              <a:t>- Create &amp; Executes commands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Create and execute queries</a:t>
            </a:r>
            <a:br>
              <a:rPr lang="en-US" dirty="0" smtClean="0"/>
            </a:br>
            <a:r>
              <a:rPr lang="en-US" dirty="0" smtClean="0"/>
              <a:t>- Process results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And most importantly, lets you use POCOS, plain old CLR objects when talking to the database.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302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97780" y="2914650"/>
            <a:ext cx="16883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400" dirty="0" smtClean="0"/>
              <a:t>TOOLS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336447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Logging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956310" y="1605826"/>
            <a:ext cx="7421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db.Database.Log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829" y="1027906"/>
            <a:ext cx="4667901" cy="5563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17370" y="3657600"/>
            <a:ext cx="3136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Verything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happens</a:t>
            </a:r>
            <a:endParaRPr lang="sv-SE" dirty="0" smtClean="0"/>
          </a:p>
          <a:p>
            <a:r>
              <a:rPr lang="sv-SE" dirty="0" smtClean="0"/>
              <a:t>CREATE, QUERIES, INSERTS etc..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4541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0560" y="2743200"/>
            <a:ext cx="3170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400" dirty="0" smtClean="0"/>
              <a:t>MIGRATIONS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196091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Migrations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29" y="1474018"/>
            <a:ext cx="4664272" cy="12944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0760" y="1690688"/>
            <a:ext cx="57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Enable</a:t>
            </a:r>
            <a:r>
              <a:rPr lang="sv-SE" dirty="0" smtClean="0"/>
              <a:t>-Migrations    (  in </a:t>
            </a:r>
            <a:r>
              <a:rPr lang="sv-SE" dirty="0" err="1" smtClean="0"/>
              <a:t>nuget</a:t>
            </a:r>
            <a:r>
              <a:rPr lang="sv-SE" dirty="0" smtClean="0"/>
              <a:t>, </a:t>
            </a:r>
            <a:r>
              <a:rPr lang="sv-SE" dirty="0" err="1" smtClean="0"/>
              <a:t>package</a:t>
            </a:r>
            <a:r>
              <a:rPr lang="sv-SE" dirty="0" smtClean="0"/>
              <a:t> manager </a:t>
            </a:r>
            <a:r>
              <a:rPr lang="sv-SE" dirty="0" err="1" smtClean="0"/>
              <a:t>console</a:t>
            </a:r>
            <a:r>
              <a:rPr lang="sv-SE" dirty="0" smtClean="0"/>
              <a:t> )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742950" y="3531870"/>
            <a:ext cx="153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Initial </a:t>
            </a:r>
            <a:r>
              <a:rPr lang="sv-SE" dirty="0" err="1" smtClean="0"/>
              <a:t>creation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3315165" y="3131760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Configuration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AutomaticMigrationsEnabled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ContextKey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EFConsole.DataContext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sv-SE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38200" y="2240280"/>
            <a:ext cx="350520" cy="117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726180" y="2617470"/>
            <a:ext cx="365760" cy="51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06190" y="3531870"/>
            <a:ext cx="3600450" cy="3693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TextBox 12"/>
          <p:cNvSpPr txBox="1"/>
          <p:nvPr/>
        </p:nvSpPr>
        <p:spPr>
          <a:xfrm>
            <a:off x="7646670" y="2768508"/>
            <a:ext cx="4575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Wether</a:t>
            </a:r>
            <a:r>
              <a:rPr lang="sv-SE" dirty="0" smtClean="0"/>
              <a:t> to </a:t>
            </a:r>
            <a:r>
              <a:rPr lang="sv-SE" dirty="0" err="1" smtClean="0"/>
              <a:t>create</a:t>
            </a:r>
            <a:r>
              <a:rPr lang="sv-SE" dirty="0" smtClean="0"/>
              <a:t> manual migrations</a:t>
            </a:r>
          </a:p>
          <a:p>
            <a:r>
              <a:rPr lang="sv-SE" dirty="0" smtClean="0"/>
              <a:t>or </a:t>
            </a:r>
            <a:r>
              <a:rPr lang="sv-SE" dirty="0" err="1" smtClean="0"/>
              <a:t>create</a:t>
            </a:r>
            <a:r>
              <a:rPr lang="sv-SE" dirty="0" smtClean="0"/>
              <a:t> </a:t>
            </a:r>
            <a:r>
              <a:rPr lang="sv-SE" dirty="0" err="1" smtClean="0"/>
              <a:t>automatic</a:t>
            </a:r>
            <a:r>
              <a:rPr lang="sv-SE" dirty="0" smtClean="0"/>
              <a:t> </a:t>
            </a:r>
            <a:r>
              <a:rPr lang="sv-SE" dirty="0" err="1" smtClean="0"/>
              <a:t>ones</a:t>
            </a:r>
            <a:r>
              <a:rPr lang="sv-SE" dirty="0" smtClean="0"/>
              <a:t> </a:t>
            </a:r>
            <a:r>
              <a:rPr lang="sv-SE" dirty="0" err="1" smtClean="0"/>
              <a:t>when</a:t>
            </a:r>
            <a:r>
              <a:rPr lang="sv-SE" dirty="0" smtClean="0"/>
              <a:t> </a:t>
            </a:r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changes</a:t>
            </a:r>
            <a:endParaRPr lang="sv-SE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0" y="4615725"/>
            <a:ext cx="2832740" cy="19917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60" y="4616908"/>
            <a:ext cx="8172401" cy="114057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909060" y="6137910"/>
            <a:ext cx="184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Created</a:t>
            </a:r>
            <a:r>
              <a:rPr lang="sv-SE" dirty="0" smtClean="0"/>
              <a:t> </a:t>
            </a:r>
            <a:r>
              <a:rPr lang="sv-SE" dirty="0" err="1" smtClean="0"/>
              <a:t>this</a:t>
            </a:r>
            <a:r>
              <a:rPr lang="sv-SE" dirty="0" smtClean="0"/>
              <a:t> table</a:t>
            </a:r>
            <a:endParaRPr lang="sv-SE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903220" y="5742383"/>
            <a:ext cx="822960" cy="33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94860" y="5463540"/>
            <a:ext cx="332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Our</a:t>
            </a:r>
            <a:r>
              <a:rPr lang="sv-SE" dirty="0" smtClean="0"/>
              <a:t> migration has </a:t>
            </a:r>
            <a:r>
              <a:rPr lang="sv-SE" dirty="0" err="1" smtClean="0"/>
              <a:t>been</a:t>
            </a:r>
            <a:r>
              <a:rPr lang="sv-SE" dirty="0" smtClean="0"/>
              <a:t> </a:t>
            </a:r>
            <a:r>
              <a:rPr lang="sv-SE" dirty="0" err="1" smtClean="0"/>
              <a:t>run</a:t>
            </a:r>
            <a:r>
              <a:rPr lang="sv-SE" dirty="0" smtClean="0"/>
              <a:t> in DB</a:t>
            </a:r>
            <a:endParaRPr lang="sv-SE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78627" y="3877401"/>
            <a:ext cx="1527563" cy="92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42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Adding</a:t>
            </a:r>
            <a:r>
              <a:rPr lang="sv-SE" dirty="0" smtClean="0"/>
              <a:t> a migration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942208" y="3600450"/>
            <a:ext cx="239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Add</a:t>
            </a:r>
            <a:r>
              <a:rPr lang="sv-SE" dirty="0" smtClean="0"/>
              <a:t>-Migration &lt;</a:t>
            </a:r>
            <a:r>
              <a:rPr lang="sv-SE" dirty="0" err="1" smtClean="0"/>
              <a:t>Name</a:t>
            </a:r>
            <a:r>
              <a:rPr lang="sv-SE" dirty="0" smtClean="0"/>
              <a:t>&gt;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838200" y="1761447"/>
            <a:ext cx="77571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Address {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ICollection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Course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RegisteredCourses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sv-SE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066" y="3339974"/>
            <a:ext cx="3318656" cy="11916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31184" y="107299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Student_Updated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DbMigration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AddColumn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dbo.Students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"Address"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 =&gt;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c.String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Down()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DropColumn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dbo.Students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sv-SE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08" y="4267081"/>
            <a:ext cx="3534221" cy="12199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2208" y="1392115"/>
            <a:ext cx="143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Make </a:t>
            </a:r>
            <a:r>
              <a:rPr lang="sv-SE" dirty="0" err="1" smtClean="0"/>
              <a:t>change</a:t>
            </a:r>
            <a:endParaRPr lang="sv-SE" dirty="0"/>
          </a:p>
        </p:txBody>
      </p:sp>
      <p:sp>
        <p:nvSpPr>
          <p:cNvPr id="11" name="Oval 10"/>
          <p:cNvSpPr/>
          <p:nvPr/>
        </p:nvSpPr>
        <p:spPr>
          <a:xfrm>
            <a:off x="297180" y="1392115"/>
            <a:ext cx="3429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</a:t>
            </a:r>
            <a:endParaRPr lang="sv-SE" dirty="0"/>
          </a:p>
        </p:txBody>
      </p:sp>
      <p:sp>
        <p:nvSpPr>
          <p:cNvPr id="12" name="Oval 11"/>
          <p:cNvSpPr/>
          <p:nvPr/>
        </p:nvSpPr>
        <p:spPr>
          <a:xfrm>
            <a:off x="318704" y="3600450"/>
            <a:ext cx="3429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  <a:endParaRPr lang="sv-SE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8595360" y="3381316"/>
            <a:ext cx="388620" cy="55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983980" y="1392115"/>
            <a:ext cx="46863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8983980" y="2315956"/>
            <a:ext cx="64008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/>
          <p:cNvSpPr txBox="1"/>
          <p:nvPr/>
        </p:nvSpPr>
        <p:spPr>
          <a:xfrm>
            <a:off x="942208" y="5817870"/>
            <a:ext cx="590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run</a:t>
            </a:r>
            <a:r>
              <a:rPr lang="sv-SE" dirty="0" smtClean="0"/>
              <a:t> it forward ( </a:t>
            </a:r>
            <a:r>
              <a:rPr lang="sv-SE" b="1" dirty="0" err="1" smtClean="0"/>
              <a:t>up</a:t>
            </a:r>
            <a:r>
              <a:rPr lang="sv-SE" dirty="0" smtClean="0"/>
              <a:t>) to </a:t>
            </a:r>
            <a:r>
              <a:rPr lang="sv-SE" dirty="0" err="1" smtClean="0"/>
              <a:t>upgrade</a:t>
            </a:r>
            <a:r>
              <a:rPr lang="sv-SE" dirty="0" smtClean="0"/>
              <a:t> or </a:t>
            </a:r>
            <a:r>
              <a:rPr lang="sv-SE" dirty="0" err="1" smtClean="0"/>
              <a:t>backwards</a:t>
            </a:r>
            <a:r>
              <a:rPr lang="sv-SE" dirty="0" smtClean="0"/>
              <a:t> ( </a:t>
            </a:r>
            <a:r>
              <a:rPr lang="sv-SE" b="1" dirty="0" smtClean="0"/>
              <a:t>down</a:t>
            </a:r>
            <a:r>
              <a:rPr lang="sv-SE" dirty="0" smtClean="0"/>
              <a:t>)</a:t>
            </a:r>
          </a:p>
          <a:p>
            <a:r>
              <a:rPr lang="sv-SE" dirty="0"/>
              <a:t>t</a:t>
            </a:r>
            <a:r>
              <a:rPr lang="sv-SE" dirty="0" smtClean="0"/>
              <a:t>o </a:t>
            </a:r>
            <a:r>
              <a:rPr lang="sv-SE" dirty="0" err="1" smtClean="0"/>
              <a:t>downgrade</a:t>
            </a:r>
            <a:endParaRPr lang="sv-SE" dirty="0"/>
          </a:p>
        </p:txBody>
      </p:sp>
      <p:sp>
        <p:nvSpPr>
          <p:cNvPr id="18" name="TextBox 17"/>
          <p:cNvSpPr txBox="1"/>
          <p:nvPr/>
        </p:nvSpPr>
        <p:spPr>
          <a:xfrm>
            <a:off x="7165790" y="5109889"/>
            <a:ext cx="18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Update-Database</a:t>
            </a:r>
            <a:endParaRPr lang="sv-SE" dirty="0"/>
          </a:p>
        </p:txBody>
      </p:sp>
      <p:sp>
        <p:nvSpPr>
          <p:cNvPr id="20" name="Rectangle 19"/>
          <p:cNvSpPr/>
          <p:nvPr/>
        </p:nvSpPr>
        <p:spPr>
          <a:xfrm>
            <a:off x="9136380" y="1544515"/>
            <a:ext cx="46863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>
            <a:off x="6677696" y="5119533"/>
            <a:ext cx="3429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3</a:t>
            </a:r>
            <a:endParaRPr lang="sv-SE" dirty="0"/>
          </a:p>
        </p:txBody>
      </p:sp>
      <p:sp>
        <p:nvSpPr>
          <p:cNvPr id="22" name="TextBox 21"/>
          <p:cNvSpPr txBox="1"/>
          <p:nvPr/>
        </p:nvSpPr>
        <p:spPr>
          <a:xfrm>
            <a:off x="7280910" y="5657850"/>
            <a:ext cx="234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Upgrades</a:t>
            </a:r>
            <a:r>
              <a:rPr lang="sv-SE" dirty="0" smtClean="0"/>
              <a:t> the </a:t>
            </a:r>
            <a:r>
              <a:rPr lang="sv-SE" dirty="0" err="1" smtClean="0"/>
              <a:t>database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614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Upgrade</a:t>
            </a:r>
            <a:r>
              <a:rPr lang="sv-SE" dirty="0" smtClean="0"/>
              <a:t> to </a:t>
            </a:r>
            <a:r>
              <a:rPr lang="sv-SE" dirty="0" err="1" smtClean="0"/>
              <a:t>specific</a:t>
            </a:r>
            <a:r>
              <a:rPr lang="sv-SE" dirty="0" smtClean="0"/>
              <a:t> version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937260" y="1600200"/>
            <a:ext cx="9283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Normally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want</a:t>
            </a:r>
            <a:r>
              <a:rPr lang="sv-SE" dirty="0" smtClean="0"/>
              <a:t> to </a:t>
            </a:r>
            <a:r>
              <a:rPr lang="sv-SE" dirty="0" err="1" smtClean="0"/>
              <a:t>upgrade</a:t>
            </a:r>
            <a:r>
              <a:rPr lang="sv-SE" dirty="0" smtClean="0"/>
              <a:t> to the </a:t>
            </a:r>
            <a:r>
              <a:rPr lang="sv-SE" dirty="0" err="1" smtClean="0"/>
              <a:t>latest</a:t>
            </a:r>
            <a:r>
              <a:rPr lang="sv-SE" dirty="0" smtClean="0"/>
              <a:t> version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sometimes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want</a:t>
            </a:r>
            <a:r>
              <a:rPr lang="sv-SE" dirty="0" smtClean="0"/>
              <a:t> to </a:t>
            </a:r>
            <a:r>
              <a:rPr lang="sv-SE" dirty="0" err="1" smtClean="0"/>
              <a:t>jump</a:t>
            </a:r>
            <a:r>
              <a:rPr lang="sv-SE" dirty="0" smtClean="0"/>
              <a:t> to a </a:t>
            </a:r>
            <a:r>
              <a:rPr lang="sv-SE" dirty="0" err="1" smtClean="0"/>
              <a:t>specific</a:t>
            </a:r>
            <a:endParaRPr lang="sv-SE" dirty="0" smtClean="0"/>
          </a:p>
          <a:p>
            <a:r>
              <a:rPr lang="sv-SE" dirty="0" err="1"/>
              <a:t>p</a:t>
            </a:r>
            <a:r>
              <a:rPr lang="sv-SE" dirty="0" err="1" smtClean="0"/>
              <a:t>oint</a:t>
            </a:r>
            <a:r>
              <a:rPr lang="sv-SE" dirty="0" smtClean="0"/>
              <a:t>. </a:t>
            </a:r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anywhere</a:t>
            </a:r>
            <a:r>
              <a:rPr lang="sv-SE" dirty="0" smtClean="0"/>
              <a:t> in all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migrations. </a:t>
            </a:r>
            <a:r>
              <a:rPr lang="sv-SE" dirty="0" err="1" smtClean="0"/>
              <a:t>Either</a:t>
            </a:r>
            <a:r>
              <a:rPr lang="sv-SE" dirty="0" smtClean="0"/>
              <a:t> </a:t>
            </a:r>
            <a:r>
              <a:rPr lang="sv-SE" dirty="0" err="1" smtClean="0"/>
              <a:t>before</a:t>
            </a:r>
            <a:r>
              <a:rPr lang="sv-SE" dirty="0" smtClean="0"/>
              <a:t> OR </a:t>
            </a:r>
            <a:r>
              <a:rPr lang="sv-SE" dirty="0" err="1" smtClean="0"/>
              <a:t>after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point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937260" y="2857500"/>
            <a:ext cx="690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Upgrade-Database</a:t>
            </a:r>
            <a:r>
              <a:rPr lang="sv-SE" dirty="0" smtClean="0"/>
              <a:t> -</a:t>
            </a:r>
            <a:r>
              <a:rPr lang="sv-SE" dirty="0" err="1" smtClean="0"/>
              <a:t>TargetMigration</a:t>
            </a:r>
            <a:r>
              <a:rPr lang="sv-SE" dirty="0" smtClean="0"/>
              <a:t> &lt;migration </a:t>
            </a:r>
            <a:r>
              <a:rPr lang="sv-SE" dirty="0" err="1" smtClean="0"/>
              <a:t>name</a:t>
            </a:r>
            <a:r>
              <a:rPr lang="sv-SE" dirty="0" smtClean="0"/>
              <a:t>, </a:t>
            </a:r>
            <a:r>
              <a:rPr lang="sv-SE" dirty="0" err="1" smtClean="0"/>
              <a:t>only</a:t>
            </a:r>
            <a:r>
              <a:rPr lang="sv-SE" dirty="0" smtClean="0"/>
              <a:t> </a:t>
            </a:r>
            <a:r>
              <a:rPr lang="sv-SE" dirty="0" err="1" smtClean="0"/>
              <a:t>name</a:t>
            </a:r>
            <a:r>
              <a:rPr lang="sv-SE" dirty="0" smtClean="0"/>
              <a:t> part&gt;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937260" y="3649381"/>
            <a:ext cx="5313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Example</a:t>
            </a:r>
            <a:endParaRPr lang="sv-SE" dirty="0" smtClean="0"/>
          </a:p>
          <a:p>
            <a:r>
              <a:rPr lang="sv-SE" dirty="0" err="1" smtClean="0"/>
              <a:t>Upgrade-Database</a:t>
            </a:r>
            <a:r>
              <a:rPr lang="sv-SE" dirty="0" smtClean="0"/>
              <a:t> –</a:t>
            </a:r>
            <a:r>
              <a:rPr lang="sv-SE" dirty="0" err="1" smtClean="0"/>
              <a:t>TargetMigration</a:t>
            </a:r>
            <a:r>
              <a:rPr lang="sv-SE" dirty="0" smtClean="0"/>
              <a:t> </a:t>
            </a:r>
            <a:r>
              <a:rPr lang="sv-SE" b="1" dirty="0" err="1" smtClean="0"/>
              <a:t>Student_Updated</a:t>
            </a:r>
            <a:endParaRPr lang="sv-SE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" y="4592892"/>
            <a:ext cx="10082573" cy="13735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7260" y="6263640"/>
            <a:ext cx="449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Reverting</a:t>
            </a:r>
            <a:r>
              <a:rPr lang="sv-SE" dirty="0" smtClean="0"/>
              <a:t> migration – </a:t>
            </a:r>
            <a:r>
              <a:rPr lang="sv-SE" dirty="0" err="1" smtClean="0"/>
              <a:t>when</a:t>
            </a:r>
            <a:r>
              <a:rPr lang="sv-SE" dirty="0" smtClean="0"/>
              <a:t> it goes </a:t>
            </a:r>
            <a:r>
              <a:rPr lang="sv-SE" dirty="0" err="1" smtClean="0"/>
              <a:t>backwards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385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Customizing</a:t>
            </a:r>
            <a:r>
              <a:rPr lang="sv-SE" dirty="0" smtClean="0"/>
              <a:t> a migration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994410" y="1690688"/>
            <a:ext cx="8366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General </a:t>
            </a:r>
            <a:r>
              <a:rPr lang="sv-SE" dirty="0" err="1" smtClean="0"/>
              <a:t>tip</a:t>
            </a:r>
            <a:r>
              <a:rPr lang="sv-SE" dirty="0" smtClean="0"/>
              <a:t> is to </a:t>
            </a:r>
            <a:r>
              <a:rPr lang="sv-SE" dirty="0" err="1" smtClean="0"/>
              <a:t>think</a:t>
            </a:r>
            <a:r>
              <a:rPr lang="sv-SE" dirty="0" smtClean="0"/>
              <a:t> 1 2 </a:t>
            </a:r>
            <a:r>
              <a:rPr lang="sv-SE" dirty="0" err="1" smtClean="0"/>
              <a:t>aaaand</a:t>
            </a:r>
            <a:r>
              <a:rPr lang="sv-SE" dirty="0" smtClean="0"/>
              <a:t> 3 </a:t>
            </a:r>
            <a:r>
              <a:rPr lang="sv-SE" dirty="0" err="1" smtClean="0"/>
              <a:t>times</a:t>
            </a:r>
            <a:r>
              <a:rPr lang="sv-SE" dirty="0" smtClean="0"/>
              <a:t> </a:t>
            </a:r>
            <a:r>
              <a:rPr lang="sv-SE" dirty="0" err="1" smtClean="0"/>
              <a:t>before</a:t>
            </a:r>
            <a:r>
              <a:rPr lang="sv-SE" dirty="0" smtClean="0"/>
              <a:t> </a:t>
            </a:r>
            <a:r>
              <a:rPr lang="sv-SE" dirty="0" err="1" smtClean="0"/>
              <a:t>doing</a:t>
            </a:r>
            <a:r>
              <a:rPr lang="sv-SE" dirty="0" smtClean="0"/>
              <a:t> </a:t>
            </a:r>
            <a:r>
              <a:rPr lang="sv-SE" dirty="0" err="1" smtClean="0"/>
              <a:t>this</a:t>
            </a:r>
            <a:r>
              <a:rPr lang="sv-SE" dirty="0" smtClean="0"/>
              <a:t>. </a:t>
            </a:r>
            <a:r>
              <a:rPr lang="sv-SE" dirty="0" err="1" smtClean="0"/>
              <a:t>Ensure</a:t>
            </a:r>
            <a:r>
              <a:rPr lang="sv-SE" dirty="0" smtClean="0"/>
              <a:t> </a:t>
            </a:r>
            <a:r>
              <a:rPr lang="sv-SE" dirty="0" err="1" smtClean="0"/>
              <a:t>up</a:t>
            </a:r>
            <a:r>
              <a:rPr lang="sv-SE" dirty="0" smtClean="0"/>
              <a:t>  = down </a:t>
            </a:r>
            <a:r>
              <a:rPr lang="sv-SE" dirty="0" err="1" smtClean="0"/>
              <a:t>method</a:t>
            </a:r>
            <a:r>
              <a:rPr lang="sv-SE" dirty="0" smtClean="0"/>
              <a:t>.</a:t>
            </a:r>
          </a:p>
          <a:p>
            <a:endParaRPr lang="sv-SE" dirty="0"/>
          </a:p>
          <a:p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cases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adding</a:t>
            </a:r>
            <a:r>
              <a:rPr lang="sv-SE" dirty="0" smtClean="0"/>
              <a:t> index for </a:t>
            </a:r>
            <a:r>
              <a:rPr lang="sv-SE" dirty="0" err="1" smtClean="0"/>
              <a:t>example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EF </a:t>
            </a:r>
            <a:r>
              <a:rPr lang="sv-SE" dirty="0" err="1" smtClean="0"/>
              <a:t>doesn’t</a:t>
            </a:r>
            <a:r>
              <a:rPr lang="sv-SE" dirty="0" smtClean="0"/>
              <a:t> </a:t>
            </a:r>
            <a:r>
              <a:rPr lang="sv-SE" dirty="0" err="1" smtClean="0"/>
              <a:t>detect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994410" y="3016251"/>
            <a:ext cx="755523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DbMigration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AddColumn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dbo.Courses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 =&gt;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c.String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AddColumn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dbo.Students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"City"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 =&gt;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Down()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DropColumn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dbo.Students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"City"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DropColumn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dbo.Courses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22256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Getting</a:t>
            </a:r>
            <a:r>
              <a:rPr lang="sv-SE" dirty="0" smtClean="0"/>
              <a:t> </a:t>
            </a:r>
            <a:r>
              <a:rPr lang="sv-SE" dirty="0" err="1" smtClean="0"/>
              <a:t>sql</a:t>
            </a:r>
            <a:r>
              <a:rPr lang="sv-SE" dirty="0" smtClean="0"/>
              <a:t> version </a:t>
            </a:r>
            <a:r>
              <a:rPr lang="sv-SE" dirty="0" err="1" smtClean="0"/>
              <a:t>of</a:t>
            </a:r>
            <a:r>
              <a:rPr lang="sv-SE" dirty="0" smtClean="0"/>
              <a:t> the migration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838200" y="1838444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Update-Database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-Script -SourceMigration:0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7178040" y="1838444"/>
            <a:ext cx="420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Will get </a:t>
            </a:r>
            <a:r>
              <a:rPr lang="sv-SE" dirty="0" err="1" smtClean="0"/>
              <a:t>you</a:t>
            </a:r>
            <a:r>
              <a:rPr lang="sv-SE" dirty="0" smtClean="0"/>
              <a:t> a </a:t>
            </a:r>
            <a:r>
              <a:rPr lang="sv-SE" dirty="0" err="1" smtClean="0"/>
              <a:t>sql</a:t>
            </a:r>
            <a:r>
              <a:rPr lang="sv-SE" dirty="0" smtClean="0"/>
              <a:t> script from the </a:t>
            </a:r>
            <a:r>
              <a:rPr lang="sv-SE" dirty="0" err="1" smtClean="0"/>
              <a:t>beginning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7920990" y="3060114"/>
            <a:ext cx="16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Specific</a:t>
            </a:r>
            <a:r>
              <a:rPr lang="sv-SE" dirty="0" smtClean="0"/>
              <a:t> version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838200" y="3060114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Update-Database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-Script -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SourceMigration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:&lt;migration&gt;</a:t>
            </a:r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>
            <a:off x="838200" y="4614206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Update-Database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-Script -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SourceMigration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:&lt;migration&gt; -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TargetMigration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&lt;migration&gt;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7920990" y="4568039"/>
            <a:ext cx="2426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From </a:t>
            </a:r>
            <a:r>
              <a:rPr lang="sv-SE" dirty="0" err="1" smtClean="0"/>
              <a:t>specific</a:t>
            </a:r>
            <a:r>
              <a:rPr lang="sv-SE" dirty="0" smtClean="0"/>
              <a:t> to </a:t>
            </a:r>
            <a:r>
              <a:rPr lang="sv-SE" dirty="0" err="1" smtClean="0"/>
              <a:t>specific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1931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Working</a:t>
            </a:r>
            <a:r>
              <a:rPr lang="sv-SE" dirty="0" smtClean="0"/>
              <a:t> in a team – </a:t>
            </a:r>
            <a:r>
              <a:rPr lang="sv-SE" dirty="0" err="1" smtClean="0"/>
              <a:t>beware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snapshots</a:t>
            </a:r>
            <a:endParaRPr lang="sv-SE" dirty="0"/>
          </a:p>
        </p:txBody>
      </p:sp>
      <p:sp>
        <p:nvSpPr>
          <p:cNvPr id="4" name="Oval 3"/>
          <p:cNvSpPr/>
          <p:nvPr/>
        </p:nvSpPr>
        <p:spPr>
          <a:xfrm>
            <a:off x="1108710" y="1771650"/>
            <a:ext cx="81153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Isosceles Triangle 4"/>
          <p:cNvSpPr/>
          <p:nvPr/>
        </p:nvSpPr>
        <p:spPr>
          <a:xfrm>
            <a:off x="1228725" y="2548890"/>
            <a:ext cx="571500" cy="777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>
            <a:off x="9593580" y="1771650"/>
            <a:ext cx="81153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Isosceles Triangle 6"/>
          <p:cNvSpPr/>
          <p:nvPr/>
        </p:nvSpPr>
        <p:spPr>
          <a:xfrm>
            <a:off x="9713595" y="2548890"/>
            <a:ext cx="571500" cy="777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Can 7"/>
          <p:cNvSpPr/>
          <p:nvPr/>
        </p:nvSpPr>
        <p:spPr>
          <a:xfrm>
            <a:off x="1108710" y="3646170"/>
            <a:ext cx="582930" cy="7543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Can 8"/>
          <p:cNvSpPr/>
          <p:nvPr/>
        </p:nvSpPr>
        <p:spPr>
          <a:xfrm>
            <a:off x="9736455" y="3726180"/>
            <a:ext cx="582930" cy="7543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2771448" y="1771650"/>
            <a:ext cx="5455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https://msdn.microsoft.com/en-us/data/dn481501.aspx</a:t>
            </a:r>
            <a:endParaRPr lang="sv-SE" dirty="0"/>
          </a:p>
        </p:txBody>
      </p:sp>
      <p:sp>
        <p:nvSpPr>
          <p:cNvPr id="16" name="TextBox 15"/>
          <p:cNvSpPr txBox="1"/>
          <p:nvPr/>
        </p:nvSpPr>
        <p:spPr>
          <a:xfrm>
            <a:off x="2771448" y="2303859"/>
            <a:ext cx="68821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1 </a:t>
            </a:r>
            <a:r>
              <a:rPr lang="sv-SE" dirty="0" err="1" smtClean="0"/>
              <a:t>Generate</a:t>
            </a:r>
            <a:r>
              <a:rPr lang="sv-SE" dirty="0" smtClean="0"/>
              <a:t> migration and </a:t>
            </a:r>
            <a:r>
              <a:rPr lang="sv-SE" dirty="0" err="1" smtClean="0"/>
              <a:t>apply</a:t>
            </a:r>
            <a:r>
              <a:rPr lang="sv-SE" dirty="0" smtClean="0"/>
              <a:t>, for </a:t>
            </a:r>
            <a:r>
              <a:rPr lang="sv-SE" dirty="0" err="1" smtClean="0"/>
              <a:t>testing</a:t>
            </a:r>
            <a:r>
              <a:rPr lang="sv-SE" dirty="0" smtClean="0"/>
              <a:t> </a:t>
            </a:r>
            <a:r>
              <a:rPr lang="sv-SE" dirty="0" err="1" smtClean="0"/>
              <a:t>puposes</a:t>
            </a:r>
            <a:r>
              <a:rPr lang="sv-SE" dirty="0" smtClean="0"/>
              <a:t>   = &gt; </a:t>
            </a:r>
          </a:p>
          <a:p>
            <a:r>
              <a:rPr lang="sv-SE" dirty="0" smtClean="0"/>
              <a:t>2 </a:t>
            </a:r>
            <a:r>
              <a:rPr lang="sv-SE" dirty="0" err="1" smtClean="0"/>
              <a:t>Update-Database</a:t>
            </a:r>
            <a:r>
              <a:rPr lang="sv-SE" dirty="0" smtClean="0"/>
              <a:t> –</a:t>
            </a:r>
            <a:r>
              <a:rPr lang="sv-SE" dirty="0" err="1" smtClean="0"/>
              <a:t>TargetMigration</a:t>
            </a:r>
            <a:r>
              <a:rPr lang="sv-SE" dirty="0" smtClean="0"/>
              <a:t> &lt; to the </a:t>
            </a:r>
            <a:r>
              <a:rPr lang="sv-SE" dirty="0" err="1" smtClean="0"/>
              <a:t>point</a:t>
            </a:r>
            <a:r>
              <a:rPr lang="sv-SE" dirty="0" smtClean="0"/>
              <a:t> </a:t>
            </a:r>
            <a:r>
              <a:rPr lang="sv-SE" dirty="0" err="1" smtClean="0"/>
              <a:t>before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r>
              <a:rPr lang="sv-SE" dirty="0" smtClean="0"/>
              <a:t> &gt;</a:t>
            </a:r>
          </a:p>
          <a:p>
            <a:r>
              <a:rPr lang="sv-SE" dirty="0" smtClean="0"/>
              <a:t>3 Get </a:t>
            </a:r>
            <a:r>
              <a:rPr lang="sv-SE" dirty="0" err="1" smtClean="0"/>
              <a:t>Latest</a:t>
            </a:r>
            <a:endParaRPr lang="sv-SE" dirty="0" smtClean="0"/>
          </a:p>
          <a:p>
            <a:r>
              <a:rPr lang="sv-SE" dirty="0" smtClean="0"/>
              <a:t>4 </a:t>
            </a:r>
            <a:r>
              <a:rPr lang="sv-SE" dirty="0" err="1" smtClean="0"/>
              <a:t>Generate</a:t>
            </a:r>
            <a:r>
              <a:rPr lang="sv-SE" dirty="0" smtClean="0"/>
              <a:t> migration</a:t>
            </a:r>
          </a:p>
          <a:p>
            <a:r>
              <a:rPr lang="sv-SE" dirty="0" smtClean="0"/>
              <a:t>5 Check In</a:t>
            </a:r>
            <a:endParaRPr lang="sv-SE" dirty="0"/>
          </a:p>
        </p:txBody>
      </p:sp>
      <p:sp>
        <p:nvSpPr>
          <p:cNvPr id="17" name="Rectangle 16"/>
          <p:cNvSpPr/>
          <p:nvPr/>
        </p:nvSpPr>
        <p:spPr>
          <a:xfrm>
            <a:off x="838200" y="4823460"/>
            <a:ext cx="1184910" cy="9258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ectangle 17"/>
          <p:cNvSpPr/>
          <p:nvPr/>
        </p:nvSpPr>
        <p:spPr>
          <a:xfrm>
            <a:off x="1390650" y="5034915"/>
            <a:ext cx="1184910" cy="9258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Rectangle 23"/>
          <p:cNvSpPr/>
          <p:nvPr/>
        </p:nvSpPr>
        <p:spPr>
          <a:xfrm>
            <a:off x="9220200" y="4893112"/>
            <a:ext cx="1184910" cy="9258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24"/>
          <p:cNvSpPr/>
          <p:nvPr/>
        </p:nvSpPr>
        <p:spPr>
          <a:xfrm>
            <a:off x="8814435" y="5109925"/>
            <a:ext cx="1184910" cy="92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64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Versions and </a:t>
            </a:r>
            <a:r>
              <a:rPr lang="sv-SE" dirty="0" err="1" smtClean="0"/>
              <a:t>history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017270" y="2396252"/>
            <a:ext cx="236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Currently</a:t>
            </a:r>
            <a:r>
              <a:rPr lang="sv-SE" dirty="0" smtClean="0"/>
              <a:t> in version</a:t>
            </a:r>
            <a:r>
              <a:rPr lang="sv-SE" b="1" dirty="0" smtClean="0"/>
              <a:t> 6.0</a:t>
            </a:r>
            <a:endParaRPr lang="sv-SE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28700" y="3423046"/>
            <a:ext cx="403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The coming version </a:t>
            </a:r>
            <a:r>
              <a:rPr lang="sv-SE" dirty="0" err="1" smtClean="0"/>
              <a:t>will</a:t>
            </a:r>
            <a:r>
              <a:rPr lang="sv-SE" dirty="0" smtClean="0"/>
              <a:t> be </a:t>
            </a:r>
            <a:r>
              <a:rPr lang="sv-SE" dirty="0" err="1" smtClean="0"/>
              <a:t>called</a:t>
            </a:r>
            <a:r>
              <a:rPr lang="sv-SE" dirty="0" smtClean="0"/>
              <a:t> EF </a:t>
            </a:r>
            <a:r>
              <a:rPr lang="sv-SE" dirty="0" err="1" smtClean="0"/>
              <a:t>Core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1028700" y="3940073"/>
            <a:ext cx="6200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For </a:t>
            </a:r>
            <a:r>
              <a:rPr lang="sv-SE" i="1" dirty="0" err="1" smtClean="0"/>
              <a:t>more</a:t>
            </a:r>
            <a:r>
              <a:rPr lang="sv-SE" i="1" dirty="0" smtClean="0"/>
              <a:t> info on EF </a:t>
            </a:r>
            <a:r>
              <a:rPr lang="sv-SE" i="1" dirty="0" err="1" smtClean="0"/>
              <a:t>Core</a:t>
            </a:r>
            <a:r>
              <a:rPr lang="sv-SE" i="1" dirty="0" smtClean="0"/>
              <a:t> </a:t>
            </a:r>
          </a:p>
          <a:p>
            <a:r>
              <a:rPr lang="sv-SE" i="1" dirty="0" err="1" smtClean="0"/>
              <a:t>see</a:t>
            </a:r>
            <a:r>
              <a:rPr lang="sv-SE" i="1" dirty="0" smtClean="0"/>
              <a:t> https://github.com/aspnet/EntityFramework/wiki/Roadmap</a:t>
            </a:r>
            <a:endParaRPr lang="sv-SE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028700" y="1565910"/>
            <a:ext cx="267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First</a:t>
            </a:r>
            <a:r>
              <a:rPr lang="sv-SE" dirty="0" smtClean="0"/>
              <a:t> version </a:t>
            </a:r>
            <a:r>
              <a:rPr lang="sv-SE" dirty="0" err="1" smtClean="0"/>
              <a:t>was</a:t>
            </a:r>
            <a:r>
              <a:rPr lang="sv-SE" dirty="0" smtClean="0"/>
              <a:t> </a:t>
            </a:r>
            <a:r>
              <a:rPr lang="sv-SE" dirty="0" err="1" smtClean="0"/>
              <a:t>called</a:t>
            </a:r>
            <a:r>
              <a:rPr lang="sv-SE" dirty="0" smtClean="0"/>
              <a:t> 3.5</a:t>
            </a:r>
            <a:endParaRPr lang="sv-S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954530" y="1935242"/>
            <a:ext cx="0" cy="461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34840" y="1705690"/>
            <a:ext cx="2245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Database</a:t>
            </a:r>
            <a:r>
              <a:rPr lang="sv-SE" dirty="0" smtClean="0"/>
              <a:t> </a:t>
            </a:r>
            <a:r>
              <a:rPr lang="sv-SE" dirty="0" err="1" smtClean="0"/>
              <a:t>first</a:t>
            </a:r>
            <a:endParaRPr lang="sv-SE" dirty="0" smtClean="0"/>
          </a:p>
          <a:p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first</a:t>
            </a:r>
            <a:r>
              <a:rPr lang="sv-SE" dirty="0" smtClean="0"/>
              <a:t> ( Schema )</a:t>
            </a:r>
          </a:p>
          <a:p>
            <a:r>
              <a:rPr lang="sv-SE" b="1" dirty="0" err="1" smtClean="0"/>
              <a:t>Code</a:t>
            </a:r>
            <a:r>
              <a:rPr lang="sv-SE" b="1" dirty="0" smtClean="0"/>
              <a:t> </a:t>
            </a:r>
            <a:r>
              <a:rPr lang="sv-SE" b="1" dirty="0" err="1" smtClean="0"/>
              <a:t>first</a:t>
            </a:r>
            <a:endParaRPr lang="sv-SE" b="1" dirty="0"/>
          </a:p>
        </p:txBody>
      </p:sp>
      <p:sp>
        <p:nvSpPr>
          <p:cNvPr id="11" name="Can 10"/>
          <p:cNvSpPr/>
          <p:nvPr/>
        </p:nvSpPr>
        <p:spPr>
          <a:xfrm>
            <a:off x="6435090" y="1485900"/>
            <a:ext cx="331470" cy="4493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6252210" y="2765584"/>
            <a:ext cx="81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POCOs</a:t>
            </a:r>
            <a:endParaRPr lang="sv-SE" dirty="0"/>
          </a:p>
        </p:txBody>
      </p:sp>
      <p:cxnSp>
        <p:nvCxnSpPr>
          <p:cNvPr id="14" name="Straight Arrow Connector 13"/>
          <p:cNvCxnSpPr>
            <a:endCxn id="10" idx="2"/>
          </p:cNvCxnSpPr>
          <p:nvPr/>
        </p:nvCxnSpPr>
        <p:spPr>
          <a:xfrm flipH="1" flipV="1">
            <a:off x="5557840" y="2629020"/>
            <a:ext cx="538160" cy="27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78140" y="2396252"/>
            <a:ext cx="152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4.3 migrations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318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problems </a:t>
            </a:r>
            <a:r>
              <a:rPr lang="sv-SE" dirty="0" err="1" smtClean="0"/>
              <a:t>does</a:t>
            </a:r>
            <a:r>
              <a:rPr lang="sv-SE" dirty="0" smtClean="0"/>
              <a:t> it </a:t>
            </a:r>
            <a:r>
              <a:rPr lang="sv-SE" dirty="0" err="1" smtClean="0"/>
              <a:t>solve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5403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... from table</a:t>
            </a:r>
          </a:p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table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(...) </a:t>
            </a:r>
          </a:p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table set a=b...</a:t>
            </a:r>
          </a:p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from table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6511" y="4145974"/>
            <a:ext cx="3703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/>
          </a:p>
          <a:p>
            <a:r>
              <a:rPr lang="sv-SE" dirty="0" smtClean="0"/>
              <a:t>- Lots and lots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stored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r>
              <a:rPr lang="sv-SE" dirty="0" smtClean="0"/>
              <a:t>. </a:t>
            </a:r>
          </a:p>
          <a:p>
            <a:endParaRPr lang="sv-SE" dirty="0"/>
          </a:p>
          <a:p>
            <a:r>
              <a:rPr lang="sv-SE" dirty="0" smtClean="0"/>
              <a:t>- </a:t>
            </a:r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dirty="0" err="1" smtClean="0"/>
              <a:t>consuming</a:t>
            </a:r>
            <a:r>
              <a:rPr lang="sv-SE" dirty="0" smtClean="0"/>
              <a:t> and </a:t>
            </a:r>
            <a:r>
              <a:rPr lang="sv-SE" dirty="0" err="1" smtClean="0"/>
              <a:t>boring</a:t>
            </a:r>
            <a:r>
              <a:rPr lang="sv-SE" dirty="0" smtClean="0"/>
              <a:t> to </a:t>
            </a:r>
            <a:r>
              <a:rPr lang="sv-SE" dirty="0" err="1" smtClean="0"/>
              <a:t>write</a:t>
            </a:r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89829"/>
            <a:ext cx="2476500" cy="18478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8478" y="3436426"/>
            <a:ext cx="5536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Imagine</a:t>
            </a:r>
            <a:r>
              <a:rPr lang="sv-SE" dirty="0" smtClean="0"/>
              <a:t> </a:t>
            </a:r>
            <a:r>
              <a:rPr lang="sv-SE" dirty="0" err="1" smtClean="0"/>
              <a:t>having</a:t>
            </a:r>
            <a:r>
              <a:rPr lang="sv-SE" dirty="0" smtClean="0"/>
              <a:t> to do </a:t>
            </a:r>
            <a:r>
              <a:rPr lang="sv-SE" dirty="0" err="1" smtClean="0"/>
              <a:t>this</a:t>
            </a:r>
            <a:r>
              <a:rPr lang="sv-SE" dirty="0" smtClean="0"/>
              <a:t> for </a:t>
            </a:r>
            <a:r>
              <a:rPr lang="sv-SE" dirty="0" err="1" smtClean="0"/>
              <a:t>every</a:t>
            </a:r>
            <a:r>
              <a:rPr lang="sv-SE" dirty="0" smtClean="0"/>
              <a:t> </a:t>
            </a:r>
            <a:r>
              <a:rPr lang="sv-SE" dirty="0" err="1" smtClean="0"/>
              <a:t>entity</a:t>
            </a:r>
            <a:r>
              <a:rPr lang="sv-SE" dirty="0" smtClean="0"/>
              <a:t> in the </a:t>
            </a:r>
            <a:r>
              <a:rPr lang="sv-SE" dirty="0" err="1" smtClean="0"/>
              <a:t>database</a:t>
            </a:r>
            <a:endParaRPr lang="sv-SE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538354" y="176555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 smtClean="0"/>
              <a:t>*</a:t>
            </a:r>
            <a:endParaRPr lang="sv-SE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1771195"/>
            <a:ext cx="345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Number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entities</a:t>
            </a:r>
            <a:r>
              <a:rPr lang="sv-SE" dirty="0" smtClean="0"/>
              <a:t> in the </a:t>
            </a:r>
            <a:r>
              <a:rPr lang="sv-SE" dirty="0" err="1" smtClean="0"/>
              <a:t>database</a:t>
            </a:r>
            <a:endParaRPr lang="sv-SE" dirty="0"/>
          </a:p>
        </p:txBody>
      </p:sp>
      <p:sp>
        <p:nvSpPr>
          <p:cNvPr id="10" name="TextBox 9"/>
          <p:cNvSpPr txBox="1"/>
          <p:nvPr/>
        </p:nvSpPr>
        <p:spPr>
          <a:xfrm>
            <a:off x="7823877" y="5704609"/>
            <a:ext cx="307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 smtClean="0"/>
              <a:t>Also</a:t>
            </a:r>
            <a:r>
              <a:rPr lang="sv-SE" i="1" dirty="0" smtClean="0"/>
              <a:t> </a:t>
            </a:r>
            <a:r>
              <a:rPr lang="sv-SE" i="1" dirty="0" err="1" smtClean="0"/>
              <a:t>one</a:t>
            </a:r>
            <a:r>
              <a:rPr lang="sv-SE" i="1" dirty="0" smtClean="0"/>
              <a:t> </a:t>
            </a:r>
            <a:r>
              <a:rPr lang="sv-SE" i="1" dirty="0" err="1" smtClean="0"/>
              <a:t>language</a:t>
            </a:r>
            <a:r>
              <a:rPr lang="sv-SE" i="1" dirty="0" smtClean="0"/>
              <a:t> for </a:t>
            </a:r>
            <a:r>
              <a:rPr lang="sv-SE" i="1" dirty="0" err="1" smtClean="0"/>
              <a:t>both</a:t>
            </a:r>
            <a:r>
              <a:rPr lang="sv-SE" i="1" dirty="0" smtClean="0"/>
              <a:t> the</a:t>
            </a:r>
          </a:p>
          <a:p>
            <a:r>
              <a:rPr lang="sv-SE" i="1" dirty="0" err="1"/>
              <a:t>a</a:t>
            </a:r>
            <a:r>
              <a:rPr lang="sv-SE" i="1" dirty="0" err="1" smtClean="0"/>
              <a:t>pplication</a:t>
            </a:r>
            <a:r>
              <a:rPr lang="sv-SE" i="1" dirty="0" smtClean="0"/>
              <a:t> and the </a:t>
            </a:r>
            <a:r>
              <a:rPr lang="sv-SE" i="1" dirty="0" err="1" smtClean="0"/>
              <a:t>database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391424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Install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527566"/>
            <a:ext cx="327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Install-Package</a:t>
            </a:r>
            <a:r>
              <a:rPr lang="sv-SE" dirty="0" smtClean="0"/>
              <a:t> </a:t>
            </a:r>
            <a:r>
              <a:rPr lang="sv-SE" dirty="0" err="1" smtClean="0"/>
              <a:t>Entity</a:t>
            </a:r>
            <a:r>
              <a:rPr lang="sv-SE" dirty="0" smtClean="0"/>
              <a:t> </a:t>
            </a:r>
            <a:r>
              <a:rPr lang="sv-SE" dirty="0" err="1" smtClean="0"/>
              <a:t>Framework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4842164" y="5413664"/>
            <a:ext cx="688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 smtClean="0"/>
              <a:t>Using</a:t>
            </a:r>
            <a:r>
              <a:rPr lang="sv-SE" i="1" dirty="0" smtClean="0"/>
              <a:t> </a:t>
            </a:r>
            <a:r>
              <a:rPr lang="sv-SE" i="1" dirty="0" err="1" smtClean="0"/>
              <a:t>nuget</a:t>
            </a:r>
            <a:r>
              <a:rPr lang="sv-SE" i="1" dirty="0" smtClean="0"/>
              <a:t> is by far the </a:t>
            </a:r>
            <a:r>
              <a:rPr lang="sv-SE" i="1" dirty="0" err="1" smtClean="0"/>
              <a:t>easiest</a:t>
            </a:r>
            <a:r>
              <a:rPr lang="sv-SE" i="1" dirty="0" smtClean="0"/>
              <a:t> </a:t>
            </a:r>
            <a:r>
              <a:rPr lang="sv-SE" i="1" dirty="0" err="1" smtClean="0"/>
              <a:t>way</a:t>
            </a:r>
            <a:r>
              <a:rPr lang="sv-SE" i="1" dirty="0" smtClean="0"/>
              <a:t>. </a:t>
            </a:r>
            <a:r>
              <a:rPr lang="sv-SE" i="1" dirty="0" err="1" smtClean="0"/>
              <a:t>You</a:t>
            </a:r>
            <a:r>
              <a:rPr lang="sv-SE" i="1" dirty="0" smtClean="0"/>
              <a:t> get the right .dll </a:t>
            </a:r>
            <a:r>
              <a:rPr lang="sv-SE" i="1" dirty="0" err="1" smtClean="0"/>
              <a:t>files</a:t>
            </a:r>
            <a:r>
              <a:rPr lang="sv-SE" i="1" dirty="0" smtClean="0"/>
              <a:t> </a:t>
            </a:r>
            <a:r>
              <a:rPr lang="sv-SE" i="1" dirty="0" err="1" smtClean="0"/>
              <a:t>added</a:t>
            </a:r>
            <a:r>
              <a:rPr lang="sv-SE" i="1" dirty="0" smtClean="0"/>
              <a:t> to</a:t>
            </a:r>
          </a:p>
          <a:p>
            <a:r>
              <a:rPr lang="sv-SE" i="1" dirty="0" err="1" smtClean="0"/>
              <a:t>your</a:t>
            </a:r>
            <a:r>
              <a:rPr lang="sv-SE" i="1" dirty="0" smtClean="0"/>
              <a:t> </a:t>
            </a:r>
            <a:r>
              <a:rPr lang="sv-SE" i="1" dirty="0" err="1" smtClean="0"/>
              <a:t>project</a:t>
            </a:r>
            <a:endParaRPr lang="sv-SE" i="1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571335"/>
            <a:ext cx="5737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In </a:t>
            </a:r>
            <a:r>
              <a:rPr lang="sv-SE" dirty="0" err="1" smtClean="0"/>
              <a:t>visual</a:t>
            </a:r>
            <a:r>
              <a:rPr lang="sv-SE" dirty="0" smtClean="0"/>
              <a:t> studio go</a:t>
            </a:r>
          </a:p>
          <a:p>
            <a:r>
              <a:rPr lang="sv-SE" dirty="0" smtClean="0"/>
              <a:t>Tools / </a:t>
            </a:r>
            <a:r>
              <a:rPr lang="sv-SE" dirty="0" err="1" smtClean="0"/>
              <a:t>Nuget</a:t>
            </a:r>
            <a:r>
              <a:rPr lang="sv-SE" dirty="0" smtClean="0"/>
              <a:t> </a:t>
            </a:r>
            <a:r>
              <a:rPr lang="sv-SE" dirty="0" err="1" smtClean="0"/>
              <a:t>Package</a:t>
            </a:r>
            <a:r>
              <a:rPr lang="sv-SE" dirty="0" smtClean="0"/>
              <a:t> Manager / </a:t>
            </a:r>
            <a:r>
              <a:rPr lang="sv-SE" dirty="0" err="1" smtClean="0"/>
              <a:t>Package</a:t>
            </a:r>
            <a:r>
              <a:rPr lang="sv-SE" dirty="0" smtClean="0"/>
              <a:t> manager </a:t>
            </a:r>
            <a:r>
              <a:rPr lang="sv-SE" dirty="0" err="1" smtClean="0"/>
              <a:t>console</a:t>
            </a:r>
            <a:endParaRPr lang="sv-S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908" y="1661390"/>
            <a:ext cx="4088197" cy="182995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99604" y="1723050"/>
            <a:ext cx="384464" cy="342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</a:t>
            </a:r>
            <a:endParaRPr lang="sv-SE" dirty="0"/>
          </a:p>
        </p:txBody>
      </p:sp>
      <p:sp>
        <p:nvSpPr>
          <p:cNvPr id="10" name="Oval 9"/>
          <p:cNvSpPr/>
          <p:nvPr/>
        </p:nvSpPr>
        <p:spPr>
          <a:xfrm>
            <a:off x="299604" y="2553999"/>
            <a:ext cx="384464" cy="342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915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database</a:t>
            </a:r>
            <a:r>
              <a:rPr lang="sv-SE" dirty="0" smtClean="0"/>
              <a:t> </a:t>
            </a:r>
            <a:r>
              <a:rPr lang="sv-SE" dirty="0" err="1" smtClean="0"/>
              <a:t>class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969818" y="208069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DbContext</a:t>
            </a:r>
            <a:endParaRPr lang="sv-SE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969818" y="1516357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System.Data.Entity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6390409" y="3535666"/>
            <a:ext cx="463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Becomes</a:t>
            </a:r>
            <a:r>
              <a:rPr lang="sv-SE" dirty="0" smtClean="0"/>
              <a:t> &lt;</a:t>
            </a:r>
            <a:r>
              <a:rPr lang="sv-SE" dirty="0" err="1" smtClean="0"/>
              <a:t>ProjectName</a:t>
            </a:r>
            <a:r>
              <a:rPr lang="sv-SE" dirty="0" smtClean="0"/>
              <a:t>&gt;.&lt;</a:t>
            </a:r>
            <a:r>
              <a:rPr lang="sv-SE" dirty="0" err="1" smtClean="0"/>
              <a:t>DbContextSubClass</a:t>
            </a:r>
            <a:r>
              <a:rPr lang="sv-SE" dirty="0" smtClean="0"/>
              <a:t>&gt;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6390409" y="3955379"/>
            <a:ext cx="2550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In </a:t>
            </a:r>
            <a:r>
              <a:rPr lang="sv-SE" dirty="0" err="1" smtClean="0"/>
              <a:t>our</a:t>
            </a:r>
            <a:r>
              <a:rPr lang="sv-SE" dirty="0" smtClean="0"/>
              <a:t>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becomes</a:t>
            </a:r>
            <a:r>
              <a:rPr lang="sv-SE" dirty="0" smtClean="0"/>
              <a:t> </a:t>
            </a:r>
          </a:p>
          <a:p>
            <a:r>
              <a:rPr lang="sv-SE" dirty="0" err="1" smtClean="0"/>
              <a:t>EFConsole.DataContext</a:t>
            </a:r>
            <a:endParaRPr lang="sv-S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09" y="3327186"/>
            <a:ext cx="3325664" cy="285764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4748646" y="3429000"/>
            <a:ext cx="1347354" cy="73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90409" y="1226127"/>
            <a:ext cx="245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Inherits</a:t>
            </a:r>
            <a:r>
              <a:rPr lang="sv-SE" dirty="0" smtClean="0"/>
              <a:t> from </a:t>
            </a:r>
            <a:r>
              <a:rPr lang="sv-SE" dirty="0" err="1" smtClean="0"/>
              <a:t>DbContext</a:t>
            </a:r>
            <a:endParaRPr lang="sv-SE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746173" y="1595459"/>
            <a:ext cx="644236" cy="48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61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 table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Price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5216236" y="1506682"/>
            <a:ext cx="645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Key</a:t>
            </a:r>
            <a:r>
              <a:rPr lang="sv-SE" dirty="0" smtClean="0"/>
              <a:t>, Default makes </a:t>
            </a:r>
            <a:r>
              <a:rPr lang="sv-SE" dirty="0" err="1" smtClean="0"/>
              <a:t>anything</a:t>
            </a:r>
            <a:r>
              <a:rPr lang="sv-SE" dirty="0" smtClean="0"/>
              <a:t> </a:t>
            </a:r>
            <a:r>
              <a:rPr lang="sv-SE" dirty="0" err="1" smtClean="0"/>
              <a:t>called</a:t>
            </a:r>
            <a:r>
              <a:rPr lang="sv-SE" dirty="0" smtClean="0"/>
              <a:t> </a:t>
            </a:r>
            <a:r>
              <a:rPr lang="sv-SE" dirty="0" err="1" smtClean="0"/>
              <a:t>ProductId</a:t>
            </a:r>
            <a:r>
              <a:rPr lang="sv-SE" dirty="0"/>
              <a:t> </a:t>
            </a:r>
            <a:r>
              <a:rPr lang="sv-SE" dirty="0" smtClean="0"/>
              <a:t>or Id </a:t>
            </a:r>
            <a:r>
              <a:rPr lang="sv-SE" dirty="0" err="1" smtClean="0"/>
              <a:t>into</a:t>
            </a:r>
            <a:r>
              <a:rPr lang="sv-SE" dirty="0" smtClean="0"/>
              <a:t> </a:t>
            </a:r>
            <a:r>
              <a:rPr lang="sv-SE" dirty="0" err="1" smtClean="0"/>
              <a:t>primary</a:t>
            </a:r>
            <a:r>
              <a:rPr lang="sv-SE" dirty="0" smtClean="0"/>
              <a:t> </a:t>
            </a:r>
            <a:r>
              <a:rPr lang="sv-SE" dirty="0" err="1" smtClean="0"/>
              <a:t>key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95255" y="1690688"/>
            <a:ext cx="1517072" cy="543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98127" y="3221182"/>
            <a:ext cx="372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Is </a:t>
            </a:r>
            <a:r>
              <a:rPr lang="sv-SE" dirty="0" err="1" smtClean="0"/>
              <a:t>translated</a:t>
            </a:r>
            <a:r>
              <a:rPr lang="sv-SE" dirty="0" smtClean="0"/>
              <a:t> to </a:t>
            </a:r>
            <a:r>
              <a:rPr lang="sv-SE" dirty="0" err="1" smtClean="0"/>
              <a:t>suiting</a:t>
            </a:r>
            <a:r>
              <a:rPr lang="sv-SE" dirty="0" smtClean="0"/>
              <a:t> </a:t>
            </a:r>
            <a:r>
              <a:rPr lang="sv-SE" dirty="0" err="1" smtClean="0"/>
              <a:t>database</a:t>
            </a:r>
            <a:r>
              <a:rPr lang="sv-SE" dirty="0" smtClean="0"/>
              <a:t> </a:t>
            </a:r>
            <a:r>
              <a:rPr lang="sv-SE" dirty="0" err="1" smtClean="0"/>
              <a:t>types</a:t>
            </a:r>
            <a:endParaRPr lang="sv-S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496791" y="2722418"/>
            <a:ext cx="599209" cy="58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675909" y="3221182"/>
            <a:ext cx="112048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742" y="3909968"/>
            <a:ext cx="3273429" cy="146213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321137" y="4089278"/>
            <a:ext cx="53466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DbContext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DbSet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Products 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1973" y="5496791"/>
            <a:ext cx="259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Make the table </a:t>
            </a:r>
            <a:r>
              <a:rPr lang="sv-SE" dirty="0" err="1" smtClean="0"/>
              <a:t>queryable</a:t>
            </a:r>
            <a:endParaRPr lang="sv-SE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949045" y="5043385"/>
            <a:ext cx="62346" cy="32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5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Convention vs Annotations vs </a:t>
            </a:r>
            <a:r>
              <a:rPr lang="sv-SE" dirty="0" err="1" smtClean="0"/>
              <a:t>Fluent</a:t>
            </a:r>
            <a:r>
              <a:rPr lang="sv-SE" dirty="0" smtClean="0"/>
              <a:t> API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979170" y="1490990"/>
            <a:ext cx="811911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Course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sv-SE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Counter 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sv-SE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sv-SE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(Order=1)]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sv-SE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sv-SE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(Order = 2)]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sv-SE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IsUnique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sv-SE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sv-SE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MaxLength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(10), </a:t>
            </a:r>
            <a:r>
              <a:rPr lang="sv-SE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MinLength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(5)]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Description 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sv-SE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NotMapped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 {1}"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.Description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383780" y="1490990"/>
            <a:ext cx="209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Normal  </a:t>
            </a:r>
            <a:r>
              <a:rPr lang="sv-SE" dirty="0" err="1" smtClean="0"/>
              <a:t>primary</a:t>
            </a:r>
            <a:r>
              <a:rPr lang="sv-SE" dirty="0" smtClean="0"/>
              <a:t> </a:t>
            </a:r>
            <a:r>
              <a:rPr lang="sv-SE" dirty="0" err="1" smtClean="0"/>
              <a:t>key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7383780" y="2594610"/>
            <a:ext cx="234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Composite </a:t>
            </a:r>
            <a:r>
              <a:rPr lang="sv-SE" dirty="0" err="1" smtClean="0"/>
              <a:t>primary</a:t>
            </a:r>
            <a:r>
              <a:rPr lang="sv-SE" dirty="0" smtClean="0"/>
              <a:t> </a:t>
            </a:r>
            <a:r>
              <a:rPr lang="sv-SE" dirty="0" err="1" smtClean="0"/>
              <a:t>key</a:t>
            </a:r>
            <a:endParaRPr lang="sv-SE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754880" y="2834640"/>
            <a:ext cx="2423160" cy="129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72050" y="2963942"/>
            <a:ext cx="2411730" cy="94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509260" y="1690688"/>
            <a:ext cx="1668780" cy="36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6650" y="4320540"/>
            <a:ext cx="296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Setting</a:t>
            </a:r>
            <a:r>
              <a:rPr lang="sv-SE" dirty="0" smtClean="0"/>
              <a:t> </a:t>
            </a:r>
            <a:r>
              <a:rPr lang="sv-SE" dirty="0" err="1" smtClean="0"/>
              <a:t>constraints</a:t>
            </a:r>
            <a:r>
              <a:rPr lang="sv-SE" dirty="0" smtClean="0"/>
              <a:t> on </a:t>
            </a:r>
            <a:r>
              <a:rPr lang="sv-SE" dirty="0" err="1" smtClean="0"/>
              <a:t>column</a:t>
            </a:r>
            <a:endParaRPr lang="sv-SE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046470" y="4594860"/>
            <a:ext cx="113157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66660" y="5189220"/>
            <a:ext cx="257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Not </a:t>
            </a:r>
            <a:r>
              <a:rPr lang="sv-SE" dirty="0" err="1" smtClean="0"/>
              <a:t>persisted</a:t>
            </a:r>
            <a:r>
              <a:rPr lang="sv-SE" dirty="0" smtClean="0"/>
              <a:t> in </a:t>
            </a:r>
            <a:r>
              <a:rPr lang="sv-SE" dirty="0" err="1" smtClean="0"/>
              <a:t>database</a:t>
            </a:r>
            <a:endParaRPr lang="sv-SE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83530" y="5394960"/>
            <a:ext cx="1794510" cy="26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2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10907</TotalTime>
  <Words>2566</Words>
  <Application>Microsoft Office PowerPoint</Application>
  <PresentationFormat>Widescreen</PresentationFormat>
  <Paragraphs>493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Office Theme</vt:lpstr>
      <vt:lpstr>Entity Framework</vt:lpstr>
      <vt:lpstr>About me </vt:lpstr>
      <vt:lpstr>What is it</vt:lpstr>
      <vt:lpstr>Versions and history</vt:lpstr>
      <vt:lpstr>What problems does it solve?</vt:lpstr>
      <vt:lpstr>Install</vt:lpstr>
      <vt:lpstr>The database class</vt:lpstr>
      <vt:lpstr>A table</vt:lpstr>
      <vt:lpstr>Convention vs Annotations vs Fluent API</vt:lpstr>
      <vt:lpstr>Fluent API</vt:lpstr>
      <vt:lpstr>Create a connection</vt:lpstr>
      <vt:lpstr>ToList vs IQueryable</vt:lpstr>
      <vt:lpstr>Persisting data</vt:lpstr>
      <vt:lpstr>Update data</vt:lpstr>
      <vt:lpstr>States</vt:lpstr>
      <vt:lpstr>States example</vt:lpstr>
      <vt:lpstr>State fixed</vt:lpstr>
      <vt:lpstr>Lazy loading vs Eager loading</vt:lpstr>
      <vt:lpstr>Eager loading with Navigation properties and .Include</vt:lpstr>
      <vt:lpstr>Navigation properties cont.</vt:lpstr>
      <vt:lpstr>Initializer</vt:lpstr>
      <vt:lpstr>Initializers continued</vt:lpstr>
      <vt:lpstr>PowerPoint Presentation</vt:lpstr>
      <vt:lpstr>One to many</vt:lpstr>
      <vt:lpstr>Many to many</vt:lpstr>
      <vt:lpstr>PowerPoint Presentation</vt:lpstr>
      <vt:lpstr>Method based vs query based syntax</vt:lpstr>
      <vt:lpstr>Grouped, Sum</vt:lpstr>
      <vt:lpstr>Raw sql</vt:lpstr>
      <vt:lpstr>PowerPoint Presentation</vt:lpstr>
      <vt:lpstr>Logging</vt:lpstr>
      <vt:lpstr>PowerPoint Presentation</vt:lpstr>
      <vt:lpstr>Migrations</vt:lpstr>
      <vt:lpstr>Adding a migration</vt:lpstr>
      <vt:lpstr>Upgrade to specific version</vt:lpstr>
      <vt:lpstr>Customizing a migration</vt:lpstr>
      <vt:lpstr>Getting sql version of the migration</vt:lpstr>
      <vt:lpstr>Working in a team – beware of snapshots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cnoring n</dc:creator>
  <cp:lastModifiedBy>cnoring n</cp:lastModifiedBy>
  <cp:revision>198</cp:revision>
  <dcterms:created xsi:type="dcterms:W3CDTF">2016-05-17T18:13:40Z</dcterms:created>
  <dcterms:modified xsi:type="dcterms:W3CDTF">2016-05-25T08:00:46Z</dcterms:modified>
</cp:coreProperties>
</file>