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99A7-A384-E729-D6C5-44E2879EC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46FB2-72EC-250B-C20F-52B995307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E64E-7425-044A-44F0-35371FE4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33F2-2FA6-C5CE-8C54-999681A6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DB47-762E-D034-31FD-D301BF4F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4362-E5B8-6708-BCBA-92E83C7F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951C3-832A-DEBA-E6E2-28E2B445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DEC3-8635-7ECB-CEAB-0EEA04FC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6252-7027-660D-67CC-12F19CBA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57E4-A500-3AB0-8886-12A3DAD9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6A18A-C4BB-ADAC-8718-8005F49D8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ED2A4-CF5B-5C7D-77AA-C533FB2FB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E881-5374-18C1-FE42-691F56D3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F32B-9B57-D97E-198E-5E23FC48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8C69-6D3C-D833-5E78-CE4F31F2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8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3054-6264-1F18-616B-BECCEF597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5FC61-BBF0-A7D5-E9ED-CA7931FB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EC47-2F8D-97F2-8B08-CB3045A9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79A2-CBA3-B744-6304-C3DA158A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A42B-F334-480E-0435-96838517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3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AC99-9C5D-F7E5-A4BF-A57FB6A7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0D6D-B99F-ABC0-9AF4-6591762C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94C8-1DB7-6608-D10F-8014B626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A40E-BB39-E5C8-40F2-E11A9BF5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4415-80C8-6FE9-C03A-D7D61A2A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2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0E66-EEC0-D751-0A73-D433AD4B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A0359-23E5-3A12-1CAA-3C4D60D5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BF37-237D-775A-BB3B-1FEEB947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E014-4C86-656C-0783-BCB58B5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A747-1EAB-BB2C-650F-ACF2BDA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0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05E-F329-6F13-96F7-0C2851B2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4D80-946B-7700-A00E-5C614040D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8AA0E-DE48-7082-4D5B-6AA821E7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D1070-C77D-24A0-F404-A605BE68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9626B-53AB-71B2-B6BC-A2C6BD4E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69EB4-5650-8DA6-45BF-9532930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E91D-F245-7E3C-C6E3-29E8861F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7C93-92CF-D272-ADBE-371C1B63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8D38-9CFB-7918-A48C-A12369752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B053E-6F30-0923-7D17-75C9C15C9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5ABE6-C415-1FBD-33DE-67ADDF490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23971-3A94-774A-3ACB-FECEC58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EB2E9-8924-9811-1830-56541045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6DDC2-C07B-08CA-AFB8-C8FC7C5F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50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9320-70BB-51EF-5FC0-E6C9E03C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9B7D6-30F2-968C-6AAC-655C9622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32218-AB4B-2A02-0036-93C227BF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C817C-B21E-6494-987D-D457DCBB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39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E9372-F8A6-26F5-4210-984EEB48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6670-F7BE-1DE0-BC80-E2AAC38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20F2A-8551-B943-46CE-ED9C154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05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188B-0EBD-BA5B-48CC-200DC01C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997D-EDB6-8C7B-03C5-7CDDC7AD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9212-4F16-9440-4DB0-236A111B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9FA3D-AB95-16A4-5326-5CA5283A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37857-75C1-1C54-CEFD-E41E7AE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F2391-49AC-84E6-692B-D5CF4FA9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1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4637-B387-40B3-879D-9DCA6CC5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8684-DB65-5AA3-5F0D-0F0806DE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59EB-839D-406E-E3AD-F3C4DB64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B74A-0932-C9F0-8BAF-81ED18A6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36818-80BA-2AFB-FC1F-19731BE3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2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23DA-A4BF-53D1-A247-E0BBE81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FC2F3-2836-7F44-8DC2-C8F1C9DC4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B94A8-F5FA-EA0F-CF18-15AEB873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F306-6945-3873-5B40-5934ABE4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7161-FD03-85D6-EF57-869CA32B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FCFAD-10CE-643B-5EFC-473CEBDE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29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8580-DBB9-C0E8-8FB9-B8628653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BE3A8-9C30-B209-F02A-1238292F7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D7DF0-AFD1-2B09-2A75-EE2F5BD8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14D3-CCAA-87D3-49B6-5BFBEE3C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774E-E97E-2A50-E114-DD7C1A4A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17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90137-861B-EB94-C290-42C9878C4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23B08-B297-4585-B4F0-6B7F69F55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BFDB-CC71-D9B7-127C-4AAD56F7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B99D-6F0C-3139-A2D5-E3D67781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95E1-6DB3-3B8A-A2A4-87300283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9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FED-618F-974E-41F3-61748495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AD99A-1E3D-35B9-8DA2-D6B52144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1951-3D82-ADBD-188D-E599C24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829B-48CA-F486-843B-B7336F1A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474F-E6CF-84AF-54EF-AC22FC4B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6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AF3-F0F6-4A20-B896-D4DAAB82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0628-14B6-CE75-A932-96957B82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48DA-F06D-0FB3-1EC4-45C8C7CA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56735-6676-392F-48C6-B976E582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D553-E35B-DE19-E944-EF79BB53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9CC5B-AE59-8031-AEDB-028E8DF9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E92F-5E76-EA8E-829C-2BDE0CA4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EDF9-A2E6-923D-4932-92DF0EC77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A267F-1C80-42D8-F318-CAAFB7C28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ABDD3-2656-88C0-7197-D5E3891C2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7ACC3-9AD9-70E1-3B9A-A1D55170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AA8CD-712F-6C38-42A5-BF46B451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68CBF-E90D-6E30-8EB8-CFB228DB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E196A-1202-1258-C0B8-F5D47961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00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4206-3782-80F8-1620-CBCD9D3F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46E38-BB7D-13BA-ED5C-43632446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4464-9546-1C63-2F56-587C9CA9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1CDF-F4CF-A621-24F2-34EEFEB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4223-AFAA-3371-9FB5-9D972A56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DE816-0E99-7F40-D83D-516D3853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4DF8F-6FAF-D6A2-F326-A5D72DFD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0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64B9-8B74-3B71-4716-EC4CDB98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FBE3-577C-AD2D-7F19-12C2D62E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A582-C3D6-FA22-172A-9407D007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D6E7A-B461-60D4-D2A6-D6AFEB95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F0A0-70DE-A2CC-6EE2-30BEA61E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A7C5C-8574-76B3-8EB8-B9DF8BD7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84F1-8996-AE45-5D28-C7842FF8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D94A8-BEFC-E8D9-1713-B6C471DD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3C85B-2A8B-0437-BEB3-922B5F25B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86661-CA6E-446C-21E9-C3868B5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E0BCA-9181-B7D9-2EBE-428F0DB1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7948D-C41E-2584-D2E7-EA17B31D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85B99-584E-4A59-A0A5-9F1EE072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8681D-ACA5-EF79-63C9-C7AEC1D7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F8AE-2D95-174D-490B-5CCD11286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9E27A-298A-4694-B9D6-9DA473047AF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06E8-1A9A-B29D-D5AF-DB0B928B3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DB51-C85F-8964-B6FB-1B138E6C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12466-A7A8-4422-BEC0-926B639D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72527-682F-E900-D8D3-66C66561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3573-1C66-5428-3D88-FA41DBD9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993D-9B6D-B7E6-2947-07A27C6B7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BCE00-1019-4DB5-BBE7-241899B9CFB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1E561-0F8A-1459-0F49-944D4B06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8A66-78C8-78EA-4C0B-93A8CDEAC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47ED3-9EF4-4E72-AB26-5FBBDFAE2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ariyanclemen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EC88C7-D339-3EFF-9EE4-03CF0EF594D9}"/>
              </a:ext>
            </a:extLst>
          </p:cNvPr>
          <p:cNvSpPr/>
          <p:nvPr/>
        </p:nvSpPr>
        <p:spPr>
          <a:xfrm>
            <a:off x="314209" y="4164481"/>
            <a:ext cx="114796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Track who/when  created/changed what in your PostgreSQL database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— with minimal overhead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35A43-1B65-5278-A09B-686A5F8D3A6B}"/>
              </a:ext>
            </a:extLst>
          </p:cNvPr>
          <p:cNvSpPr/>
          <p:nvPr/>
        </p:nvSpPr>
        <p:spPr>
          <a:xfrm>
            <a:off x="280675" y="400961"/>
            <a:ext cx="112584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PostgreSQL DDL &amp; Role Audit – Production-Safe Setup Using </a:t>
            </a:r>
            <a:r>
              <a:rPr lang="en-US" sz="28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pgAudit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7" name="Picture 3" descr="PostgreSQL Auditing Extension | PGAudit">
            <a:extLst>
              <a:ext uri="{FF2B5EF4-FFF2-40B4-BE49-F238E27FC236}">
                <a16:creationId xmlns:a16="http://schemas.microsoft.com/office/drawing/2014/main" id="{610855F2-E794-9BFA-1903-5147187F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21" y="1342342"/>
            <a:ext cx="8254667" cy="27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B047DC-6C89-AFC5-59CE-051CAC73949B}"/>
              </a:ext>
            </a:extLst>
          </p:cNvPr>
          <p:cNvSpPr/>
          <p:nvPr/>
        </p:nvSpPr>
        <p:spPr>
          <a:xfrm>
            <a:off x="1892309" y="6226206"/>
            <a:ext cx="80351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PoC Tested on PostgreSQL 17.5 + Ubuntu 22.04</a:t>
            </a:r>
          </a:p>
        </p:txBody>
      </p:sp>
    </p:spTree>
    <p:extLst>
      <p:ext uri="{BB962C8B-B14F-4D97-AF65-F5344CB8AC3E}">
        <p14:creationId xmlns:p14="http://schemas.microsoft.com/office/powerpoint/2010/main" val="6092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62BCE-ACCE-0D95-4C75-E648ED014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E9D060-C3E9-14DB-AE76-6AA3F1EA6FA3}"/>
              </a:ext>
            </a:extLst>
          </p:cNvPr>
          <p:cNvSpPr txBox="1"/>
          <p:nvPr/>
        </p:nvSpPr>
        <p:spPr>
          <a:xfrm>
            <a:off x="4637314" y="4474030"/>
            <a:ext cx="73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/>
              </a:rPr>
              <a:t>https://www.linkedin.com/in/mariyanclement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46458-0ACD-9928-ECAD-BFB17E0D27C6}"/>
              </a:ext>
            </a:extLst>
          </p:cNvPr>
          <p:cNvSpPr txBox="1"/>
          <p:nvPr/>
        </p:nvSpPr>
        <p:spPr>
          <a:xfrm>
            <a:off x="1611086" y="2296886"/>
            <a:ext cx="9383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I’m happy to discuss PostgreSQL features further, as it is open source and full of possibilities.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Disclaimer: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information provided here is based on my personal knowledge, experience, and publicly available sources.</a:t>
            </a:r>
          </a:p>
        </p:txBody>
      </p:sp>
    </p:spTree>
    <p:extLst>
      <p:ext uri="{BB962C8B-B14F-4D97-AF65-F5344CB8AC3E}">
        <p14:creationId xmlns:p14="http://schemas.microsoft.com/office/powerpoint/2010/main" val="188674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E30C1-E8D8-7018-A413-F085139F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8C5909-B41C-BBC3-20A4-699C472D6DCF}"/>
              </a:ext>
            </a:extLst>
          </p:cNvPr>
          <p:cNvSpPr/>
          <p:nvPr/>
        </p:nvSpPr>
        <p:spPr>
          <a:xfrm>
            <a:off x="303100" y="235021"/>
            <a:ext cx="115858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PostgreSQL Logging vs. </a:t>
            </a:r>
            <a:r>
              <a:rPr lang="en-US" sz="3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pgaudit</a:t>
            </a:r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— What’s the Difference?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C2BE8E-06D8-444B-DCEF-E55AFA58D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23235"/>
              </p:ext>
            </p:extLst>
          </p:nvPr>
        </p:nvGraphicFramePr>
        <p:xfrm>
          <a:off x="609600" y="1193180"/>
          <a:ext cx="10820712" cy="4685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209">
                  <a:extLst>
                    <a:ext uri="{9D8B030D-6E8A-4147-A177-3AD203B41FA5}">
                      <a16:colId xmlns:a16="http://schemas.microsoft.com/office/drawing/2014/main" val="4013247022"/>
                    </a:ext>
                  </a:extLst>
                </a:gridCol>
                <a:gridCol w="2751552">
                  <a:extLst>
                    <a:ext uri="{9D8B030D-6E8A-4147-A177-3AD203B41FA5}">
                      <a16:colId xmlns:a16="http://schemas.microsoft.com/office/drawing/2014/main" val="1017448227"/>
                    </a:ext>
                  </a:extLst>
                </a:gridCol>
                <a:gridCol w="4451951">
                  <a:extLst>
                    <a:ext uri="{9D8B030D-6E8A-4147-A177-3AD203B41FA5}">
                      <a16:colId xmlns:a16="http://schemas.microsoft.com/office/drawing/2014/main" val="3165718509"/>
                    </a:ext>
                  </a:extLst>
                </a:gridCol>
              </a:tblGrid>
              <a:tr h="5469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Feature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1" u="none" strike="noStrike" dirty="0">
                          <a:effectLst/>
                        </a:rPr>
                        <a:t>PostgreSQL Logs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 err="1">
                          <a:effectLst/>
                        </a:rPr>
                        <a:t>PGAudit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56635"/>
                  </a:ext>
                </a:extLst>
              </a:tr>
              <a:tr h="5469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Tracks SQL Statements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✅ Yes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✅ Yes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58106"/>
                  </a:ext>
                </a:extLst>
              </a:tr>
              <a:tr h="5469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Tracks who did what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❌ Limited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✅ Fully Structured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76531"/>
                  </a:ext>
                </a:extLst>
              </a:tr>
              <a:tr h="101472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Designed for Compliance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❌ No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u="none" strike="noStrike" dirty="0">
                          <a:effectLst/>
                        </a:rPr>
                        <a:t>✅ Yes (HIPAA, PCI, SOX, etc.)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937597"/>
                  </a:ext>
                </a:extLst>
              </a:tr>
              <a:tr h="101472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Hides Sensitive Data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❌ No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✅ Redacted (e.g., passwords)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39659"/>
                  </a:ext>
                </a:extLst>
              </a:tr>
              <a:tr h="101472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Easy to Filter/Search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⚠️ Manual parsing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✅ AUDIT:-prefixed entries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6313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59C830-C8C0-C944-067B-7E30CBC8515B}"/>
              </a:ext>
            </a:extLst>
          </p:cNvPr>
          <p:cNvSpPr/>
          <p:nvPr/>
        </p:nvSpPr>
        <p:spPr>
          <a:xfrm>
            <a:off x="761687" y="6099759"/>
            <a:ext cx="106686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PostgreSQL logs for debugging; use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pgaudit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security auditing</a:t>
            </a:r>
          </a:p>
        </p:txBody>
      </p:sp>
    </p:spTree>
    <p:extLst>
      <p:ext uri="{BB962C8B-B14F-4D97-AF65-F5344CB8AC3E}">
        <p14:creationId xmlns:p14="http://schemas.microsoft.com/office/powerpoint/2010/main" val="392667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995415-8547-D811-FB5B-E79791FD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E61A7-F055-C9F6-A050-E9AC1C4885E2}"/>
              </a:ext>
            </a:extLst>
          </p:cNvPr>
          <p:cNvSpPr/>
          <p:nvPr/>
        </p:nvSpPr>
        <p:spPr>
          <a:xfrm>
            <a:off x="2691288" y="235021"/>
            <a:ext cx="68094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</a:t>
            </a:r>
            <a:r>
              <a:rPr lang="en-US" sz="7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pgaudit</a:t>
            </a:r>
            <a:r>
              <a:rPr lang="en-US" sz="7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FE27-1AFF-E865-7557-B974BA160979}"/>
              </a:ext>
            </a:extLst>
          </p:cNvPr>
          <p:cNvSpPr txBox="1"/>
          <p:nvPr/>
        </p:nvSpPr>
        <p:spPr>
          <a:xfrm>
            <a:off x="522515" y="1611086"/>
            <a:ext cx="11321142" cy="488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PostgreSQL extension for structured, audit-grade logging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Captures who, what, when, and which object was accessed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Designed to support compliance and security auditing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Outputs logs with clear, machine-readable AUDIT: entries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Redacts sensitive content like passwords automatically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5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7C437-7451-B4D3-41A9-9AA5B809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9EE4CE-AC55-7DDC-F423-AA8D8A859487}"/>
              </a:ext>
            </a:extLst>
          </p:cNvPr>
          <p:cNvSpPr/>
          <p:nvPr/>
        </p:nvSpPr>
        <p:spPr>
          <a:xfrm>
            <a:off x="1170263" y="235021"/>
            <a:ext cx="98514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Only Log '</a:t>
            </a:r>
            <a:r>
              <a:rPr lang="en-US" sz="7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ddl</a:t>
            </a:r>
            <a:r>
              <a:rPr lang="en-US" sz="7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role'?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22687-C306-589A-DB31-E323575B3ABD}"/>
              </a:ext>
            </a:extLst>
          </p:cNvPr>
          <p:cNvSpPr txBox="1"/>
          <p:nvPr/>
        </p:nvSpPr>
        <p:spPr>
          <a:xfrm>
            <a:off x="522515" y="1611086"/>
            <a:ext cx="11321142" cy="428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1"/>
                </a:solidFill>
              </a:rPr>
              <a:t>Why Limit to pgaudit.log = '</a:t>
            </a:r>
            <a:r>
              <a:rPr lang="en-US" sz="2800" dirty="0" err="1">
                <a:solidFill>
                  <a:schemeClr val="bg1"/>
                </a:solidFill>
              </a:rPr>
              <a:t>ddl</a:t>
            </a:r>
            <a:r>
              <a:rPr lang="en-US" sz="2800" dirty="0">
                <a:solidFill>
                  <a:schemeClr val="bg1"/>
                </a:solidFill>
              </a:rPr>
              <a:t>, role’?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Focuses on schema changes and access control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Avoids noise from DML operations like SELECT, INSERT, UPDATE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Ideal for production: low overhead, meaningful logs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Tracks critical changes (who altered structure, granted roles)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7C7BA-C96B-B41A-E999-9546DA5E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4E05B4-6A21-F613-202B-D139726269F1}"/>
              </a:ext>
            </a:extLst>
          </p:cNvPr>
          <p:cNvSpPr/>
          <p:nvPr/>
        </p:nvSpPr>
        <p:spPr>
          <a:xfrm>
            <a:off x="2345101" y="0"/>
            <a:ext cx="75017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A7B9E-E324-4E05-42AA-52E22249BC8D}"/>
              </a:ext>
            </a:extLst>
          </p:cNvPr>
          <p:cNvSpPr txBox="1"/>
          <p:nvPr/>
        </p:nvSpPr>
        <p:spPr>
          <a:xfrm>
            <a:off x="2558144" y="1200329"/>
            <a:ext cx="11321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# Step 1: Install extension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sudo</a:t>
            </a:r>
            <a:r>
              <a:rPr lang="en-US" sz="1500" dirty="0">
                <a:solidFill>
                  <a:schemeClr val="bg1"/>
                </a:solidFill>
              </a:rPr>
              <a:t> apt install postgresql-17-pgaudit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# Step 2: Update config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shared_preload_libraries</a:t>
            </a:r>
            <a:r>
              <a:rPr lang="en-US" sz="1500" dirty="0">
                <a:solidFill>
                  <a:schemeClr val="bg1"/>
                </a:solidFill>
              </a:rPr>
              <a:t> = '</a:t>
            </a:r>
            <a:r>
              <a:rPr lang="en-US" sz="1500" dirty="0" err="1">
                <a:solidFill>
                  <a:schemeClr val="bg1"/>
                </a:solidFill>
              </a:rPr>
              <a:t>pg_stat_statements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pgaudit</a:t>
            </a:r>
            <a:r>
              <a:rPr lang="en-US" sz="1500" dirty="0">
                <a:solidFill>
                  <a:schemeClr val="bg1"/>
                </a:solidFill>
              </a:rPr>
              <a:t>'</a:t>
            </a:r>
          </a:p>
          <a:p>
            <a:pPr lvl="2"/>
            <a:r>
              <a:rPr lang="en-US" sz="1500" dirty="0">
                <a:solidFill>
                  <a:schemeClr val="bg1"/>
                </a:solidFill>
              </a:rPr>
              <a:t>pgaudit.log = '</a:t>
            </a:r>
            <a:r>
              <a:rPr lang="en-US" sz="1500" dirty="0" err="1">
                <a:solidFill>
                  <a:schemeClr val="bg1"/>
                </a:solidFill>
              </a:rPr>
              <a:t>ddl</a:t>
            </a:r>
            <a:r>
              <a:rPr lang="en-US" sz="1500" dirty="0">
                <a:solidFill>
                  <a:schemeClr val="bg1"/>
                </a:solidFill>
              </a:rPr>
              <a:t>, role'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pgaudit.log_catalog</a:t>
            </a:r>
            <a:r>
              <a:rPr lang="en-US" sz="1500" dirty="0">
                <a:solidFill>
                  <a:schemeClr val="bg1"/>
                </a:solidFill>
              </a:rPr>
              <a:t> = off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pPr lvl="2"/>
            <a:r>
              <a:rPr lang="en-US" sz="1500" dirty="0">
                <a:solidFill>
                  <a:schemeClr val="bg1"/>
                </a:solidFill>
              </a:rPr>
              <a:t># Log file config (important for </a:t>
            </a:r>
            <a:r>
              <a:rPr lang="en-US" sz="1500" dirty="0" err="1">
                <a:solidFill>
                  <a:schemeClr val="bg1"/>
                </a:solidFill>
              </a:rPr>
              <a:t>pgaudit</a:t>
            </a:r>
            <a:r>
              <a:rPr lang="en-US" sz="1500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logging_collector</a:t>
            </a:r>
            <a:r>
              <a:rPr lang="en-US" sz="1500" dirty="0">
                <a:solidFill>
                  <a:schemeClr val="bg1"/>
                </a:solidFill>
              </a:rPr>
              <a:t> = on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log_directory</a:t>
            </a:r>
            <a:r>
              <a:rPr lang="en-US" sz="1500" dirty="0">
                <a:solidFill>
                  <a:schemeClr val="bg1"/>
                </a:solidFill>
              </a:rPr>
              <a:t> = 'log'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log_filename</a:t>
            </a:r>
            <a:r>
              <a:rPr lang="en-US" sz="1500" dirty="0">
                <a:solidFill>
                  <a:schemeClr val="bg1"/>
                </a:solidFill>
              </a:rPr>
              <a:t> = '</a:t>
            </a:r>
            <a:r>
              <a:rPr lang="en-US" sz="1500" dirty="0" err="1">
                <a:solidFill>
                  <a:schemeClr val="bg1"/>
                </a:solidFill>
              </a:rPr>
              <a:t>postgresql</a:t>
            </a:r>
            <a:r>
              <a:rPr lang="en-US" sz="1500" dirty="0">
                <a:solidFill>
                  <a:schemeClr val="bg1"/>
                </a:solidFill>
              </a:rPr>
              <a:t>-%Y-%m-%d_%H%M%S.log'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log_statement</a:t>
            </a:r>
            <a:r>
              <a:rPr lang="en-US" sz="1500" dirty="0">
                <a:solidFill>
                  <a:schemeClr val="bg1"/>
                </a:solidFill>
              </a:rPr>
              <a:t> = 'none'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log_line_prefix</a:t>
            </a:r>
            <a:r>
              <a:rPr lang="en-US" sz="1500" dirty="0">
                <a:solidFill>
                  <a:schemeClr val="bg1"/>
                </a:solidFill>
              </a:rPr>
              <a:t> = '%m %u %d [%p] %r %a '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log_rotation_age</a:t>
            </a:r>
            <a:r>
              <a:rPr lang="en-US" sz="1500" dirty="0">
                <a:solidFill>
                  <a:schemeClr val="bg1"/>
                </a:solidFill>
              </a:rPr>
              <a:t> = 1d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log_rotation_size</a:t>
            </a:r>
            <a:r>
              <a:rPr lang="en-US" sz="1500" dirty="0">
                <a:solidFill>
                  <a:schemeClr val="bg1"/>
                </a:solidFill>
              </a:rPr>
              <a:t> = 100MB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log_timezone</a:t>
            </a:r>
            <a:r>
              <a:rPr lang="en-US" sz="1500" dirty="0">
                <a:solidFill>
                  <a:schemeClr val="bg1"/>
                </a:solidFill>
              </a:rPr>
              <a:t> = 'Asia/Kolkata'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# Step 3: Restart PostgreSQL</a:t>
            </a:r>
          </a:p>
          <a:p>
            <a:pPr lvl="2"/>
            <a:r>
              <a:rPr lang="en-US" sz="1500" dirty="0" err="1">
                <a:solidFill>
                  <a:schemeClr val="bg1"/>
                </a:solidFill>
              </a:rPr>
              <a:t>sudo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systemctl</a:t>
            </a:r>
            <a:r>
              <a:rPr lang="en-US" sz="1500" dirty="0">
                <a:solidFill>
                  <a:schemeClr val="bg1"/>
                </a:solidFill>
              </a:rPr>
              <a:t> restart </a:t>
            </a:r>
            <a:r>
              <a:rPr lang="en-US" sz="1500" dirty="0" err="1">
                <a:solidFill>
                  <a:schemeClr val="bg1"/>
                </a:solidFill>
              </a:rPr>
              <a:t>postgresql</a:t>
            </a:r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-- Step 4: Create the extension</a:t>
            </a:r>
          </a:p>
          <a:p>
            <a:pPr lvl="2"/>
            <a:r>
              <a:rPr lang="en-US" sz="1500" dirty="0">
                <a:solidFill>
                  <a:schemeClr val="bg1"/>
                </a:solidFill>
              </a:rPr>
              <a:t>CREATE EXTENSION </a:t>
            </a:r>
            <a:r>
              <a:rPr lang="en-US" sz="1500" dirty="0" err="1">
                <a:solidFill>
                  <a:schemeClr val="bg1"/>
                </a:solidFill>
              </a:rPr>
              <a:t>pgaudit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CFB1A-41B1-8474-59BD-35B87547A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6AD467-A02B-AEA9-7684-96F916992FA5}"/>
              </a:ext>
            </a:extLst>
          </p:cNvPr>
          <p:cNvSpPr/>
          <p:nvPr/>
        </p:nvSpPr>
        <p:spPr>
          <a:xfrm>
            <a:off x="561985" y="0"/>
            <a:ext cx="110313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</a:rPr>
              <a:t>PoC – Command Sequence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2CE82-5D7F-D2BF-4AC5-A937792E391E}"/>
              </a:ext>
            </a:extLst>
          </p:cNvPr>
          <p:cNvSpPr txBox="1"/>
          <p:nvPr/>
        </p:nvSpPr>
        <p:spPr>
          <a:xfrm>
            <a:off x="2775859" y="2158271"/>
            <a:ext cx="75764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-- Create user and DB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USER </a:t>
            </a:r>
            <a:r>
              <a:rPr lang="en-US" sz="2400" dirty="0" err="1">
                <a:solidFill>
                  <a:schemeClr val="bg1"/>
                </a:solidFill>
              </a:rPr>
              <a:t>cle</a:t>
            </a:r>
            <a:r>
              <a:rPr lang="en-US" sz="2400" dirty="0">
                <a:solidFill>
                  <a:schemeClr val="bg1"/>
                </a:solidFill>
              </a:rPr>
              <a:t> WITH PASSWORD '123';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DATABASE </a:t>
            </a:r>
            <a:r>
              <a:rPr lang="en-US" sz="2400" dirty="0" err="1">
                <a:solidFill>
                  <a:schemeClr val="bg1"/>
                </a:solidFill>
              </a:rPr>
              <a:t>cle</a:t>
            </a:r>
            <a:r>
              <a:rPr lang="en-US" sz="2400" dirty="0">
                <a:solidFill>
                  <a:schemeClr val="bg1"/>
                </a:solidFill>
              </a:rPr>
              <a:t> WITH OWNER </a:t>
            </a:r>
            <a:r>
              <a:rPr lang="en-US" sz="2400" dirty="0" err="1">
                <a:solidFill>
                  <a:schemeClr val="bg1"/>
                </a:solidFill>
              </a:rPr>
              <a:t>cle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-- Connect and run DDL</a:t>
            </a:r>
          </a:p>
          <a:p>
            <a:r>
              <a:rPr lang="en-US" sz="2400" dirty="0">
                <a:solidFill>
                  <a:schemeClr val="bg1"/>
                </a:solidFill>
              </a:rPr>
              <a:t>\c </a:t>
            </a:r>
            <a:r>
              <a:rPr lang="en-US" sz="2400" dirty="0" err="1">
                <a:solidFill>
                  <a:schemeClr val="bg1"/>
                </a:solidFill>
              </a:rPr>
              <a:t>cle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CREATE TABLE test1 (col1 INT);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ALTER TABLE test1 ADD col2 TEXT, ADD col3 TEXT;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Use tail -f /var/log/</a:t>
            </a:r>
            <a:r>
              <a:rPr lang="en-US" sz="2400" dirty="0" err="1">
                <a:solidFill>
                  <a:schemeClr val="bg1"/>
                </a:solidFill>
              </a:rPr>
              <a:t>postgresql</a:t>
            </a:r>
            <a:r>
              <a:rPr lang="en-US" sz="2400" dirty="0">
                <a:solidFill>
                  <a:schemeClr val="bg1"/>
                </a:solidFill>
              </a:rPr>
              <a:t>/*.log to view audit entries</a:t>
            </a:r>
          </a:p>
        </p:txBody>
      </p:sp>
    </p:spTree>
    <p:extLst>
      <p:ext uri="{BB962C8B-B14F-4D97-AF65-F5344CB8AC3E}">
        <p14:creationId xmlns:p14="http://schemas.microsoft.com/office/powerpoint/2010/main" val="170259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A2AE7-5C44-A44F-EB1B-69AA8986E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68515-19EE-74E1-43FA-0DE95ECE8CB2}"/>
              </a:ext>
            </a:extLst>
          </p:cNvPr>
          <p:cNvSpPr/>
          <p:nvPr/>
        </p:nvSpPr>
        <p:spPr>
          <a:xfrm>
            <a:off x="561985" y="0"/>
            <a:ext cx="110313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</a:rPr>
              <a:t>Sample Audit Log Output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0BCDA-2540-CE62-176C-A6557279166A}"/>
              </a:ext>
            </a:extLst>
          </p:cNvPr>
          <p:cNvSpPr txBox="1"/>
          <p:nvPr/>
        </p:nvSpPr>
        <p:spPr>
          <a:xfrm>
            <a:off x="881743" y="2158271"/>
            <a:ext cx="1079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AUDIT: SESSION,1,1,ROLE,CREATE </a:t>
            </a:r>
            <a:r>
              <a:rPr lang="en-US" dirty="0" err="1">
                <a:solidFill>
                  <a:schemeClr val="bg1"/>
                </a:solidFill>
              </a:rPr>
              <a:t>ROLE,,,create</a:t>
            </a:r>
            <a:r>
              <a:rPr lang="en-US" dirty="0">
                <a:solidFill>
                  <a:schemeClr val="bg1"/>
                </a:solidFill>
              </a:rPr>
              <a:t> user </a:t>
            </a:r>
            <a:r>
              <a:rPr lang="en-US" dirty="0" err="1">
                <a:solidFill>
                  <a:schemeClr val="bg1"/>
                </a:solidFill>
              </a:rPr>
              <a:t>cle</a:t>
            </a:r>
            <a:r>
              <a:rPr lang="en-US" dirty="0">
                <a:solidFill>
                  <a:schemeClr val="bg1"/>
                </a:solidFill>
              </a:rPr>
              <a:t> with password &lt;REDACTED&gt;,&lt;not logged&gt;</a:t>
            </a:r>
          </a:p>
          <a:p>
            <a:r>
              <a:rPr lang="en-US" dirty="0">
                <a:solidFill>
                  <a:schemeClr val="bg1"/>
                </a:solidFill>
              </a:rPr>
              <a:t>AUDIT: SESSION,2,1,DDL,CREATE </a:t>
            </a:r>
            <a:r>
              <a:rPr lang="en-US" dirty="0" err="1">
                <a:solidFill>
                  <a:schemeClr val="bg1"/>
                </a:solidFill>
              </a:rPr>
              <a:t>DATABASE,,,create</a:t>
            </a:r>
            <a:r>
              <a:rPr lang="en-US" dirty="0">
                <a:solidFill>
                  <a:schemeClr val="bg1"/>
                </a:solidFill>
              </a:rPr>
              <a:t> database </a:t>
            </a:r>
            <a:r>
              <a:rPr lang="en-US" dirty="0" err="1">
                <a:solidFill>
                  <a:schemeClr val="bg1"/>
                </a:solidFill>
              </a:rPr>
              <a:t>cle</a:t>
            </a:r>
            <a:r>
              <a:rPr lang="en-US" dirty="0">
                <a:solidFill>
                  <a:schemeClr val="bg1"/>
                </a:solidFill>
              </a:rPr>
              <a:t> with owner </a:t>
            </a:r>
            <a:r>
              <a:rPr lang="en-US" dirty="0" err="1">
                <a:solidFill>
                  <a:schemeClr val="bg1"/>
                </a:solidFill>
              </a:rPr>
              <a:t>cle</a:t>
            </a:r>
            <a:r>
              <a:rPr lang="en-US" dirty="0">
                <a:solidFill>
                  <a:schemeClr val="bg1"/>
                </a:solidFill>
              </a:rPr>
              <a:t>,&lt;not logged&gt;</a:t>
            </a:r>
          </a:p>
          <a:p>
            <a:r>
              <a:rPr lang="en-US" dirty="0">
                <a:solidFill>
                  <a:schemeClr val="bg1"/>
                </a:solidFill>
              </a:rPr>
              <a:t>AUDIT: SESSION,1,1,DDL,CREATE </a:t>
            </a:r>
            <a:r>
              <a:rPr lang="en-US" dirty="0" err="1">
                <a:solidFill>
                  <a:schemeClr val="bg1"/>
                </a:solidFill>
              </a:rPr>
              <a:t>TABLE,,,create</a:t>
            </a:r>
            <a:r>
              <a:rPr lang="en-US" dirty="0">
                <a:solidFill>
                  <a:schemeClr val="bg1"/>
                </a:solidFill>
              </a:rPr>
              <a:t> table test1 (col1 int),&lt;not logged&gt;</a:t>
            </a:r>
          </a:p>
          <a:p>
            <a:r>
              <a:rPr lang="en-US" dirty="0">
                <a:solidFill>
                  <a:schemeClr val="bg1"/>
                </a:solidFill>
              </a:rPr>
              <a:t>AUDIT: SESSION,2,1,DDL,ALTER </a:t>
            </a:r>
            <a:r>
              <a:rPr lang="en-US" dirty="0" err="1">
                <a:solidFill>
                  <a:schemeClr val="bg1"/>
                </a:solidFill>
              </a:rPr>
              <a:t>TABLE,,,"alter</a:t>
            </a:r>
            <a:r>
              <a:rPr lang="en-US" dirty="0">
                <a:solidFill>
                  <a:schemeClr val="bg1"/>
                </a:solidFill>
              </a:rPr>
              <a:t> table test1 add col2 text, add col3 text",&lt;not logged&gt;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62B6C-CB7C-48DE-BB86-775223C7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781228"/>
            <a:ext cx="10983686" cy="13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9BCE6-8AC8-16AD-A9AD-A6F4767FE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53F517-B3DC-DDC6-4273-A47DD1F8861D}"/>
              </a:ext>
            </a:extLst>
          </p:cNvPr>
          <p:cNvSpPr/>
          <p:nvPr/>
        </p:nvSpPr>
        <p:spPr>
          <a:xfrm>
            <a:off x="561985" y="0"/>
            <a:ext cx="110313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</a:rPr>
              <a:t>Best Practices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2432E-0687-C726-4ADD-DF0A4A0EE5FF}"/>
              </a:ext>
            </a:extLst>
          </p:cNvPr>
          <p:cNvSpPr txBox="1"/>
          <p:nvPr/>
        </p:nvSpPr>
        <p:spPr>
          <a:xfrm>
            <a:off x="881743" y="2158271"/>
            <a:ext cx="10798628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Stick to pgaudit.log = '</a:t>
            </a:r>
            <a:r>
              <a:rPr lang="en-US" sz="2800" dirty="0" err="1">
                <a:solidFill>
                  <a:schemeClr val="bg1"/>
                </a:solidFill>
              </a:rPr>
              <a:t>ddl</a:t>
            </a:r>
            <a:r>
              <a:rPr lang="en-US" sz="2800" dirty="0">
                <a:solidFill>
                  <a:schemeClr val="bg1"/>
                </a:solidFill>
              </a:rPr>
              <a:t>, role' for low noise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</a:t>
            </a:r>
            <a:r>
              <a:rPr lang="en-US" sz="2800" dirty="0" err="1">
                <a:solidFill>
                  <a:schemeClr val="bg1"/>
                </a:solidFill>
              </a:rPr>
              <a:t>pgaudit.role</a:t>
            </a:r>
            <a:r>
              <a:rPr lang="en-US" sz="2800" dirty="0">
                <a:solidFill>
                  <a:schemeClr val="bg1"/>
                </a:solidFill>
              </a:rPr>
              <a:t> = '</a:t>
            </a:r>
            <a:r>
              <a:rPr lang="en-US" sz="2800" dirty="0" err="1">
                <a:solidFill>
                  <a:schemeClr val="bg1"/>
                </a:solidFill>
              </a:rPr>
              <a:t>app_user,admin</a:t>
            </a:r>
            <a:r>
              <a:rPr lang="en-US" sz="2800" dirty="0">
                <a:solidFill>
                  <a:schemeClr val="bg1"/>
                </a:solidFill>
              </a:rPr>
              <a:t>' to limit who gets audited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Rotate and compress logs regularly (</a:t>
            </a:r>
            <a:r>
              <a:rPr lang="en-US" sz="2800" dirty="0" err="1">
                <a:solidFill>
                  <a:schemeClr val="bg1"/>
                </a:solidFill>
              </a:rPr>
              <a:t>logrotate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cron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Forward logs to centralized platforms (ELK, S3, Splunk)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Combine with </a:t>
            </a:r>
            <a:r>
              <a:rPr lang="en-US" sz="2800" dirty="0" err="1">
                <a:solidFill>
                  <a:schemeClr val="bg1"/>
                </a:solidFill>
              </a:rPr>
              <a:t>pg_stat_statements</a:t>
            </a:r>
            <a:r>
              <a:rPr lang="en-US" sz="2800" dirty="0">
                <a:solidFill>
                  <a:schemeClr val="bg1"/>
                </a:solidFill>
              </a:rPr>
              <a:t> for full visibility</a:t>
            </a:r>
          </a:p>
        </p:txBody>
      </p:sp>
    </p:spTree>
    <p:extLst>
      <p:ext uri="{BB962C8B-B14F-4D97-AF65-F5344CB8AC3E}">
        <p14:creationId xmlns:p14="http://schemas.microsoft.com/office/powerpoint/2010/main" val="38907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9ECA8F-E7B3-700B-B620-FD019915D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14DD93-FEB0-68D9-5C3B-F9A87CFDC861}"/>
              </a:ext>
            </a:extLst>
          </p:cNvPr>
          <p:cNvSpPr/>
          <p:nvPr/>
        </p:nvSpPr>
        <p:spPr>
          <a:xfrm>
            <a:off x="561985" y="0"/>
            <a:ext cx="110313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to Enable Full Logging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33811-10BC-2C92-2697-9BD35193515F}"/>
              </a:ext>
            </a:extLst>
          </p:cNvPr>
          <p:cNvSpPr txBox="1"/>
          <p:nvPr/>
        </p:nvSpPr>
        <p:spPr>
          <a:xfrm>
            <a:off x="831387" y="1107996"/>
            <a:ext cx="10798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When to Use read, write in pgaudit.log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Recommended for: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Dev/test environments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Security incident forensics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Auditing access to PII or sensitive financial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Compliance simulations (e.g., ISO, HIPAA)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Avoid in: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High-traffic transactional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reporting or analytics systems</a:t>
            </a:r>
          </a:p>
        </p:txBody>
      </p:sp>
    </p:spTree>
    <p:extLst>
      <p:ext uri="{BB962C8B-B14F-4D97-AF65-F5344CB8AC3E}">
        <p14:creationId xmlns:p14="http://schemas.microsoft.com/office/powerpoint/2010/main" val="65444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705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Arial Narrow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Mariyan Clement Swaminathan</dc:creator>
  <cp:lastModifiedBy>Mariyan Clement Swaminathan</cp:lastModifiedBy>
  <cp:revision>2</cp:revision>
  <dcterms:created xsi:type="dcterms:W3CDTF">2025-07-07T11:09:56Z</dcterms:created>
  <dcterms:modified xsi:type="dcterms:W3CDTF">2025-07-07T12:27:13Z</dcterms:modified>
</cp:coreProperties>
</file>