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101" d="100"/>
          <a:sy n="101" d="100"/>
        </p:scale>
        <p:origin x="-90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activeX/RxPY" TargetMode="External"/><Relationship Id="rId4" Type="http://schemas.openxmlformats.org/officeDocument/2006/relationships/hyperlink" Target="https://play.google.com/store/apps/details?id=com.moonfleet.rxmarble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yslackers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Reactive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Science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Increasingly data is being modeled as something in motion.</a:t>
            </a:r>
          </a:p>
          <a:p>
            <a:pPr lvl="1"/>
            <a:r>
              <a:rPr lang="en-US" dirty="0"/>
              <a:t>Stock market prices are always changing.</a:t>
            </a:r>
          </a:p>
          <a:p>
            <a:pPr lvl="1"/>
            <a:r>
              <a:rPr lang="en-US" dirty="0"/>
              <a:t>An active topic on Twitter is always getting new Tweets.</a:t>
            </a:r>
          </a:p>
          <a:p>
            <a:pPr lvl="1"/>
            <a:r>
              <a:rPr lang="en-US" dirty="0"/>
              <a:t>Large retailers have constant incoming sales data.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For static data, we can model it being in motion as it is consumed.</a:t>
            </a:r>
          </a:p>
          <a:p>
            <a:pPr lvl="1"/>
            <a:r>
              <a:rPr lang="en-US" i="1" dirty="0"/>
              <a:t>Push</a:t>
            </a:r>
            <a:r>
              <a:rPr lang="en-US" dirty="0"/>
              <a:t> each record from a SQL query, text file, or JSON request through a series of operations.</a:t>
            </a:r>
          </a:p>
          <a:p>
            <a:pPr lvl="1"/>
            <a:r>
              <a:rPr lang="en-US" dirty="0"/>
              <a:t>We can then model static data as “in motion” and therefore compose it with live event streams (incoming Tweets, button clicks, time intervals, </a:t>
            </a:r>
            <a:r>
              <a:rPr lang="en-US" dirty="0" err="1"/>
              <a:t>etc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36997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Reactive Extensions </a:t>
            </a:r>
            <a:r>
              <a:rPr lang="en-US" dirty="0"/>
              <a:t>(also called </a:t>
            </a:r>
            <a:r>
              <a:rPr lang="en-US" i="1" dirty="0" err="1"/>
              <a:t>ReactiveX</a:t>
            </a:r>
            <a:r>
              <a:rPr lang="en-US" dirty="0"/>
              <a:t> or </a:t>
            </a:r>
            <a:r>
              <a:rPr lang="en-US" i="1" dirty="0"/>
              <a:t>Rx</a:t>
            </a:r>
            <a:r>
              <a:rPr lang="en-US" dirty="0"/>
              <a:t>) is a reactive standard that first gained traction around 2010, and since then has officially been ported to over a dozen languages and platforms</a:t>
            </a:r>
          </a:p>
          <a:p>
            <a:pPr lvl="1"/>
            <a:r>
              <a:rPr lang="en-US" dirty="0"/>
              <a:t>Java – </a:t>
            </a:r>
            <a:r>
              <a:rPr lang="en-US" dirty="0" err="1"/>
              <a:t>RxJava</a:t>
            </a:r>
            <a:endParaRPr lang="en-US" dirty="0"/>
          </a:p>
          <a:p>
            <a:pPr lvl="1"/>
            <a:r>
              <a:rPr lang="en-US" dirty="0"/>
              <a:t>Python – </a:t>
            </a:r>
            <a:r>
              <a:rPr lang="en-US" dirty="0" err="1"/>
              <a:t>RxPy</a:t>
            </a:r>
            <a:endParaRPr lang="en-US" dirty="0"/>
          </a:p>
          <a:p>
            <a:pPr lvl="1"/>
            <a:r>
              <a:rPr lang="en-US" dirty="0"/>
              <a:t>.NET – Rx.NET</a:t>
            </a:r>
          </a:p>
          <a:p>
            <a:pPr lvl="1"/>
            <a:r>
              <a:rPr lang="en-US" dirty="0"/>
              <a:t>JavaScript – </a:t>
            </a:r>
            <a:r>
              <a:rPr lang="en-US" dirty="0" err="1"/>
              <a:t>RxJS</a:t>
            </a:r>
            <a:endParaRPr lang="en-US" dirty="0"/>
          </a:p>
          <a:p>
            <a:pPr lvl="1"/>
            <a:r>
              <a:rPr lang="en-US" dirty="0"/>
              <a:t>Scala – </a:t>
            </a:r>
            <a:r>
              <a:rPr lang="en-US" dirty="0" err="1"/>
              <a:t>RxScala</a:t>
            </a:r>
            <a:endParaRPr lang="en-US" dirty="0"/>
          </a:p>
          <a:p>
            <a:pPr lvl="1"/>
            <a:r>
              <a:rPr lang="en-US" dirty="0" err="1"/>
              <a:t>Kotlin</a:t>
            </a:r>
            <a:r>
              <a:rPr lang="en-US" dirty="0"/>
              <a:t> – </a:t>
            </a:r>
            <a:r>
              <a:rPr lang="en-US" dirty="0" err="1"/>
              <a:t>RxKotlin</a:t>
            </a:r>
            <a:endParaRPr lang="en-US" dirty="0"/>
          </a:p>
          <a:p>
            <a:pPr lvl="1"/>
            <a:r>
              <a:rPr lang="en-US" dirty="0"/>
              <a:t>Swift - </a:t>
            </a:r>
            <a:r>
              <a:rPr lang="en-US" dirty="0" err="1"/>
              <a:t>RxSwift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Rx is everywhere! Learn more at </a:t>
            </a:r>
            <a:r>
              <a:rPr lang="en-US" dirty="0">
                <a:hlinkClick r:id="rId2"/>
              </a:rPr>
              <a:t>http://reactivex.io/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definitions attempt to explain reactive programming:</a:t>
            </a:r>
          </a:p>
          <a:p>
            <a:endParaRPr lang="en-US" dirty="0"/>
          </a:p>
          <a:p>
            <a:pPr lvl="1"/>
            <a:r>
              <a:rPr lang="en-US" dirty="0"/>
              <a:t>A programming approach that treats events as data, and data as events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Collections over time with </a:t>
            </a:r>
            <a:r>
              <a:rPr lang="en-US" dirty="0" err="1"/>
              <a:t>queryability</a:t>
            </a:r>
            <a:r>
              <a:rPr lang="en-US" dirty="0"/>
              <a:t> and composability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Composing asynchronous and event-based programs using Observable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and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is growing interest in wrangling and analyzing live data streams, and </a:t>
            </a:r>
            <a:r>
              <a:rPr lang="en-US" dirty="0" err="1"/>
              <a:t>RxPy</a:t>
            </a:r>
            <a:r>
              <a:rPr lang="en-US" dirty="0"/>
              <a:t> is a lightweight library that achieves this.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does not have to be modeled as something static, but rather something that is constantly in motion.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science and engineering professionals should strive to create code that can plug into existing systems easily, as well as be reused and evolve with the business.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9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IV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Observable</a:t>
            </a:r>
          </a:p>
        </p:txBody>
      </p:sp>
    </p:spTree>
    <p:extLst>
      <p:ext uri="{BB962C8B-B14F-4D97-AF65-F5344CB8AC3E}">
        <p14:creationId xmlns:p14="http://schemas.microsoft.com/office/powerpoint/2010/main" val="116364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pushes the text values “Bravo”, “Charlie”, “Tango”, and “Foxtrot” then subscribe to print each emission.</a:t>
            </a:r>
          </a:p>
          <a:p>
            <a:endParaRPr lang="en-US"/>
          </a:p>
          <a:p>
            <a:pPr lvl="2"/>
            <a:r>
              <a:rPr lang="en-US" sz="1700"/>
              <a:t>from rx import Observable</a:t>
            </a:r>
          </a:p>
          <a:p>
            <a:pPr lvl="2"/>
            <a:endParaRPr lang="en-US"/>
          </a:p>
          <a:p>
            <a:pPr lvl="2"/>
            <a:r>
              <a:rPr lang="en-US" sz="1700"/>
              <a:t>Observable.from_(["Bravo", "Charlie", "Tango", "Foxtrot"]) \</a:t>
            </a:r>
          </a:p>
          <a:p>
            <a:pPr lvl="2"/>
            <a:r>
              <a:rPr lang="en-US" sz="1700"/>
              <a:t>    .subscribe(lambda s: print(s))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8783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Take the Observable from the previous exercise, map each emission to its length, and then subscribe to print each one.</a:t>
            </a:r>
          </a:p>
          <a:p>
            <a:pPr lvl="1"/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Observable.from_(["Bravo", "Charlie", "Tango", "Foxtrot"]) \</a:t>
            </a:r>
          </a:p>
          <a:p>
            <a:pPr lvl="1"/>
            <a:r>
              <a:rPr lang="en-US"/>
              <a:t>    .map(lambda s: len(s)) \</a:t>
            </a:r>
          </a:p>
          <a:p>
            <a:pPr lvl="1"/>
            <a:r>
              <a:rPr lang="en-US"/>
              <a:t>    .subscribe(lambda i: print(i))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emits every 3 seconds, and prints each emission.</a:t>
            </a:r>
          </a:p>
          <a:p>
            <a:pPr lvl="1"/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Observable.interval(3000) \</a:t>
            </a:r>
          </a:p>
          <a:p>
            <a:pPr lvl="1"/>
            <a:r>
              <a:rPr lang="en-US"/>
              <a:t>    .subscribe(lambda i: print(i))</a:t>
            </a:r>
          </a:p>
          <a:p>
            <a:pPr lvl="1"/>
            <a:endParaRPr lang="en-US"/>
          </a:p>
          <a:p>
            <a:pPr lvl="1"/>
            <a:r>
              <a:rPr lang="en-US"/>
              <a:t>input("Press any key to quit\n")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422682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79772" y="2003114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/>
              <a:t>Create an Observable that emits the text values "Bravo", "Charlie", "Tango", and "Foxtrot". Filter and take only the first value that is more than 5 characters in length, then print it.</a:t>
            </a:r>
          </a:p>
          <a:p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lvl="1"/>
            <a:r>
              <a:rPr lang="en-US" dirty="0"/>
              <a:t>    .filter(lambda s: </a:t>
            </a:r>
            <a:r>
              <a:rPr lang="en-US" dirty="0" err="1"/>
              <a:t>len</a:t>
            </a:r>
            <a:r>
              <a:rPr lang="en-US" dirty="0"/>
              <a:t>(s) &gt; 5) \</a:t>
            </a:r>
          </a:p>
          <a:p>
            <a:pPr lvl="1"/>
            <a:r>
              <a:rPr lang="en-US" dirty="0"/>
              <a:t>    .take(1) \</a:t>
            </a:r>
          </a:p>
          <a:p>
            <a:pPr lvl="1"/>
            <a:r>
              <a:rPr lang="en-US" dirty="0"/>
              <a:t>    .subscribe(lambda s: print(s))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2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en-US" dirty="0"/>
              <a:t>1) Why Reactive Programming?</a:t>
            </a:r>
          </a:p>
          <a:p>
            <a:pPr lvl="0"/>
            <a:r>
              <a:rPr lang="en-US" dirty="0"/>
              <a:t>2) Thinking Reactively</a:t>
            </a:r>
          </a:p>
          <a:p>
            <a:pPr lvl="0"/>
            <a:r>
              <a:rPr lang="en-US" dirty="0"/>
              <a:t>3) The Observable</a:t>
            </a:r>
          </a:p>
          <a:p>
            <a:pPr lvl="0"/>
            <a:r>
              <a:rPr lang="en-US" dirty="0"/>
              <a:t>4) Observable Operators</a:t>
            </a:r>
          </a:p>
          <a:p>
            <a:pPr lvl="0"/>
            <a:r>
              <a:rPr lang="en-US" dirty="0"/>
              <a:t>5) Combining Observables</a:t>
            </a:r>
          </a:p>
          <a:p>
            <a:pPr lvl="0"/>
            <a:r>
              <a:rPr lang="en-US" dirty="0"/>
              <a:t>6) Reading and Analyzing Data</a:t>
            </a:r>
          </a:p>
          <a:p>
            <a:pPr lvl="0"/>
            <a:r>
              <a:rPr lang="en-US" dirty="0"/>
              <a:t>7) Hot Observables</a:t>
            </a:r>
          </a:p>
          <a:p>
            <a:pPr lvl="0"/>
            <a:r>
              <a:rPr lang="en-US" dirty="0"/>
              <a:t>8) Concurrency</a:t>
            </a:r>
          </a:p>
          <a:p>
            <a:pPr lvl="0"/>
            <a:r>
              <a:rPr lang="en-US" dirty="0"/>
              <a:t>9) Going Forward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55186" y="184285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emits the text values "Bravo", "Charlie", "Tango", and "Foxtrot". Emit the sum of their lengths, and then print it.</a:t>
            </a:r>
          </a:p>
          <a:p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Observable.from_(["Bravo", "Charlie", "Tango", "Foxtrot"]) \</a:t>
            </a:r>
          </a:p>
          <a:p>
            <a:pPr lvl="1"/>
            <a:r>
              <a:rPr lang="en-US"/>
              <a:t>    .map(lambda s: len(s)) \</a:t>
            </a:r>
          </a:p>
          <a:p>
            <a:pPr lvl="1"/>
            <a:r>
              <a:rPr lang="en-US"/>
              <a:t>    .sum() \</a:t>
            </a:r>
          </a:p>
          <a:p>
            <a:pPr lvl="1"/>
            <a:r>
              <a:rPr lang="en-US"/>
              <a:t>    .subscribe(lambda i: print(i))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5.3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26906" y="199368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/>
              <a:t>Create an Observable that emits the text values "Bravo", "Charlie", "Tango", and "Foxtrot". Filter only emissions that are of length 5, collect them into a List, and print it in a subscriber.</a:t>
            </a:r>
          </a:p>
          <a:p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lvl="1"/>
            <a:r>
              <a:rPr lang="en-US" dirty="0"/>
              <a:t>    .filter(lambda s: </a:t>
            </a:r>
            <a:r>
              <a:rPr lang="en-US" dirty="0" err="1"/>
              <a:t>len</a:t>
            </a:r>
            <a:r>
              <a:rPr lang="en-US" dirty="0"/>
              <a:t>(s)  == 5) \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to_list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.subscribe(lambda l: print(l))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Observables</a:t>
            </a:r>
          </a:p>
        </p:txBody>
      </p:sp>
    </p:spTree>
    <p:extLst>
      <p:ext uri="{BB962C8B-B14F-4D97-AF65-F5344CB8AC3E}">
        <p14:creationId xmlns:p14="http://schemas.microsoft.com/office/powerpoint/2010/main" val="260104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two Observables, one emitting “Bravo”, “Charlie”, “Delta” and the other “Sierra”, “Tango”, “Foxtrot”. Merge the two into a single Observable and print their emissions.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Observable.merge</a:t>
            </a:r>
            <a:r>
              <a:rPr lang="en-US" dirty="0"/>
              <a:t>(source1, source2)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8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two Observables, one emitting “Bravo”, “Charlie”, “Delta” and the other “Sierra”, “Tango”, “Foxtrot”. Zip the emissions of both into tuples, and print each tuple.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fr-FR" dirty="0"/>
              <a:t>Observable.zip(source1, source2, lambda </a:t>
            </a:r>
            <a:r>
              <a:rPr lang="fr-FR" dirty="0" err="1"/>
              <a:t>x,y</a:t>
            </a:r>
            <a:r>
              <a:rPr lang="fr-FR" dirty="0"/>
              <a:t>: (</a:t>
            </a:r>
            <a:r>
              <a:rPr lang="fr-FR" dirty="0" err="1"/>
              <a:t>x,y</a:t>
            </a:r>
            <a:r>
              <a:rPr lang="fr-FR" dirty="0"/>
              <a:t>)) \</a:t>
            </a:r>
          </a:p>
          <a:p>
            <a:pPr marL="201168" lvl="1" indent="0">
              <a:buNone/>
            </a:pPr>
            <a:r>
              <a:rPr lang="en-US" dirty="0"/>
              <a:t>    .subscribe(lambda s: print(s))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an Observable that emits the text values "Bravo", "Charlie", "Tango", and "Foxtrot". Emit the individual letters, make them lowercase, and get their distinct values.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</a:t>
            </a:r>
            <a:r>
              <a:rPr lang="en-US" dirty="0" err="1"/>
              <a:t>flat_map</a:t>
            </a:r>
            <a:r>
              <a:rPr lang="en-US" dirty="0"/>
              <a:t>(lambda s: </a:t>
            </a:r>
            <a:r>
              <a:rPr lang="en-US" dirty="0" err="1"/>
              <a:t>Observable.from</a:t>
            </a:r>
            <a:r>
              <a:rPr lang="en-US" dirty="0"/>
              <a:t>_(s)) \</a:t>
            </a:r>
          </a:p>
          <a:p>
            <a:pPr marL="201168" lvl="1" indent="0">
              <a:buNone/>
            </a:pPr>
            <a:r>
              <a:rPr lang="en-US" dirty="0"/>
              <a:t>    .map(lambda s: </a:t>
            </a:r>
            <a:r>
              <a:rPr lang="en-US" dirty="0" err="1"/>
              <a:t>s.lower</a:t>
            </a:r>
            <a:r>
              <a:rPr lang="en-US" dirty="0"/>
              <a:t>()) \</a:t>
            </a:r>
          </a:p>
          <a:p>
            <a:pPr marL="201168" lvl="1" indent="0">
              <a:buNone/>
            </a:pPr>
            <a:r>
              <a:rPr lang="en-US" dirty="0"/>
              <a:t>    .distinct()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and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197095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VIII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 OBSERVABLES AND MULTICASTING</a:t>
            </a:r>
          </a:p>
        </p:txBody>
      </p:sp>
    </p:spTree>
    <p:extLst>
      <p:ext uri="{BB962C8B-B14F-4D97-AF65-F5344CB8AC3E}">
        <p14:creationId xmlns:p14="http://schemas.microsoft.com/office/powerpoint/2010/main" val="158587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Push the text values “Bravo”, “Charlie”, “Tango”, and “Foxtrot”, concatenate a random integer (between 0 and 1000) such as “Charlie-773”, and add two subscribers which print the same emissions.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.map(lambda s: "{0}-{1}".format(s, </a:t>
            </a:r>
            <a:r>
              <a:rPr lang="en-US" dirty="0" err="1"/>
              <a:t>randint</a:t>
            </a:r>
            <a:r>
              <a:rPr lang="en-US" dirty="0"/>
              <a:t>(0, 1000)))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1: {0}".format(s)))</a:t>
            </a:r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2: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Push five random integers (between 0 and 1000) to four subscribers, one printing them as a list, another the sum, then the min, and the max. 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Observable.range</a:t>
            </a:r>
            <a:r>
              <a:rPr lang="en-US" dirty="0"/>
              <a:t>(1, 5) \</a:t>
            </a:r>
          </a:p>
          <a:p>
            <a:pPr marL="201168" lvl="1" indent="0">
              <a:buNone/>
            </a:pPr>
            <a:r>
              <a:rPr lang="en-US" dirty="0"/>
              <a:t>    .map(lambda i: </a:t>
            </a:r>
            <a:r>
              <a:rPr lang="en-US" dirty="0" err="1"/>
              <a:t>randint</a:t>
            </a:r>
            <a:r>
              <a:rPr lang="en-US" dirty="0"/>
              <a:t>(0,1000))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source.to_list</a:t>
            </a:r>
            <a:r>
              <a:rPr lang="en-US" dirty="0"/>
              <a:t>().subscribe(lambda s: print("NUMBERS: {0}".format(s)))</a:t>
            </a:r>
          </a:p>
          <a:p>
            <a:pPr marL="201168" lvl="1" indent="0">
              <a:buNone/>
            </a:pPr>
            <a:r>
              <a:rPr lang="en-US" dirty="0" err="1"/>
              <a:t>source.sum</a:t>
            </a:r>
            <a:r>
              <a:rPr lang="en-US" dirty="0"/>
              <a:t>().subscribe(lambda s: print("SUM: {0}".format(s)))</a:t>
            </a:r>
          </a:p>
          <a:p>
            <a:pPr marL="201168" lvl="1" indent="0">
              <a:buNone/>
            </a:pPr>
            <a:r>
              <a:rPr lang="en-US" dirty="0" err="1"/>
              <a:t>source.min</a:t>
            </a:r>
            <a:r>
              <a:rPr lang="en-US" dirty="0"/>
              <a:t>().subscribe(lambda s: print("MIN: {0}".format(s)))</a:t>
            </a:r>
          </a:p>
          <a:p>
            <a:pPr marL="201168" lvl="1" indent="0">
              <a:buNone/>
            </a:pPr>
            <a:r>
              <a:rPr lang="en-US" dirty="0" err="1"/>
              <a:t>source.max</a:t>
            </a:r>
            <a:r>
              <a:rPr lang="en-US" dirty="0"/>
              <a:t>().subscribe(lambda s: print("MAX: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 Thomas Nield </a:t>
            </a:r>
          </a:p>
          <a:p>
            <a:pPr>
              <a:lnSpc>
                <a:spcPct val="170000"/>
              </a:lnSpc>
            </a:pPr>
            <a:r>
              <a:rPr lang="en-US" dirty="0"/>
              <a:t> Business consultant for Southwest Airlines in Schedule Initiatives</a:t>
            </a:r>
          </a:p>
          <a:p>
            <a:r>
              <a:rPr lang="en-US" dirty="0"/>
              <a:t> OSS Maintainer for </a:t>
            </a:r>
            <a:r>
              <a:rPr lang="en-US" dirty="0" err="1"/>
              <a:t>RxKotlin</a:t>
            </a:r>
            <a:r>
              <a:rPr lang="en-US" dirty="0"/>
              <a:t>, </a:t>
            </a:r>
            <a:r>
              <a:rPr lang="en-US" dirty="0" err="1"/>
              <a:t>RxJavaFX</a:t>
            </a:r>
            <a:r>
              <a:rPr lang="en-US" dirty="0"/>
              <a:t>, </a:t>
            </a:r>
            <a:r>
              <a:rPr lang="en-US" dirty="0" err="1"/>
              <a:t>RxPy</a:t>
            </a:r>
            <a:r>
              <a:rPr lang="en-US" dirty="0"/>
              <a:t>, and other projects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 a few online </a:t>
            </a:r>
            <a:r>
              <a:rPr lang="en-US" dirty="0" smtClean="0"/>
              <a:t>trainings/videos </a:t>
            </a:r>
            <a:r>
              <a:rPr lang="en-US" dirty="0"/>
              <a:t>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</a:t>
            </a:r>
            <a:r>
              <a:rPr lang="en-US" i="1" dirty="0" smtClean="0"/>
              <a:t>Science</a:t>
            </a:r>
          </a:p>
          <a:p>
            <a:pPr marL="383540" lvl="1">
              <a:lnSpc>
                <a:spcPct val="170000"/>
              </a:lnSpc>
            </a:pPr>
            <a:r>
              <a:rPr lang="en-US" i="1" dirty="0" smtClean="0"/>
              <a:t>From Data Science to Production with </a:t>
            </a:r>
            <a:r>
              <a:rPr lang="en-US" i="1" dirty="0" err="1" smtClean="0"/>
              <a:t>Kotlin</a:t>
            </a:r>
            <a:endParaRPr lang="en-US" i="1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1AFB01-20E3-4C03-AACC-26C0D35C2433}"/>
              </a:ext>
            </a:extLst>
          </p:cNvPr>
          <p:cNvSpPr txBox="1"/>
          <p:nvPr/>
        </p:nvSpPr>
        <p:spPr>
          <a:xfrm>
            <a:off x="8754841" y="5092061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2A5F34-334D-4E4A-9BC7-EEB419CA1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23" y="5092061"/>
            <a:ext cx="397818" cy="397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3E4846F-6BEA-4A66-815D-232B560B11AD}"/>
              </a:ext>
            </a:extLst>
          </p:cNvPr>
          <p:cNvSpPr/>
          <p:nvPr/>
        </p:nvSpPr>
        <p:spPr>
          <a:xfrm>
            <a:off x="8754841" y="5582774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0BD378F-67B6-4999-9D95-9E3975DE3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23" y="5579650"/>
            <a:ext cx="397818" cy="3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3698744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Concurrency/multithreading is essentially multitasking, or executing multiple tasks at the same time</a:t>
            </a:r>
          </a:p>
          <a:p>
            <a:r>
              <a:rPr lang="en-US" dirty="0"/>
              <a:t>Imagine you have three chores: mow lawn, trim trees, and sweep patio</a:t>
            </a:r>
          </a:p>
          <a:p>
            <a:pPr lvl="1"/>
            <a:r>
              <a:rPr lang="en-US" dirty="0"/>
              <a:t>By yourself you have to do these tasks one-at-a-time</a:t>
            </a:r>
          </a:p>
          <a:p>
            <a:pPr lvl="1"/>
            <a:r>
              <a:rPr lang="en-US" dirty="0"/>
              <a:t>But if you have a friend to help you, both of you can tackle two tasks and the first to get done can do the third task</a:t>
            </a:r>
          </a:p>
          <a:p>
            <a:r>
              <a:rPr lang="en-US" dirty="0"/>
              <a:t>Figuratively, you and your friend are </a:t>
            </a:r>
            <a:r>
              <a:rPr lang="en-US" i="1" dirty="0"/>
              <a:t>threads. </a:t>
            </a:r>
            <a:r>
              <a:rPr lang="en-US" dirty="0"/>
              <a:t>You do work. </a:t>
            </a:r>
          </a:p>
          <a:p>
            <a:pPr lvl="1"/>
            <a:r>
              <a:rPr lang="en-US" dirty="0"/>
              <a:t>Collectively you both are a</a:t>
            </a:r>
            <a:r>
              <a:rPr lang="en-US" b="1" dirty="0"/>
              <a:t> </a:t>
            </a:r>
            <a:r>
              <a:rPr lang="en-US" b="1" i="1" dirty="0"/>
              <a:t>thread pool</a:t>
            </a:r>
            <a:r>
              <a:rPr lang="en-US" i="1" dirty="0"/>
              <a:t> </a:t>
            </a:r>
            <a:r>
              <a:rPr lang="en-US" dirty="0"/>
              <a:t>of two threads</a:t>
            </a:r>
          </a:p>
          <a:p>
            <a:pPr lvl="1"/>
            <a:r>
              <a:rPr lang="en-US" dirty="0"/>
              <a:t>The chores are </a:t>
            </a:r>
            <a:r>
              <a:rPr lang="en-US" b="1" i="1" dirty="0"/>
              <a:t>tasks</a:t>
            </a:r>
            <a:r>
              <a:rPr lang="en-US" dirty="0"/>
              <a:t> that are queued up for the threads to complete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best way to leverage multiple cores in a machine is to multithread</a:t>
            </a:r>
          </a:p>
          <a:p>
            <a:pPr lvl="1"/>
            <a:r>
              <a:rPr lang="en-US" dirty="0"/>
              <a:t>For computation-intense tasks, the </a:t>
            </a:r>
            <a:r>
              <a:rPr lang="en-US" i="1" dirty="0"/>
              <a:t>number of CPU’s </a:t>
            </a:r>
            <a:r>
              <a:rPr lang="en-US" dirty="0"/>
              <a:t>is roughly the optimal number of threads</a:t>
            </a:r>
          </a:p>
          <a:p>
            <a:pPr lvl="1"/>
            <a:r>
              <a:rPr lang="en-US" dirty="0"/>
              <a:t>If you have an Intel processor with 4 cores, you can </a:t>
            </a:r>
            <a:r>
              <a:rPr lang="en-US" i="1" dirty="0"/>
              <a:t>roughly</a:t>
            </a:r>
            <a:r>
              <a:rPr lang="en-US" dirty="0"/>
              <a:t> use 4 threads optimally</a:t>
            </a:r>
          </a:p>
          <a:p>
            <a:pPr lvl="1"/>
            <a:r>
              <a:rPr lang="en-US" dirty="0"/>
              <a:t>For IO tasks (reading databases, text files, web requests, </a:t>
            </a:r>
            <a:r>
              <a:rPr lang="en-US" dirty="0" err="1"/>
              <a:t>etc</a:t>
            </a:r>
            <a:r>
              <a:rPr lang="en-US" dirty="0"/>
              <a:t>) you can use more threads</a:t>
            </a:r>
          </a:p>
          <a:p>
            <a:endParaRPr lang="en-US" dirty="0"/>
          </a:p>
          <a:p>
            <a:r>
              <a:rPr lang="en-US" dirty="0"/>
              <a:t>Threads are expensive and you will want to reuse them, hence why we manage them in a thread pool</a:t>
            </a:r>
          </a:p>
          <a:p>
            <a:endParaRPr lang="en-US" dirty="0"/>
          </a:p>
          <a:p>
            <a:r>
              <a:rPr lang="en-US" dirty="0"/>
              <a:t>Python GIL can undermine concurrency performance, but computation libraries like </a:t>
            </a:r>
            <a:r>
              <a:rPr lang="en-US" dirty="0" err="1"/>
              <a:t>NumPy</a:t>
            </a:r>
            <a:r>
              <a:rPr lang="en-US" dirty="0"/>
              <a:t> should mitigate this issue for computation-intense procedures.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RxPy</a:t>
            </a:r>
            <a:r>
              <a:rPr lang="en-US" dirty="0"/>
              <a:t> has a notion of thread pools via </a:t>
            </a:r>
            <a:r>
              <a:rPr lang="en-US" i="1" dirty="0"/>
              <a:t>Schedulers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our purposes we will only talk about four schedulers:</a:t>
            </a:r>
          </a:p>
          <a:p>
            <a:pPr lvl="1"/>
            <a:r>
              <a:rPr lang="en-US" b="1" dirty="0" err="1"/>
              <a:t>ImmediateScheduler</a:t>
            </a:r>
            <a:r>
              <a:rPr lang="en-US" dirty="0"/>
              <a:t> – Default scheduler, pushes emissions on the current thread</a:t>
            </a:r>
          </a:p>
          <a:p>
            <a:pPr lvl="1"/>
            <a:r>
              <a:rPr lang="en-US" b="1" dirty="0" err="1"/>
              <a:t>NewThreadScheduler</a:t>
            </a:r>
            <a:r>
              <a:rPr lang="en-US" dirty="0"/>
              <a:t> – Will create a new thread for each subscription, then dispose it</a:t>
            </a:r>
          </a:p>
          <a:p>
            <a:pPr lvl="1"/>
            <a:r>
              <a:rPr lang="en-US" b="1" dirty="0" err="1"/>
              <a:t>ThreadPoolScheduler</a:t>
            </a:r>
            <a:r>
              <a:rPr lang="en-US" b="1" dirty="0"/>
              <a:t> –</a:t>
            </a:r>
            <a:r>
              <a:rPr lang="en-US" dirty="0"/>
              <a:t> Holds a fixed number of threads and will queue work for each subscription (prefer this one)</a:t>
            </a:r>
          </a:p>
          <a:p>
            <a:pPr lvl="1"/>
            <a:r>
              <a:rPr lang="en-US" b="1" dirty="0" err="1"/>
              <a:t>TimeoutScheduler</a:t>
            </a:r>
            <a:r>
              <a:rPr lang="en-US" b="1" dirty="0"/>
              <a:t> – </a:t>
            </a:r>
            <a:r>
              <a:rPr lang="en-US" dirty="0"/>
              <a:t>Timer-based scheduler used by </a:t>
            </a:r>
            <a:r>
              <a:rPr lang="en-US" b="1" dirty="0" err="1"/>
              <a:t>Observable.interval</a:t>
            </a:r>
            <a:r>
              <a:rPr lang="en-US" b="1" dirty="0"/>
              <a:t>()</a:t>
            </a:r>
            <a:r>
              <a:rPr lang="en-US" dirty="0"/>
              <a:t>, </a:t>
            </a:r>
            <a:r>
              <a:rPr lang="en-US" b="1" dirty="0" err="1"/>
              <a:t>Observable.delay</a:t>
            </a:r>
            <a:r>
              <a:rPr lang="en-US" b="1" dirty="0"/>
              <a:t>()</a:t>
            </a:r>
            <a:r>
              <a:rPr lang="en-US" dirty="0"/>
              <a:t>, and other timer-based Observables and operators</a:t>
            </a:r>
          </a:p>
          <a:p>
            <a:r>
              <a:rPr lang="en-US" dirty="0"/>
              <a:t>The </a:t>
            </a:r>
            <a:r>
              <a:rPr lang="en-US" i="1" dirty="0" err="1"/>
              <a:t>subscribe_on</a:t>
            </a:r>
            <a:r>
              <a:rPr lang="en-US" i="1" dirty="0"/>
              <a:t>()</a:t>
            </a:r>
            <a:r>
              <a:rPr lang="en-US" dirty="0"/>
              <a:t> operator instructs the source Observable which scheduler to push items on, whereas </a:t>
            </a:r>
            <a:r>
              <a:rPr lang="en-US" i="1" dirty="0" err="1"/>
              <a:t>observe_on</a:t>
            </a:r>
            <a:r>
              <a:rPr lang="en-US" i="1" dirty="0"/>
              <a:t>()</a:t>
            </a:r>
            <a:r>
              <a:rPr lang="en-US" dirty="0"/>
              <a:t> switches to another scheduler </a:t>
            </a:r>
            <a:r>
              <a:rPr lang="en-US" i="1" dirty="0"/>
              <a:t>at that point</a:t>
            </a:r>
            <a:r>
              <a:rPr lang="en-US" dirty="0"/>
              <a:t> in the Observable chain.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Going </a:t>
            </a:r>
            <a:r>
              <a:rPr lang="en-US" dirty="0" err="1"/>
              <a:t>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51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</a:t>
            </a:r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now have a core understanding of </a:t>
            </a:r>
            <a:r>
              <a:rPr lang="en-US" dirty="0" err="1"/>
              <a:t>ReactiveX</a:t>
            </a:r>
            <a:endParaRPr lang="en-US" dirty="0"/>
          </a:p>
          <a:p>
            <a:pPr lvl="1"/>
            <a:r>
              <a:rPr lang="en-US" dirty="0"/>
              <a:t>To gain full mastery of reactive programming, try to practice and use it exclusively </a:t>
            </a:r>
          </a:p>
          <a:p>
            <a:pPr lvl="1"/>
            <a:r>
              <a:rPr lang="en-US" dirty="0"/>
              <a:t>Spend plenty of time learning the operators, and seek the ones you need</a:t>
            </a:r>
          </a:p>
          <a:p>
            <a:pPr lvl="1"/>
            <a:r>
              <a:rPr lang="en-US" dirty="0"/>
              <a:t>You should have few problems integrating </a:t>
            </a:r>
            <a:r>
              <a:rPr lang="en-US" dirty="0" err="1"/>
              <a:t>RxPy</a:t>
            </a:r>
            <a:r>
              <a:rPr lang="en-US" dirty="0"/>
              <a:t> with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PySpark</a:t>
            </a:r>
            <a:r>
              <a:rPr lang="en-US" dirty="0"/>
              <a:t>, and other packages with </a:t>
            </a:r>
            <a:r>
              <a:rPr lang="en-US" dirty="0" err="1"/>
              <a:t>iterable</a:t>
            </a:r>
            <a:r>
              <a:rPr lang="en-US" dirty="0"/>
              <a:t> types</a:t>
            </a:r>
          </a:p>
          <a:p>
            <a:endParaRPr lang="en-US" dirty="0"/>
          </a:p>
          <a:p>
            <a:r>
              <a:rPr lang="en-US" dirty="0"/>
              <a:t>Once you gain mastery of reactive programming, it is normal to increasingly find traditional coding approaches somewhat counter-intuitive</a:t>
            </a:r>
          </a:p>
          <a:p>
            <a:endParaRPr lang="en-US" dirty="0"/>
          </a:p>
          <a:p>
            <a:r>
              <a:rPr lang="en-US" dirty="0" err="1"/>
              <a:t>ReactiveX</a:t>
            </a:r>
            <a:r>
              <a:rPr lang="en-US" dirty="0"/>
              <a:t> is not a framework or library, but a mindset.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7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Advancement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ReactiveX</a:t>
            </a:r>
            <a:r>
              <a:rPr lang="en-US" dirty="0">
                <a:hlinkClick r:id="rId2"/>
              </a:rPr>
              <a:t> Home Site</a:t>
            </a:r>
            <a:endParaRPr lang="en-US" dirty="0"/>
          </a:p>
          <a:p>
            <a:r>
              <a:rPr lang="en-US" dirty="0" err="1">
                <a:hlinkClick r:id="rId3"/>
              </a:rPr>
              <a:t>RxMarbles</a:t>
            </a:r>
            <a:endParaRPr lang="en-US" dirty="0"/>
          </a:p>
          <a:p>
            <a:r>
              <a:rPr lang="en-US" dirty="0" err="1">
                <a:hlinkClick r:id="rId4"/>
              </a:rPr>
              <a:t>RxMarbles</a:t>
            </a:r>
            <a:r>
              <a:rPr lang="en-US" dirty="0">
                <a:hlinkClick r:id="rId4"/>
              </a:rPr>
              <a:t> for Android</a:t>
            </a:r>
            <a:endParaRPr lang="en-US" dirty="0"/>
          </a:p>
          <a:p>
            <a:r>
              <a:rPr lang="en-US" dirty="0" err="1">
                <a:hlinkClick r:id="rId5"/>
              </a:rPr>
              <a:t>RxPy</a:t>
            </a:r>
            <a:r>
              <a:rPr lang="en-US" dirty="0">
                <a:hlinkClick r:id="rId5"/>
              </a:rPr>
              <a:t> GitHub Page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67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50857-73AB-4BA6-909E-64D65B9A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en-US" dirty="0" err="1"/>
              <a:t>RxPy</a:t>
            </a:r>
            <a:r>
              <a:rPr lang="en-US" dirty="0"/>
              <a:t>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9FFD58-73E7-4B87-8615-D8B23B37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PySlackers</a:t>
            </a:r>
            <a:r>
              <a:rPr lang="en-US" dirty="0"/>
              <a:t> hosts a Slack community with an #</a:t>
            </a:r>
            <a:r>
              <a:rPr lang="en-US" dirty="0" err="1"/>
              <a:t>rxpy</a:t>
            </a:r>
            <a:r>
              <a:rPr lang="en-US" dirty="0"/>
              <a:t> channel. </a:t>
            </a:r>
          </a:p>
          <a:p>
            <a:r>
              <a:rPr lang="en-US" dirty="0">
                <a:hlinkClick r:id="rId2"/>
              </a:rPr>
              <a:t>https://pyslackers.com/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Join us for help, discussions, and ideas for </a:t>
            </a:r>
            <a:r>
              <a:rPr lang="en-US" dirty="0" err="1"/>
              <a:t>RxPy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809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Also…</a:t>
            </a:r>
            <a:endParaRPr lang="en-US" dirty="0"/>
          </a:p>
        </p:txBody>
      </p:sp>
      <p:pic>
        <p:nvPicPr>
          <p:cNvPr id="1026" name="Picture 2" descr="https://www.safaribooksonline.com/library/cover/9781491998205/360h/" title="From Data Science to Production with Kot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56" y="2064471"/>
            <a:ext cx="3621841" cy="20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39656" y="4101757"/>
            <a:ext cx="3621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From Data Science to Production with </a:t>
            </a:r>
            <a:r>
              <a:rPr lang="en-US" sz="1600" i="1" dirty="0" err="1" smtClean="0">
                <a:solidFill>
                  <a:srgbClr val="FF0000"/>
                </a:solidFill>
              </a:rPr>
              <a:t>Kotlin</a:t>
            </a:r>
            <a:endParaRPr lang="en-US" sz="1600" i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s://images-na.ssl-images-amazon.com/images/I/419iBVFJ1h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68" y="2075151"/>
            <a:ext cx="2917563" cy="36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80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Install the following packages for Python:</a:t>
            </a:r>
          </a:p>
          <a:p>
            <a:pPr lvl="1"/>
            <a:r>
              <a:rPr lang="en-US" b="1" dirty="0" err="1"/>
              <a:t>rx</a:t>
            </a:r>
            <a:r>
              <a:rPr lang="en-US" dirty="0"/>
              <a:t> – </a:t>
            </a:r>
            <a:r>
              <a:rPr lang="en-US" dirty="0" err="1"/>
              <a:t>ReactiveX</a:t>
            </a:r>
            <a:r>
              <a:rPr lang="en-US" dirty="0"/>
              <a:t>  for Python, the focus of this course</a:t>
            </a:r>
          </a:p>
          <a:p>
            <a:pPr lvl="1"/>
            <a:r>
              <a:rPr lang="en-US" b="1" dirty="0" err="1"/>
              <a:t>tweepy</a:t>
            </a:r>
            <a:r>
              <a:rPr lang="en-US" dirty="0"/>
              <a:t> – Twitter API for Python</a:t>
            </a:r>
          </a:p>
          <a:p>
            <a:pPr lvl="1"/>
            <a:r>
              <a:rPr lang="en-US" b="1" dirty="0" err="1"/>
              <a:t>SQLAlchemy</a:t>
            </a:r>
            <a:r>
              <a:rPr lang="en-US" dirty="0"/>
              <a:t> – SQL library for Python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These libraries work for Python 2.x and 3.x, but we will be using 3.5 in this course</a:t>
            </a:r>
          </a:p>
          <a:p>
            <a:pPr lvl="1"/>
            <a:r>
              <a:rPr lang="en-US" b="1" dirty="0" err="1"/>
              <a:t>CPython</a:t>
            </a:r>
            <a:r>
              <a:rPr lang="en-US" b="1" dirty="0"/>
              <a:t>, </a:t>
            </a:r>
            <a:r>
              <a:rPr lang="en-US" b="1" dirty="0" err="1"/>
              <a:t>PyPy</a:t>
            </a:r>
            <a:r>
              <a:rPr lang="en-US" b="1" dirty="0"/>
              <a:t>, and </a:t>
            </a:r>
            <a:r>
              <a:rPr lang="en-US" b="1" dirty="0" err="1"/>
              <a:t>IronPython</a:t>
            </a:r>
            <a:r>
              <a:rPr lang="en-US" b="1" dirty="0"/>
              <a:t> have all been tested with </a:t>
            </a:r>
            <a:r>
              <a:rPr lang="en-US" b="1" dirty="0" err="1"/>
              <a:t>rx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991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Reactive Programming?</a:t>
            </a:r>
          </a:p>
        </p:txBody>
      </p:sp>
    </p:spTree>
    <p:extLst>
      <p:ext uri="{BB962C8B-B14F-4D97-AF65-F5344CB8AC3E}">
        <p14:creationId xmlns:p14="http://schemas.microsoft.com/office/powerpoint/2010/main" val="140451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Reactive Programming?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Reactive programming is a radically effective approach to compose data as </a:t>
            </a:r>
            <a:r>
              <a:rPr lang="en-US" dirty="0" err="1"/>
              <a:t>queryable</a:t>
            </a:r>
            <a:r>
              <a:rPr lang="en-US" dirty="0"/>
              <a:t>, live-time streams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 only can you concisely wrangle and analyze static snapshots of data, but also real-time infinite data (e.g. stock quotes, Twitter streams)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also paints a broad stroke against many problems in programming: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Code readability, adaptability, and scalability become trivial to implement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Analysis code can quickly be turned into production code, and evolve as the business changes</a:t>
            </a:r>
          </a:p>
        </p:txBody>
      </p:sp>
    </p:spTree>
    <p:extLst>
      <p:ext uri="{BB962C8B-B14F-4D97-AF65-F5344CB8AC3E}">
        <p14:creationId xmlns:p14="http://schemas.microsoft.com/office/powerpoint/2010/main" val="37813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Achieve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concise, readable, and maintainable Python logic that is expressed as </a:t>
            </a:r>
            <a:r>
              <a:rPr lang="en-US" dirty="0" err="1"/>
              <a:t>composable</a:t>
            </a:r>
            <a:r>
              <a:rPr lang="en-US" dirty="0"/>
              <a:t> chains of operations.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Compose real-time events and data together into single streams.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Learn several of the 130 operators available in </a:t>
            </a:r>
            <a:r>
              <a:rPr lang="en-US" dirty="0" err="1"/>
              <a:t>RxPy</a:t>
            </a:r>
            <a:r>
              <a:rPr lang="en-US" dirty="0"/>
              <a:t> to express business logic.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Leverage concurrency and effectively recover and handle errors.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</p:spTree>
    <p:extLst>
      <p:ext uri="{BB962C8B-B14F-4D97-AF65-F5344CB8AC3E}">
        <p14:creationId xmlns:p14="http://schemas.microsoft.com/office/powerpoint/2010/main" val="232014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Look at our world and notice everything is in motion, nothing is static.</a:t>
            </a:r>
          </a:p>
          <a:p>
            <a:pPr lvl="1"/>
            <a:r>
              <a:rPr lang="en-US" dirty="0"/>
              <a:t>Vehicles, traffic, people, conversations, weather…  everything is moving.</a:t>
            </a:r>
          </a:p>
          <a:p>
            <a:pPr lvl="1"/>
            <a:r>
              <a:rPr lang="en-US" dirty="0"/>
              <a:t>Different activities are occurring at </a:t>
            </a:r>
            <a:r>
              <a:rPr lang="en-US" i="1" dirty="0"/>
              <a:t>the same </a:t>
            </a:r>
            <a:r>
              <a:rPr lang="en-US" dirty="0"/>
              <a:t>time.</a:t>
            </a:r>
          </a:p>
          <a:p>
            <a:pPr lvl="1"/>
            <a:r>
              <a:rPr lang="en-US" dirty="0"/>
              <a:t>They may be related or unrelated to each other, and may or may not converge at some point.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Items that seem static are arguably put in motion when consumed.</a:t>
            </a:r>
          </a:p>
          <a:p>
            <a:pPr lvl="1"/>
            <a:r>
              <a:rPr lang="en-US" dirty="0"/>
              <a:t>A book is a static piece of text, but when you read it the words are put in motion by being consumed one-at-a-time.</a:t>
            </a:r>
          </a:p>
          <a:p>
            <a:pPr lvl="1"/>
            <a:r>
              <a:rPr lang="en-US" dirty="0"/>
              <a:t>A pallet of goods is static, but is put in motion when manufactured, transported, and disassembled.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Why do we not make our models and code work this way?</a:t>
            </a:r>
          </a:p>
          <a:p>
            <a:pPr lvl="1"/>
            <a:r>
              <a:rPr lang="en-US" dirty="0"/>
              <a:t>Traditional code is often sequential and focuses on one task at a time.</a:t>
            </a:r>
          </a:p>
          <a:p>
            <a:pPr lvl="1"/>
            <a:r>
              <a:rPr lang="en-US" dirty="0"/>
              <a:t>We also coordinate and micromanage data states imperatively.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</TotalTime>
  <Words>2096</Words>
  <Application>Microsoft Office PowerPoint</Application>
  <PresentationFormat>Custom</PresentationFormat>
  <Paragraphs>303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Retrospect</vt:lpstr>
      <vt:lpstr>Reactive Python</vt:lpstr>
      <vt:lpstr>Agenda</vt:lpstr>
      <vt:lpstr>About the Speaker</vt:lpstr>
      <vt:lpstr>What You Will Need</vt:lpstr>
      <vt:lpstr>Section II</vt:lpstr>
      <vt:lpstr>Why Reactive Programming?</vt:lpstr>
      <vt:lpstr>What You Will Achieve</vt:lpstr>
      <vt:lpstr>Section III</vt:lpstr>
      <vt:lpstr>Thinking Reactively</vt:lpstr>
      <vt:lpstr>Thinking Reactively</vt:lpstr>
      <vt:lpstr>What is ReactiveX?</vt:lpstr>
      <vt:lpstr>What is ReactiveX?</vt:lpstr>
      <vt:lpstr>ReactiveX and Data Science</vt:lpstr>
      <vt:lpstr>Section IV </vt:lpstr>
      <vt:lpstr>Exercise 4.1</vt:lpstr>
      <vt:lpstr>Exercise 4.2</vt:lpstr>
      <vt:lpstr>Exercise 4.3</vt:lpstr>
      <vt:lpstr>Section V </vt:lpstr>
      <vt:lpstr>Exercise 5.1</vt:lpstr>
      <vt:lpstr>Exercise 5.2</vt:lpstr>
      <vt:lpstr>Exercise 5.3</vt:lpstr>
      <vt:lpstr>Section VI </vt:lpstr>
      <vt:lpstr>Exercise 6.1</vt:lpstr>
      <vt:lpstr>Exercise 6.2</vt:lpstr>
      <vt:lpstr>Exercise 6.3</vt:lpstr>
      <vt:lpstr>Section VII</vt:lpstr>
      <vt:lpstr>Section VIII </vt:lpstr>
      <vt:lpstr>Exercise 7.1</vt:lpstr>
      <vt:lpstr>Exercise 7.2</vt:lpstr>
      <vt:lpstr>Section IX</vt:lpstr>
      <vt:lpstr>Understanding Concurrency</vt:lpstr>
      <vt:lpstr>Understanding Concurrency</vt:lpstr>
      <vt:lpstr>Choosing a Scheduler</vt:lpstr>
      <vt:lpstr>Section X</vt:lpstr>
      <vt:lpstr>Mastering ReactiveX</vt:lpstr>
      <vt:lpstr>Resources for Advancement</vt:lpstr>
      <vt:lpstr>Join RxPy Community</vt:lpstr>
      <vt:lpstr>Check Out Also…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32</cp:revision>
  <dcterms:created xsi:type="dcterms:W3CDTF">2014-09-12T02:11:56Z</dcterms:created>
  <dcterms:modified xsi:type="dcterms:W3CDTF">2018-02-13T18:59:03Z</dcterms:modified>
</cp:coreProperties>
</file>