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3064" y="765125"/>
            <a:ext cx="4457871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00CEF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46986" y="2659186"/>
            <a:ext cx="305002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831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w Cen MT Bold"/>
                <a:cs typeface="Tw Cen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w Cen MT Bold"/>
                <a:cs typeface="Tw Cen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w Cen MT Bold"/>
                <a:cs typeface="Tw Cen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9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1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43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5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6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29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091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3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615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7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4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905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667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429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419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95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715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477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239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00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876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2008374"/>
            <a:ext cx="9144000" cy="627380"/>
          </a:xfrm>
          <a:custGeom>
            <a:avLst/>
            <a:gdLst/>
            <a:ahLst/>
            <a:cxnLst/>
            <a:rect l="l" t="t" r="r" b="b"/>
            <a:pathLst>
              <a:path w="9144000" h="627380">
                <a:moveTo>
                  <a:pt x="5724524" y="627124"/>
                </a:moveTo>
                <a:lnTo>
                  <a:pt x="5338774" y="627124"/>
                </a:lnTo>
                <a:lnTo>
                  <a:pt x="4962524" y="381849"/>
                </a:lnTo>
                <a:lnTo>
                  <a:pt x="4581524" y="371024"/>
                </a:lnTo>
                <a:lnTo>
                  <a:pt x="4190999" y="58724"/>
                </a:lnTo>
                <a:lnTo>
                  <a:pt x="3824299" y="196999"/>
                </a:lnTo>
                <a:lnTo>
                  <a:pt x="3448049" y="259374"/>
                </a:lnTo>
                <a:lnTo>
                  <a:pt x="3047999" y="528624"/>
                </a:lnTo>
                <a:lnTo>
                  <a:pt x="2671774" y="531899"/>
                </a:lnTo>
                <a:lnTo>
                  <a:pt x="2295524" y="338174"/>
                </a:lnTo>
                <a:lnTo>
                  <a:pt x="1914524" y="0"/>
                </a:lnTo>
                <a:lnTo>
                  <a:pt x="1533524" y="124774"/>
                </a:lnTo>
                <a:lnTo>
                  <a:pt x="761999" y="128049"/>
                </a:lnTo>
                <a:lnTo>
                  <a:pt x="385774" y="282349"/>
                </a:lnTo>
                <a:lnTo>
                  <a:pt x="0" y="19552"/>
                </a:lnTo>
                <a:lnTo>
                  <a:pt x="9143999" y="79234"/>
                </a:lnTo>
                <a:lnTo>
                  <a:pt x="8767774" y="282349"/>
                </a:lnTo>
                <a:lnTo>
                  <a:pt x="8391524" y="200299"/>
                </a:lnTo>
                <a:lnTo>
                  <a:pt x="7619999" y="203574"/>
                </a:lnTo>
                <a:lnTo>
                  <a:pt x="7262824" y="420249"/>
                </a:lnTo>
                <a:lnTo>
                  <a:pt x="6857999" y="285649"/>
                </a:lnTo>
                <a:lnTo>
                  <a:pt x="6500824" y="502349"/>
                </a:lnTo>
                <a:lnTo>
                  <a:pt x="6124574" y="502349"/>
                </a:lnTo>
                <a:lnTo>
                  <a:pt x="5724524" y="627124"/>
                </a:lnTo>
                <a:close/>
              </a:path>
            </a:pathLst>
          </a:custGeom>
          <a:solidFill>
            <a:srgbClr val="AEF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2154506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4962524" y="498367"/>
                </a:moveTo>
                <a:lnTo>
                  <a:pt x="4571999" y="303542"/>
                </a:lnTo>
                <a:lnTo>
                  <a:pt x="4190999" y="175267"/>
                </a:lnTo>
                <a:lnTo>
                  <a:pt x="3819524" y="256042"/>
                </a:lnTo>
                <a:lnTo>
                  <a:pt x="3438524" y="189517"/>
                </a:lnTo>
                <a:lnTo>
                  <a:pt x="3038474" y="189517"/>
                </a:lnTo>
                <a:lnTo>
                  <a:pt x="2657474" y="265542"/>
                </a:lnTo>
                <a:lnTo>
                  <a:pt x="2295524" y="389092"/>
                </a:lnTo>
                <a:lnTo>
                  <a:pt x="1914524" y="389092"/>
                </a:lnTo>
                <a:lnTo>
                  <a:pt x="1533524" y="156267"/>
                </a:lnTo>
                <a:lnTo>
                  <a:pt x="1152524" y="265542"/>
                </a:lnTo>
                <a:lnTo>
                  <a:pt x="390524" y="265542"/>
                </a:lnTo>
                <a:lnTo>
                  <a:pt x="0" y="129718"/>
                </a:lnTo>
                <a:lnTo>
                  <a:pt x="9143999" y="0"/>
                </a:lnTo>
                <a:lnTo>
                  <a:pt x="8753474" y="303542"/>
                </a:lnTo>
                <a:lnTo>
                  <a:pt x="8391524" y="384342"/>
                </a:lnTo>
                <a:lnTo>
                  <a:pt x="8010524" y="156267"/>
                </a:lnTo>
                <a:lnTo>
                  <a:pt x="7248524" y="156267"/>
                </a:lnTo>
                <a:lnTo>
                  <a:pt x="6867524" y="265542"/>
                </a:lnTo>
                <a:lnTo>
                  <a:pt x="6486524" y="265542"/>
                </a:lnTo>
                <a:lnTo>
                  <a:pt x="6105524" y="132492"/>
                </a:lnTo>
                <a:lnTo>
                  <a:pt x="5714999" y="365317"/>
                </a:lnTo>
                <a:lnTo>
                  <a:pt x="5324474" y="365317"/>
                </a:lnTo>
                <a:lnTo>
                  <a:pt x="4962524" y="498367"/>
                </a:lnTo>
                <a:close/>
              </a:path>
            </a:pathLst>
          </a:custGeom>
          <a:solidFill>
            <a:srgbClr val="00CEF6">
              <a:alpha val="7345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980" y="1814568"/>
            <a:ext cx="122612" cy="14800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4693" y="2084131"/>
            <a:ext cx="151187" cy="176581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1980" y="2131768"/>
            <a:ext cx="122612" cy="14800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0" y="2024074"/>
            <a:ext cx="9144000" cy="595630"/>
          </a:xfrm>
          <a:custGeom>
            <a:avLst/>
            <a:gdLst/>
            <a:ahLst/>
            <a:cxnLst/>
            <a:rect l="l" t="t" r="r" b="b"/>
            <a:pathLst>
              <a:path w="9144000" h="595630">
                <a:moveTo>
                  <a:pt x="0" y="170875"/>
                </a:moveTo>
                <a:lnTo>
                  <a:pt x="385774" y="533399"/>
                </a:lnTo>
                <a:lnTo>
                  <a:pt x="766774" y="533399"/>
                </a:lnTo>
                <a:lnTo>
                  <a:pt x="1147774" y="471474"/>
                </a:lnTo>
                <a:lnTo>
                  <a:pt x="1528774" y="595299"/>
                </a:lnTo>
                <a:lnTo>
                  <a:pt x="1904999" y="400049"/>
                </a:lnTo>
                <a:lnTo>
                  <a:pt x="2290774" y="400049"/>
                </a:lnTo>
                <a:lnTo>
                  <a:pt x="2662249" y="119049"/>
                </a:lnTo>
                <a:lnTo>
                  <a:pt x="3043249" y="185724"/>
                </a:lnTo>
                <a:lnTo>
                  <a:pt x="3428999" y="185724"/>
                </a:lnTo>
                <a:lnTo>
                  <a:pt x="3814774" y="519099"/>
                </a:lnTo>
                <a:lnTo>
                  <a:pt x="4195774" y="519099"/>
                </a:lnTo>
              </a:path>
              <a:path w="9144000" h="595630">
                <a:moveTo>
                  <a:pt x="4195774" y="523874"/>
                </a:moveTo>
                <a:lnTo>
                  <a:pt x="4571999" y="228599"/>
                </a:lnTo>
                <a:lnTo>
                  <a:pt x="4957774" y="109524"/>
                </a:lnTo>
                <a:lnTo>
                  <a:pt x="5338774" y="342899"/>
                </a:lnTo>
                <a:lnTo>
                  <a:pt x="5714999" y="342899"/>
                </a:lnTo>
                <a:lnTo>
                  <a:pt x="6095999" y="414324"/>
                </a:lnTo>
                <a:lnTo>
                  <a:pt x="6476999" y="295274"/>
                </a:lnTo>
                <a:lnTo>
                  <a:pt x="6862774" y="590549"/>
                </a:lnTo>
                <a:lnTo>
                  <a:pt x="7248524" y="590549"/>
                </a:lnTo>
                <a:lnTo>
                  <a:pt x="7619999" y="0"/>
                </a:lnTo>
              </a:path>
              <a:path w="9144000" h="595630">
                <a:moveTo>
                  <a:pt x="7624774" y="9524"/>
                </a:moveTo>
                <a:lnTo>
                  <a:pt x="8000999" y="128574"/>
                </a:lnTo>
                <a:lnTo>
                  <a:pt x="8391524" y="128574"/>
                </a:lnTo>
                <a:lnTo>
                  <a:pt x="8772524" y="128574"/>
                </a:lnTo>
                <a:lnTo>
                  <a:pt x="9143999" y="412904"/>
                </a:lnTo>
              </a:path>
            </a:pathLst>
          </a:custGeom>
          <a:ln w="9524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2005088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14160" y="182867"/>
                </a:moveTo>
                <a:lnTo>
                  <a:pt x="11150" y="175628"/>
                </a:lnTo>
                <a:lnTo>
                  <a:pt x="469" y="164934"/>
                </a:lnTo>
                <a:lnTo>
                  <a:pt x="0" y="164744"/>
                </a:lnTo>
                <a:lnTo>
                  <a:pt x="0" y="214503"/>
                </a:lnTo>
                <a:lnTo>
                  <a:pt x="5803" y="210578"/>
                </a:lnTo>
                <a:lnTo>
                  <a:pt x="11912" y="201523"/>
                </a:lnTo>
                <a:lnTo>
                  <a:pt x="14160" y="190436"/>
                </a:lnTo>
                <a:lnTo>
                  <a:pt x="14160" y="182867"/>
                </a:lnTo>
                <a:close/>
              </a:path>
              <a:path w="9144000" h="643255">
                <a:moveTo>
                  <a:pt x="409448" y="540054"/>
                </a:moveTo>
                <a:lnTo>
                  <a:pt x="406438" y="532815"/>
                </a:lnTo>
                <a:lnTo>
                  <a:pt x="395757" y="522122"/>
                </a:lnTo>
                <a:lnTo>
                  <a:pt x="388505" y="519112"/>
                </a:lnTo>
                <a:lnTo>
                  <a:pt x="380949" y="519112"/>
                </a:lnTo>
                <a:lnTo>
                  <a:pt x="369849" y="521360"/>
                </a:lnTo>
                <a:lnTo>
                  <a:pt x="360794" y="527469"/>
                </a:lnTo>
                <a:lnTo>
                  <a:pt x="354685" y="536524"/>
                </a:lnTo>
                <a:lnTo>
                  <a:pt x="352437" y="547624"/>
                </a:lnTo>
                <a:lnTo>
                  <a:pt x="354685" y="558711"/>
                </a:lnTo>
                <a:lnTo>
                  <a:pt x="360794" y="567766"/>
                </a:lnTo>
                <a:lnTo>
                  <a:pt x="369849" y="573874"/>
                </a:lnTo>
                <a:lnTo>
                  <a:pt x="380949" y="576122"/>
                </a:lnTo>
                <a:lnTo>
                  <a:pt x="392036" y="573874"/>
                </a:lnTo>
                <a:lnTo>
                  <a:pt x="401091" y="567766"/>
                </a:lnTo>
                <a:lnTo>
                  <a:pt x="407200" y="558711"/>
                </a:lnTo>
                <a:lnTo>
                  <a:pt x="409448" y="547624"/>
                </a:lnTo>
                <a:lnTo>
                  <a:pt x="409448" y="540054"/>
                </a:lnTo>
                <a:close/>
              </a:path>
              <a:path w="9144000" h="643255">
                <a:moveTo>
                  <a:pt x="790448" y="549579"/>
                </a:moveTo>
                <a:lnTo>
                  <a:pt x="787438" y="542340"/>
                </a:lnTo>
                <a:lnTo>
                  <a:pt x="776757" y="531647"/>
                </a:lnTo>
                <a:lnTo>
                  <a:pt x="769505" y="528637"/>
                </a:lnTo>
                <a:lnTo>
                  <a:pt x="761949" y="528637"/>
                </a:lnTo>
                <a:lnTo>
                  <a:pt x="750849" y="530885"/>
                </a:lnTo>
                <a:lnTo>
                  <a:pt x="741794" y="536994"/>
                </a:lnTo>
                <a:lnTo>
                  <a:pt x="735685" y="546049"/>
                </a:lnTo>
                <a:lnTo>
                  <a:pt x="733437" y="557149"/>
                </a:lnTo>
                <a:lnTo>
                  <a:pt x="735685" y="568236"/>
                </a:lnTo>
                <a:lnTo>
                  <a:pt x="741794" y="577291"/>
                </a:lnTo>
                <a:lnTo>
                  <a:pt x="750849" y="583399"/>
                </a:lnTo>
                <a:lnTo>
                  <a:pt x="761949" y="585647"/>
                </a:lnTo>
                <a:lnTo>
                  <a:pt x="773036" y="583399"/>
                </a:lnTo>
                <a:lnTo>
                  <a:pt x="782091" y="577291"/>
                </a:lnTo>
                <a:lnTo>
                  <a:pt x="788200" y="568236"/>
                </a:lnTo>
                <a:lnTo>
                  <a:pt x="790448" y="557149"/>
                </a:lnTo>
                <a:lnTo>
                  <a:pt x="790448" y="549579"/>
                </a:lnTo>
                <a:close/>
              </a:path>
              <a:path w="9144000" h="643255">
                <a:moveTo>
                  <a:pt x="1171448" y="478142"/>
                </a:moveTo>
                <a:lnTo>
                  <a:pt x="1168438" y="470903"/>
                </a:lnTo>
                <a:lnTo>
                  <a:pt x="1157757" y="460209"/>
                </a:lnTo>
                <a:lnTo>
                  <a:pt x="1150505" y="457200"/>
                </a:lnTo>
                <a:lnTo>
                  <a:pt x="1142949" y="457200"/>
                </a:lnTo>
                <a:lnTo>
                  <a:pt x="1131849" y="459447"/>
                </a:lnTo>
                <a:lnTo>
                  <a:pt x="1122794" y="465556"/>
                </a:lnTo>
                <a:lnTo>
                  <a:pt x="1116685" y="474611"/>
                </a:lnTo>
                <a:lnTo>
                  <a:pt x="1114437" y="485711"/>
                </a:lnTo>
                <a:lnTo>
                  <a:pt x="1116685" y="496798"/>
                </a:lnTo>
                <a:lnTo>
                  <a:pt x="1122794" y="505853"/>
                </a:lnTo>
                <a:lnTo>
                  <a:pt x="1131849" y="511962"/>
                </a:lnTo>
                <a:lnTo>
                  <a:pt x="1142949" y="514210"/>
                </a:lnTo>
                <a:lnTo>
                  <a:pt x="1154036" y="511962"/>
                </a:lnTo>
                <a:lnTo>
                  <a:pt x="1163091" y="505853"/>
                </a:lnTo>
                <a:lnTo>
                  <a:pt x="1169200" y="496798"/>
                </a:lnTo>
                <a:lnTo>
                  <a:pt x="1171448" y="485711"/>
                </a:lnTo>
                <a:lnTo>
                  <a:pt x="1171448" y="478142"/>
                </a:lnTo>
                <a:close/>
              </a:path>
              <a:path w="9144000" h="643255">
                <a:moveTo>
                  <a:pt x="1552448" y="606729"/>
                </a:moveTo>
                <a:lnTo>
                  <a:pt x="1549438" y="599490"/>
                </a:lnTo>
                <a:lnTo>
                  <a:pt x="1538757" y="588797"/>
                </a:lnTo>
                <a:lnTo>
                  <a:pt x="1531505" y="585787"/>
                </a:lnTo>
                <a:lnTo>
                  <a:pt x="1523949" y="585787"/>
                </a:lnTo>
                <a:lnTo>
                  <a:pt x="1512849" y="588035"/>
                </a:lnTo>
                <a:lnTo>
                  <a:pt x="1503794" y="594144"/>
                </a:lnTo>
                <a:lnTo>
                  <a:pt x="1497685" y="603199"/>
                </a:lnTo>
                <a:lnTo>
                  <a:pt x="1495437" y="614299"/>
                </a:lnTo>
                <a:lnTo>
                  <a:pt x="1497685" y="625386"/>
                </a:lnTo>
                <a:lnTo>
                  <a:pt x="1503794" y="634441"/>
                </a:lnTo>
                <a:lnTo>
                  <a:pt x="1512849" y="640549"/>
                </a:lnTo>
                <a:lnTo>
                  <a:pt x="1523949" y="642797"/>
                </a:lnTo>
                <a:lnTo>
                  <a:pt x="1535036" y="640549"/>
                </a:lnTo>
                <a:lnTo>
                  <a:pt x="1544091" y="634441"/>
                </a:lnTo>
                <a:lnTo>
                  <a:pt x="1550200" y="625386"/>
                </a:lnTo>
                <a:lnTo>
                  <a:pt x="1552448" y="614299"/>
                </a:lnTo>
                <a:lnTo>
                  <a:pt x="1552448" y="606729"/>
                </a:lnTo>
                <a:close/>
              </a:path>
              <a:path w="9144000" h="643255">
                <a:moveTo>
                  <a:pt x="1933448" y="411467"/>
                </a:moveTo>
                <a:lnTo>
                  <a:pt x="1930438" y="404228"/>
                </a:lnTo>
                <a:lnTo>
                  <a:pt x="1919757" y="393534"/>
                </a:lnTo>
                <a:lnTo>
                  <a:pt x="1912505" y="390525"/>
                </a:lnTo>
                <a:lnTo>
                  <a:pt x="1904949" y="390525"/>
                </a:lnTo>
                <a:lnTo>
                  <a:pt x="1893849" y="392772"/>
                </a:lnTo>
                <a:lnTo>
                  <a:pt x="1884794" y="398881"/>
                </a:lnTo>
                <a:lnTo>
                  <a:pt x="1878685" y="407936"/>
                </a:lnTo>
                <a:lnTo>
                  <a:pt x="1876437" y="419036"/>
                </a:lnTo>
                <a:lnTo>
                  <a:pt x="1878685" y="430123"/>
                </a:lnTo>
                <a:lnTo>
                  <a:pt x="1884794" y="439178"/>
                </a:lnTo>
                <a:lnTo>
                  <a:pt x="1893849" y="445287"/>
                </a:lnTo>
                <a:lnTo>
                  <a:pt x="1904949" y="447535"/>
                </a:lnTo>
                <a:lnTo>
                  <a:pt x="1916036" y="445287"/>
                </a:lnTo>
                <a:lnTo>
                  <a:pt x="1925091" y="439178"/>
                </a:lnTo>
                <a:lnTo>
                  <a:pt x="1931200" y="430123"/>
                </a:lnTo>
                <a:lnTo>
                  <a:pt x="1933448" y="419036"/>
                </a:lnTo>
                <a:lnTo>
                  <a:pt x="1933448" y="411467"/>
                </a:lnTo>
                <a:close/>
              </a:path>
              <a:path w="9144000" h="643255">
                <a:moveTo>
                  <a:pt x="2314448" y="406704"/>
                </a:moveTo>
                <a:lnTo>
                  <a:pt x="2311438" y="399465"/>
                </a:lnTo>
                <a:lnTo>
                  <a:pt x="2300757" y="388772"/>
                </a:lnTo>
                <a:lnTo>
                  <a:pt x="2293505" y="385762"/>
                </a:lnTo>
                <a:lnTo>
                  <a:pt x="2285949" y="385762"/>
                </a:lnTo>
                <a:lnTo>
                  <a:pt x="2274849" y="388010"/>
                </a:lnTo>
                <a:lnTo>
                  <a:pt x="2265794" y="394119"/>
                </a:lnTo>
                <a:lnTo>
                  <a:pt x="2259685" y="403174"/>
                </a:lnTo>
                <a:lnTo>
                  <a:pt x="2257437" y="414274"/>
                </a:lnTo>
                <a:lnTo>
                  <a:pt x="2259685" y="425361"/>
                </a:lnTo>
                <a:lnTo>
                  <a:pt x="2265794" y="434416"/>
                </a:lnTo>
                <a:lnTo>
                  <a:pt x="2274849" y="440524"/>
                </a:lnTo>
                <a:lnTo>
                  <a:pt x="2285949" y="442772"/>
                </a:lnTo>
                <a:lnTo>
                  <a:pt x="2297036" y="440524"/>
                </a:lnTo>
                <a:lnTo>
                  <a:pt x="2306091" y="434416"/>
                </a:lnTo>
                <a:lnTo>
                  <a:pt x="2312200" y="425361"/>
                </a:lnTo>
                <a:lnTo>
                  <a:pt x="2314448" y="414274"/>
                </a:lnTo>
                <a:lnTo>
                  <a:pt x="2314448" y="406704"/>
                </a:lnTo>
                <a:close/>
              </a:path>
              <a:path w="9144000" h="643255">
                <a:moveTo>
                  <a:pt x="2695448" y="125717"/>
                </a:moveTo>
                <a:lnTo>
                  <a:pt x="2692438" y="118478"/>
                </a:lnTo>
                <a:lnTo>
                  <a:pt x="2681757" y="107784"/>
                </a:lnTo>
                <a:lnTo>
                  <a:pt x="2674505" y="104775"/>
                </a:lnTo>
                <a:lnTo>
                  <a:pt x="2666949" y="104775"/>
                </a:lnTo>
                <a:lnTo>
                  <a:pt x="2655849" y="107022"/>
                </a:lnTo>
                <a:lnTo>
                  <a:pt x="2646794" y="113131"/>
                </a:lnTo>
                <a:lnTo>
                  <a:pt x="2640685" y="122186"/>
                </a:lnTo>
                <a:lnTo>
                  <a:pt x="2638437" y="133286"/>
                </a:lnTo>
                <a:lnTo>
                  <a:pt x="2640685" y="144373"/>
                </a:lnTo>
                <a:lnTo>
                  <a:pt x="2646794" y="153428"/>
                </a:lnTo>
                <a:lnTo>
                  <a:pt x="2655849" y="159537"/>
                </a:lnTo>
                <a:lnTo>
                  <a:pt x="2666949" y="161785"/>
                </a:lnTo>
                <a:lnTo>
                  <a:pt x="2678036" y="159537"/>
                </a:lnTo>
                <a:lnTo>
                  <a:pt x="2687091" y="153428"/>
                </a:lnTo>
                <a:lnTo>
                  <a:pt x="2693200" y="144373"/>
                </a:lnTo>
                <a:lnTo>
                  <a:pt x="2695448" y="133286"/>
                </a:lnTo>
                <a:lnTo>
                  <a:pt x="2695448" y="125717"/>
                </a:lnTo>
                <a:close/>
              </a:path>
              <a:path w="9144000" h="643255">
                <a:moveTo>
                  <a:pt x="3076448" y="192392"/>
                </a:moveTo>
                <a:lnTo>
                  <a:pt x="3073438" y="185153"/>
                </a:lnTo>
                <a:lnTo>
                  <a:pt x="3062757" y="174459"/>
                </a:lnTo>
                <a:lnTo>
                  <a:pt x="3055505" y="171450"/>
                </a:lnTo>
                <a:lnTo>
                  <a:pt x="3047949" y="171450"/>
                </a:lnTo>
                <a:lnTo>
                  <a:pt x="3036849" y="173697"/>
                </a:lnTo>
                <a:lnTo>
                  <a:pt x="3027794" y="179806"/>
                </a:lnTo>
                <a:lnTo>
                  <a:pt x="3021685" y="188861"/>
                </a:lnTo>
                <a:lnTo>
                  <a:pt x="3019437" y="199961"/>
                </a:lnTo>
                <a:lnTo>
                  <a:pt x="3021685" y="211048"/>
                </a:lnTo>
                <a:lnTo>
                  <a:pt x="3027794" y="220103"/>
                </a:lnTo>
                <a:lnTo>
                  <a:pt x="3036849" y="226212"/>
                </a:lnTo>
                <a:lnTo>
                  <a:pt x="3047949" y="228460"/>
                </a:lnTo>
                <a:lnTo>
                  <a:pt x="3059036" y="226212"/>
                </a:lnTo>
                <a:lnTo>
                  <a:pt x="3068091" y="220103"/>
                </a:lnTo>
                <a:lnTo>
                  <a:pt x="3074200" y="211048"/>
                </a:lnTo>
                <a:lnTo>
                  <a:pt x="3076448" y="199961"/>
                </a:lnTo>
                <a:lnTo>
                  <a:pt x="3076448" y="192392"/>
                </a:lnTo>
                <a:close/>
              </a:path>
              <a:path w="9144000" h="643255">
                <a:moveTo>
                  <a:pt x="3457448" y="192392"/>
                </a:moveTo>
                <a:lnTo>
                  <a:pt x="3454438" y="185153"/>
                </a:lnTo>
                <a:lnTo>
                  <a:pt x="3443757" y="174459"/>
                </a:lnTo>
                <a:lnTo>
                  <a:pt x="3436505" y="171450"/>
                </a:lnTo>
                <a:lnTo>
                  <a:pt x="3428949" y="171450"/>
                </a:lnTo>
                <a:lnTo>
                  <a:pt x="3417849" y="173697"/>
                </a:lnTo>
                <a:lnTo>
                  <a:pt x="3408794" y="179806"/>
                </a:lnTo>
                <a:lnTo>
                  <a:pt x="3402685" y="188861"/>
                </a:lnTo>
                <a:lnTo>
                  <a:pt x="3400437" y="199961"/>
                </a:lnTo>
                <a:lnTo>
                  <a:pt x="3402685" y="211048"/>
                </a:lnTo>
                <a:lnTo>
                  <a:pt x="3408794" y="220103"/>
                </a:lnTo>
                <a:lnTo>
                  <a:pt x="3417849" y="226212"/>
                </a:lnTo>
                <a:lnTo>
                  <a:pt x="3428949" y="228460"/>
                </a:lnTo>
                <a:lnTo>
                  <a:pt x="3440036" y="226212"/>
                </a:lnTo>
                <a:lnTo>
                  <a:pt x="3449091" y="220103"/>
                </a:lnTo>
                <a:lnTo>
                  <a:pt x="3455200" y="211048"/>
                </a:lnTo>
                <a:lnTo>
                  <a:pt x="3457448" y="199961"/>
                </a:lnTo>
                <a:lnTo>
                  <a:pt x="3457448" y="192392"/>
                </a:lnTo>
                <a:close/>
              </a:path>
              <a:path w="9144000" h="643255">
                <a:moveTo>
                  <a:pt x="3838448" y="525767"/>
                </a:moveTo>
                <a:lnTo>
                  <a:pt x="3835438" y="518528"/>
                </a:lnTo>
                <a:lnTo>
                  <a:pt x="3824757" y="507834"/>
                </a:lnTo>
                <a:lnTo>
                  <a:pt x="3817505" y="504825"/>
                </a:lnTo>
                <a:lnTo>
                  <a:pt x="3809949" y="504825"/>
                </a:lnTo>
                <a:lnTo>
                  <a:pt x="3798849" y="507072"/>
                </a:lnTo>
                <a:lnTo>
                  <a:pt x="3789794" y="513181"/>
                </a:lnTo>
                <a:lnTo>
                  <a:pt x="3783685" y="522236"/>
                </a:lnTo>
                <a:lnTo>
                  <a:pt x="3781437" y="533336"/>
                </a:lnTo>
                <a:lnTo>
                  <a:pt x="3783685" y="544423"/>
                </a:lnTo>
                <a:lnTo>
                  <a:pt x="3789794" y="553478"/>
                </a:lnTo>
                <a:lnTo>
                  <a:pt x="3798849" y="559587"/>
                </a:lnTo>
                <a:lnTo>
                  <a:pt x="3809949" y="561835"/>
                </a:lnTo>
                <a:lnTo>
                  <a:pt x="3821036" y="559587"/>
                </a:lnTo>
                <a:lnTo>
                  <a:pt x="3830091" y="553478"/>
                </a:lnTo>
                <a:lnTo>
                  <a:pt x="3836200" y="544423"/>
                </a:lnTo>
                <a:lnTo>
                  <a:pt x="3838448" y="533336"/>
                </a:lnTo>
                <a:lnTo>
                  <a:pt x="3838448" y="525767"/>
                </a:lnTo>
                <a:close/>
              </a:path>
              <a:path w="9144000" h="643255">
                <a:moveTo>
                  <a:pt x="4219448" y="525767"/>
                </a:moveTo>
                <a:lnTo>
                  <a:pt x="4216438" y="518528"/>
                </a:lnTo>
                <a:lnTo>
                  <a:pt x="4205757" y="507834"/>
                </a:lnTo>
                <a:lnTo>
                  <a:pt x="4198505" y="504825"/>
                </a:lnTo>
                <a:lnTo>
                  <a:pt x="4190949" y="504825"/>
                </a:lnTo>
                <a:lnTo>
                  <a:pt x="4179849" y="507072"/>
                </a:lnTo>
                <a:lnTo>
                  <a:pt x="4170794" y="513181"/>
                </a:lnTo>
                <a:lnTo>
                  <a:pt x="4164685" y="522236"/>
                </a:lnTo>
                <a:lnTo>
                  <a:pt x="4162437" y="533336"/>
                </a:lnTo>
                <a:lnTo>
                  <a:pt x="4164685" y="544423"/>
                </a:lnTo>
                <a:lnTo>
                  <a:pt x="4170794" y="553478"/>
                </a:lnTo>
                <a:lnTo>
                  <a:pt x="4179849" y="559587"/>
                </a:lnTo>
                <a:lnTo>
                  <a:pt x="4190949" y="561835"/>
                </a:lnTo>
                <a:lnTo>
                  <a:pt x="4202036" y="559587"/>
                </a:lnTo>
                <a:lnTo>
                  <a:pt x="4211091" y="553478"/>
                </a:lnTo>
                <a:lnTo>
                  <a:pt x="4217200" y="544423"/>
                </a:lnTo>
                <a:lnTo>
                  <a:pt x="4219448" y="533336"/>
                </a:lnTo>
                <a:lnTo>
                  <a:pt x="4219448" y="525767"/>
                </a:lnTo>
                <a:close/>
              </a:path>
              <a:path w="9144000" h="643255">
                <a:moveTo>
                  <a:pt x="4600448" y="244779"/>
                </a:moveTo>
                <a:lnTo>
                  <a:pt x="4597438" y="237540"/>
                </a:lnTo>
                <a:lnTo>
                  <a:pt x="4586757" y="226847"/>
                </a:lnTo>
                <a:lnTo>
                  <a:pt x="4579505" y="223837"/>
                </a:lnTo>
                <a:lnTo>
                  <a:pt x="4571949" y="223837"/>
                </a:lnTo>
                <a:lnTo>
                  <a:pt x="4560849" y="226085"/>
                </a:lnTo>
                <a:lnTo>
                  <a:pt x="4551794" y="232194"/>
                </a:lnTo>
                <a:lnTo>
                  <a:pt x="4545685" y="241249"/>
                </a:lnTo>
                <a:lnTo>
                  <a:pt x="4543437" y="252349"/>
                </a:lnTo>
                <a:lnTo>
                  <a:pt x="4545685" y="263436"/>
                </a:lnTo>
                <a:lnTo>
                  <a:pt x="4551794" y="272491"/>
                </a:lnTo>
                <a:lnTo>
                  <a:pt x="4560849" y="278599"/>
                </a:lnTo>
                <a:lnTo>
                  <a:pt x="4571949" y="280847"/>
                </a:lnTo>
                <a:lnTo>
                  <a:pt x="4583036" y="278599"/>
                </a:lnTo>
                <a:lnTo>
                  <a:pt x="4592091" y="272491"/>
                </a:lnTo>
                <a:lnTo>
                  <a:pt x="4598200" y="263436"/>
                </a:lnTo>
                <a:lnTo>
                  <a:pt x="4600448" y="252349"/>
                </a:lnTo>
                <a:lnTo>
                  <a:pt x="4600448" y="244779"/>
                </a:lnTo>
                <a:close/>
              </a:path>
              <a:path w="9144000" h="643255">
                <a:moveTo>
                  <a:pt x="4981448" y="120954"/>
                </a:moveTo>
                <a:lnTo>
                  <a:pt x="4978438" y="113715"/>
                </a:lnTo>
                <a:lnTo>
                  <a:pt x="4967757" y="103022"/>
                </a:lnTo>
                <a:lnTo>
                  <a:pt x="4960505" y="100012"/>
                </a:lnTo>
                <a:lnTo>
                  <a:pt x="4952949" y="100012"/>
                </a:lnTo>
                <a:lnTo>
                  <a:pt x="4941849" y="102260"/>
                </a:lnTo>
                <a:lnTo>
                  <a:pt x="4932794" y="108369"/>
                </a:lnTo>
                <a:lnTo>
                  <a:pt x="4926685" y="117424"/>
                </a:lnTo>
                <a:lnTo>
                  <a:pt x="4924437" y="128524"/>
                </a:lnTo>
                <a:lnTo>
                  <a:pt x="4926685" y="139611"/>
                </a:lnTo>
                <a:lnTo>
                  <a:pt x="4932794" y="148666"/>
                </a:lnTo>
                <a:lnTo>
                  <a:pt x="4941849" y="154774"/>
                </a:lnTo>
                <a:lnTo>
                  <a:pt x="4952949" y="157022"/>
                </a:lnTo>
                <a:lnTo>
                  <a:pt x="4964036" y="154774"/>
                </a:lnTo>
                <a:lnTo>
                  <a:pt x="4973091" y="148666"/>
                </a:lnTo>
                <a:lnTo>
                  <a:pt x="4979200" y="139611"/>
                </a:lnTo>
                <a:lnTo>
                  <a:pt x="4981448" y="128524"/>
                </a:lnTo>
                <a:lnTo>
                  <a:pt x="4981448" y="120954"/>
                </a:lnTo>
                <a:close/>
              </a:path>
              <a:path w="9144000" h="643255">
                <a:moveTo>
                  <a:pt x="5362448" y="349554"/>
                </a:moveTo>
                <a:lnTo>
                  <a:pt x="5359438" y="342315"/>
                </a:lnTo>
                <a:lnTo>
                  <a:pt x="5348757" y="331622"/>
                </a:lnTo>
                <a:lnTo>
                  <a:pt x="5341505" y="328612"/>
                </a:lnTo>
                <a:lnTo>
                  <a:pt x="5333949" y="328612"/>
                </a:lnTo>
                <a:lnTo>
                  <a:pt x="5322849" y="330860"/>
                </a:lnTo>
                <a:lnTo>
                  <a:pt x="5313794" y="336969"/>
                </a:lnTo>
                <a:lnTo>
                  <a:pt x="5307685" y="346024"/>
                </a:lnTo>
                <a:lnTo>
                  <a:pt x="5305437" y="357124"/>
                </a:lnTo>
                <a:lnTo>
                  <a:pt x="5307685" y="368211"/>
                </a:lnTo>
                <a:lnTo>
                  <a:pt x="5313794" y="377266"/>
                </a:lnTo>
                <a:lnTo>
                  <a:pt x="5322849" y="383374"/>
                </a:lnTo>
                <a:lnTo>
                  <a:pt x="5333949" y="385622"/>
                </a:lnTo>
                <a:lnTo>
                  <a:pt x="5345036" y="383374"/>
                </a:lnTo>
                <a:lnTo>
                  <a:pt x="5354091" y="377266"/>
                </a:lnTo>
                <a:lnTo>
                  <a:pt x="5360200" y="368211"/>
                </a:lnTo>
                <a:lnTo>
                  <a:pt x="5362448" y="357124"/>
                </a:lnTo>
                <a:lnTo>
                  <a:pt x="5362448" y="349554"/>
                </a:lnTo>
                <a:close/>
              </a:path>
              <a:path w="9144000" h="643255">
                <a:moveTo>
                  <a:pt x="5743448" y="349554"/>
                </a:moveTo>
                <a:lnTo>
                  <a:pt x="5740438" y="342315"/>
                </a:lnTo>
                <a:lnTo>
                  <a:pt x="5729757" y="331622"/>
                </a:lnTo>
                <a:lnTo>
                  <a:pt x="5722505" y="328612"/>
                </a:lnTo>
                <a:lnTo>
                  <a:pt x="5714949" y="328612"/>
                </a:lnTo>
                <a:lnTo>
                  <a:pt x="5703849" y="330860"/>
                </a:lnTo>
                <a:lnTo>
                  <a:pt x="5694794" y="336969"/>
                </a:lnTo>
                <a:lnTo>
                  <a:pt x="5688685" y="346024"/>
                </a:lnTo>
                <a:lnTo>
                  <a:pt x="5686437" y="357124"/>
                </a:lnTo>
                <a:lnTo>
                  <a:pt x="5688685" y="368211"/>
                </a:lnTo>
                <a:lnTo>
                  <a:pt x="5694794" y="377266"/>
                </a:lnTo>
                <a:lnTo>
                  <a:pt x="5703849" y="383374"/>
                </a:lnTo>
                <a:lnTo>
                  <a:pt x="5714949" y="385622"/>
                </a:lnTo>
                <a:lnTo>
                  <a:pt x="5726036" y="383374"/>
                </a:lnTo>
                <a:lnTo>
                  <a:pt x="5735091" y="377266"/>
                </a:lnTo>
                <a:lnTo>
                  <a:pt x="5741200" y="368211"/>
                </a:lnTo>
                <a:lnTo>
                  <a:pt x="5743448" y="357124"/>
                </a:lnTo>
                <a:lnTo>
                  <a:pt x="5743448" y="349554"/>
                </a:lnTo>
                <a:close/>
              </a:path>
              <a:path w="9144000" h="643255">
                <a:moveTo>
                  <a:pt x="6124448" y="425754"/>
                </a:moveTo>
                <a:lnTo>
                  <a:pt x="6121438" y="418515"/>
                </a:lnTo>
                <a:lnTo>
                  <a:pt x="6110757" y="407822"/>
                </a:lnTo>
                <a:lnTo>
                  <a:pt x="6103505" y="404812"/>
                </a:lnTo>
                <a:lnTo>
                  <a:pt x="6095949" y="404812"/>
                </a:lnTo>
                <a:lnTo>
                  <a:pt x="6084849" y="407060"/>
                </a:lnTo>
                <a:lnTo>
                  <a:pt x="6075794" y="413169"/>
                </a:lnTo>
                <a:lnTo>
                  <a:pt x="6069685" y="422224"/>
                </a:lnTo>
                <a:lnTo>
                  <a:pt x="6067437" y="433324"/>
                </a:lnTo>
                <a:lnTo>
                  <a:pt x="6069685" y="444411"/>
                </a:lnTo>
                <a:lnTo>
                  <a:pt x="6075794" y="453466"/>
                </a:lnTo>
                <a:lnTo>
                  <a:pt x="6084849" y="459574"/>
                </a:lnTo>
                <a:lnTo>
                  <a:pt x="6095949" y="461822"/>
                </a:lnTo>
                <a:lnTo>
                  <a:pt x="6107036" y="459574"/>
                </a:lnTo>
                <a:lnTo>
                  <a:pt x="6116091" y="453466"/>
                </a:lnTo>
                <a:lnTo>
                  <a:pt x="6122200" y="444411"/>
                </a:lnTo>
                <a:lnTo>
                  <a:pt x="6124448" y="433324"/>
                </a:lnTo>
                <a:lnTo>
                  <a:pt x="6124448" y="425754"/>
                </a:lnTo>
                <a:close/>
              </a:path>
              <a:path w="9144000" h="643255">
                <a:moveTo>
                  <a:pt x="6505448" y="306692"/>
                </a:moveTo>
                <a:lnTo>
                  <a:pt x="6502438" y="299453"/>
                </a:lnTo>
                <a:lnTo>
                  <a:pt x="6491757" y="288759"/>
                </a:lnTo>
                <a:lnTo>
                  <a:pt x="6484506" y="285750"/>
                </a:lnTo>
                <a:lnTo>
                  <a:pt x="6476949" y="285750"/>
                </a:lnTo>
                <a:lnTo>
                  <a:pt x="6465849" y="287997"/>
                </a:lnTo>
                <a:lnTo>
                  <a:pt x="6456794" y="294106"/>
                </a:lnTo>
                <a:lnTo>
                  <a:pt x="6450685" y="303161"/>
                </a:lnTo>
                <a:lnTo>
                  <a:pt x="6448438" y="314261"/>
                </a:lnTo>
                <a:lnTo>
                  <a:pt x="6450685" y="325348"/>
                </a:lnTo>
                <a:lnTo>
                  <a:pt x="6456794" y="334403"/>
                </a:lnTo>
                <a:lnTo>
                  <a:pt x="6465849" y="340512"/>
                </a:lnTo>
                <a:lnTo>
                  <a:pt x="6476949" y="342760"/>
                </a:lnTo>
                <a:lnTo>
                  <a:pt x="6488036" y="340512"/>
                </a:lnTo>
                <a:lnTo>
                  <a:pt x="6497091" y="334403"/>
                </a:lnTo>
                <a:lnTo>
                  <a:pt x="6503200" y="325348"/>
                </a:lnTo>
                <a:lnTo>
                  <a:pt x="6505448" y="314261"/>
                </a:lnTo>
                <a:lnTo>
                  <a:pt x="6505448" y="306692"/>
                </a:lnTo>
                <a:close/>
              </a:path>
              <a:path w="9144000" h="643255">
                <a:moveTo>
                  <a:pt x="6886448" y="601967"/>
                </a:moveTo>
                <a:lnTo>
                  <a:pt x="6883438" y="594728"/>
                </a:lnTo>
                <a:lnTo>
                  <a:pt x="6872757" y="584034"/>
                </a:lnTo>
                <a:lnTo>
                  <a:pt x="6865506" y="581025"/>
                </a:lnTo>
                <a:lnTo>
                  <a:pt x="6857949" y="581025"/>
                </a:lnTo>
                <a:lnTo>
                  <a:pt x="6846849" y="583272"/>
                </a:lnTo>
                <a:lnTo>
                  <a:pt x="6837794" y="589381"/>
                </a:lnTo>
                <a:lnTo>
                  <a:pt x="6831685" y="598436"/>
                </a:lnTo>
                <a:lnTo>
                  <a:pt x="6829438" y="609536"/>
                </a:lnTo>
                <a:lnTo>
                  <a:pt x="6831685" y="620623"/>
                </a:lnTo>
                <a:lnTo>
                  <a:pt x="6837794" y="629678"/>
                </a:lnTo>
                <a:lnTo>
                  <a:pt x="6846849" y="635787"/>
                </a:lnTo>
                <a:lnTo>
                  <a:pt x="6857949" y="638035"/>
                </a:lnTo>
                <a:lnTo>
                  <a:pt x="6869036" y="635787"/>
                </a:lnTo>
                <a:lnTo>
                  <a:pt x="6878091" y="629678"/>
                </a:lnTo>
                <a:lnTo>
                  <a:pt x="6884200" y="620623"/>
                </a:lnTo>
                <a:lnTo>
                  <a:pt x="6886448" y="609536"/>
                </a:lnTo>
                <a:lnTo>
                  <a:pt x="6886448" y="601967"/>
                </a:lnTo>
                <a:close/>
              </a:path>
              <a:path w="9144000" h="643255">
                <a:moveTo>
                  <a:pt x="7267448" y="601967"/>
                </a:moveTo>
                <a:lnTo>
                  <a:pt x="7264438" y="594728"/>
                </a:lnTo>
                <a:lnTo>
                  <a:pt x="7253757" y="584034"/>
                </a:lnTo>
                <a:lnTo>
                  <a:pt x="7246506" y="581025"/>
                </a:lnTo>
                <a:lnTo>
                  <a:pt x="7238949" y="581025"/>
                </a:lnTo>
                <a:lnTo>
                  <a:pt x="7227849" y="583272"/>
                </a:lnTo>
                <a:lnTo>
                  <a:pt x="7218794" y="589381"/>
                </a:lnTo>
                <a:lnTo>
                  <a:pt x="7212685" y="598436"/>
                </a:lnTo>
                <a:lnTo>
                  <a:pt x="7210438" y="609536"/>
                </a:lnTo>
                <a:lnTo>
                  <a:pt x="7212685" y="620623"/>
                </a:lnTo>
                <a:lnTo>
                  <a:pt x="7218794" y="629678"/>
                </a:lnTo>
                <a:lnTo>
                  <a:pt x="7227849" y="635787"/>
                </a:lnTo>
                <a:lnTo>
                  <a:pt x="7238949" y="638035"/>
                </a:lnTo>
                <a:lnTo>
                  <a:pt x="7250036" y="635787"/>
                </a:lnTo>
                <a:lnTo>
                  <a:pt x="7259091" y="629678"/>
                </a:lnTo>
                <a:lnTo>
                  <a:pt x="7265200" y="620623"/>
                </a:lnTo>
                <a:lnTo>
                  <a:pt x="7267448" y="609536"/>
                </a:lnTo>
                <a:lnTo>
                  <a:pt x="7267448" y="601967"/>
                </a:lnTo>
                <a:close/>
              </a:path>
              <a:path w="9144000" h="643255">
                <a:moveTo>
                  <a:pt x="7648448" y="20942"/>
                </a:moveTo>
                <a:lnTo>
                  <a:pt x="7645438" y="13703"/>
                </a:lnTo>
                <a:lnTo>
                  <a:pt x="7634757" y="3009"/>
                </a:lnTo>
                <a:lnTo>
                  <a:pt x="7627506" y="0"/>
                </a:lnTo>
                <a:lnTo>
                  <a:pt x="7619949" y="0"/>
                </a:lnTo>
                <a:lnTo>
                  <a:pt x="7608849" y="2247"/>
                </a:lnTo>
                <a:lnTo>
                  <a:pt x="7599794" y="8356"/>
                </a:lnTo>
                <a:lnTo>
                  <a:pt x="7593685" y="17411"/>
                </a:lnTo>
                <a:lnTo>
                  <a:pt x="7591438" y="28511"/>
                </a:lnTo>
                <a:lnTo>
                  <a:pt x="7593685" y="39598"/>
                </a:lnTo>
                <a:lnTo>
                  <a:pt x="7599794" y="48653"/>
                </a:lnTo>
                <a:lnTo>
                  <a:pt x="7608849" y="54762"/>
                </a:lnTo>
                <a:lnTo>
                  <a:pt x="7619949" y="57010"/>
                </a:lnTo>
                <a:lnTo>
                  <a:pt x="7631036" y="54762"/>
                </a:lnTo>
                <a:lnTo>
                  <a:pt x="7640091" y="48653"/>
                </a:lnTo>
                <a:lnTo>
                  <a:pt x="7646200" y="39598"/>
                </a:lnTo>
                <a:lnTo>
                  <a:pt x="7648448" y="28511"/>
                </a:lnTo>
                <a:lnTo>
                  <a:pt x="7648448" y="20942"/>
                </a:lnTo>
                <a:close/>
              </a:path>
              <a:path w="9144000" h="643255">
                <a:moveTo>
                  <a:pt x="8029448" y="135242"/>
                </a:moveTo>
                <a:lnTo>
                  <a:pt x="8026438" y="128003"/>
                </a:lnTo>
                <a:lnTo>
                  <a:pt x="8015757" y="117309"/>
                </a:lnTo>
                <a:lnTo>
                  <a:pt x="8008506" y="114300"/>
                </a:lnTo>
                <a:lnTo>
                  <a:pt x="8000949" y="114300"/>
                </a:lnTo>
                <a:lnTo>
                  <a:pt x="7989849" y="116547"/>
                </a:lnTo>
                <a:lnTo>
                  <a:pt x="7980794" y="122656"/>
                </a:lnTo>
                <a:lnTo>
                  <a:pt x="7974685" y="131711"/>
                </a:lnTo>
                <a:lnTo>
                  <a:pt x="7972438" y="142811"/>
                </a:lnTo>
                <a:lnTo>
                  <a:pt x="7974685" y="153898"/>
                </a:lnTo>
                <a:lnTo>
                  <a:pt x="7980794" y="162953"/>
                </a:lnTo>
                <a:lnTo>
                  <a:pt x="7989849" y="169062"/>
                </a:lnTo>
                <a:lnTo>
                  <a:pt x="8000949" y="171310"/>
                </a:lnTo>
                <a:lnTo>
                  <a:pt x="8012036" y="169062"/>
                </a:lnTo>
                <a:lnTo>
                  <a:pt x="8021091" y="162953"/>
                </a:lnTo>
                <a:lnTo>
                  <a:pt x="8027200" y="153898"/>
                </a:lnTo>
                <a:lnTo>
                  <a:pt x="8029448" y="142811"/>
                </a:lnTo>
                <a:lnTo>
                  <a:pt x="8029448" y="135242"/>
                </a:lnTo>
                <a:close/>
              </a:path>
              <a:path w="9144000" h="643255">
                <a:moveTo>
                  <a:pt x="8410448" y="135242"/>
                </a:moveTo>
                <a:lnTo>
                  <a:pt x="8407438" y="128003"/>
                </a:lnTo>
                <a:lnTo>
                  <a:pt x="8396757" y="117309"/>
                </a:lnTo>
                <a:lnTo>
                  <a:pt x="8389506" y="114300"/>
                </a:lnTo>
                <a:lnTo>
                  <a:pt x="8381949" y="114300"/>
                </a:lnTo>
                <a:lnTo>
                  <a:pt x="8370849" y="116547"/>
                </a:lnTo>
                <a:lnTo>
                  <a:pt x="8361794" y="122656"/>
                </a:lnTo>
                <a:lnTo>
                  <a:pt x="8355685" y="131711"/>
                </a:lnTo>
                <a:lnTo>
                  <a:pt x="8353438" y="142811"/>
                </a:lnTo>
                <a:lnTo>
                  <a:pt x="8355685" y="153898"/>
                </a:lnTo>
                <a:lnTo>
                  <a:pt x="8361794" y="162953"/>
                </a:lnTo>
                <a:lnTo>
                  <a:pt x="8370849" y="169062"/>
                </a:lnTo>
                <a:lnTo>
                  <a:pt x="8381949" y="171310"/>
                </a:lnTo>
                <a:lnTo>
                  <a:pt x="8393036" y="169062"/>
                </a:lnTo>
                <a:lnTo>
                  <a:pt x="8402091" y="162953"/>
                </a:lnTo>
                <a:lnTo>
                  <a:pt x="8408200" y="153898"/>
                </a:lnTo>
                <a:lnTo>
                  <a:pt x="8410448" y="142811"/>
                </a:lnTo>
                <a:lnTo>
                  <a:pt x="8410448" y="135242"/>
                </a:lnTo>
                <a:close/>
              </a:path>
              <a:path w="9144000" h="643255">
                <a:moveTo>
                  <a:pt x="8791448" y="135242"/>
                </a:moveTo>
                <a:lnTo>
                  <a:pt x="8788438" y="128003"/>
                </a:lnTo>
                <a:lnTo>
                  <a:pt x="8777757" y="117309"/>
                </a:lnTo>
                <a:lnTo>
                  <a:pt x="8770506" y="114300"/>
                </a:lnTo>
                <a:lnTo>
                  <a:pt x="8762949" y="114300"/>
                </a:lnTo>
                <a:lnTo>
                  <a:pt x="8751849" y="116547"/>
                </a:lnTo>
                <a:lnTo>
                  <a:pt x="8742794" y="122656"/>
                </a:lnTo>
                <a:lnTo>
                  <a:pt x="8736686" y="131711"/>
                </a:lnTo>
                <a:lnTo>
                  <a:pt x="8734438" y="142811"/>
                </a:lnTo>
                <a:lnTo>
                  <a:pt x="8736686" y="153898"/>
                </a:lnTo>
                <a:lnTo>
                  <a:pt x="8742794" y="162953"/>
                </a:lnTo>
                <a:lnTo>
                  <a:pt x="8751849" y="169062"/>
                </a:lnTo>
                <a:lnTo>
                  <a:pt x="8762949" y="171310"/>
                </a:lnTo>
                <a:lnTo>
                  <a:pt x="8774036" y="169062"/>
                </a:lnTo>
                <a:lnTo>
                  <a:pt x="8783091" y="162953"/>
                </a:lnTo>
                <a:lnTo>
                  <a:pt x="8789200" y="153898"/>
                </a:lnTo>
                <a:lnTo>
                  <a:pt x="8791448" y="142811"/>
                </a:lnTo>
                <a:lnTo>
                  <a:pt x="8791448" y="135242"/>
                </a:lnTo>
                <a:close/>
              </a:path>
              <a:path w="9144000" h="643255">
                <a:moveTo>
                  <a:pt x="9144000" y="428231"/>
                </a:moveTo>
                <a:lnTo>
                  <a:pt x="9138082" y="432219"/>
                </a:lnTo>
                <a:lnTo>
                  <a:pt x="9131973" y="441274"/>
                </a:lnTo>
                <a:lnTo>
                  <a:pt x="9129725" y="452374"/>
                </a:lnTo>
                <a:lnTo>
                  <a:pt x="9131973" y="463461"/>
                </a:lnTo>
                <a:lnTo>
                  <a:pt x="9138082" y="472516"/>
                </a:lnTo>
                <a:lnTo>
                  <a:pt x="9144000" y="476504"/>
                </a:lnTo>
                <a:lnTo>
                  <a:pt x="9144000" y="428231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085700" y="2077631"/>
            <a:ext cx="3924935" cy="470534"/>
          </a:xfrm>
          <a:custGeom>
            <a:avLst/>
            <a:gdLst/>
            <a:ahLst/>
            <a:cxnLst/>
            <a:rect l="l" t="t" r="r" b="b"/>
            <a:pathLst>
              <a:path w="3924935" h="470535">
                <a:moveTo>
                  <a:pt x="1904999" y="127468"/>
                </a:moveTo>
                <a:lnTo>
                  <a:pt x="1909502" y="105164"/>
                </a:lnTo>
                <a:lnTo>
                  <a:pt x="1921782" y="86951"/>
                </a:lnTo>
                <a:lnTo>
                  <a:pt x="1939996" y="74671"/>
                </a:lnTo>
                <a:lnTo>
                  <a:pt x="1962299" y="70168"/>
                </a:lnTo>
                <a:lnTo>
                  <a:pt x="2002817" y="86951"/>
                </a:lnTo>
                <a:lnTo>
                  <a:pt x="2019599" y="127468"/>
                </a:lnTo>
                <a:lnTo>
                  <a:pt x="2015097" y="149772"/>
                </a:lnTo>
                <a:lnTo>
                  <a:pt x="2002817" y="167985"/>
                </a:lnTo>
                <a:lnTo>
                  <a:pt x="1984603" y="180265"/>
                </a:lnTo>
                <a:lnTo>
                  <a:pt x="1962299" y="184768"/>
                </a:lnTo>
                <a:lnTo>
                  <a:pt x="1939996" y="180265"/>
                </a:lnTo>
                <a:lnTo>
                  <a:pt x="1921782" y="167985"/>
                </a:lnTo>
                <a:lnTo>
                  <a:pt x="1909502" y="149772"/>
                </a:lnTo>
                <a:lnTo>
                  <a:pt x="1904999" y="127468"/>
                </a:lnTo>
                <a:close/>
              </a:path>
              <a:path w="3924935" h="470535">
                <a:moveTo>
                  <a:pt x="0" y="413218"/>
                </a:moveTo>
                <a:lnTo>
                  <a:pt x="4502" y="390914"/>
                </a:lnTo>
                <a:lnTo>
                  <a:pt x="16782" y="372701"/>
                </a:lnTo>
                <a:lnTo>
                  <a:pt x="34996" y="360421"/>
                </a:lnTo>
                <a:lnTo>
                  <a:pt x="57299" y="355918"/>
                </a:lnTo>
                <a:lnTo>
                  <a:pt x="97817" y="372701"/>
                </a:lnTo>
                <a:lnTo>
                  <a:pt x="114599" y="413218"/>
                </a:lnTo>
                <a:lnTo>
                  <a:pt x="110097" y="435522"/>
                </a:lnTo>
                <a:lnTo>
                  <a:pt x="97817" y="453735"/>
                </a:lnTo>
                <a:lnTo>
                  <a:pt x="79603" y="466015"/>
                </a:lnTo>
                <a:lnTo>
                  <a:pt x="57299" y="470518"/>
                </a:lnTo>
                <a:lnTo>
                  <a:pt x="34996" y="466015"/>
                </a:lnTo>
                <a:lnTo>
                  <a:pt x="16782" y="453735"/>
                </a:lnTo>
                <a:lnTo>
                  <a:pt x="4502" y="435522"/>
                </a:lnTo>
                <a:lnTo>
                  <a:pt x="0" y="413218"/>
                </a:lnTo>
                <a:close/>
              </a:path>
              <a:path w="3924935" h="470535">
                <a:moveTo>
                  <a:pt x="3809999" y="57299"/>
                </a:moveTo>
                <a:lnTo>
                  <a:pt x="3814502" y="34996"/>
                </a:lnTo>
                <a:lnTo>
                  <a:pt x="3826782" y="16782"/>
                </a:lnTo>
                <a:lnTo>
                  <a:pt x="3844996" y="4502"/>
                </a:lnTo>
                <a:lnTo>
                  <a:pt x="3867299" y="0"/>
                </a:lnTo>
                <a:lnTo>
                  <a:pt x="3907817" y="16782"/>
                </a:lnTo>
                <a:lnTo>
                  <a:pt x="3924599" y="57299"/>
                </a:lnTo>
                <a:lnTo>
                  <a:pt x="3920097" y="79603"/>
                </a:lnTo>
                <a:lnTo>
                  <a:pt x="3907817" y="97817"/>
                </a:lnTo>
                <a:lnTo>
                  <a:pt x="3889603" y="110097"/>
                </a:lnTo>
                <a:lnTo>
                  <a:pt x="3867299" y="114599"/>
                </a:lnTo>
                <a:lnTo>
                  <a:pt x="3844996" y="110097"/>
                </a:lnTo>
                <a:lnTo>
                  <a:pt x="3826782" y="97817"/>
                </a:lnTo>
                <a:lnTo>
                  <a:pt x="3814502" y="79603"/>
                </a:lnTo>
                <a:lnTo>
                  <a:pt x="3809999" y="57299"/>
                </a:lnTo>
                <a:close/>
              </a:path>
            </a:pathLst>
          </a:custGeom>
          <a:ln w="9524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5662" y="1876481"/>
            <a:ext cx="151187" cy="176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9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1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43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5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6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29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091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853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615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377237" y="7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0"/>
                </a:moveTo>
                <a:lnTo>
                  <a:pt x="9524" y="0"/>
                </a:lnTo>
                <a:lnTo>
                  <a:pt x="9524" y="5143492"/>
                </a:lnTo>
                <a:lnTo>
                  <a:pt x="0" y="5143492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4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905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667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429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419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95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715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477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239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001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8763000" y="7"/>
            <a:ext cx="0" cy="5143500"/>
          </a:xfrm>
          <a:custGeom>
            <a:avLst/>
            <a:gdLst/>
            <a:ahLst/>
            <a:cxnLst/>
            <a:rect l="l" t="t" r="r" b="b"/>
            <a:pathLst>
              <a:path w="0" h="5143500">
                <a:moveTo>
                  <a:pt x="0" y="0"/>
                </a:moveTo>
                <a:lnTo>
                  <a:pt x="0" y="5143492"/>
                </a:lnTo>
              </a:path>
            </a:pathLst>
          </a:custGeom>
          <a:ln w="9524">
            <a:solidFill>
              <a:srgbClr val="F3F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0" y="4446774"/>
            <a:ext cx="9144000" cy="627380"/>
          </a:xfrm>
          <a:custGeom>
            <a:avLst/>
            <a:gdLst/>
            <a:ahLst/>
            <a:cxnLst/>
            <a:rect l="l" t="t" r="r" b="b"/>
            <a:pathLst>
              <a:path w="9144000" h="627379">
                <a:moveTo>
                  <a:pt x="5724524" y="627112"/>
                </a:moveTo>
                <a:lnTo>
                  <a:pt x="5338774" y="627112"/>
                </a:lnTo>
                <a:lnTo>
                  <a:pt x="4962524" y="381841"/>
                </a:lnTo>
                <a:lnTo>
                  <a:pt x="4581524" y="371017"/>
                </a:lnTo>
                <a:lnTo>
                  <a:pt x="4190999" y="58736"/>
                </a:lnTo>
                <a:lnTo>
                  <a:pt x="3824299" y="196995"/>
                </a:lnTo>
                <a:lnTo>
                  <a:pt x="3448049" y="259386"/>
                </a:lnTo>
                <a:lnTo>
                  <a:pt x="3047999" y="528614"/>
                </a:lnTo>
                <a:lnTo>
                  <a:pt x="2671774" y="531889"/>
                </a:lnTo>
                <a:lnTo>
                  <a:pt x="2295524" y="338184"/>
                </a:lnTo>
                <a:lnTo>
                  <a:pt x="1914524" y="0"/>
                </a:lnTo>
                <a:lnTo>
                  <a:pt x="1533524" y="124763"/>
                </a:lnTo>
                <a:lnTo>
                  <a:pt x="761999" y="128055"/>
                </a:lnTo>
                <a:lnTo>
                  <a:pt x="385774" y="282360"/>
                </a:lnTo>
                <a:lnTo>
                  <a:pt x="0" y="19544"/>
                </a:lnTo>
                <a:lnTo>
                  <a:pt x="9143999" y="79242"/>
                </a:lnTo>
                <a:lnTo>
                  <a:pt x="8767774" y="282360"/>
                </a:lnTo>
                <a:lnTo>
                  <a:pt x="8391524" y="200287"/>
                </a:lnTo>
                <a:lnTo>
                  <a:pt x="7619999" y="203562"/>
                </a:lnTo>
                <a:lnTo>
                  <a:pt x="7262824" y="420258"/>
                </a:lnTo>
                <a:lnTo>
                  <a:pt x="6857999" y="285652"/>
                </a:lnTo>
                <a:lnTo>
                  <a:pt x="6500824" y="502348"/>
                </a:lnTo>
                <a:lnTo>
                  <a:pt x="6124574" y="502348"/>
                </a:lnTo>
                <a:lnTo>
                  <a:pt x="5724524" y="627112"/>
                </a:lnTo>
                <a:close/>
              </a:path>
            </a:pathLst>
          </a:custGeom>
          <a:solidFill>
            <a:srgbClr val="AEF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459291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4962524" y="498365"/>
                </a:moveTo>
                <a:lnTo>
                  <a:pt x="4571999" y="303540"/>
                </a:lnTo>
                <a:lnTo>
                  <a:pt x="4190999" y="175260"/>
                </a:lnTo>
                <a:lnTo>
                  <a:pt x="3819524" y="256024"/>
                </a:lnTo>
                <a:lnTo>
                  <a:pt x="3438524" y="189514"/>
                </a:lnTo>
                <a:lnTo>
                  <a:pt x="3038474" y="189514"/>
                </a:lnTo>
                <a:lnTo>
                  <a:pt x="2657474" y="265537"/>
                </a:lnTo>
                <a:lnTo>
                  <a:pt x="2295524" y="389078"/>
                </a:lnTo>
                <a:lnTo>
                  <a:pt x="1914524" y="389078"/>
                </a:lnTo>
                <a:lnTo>
                  <a:pt x="1533524" y="156250"/>
                </a:lnTo>
                <a:lnTo>
                  <a:pt x="1152524" y="265537"/>
                </a:lnTo>
                <a:lnTo>
                  <a:pt x="390524" y="265537"/>
                </a:lnTo>
                <a:lnTo>
                  <a:pt x="0" y="129715"/>
                </a:lnTo>
                <a:lnTo>
                  <a:pt x="9143999" y="0"/>
                </a:lnTo>
                <a:lnTo>
                  <a:pt x="8753474" y="303540"/>
                </a:lnTo>
                <a:lnTo>
                  <a:pt x="8391524" y="384321"/>
                </a:lnTo>
                <a:lnTo>
                  <a:pt x="8010524" y="156250"/>
                </a:lnTo>
                <a:lnTo>
                  <a:pt x="7248524" y="156250"/>
                </a:lnTo>
                <a:lnTo>
                  <a:pt x="6867524" y="265537"/>
                </a:lnTo>
                <a:lnTo>
                  <a:pt x="6486524" y="265537"/>
                </a:lnTo>
                <a:lnTo>
                  <a:pt x="6105524" y="132483"/>
                </a:lnTo>
                <a:lnTo>
                  <a:pt x="5714999" y="365311"/>
                </a:lnTo>
                <a:lnTo>
                  <a:pt x="5324474" y="365311"/>
                </a:lnTo>
                <a:lnTo>
                  <a:pt x="4962524" y="498365"/>
                </a:lnTo>
                <a:close/>
              </a:path>
            </a:pathLst>
          </a:custGeom>
          <a:solidFill>
            <a:srgbClr val="00CEF6">
              <a:alpha val="7345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7980" y="4252968"/>
            <a:ext cx="122612" cy="14800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4693" y="4522531"/>
            <a:ext cx="151187" cy="176581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81980" y="4570168"/>
            <a:ext cx="122612" cy="14800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0" y="4462475"/>
            <a:ext cx="9144000" cy="595630"/>
          </a:xfrm>
          <a:custGeom>
            <a:avLst/>
            <a:gdLst/>
            <a:ahLst/>
            <a:cxnLst/>
            <a:rect l="l" t="t" r="r" b="b"/>
            <a:pathLst>
              <a:path w="9144000" h="595629">
                <a:moveTo>
                  <a:pt x="0" y="170875"/>
                </a:moveTo>
                <a:lnTo>
                  <a:pt x="385774" y="533399"/>
                </a:lnTo>
                <a:lnTo>
                  <a:pt x="766774" y="533399"/>
                </a:lnTo>
                <a:lnTo>
                  <a:pt x="1147774" y="471474"/>
                </a:lnTo>
                <a:lnTo>
                  <a:pt x="1528774" y="595299"/>
                </a:lnTo>
                <a:lnTo>
                  <a:pt x="1904999" y="400049"/>
                </a:lnTo>
                <a:lnTo>
                  <a:pt x="2290774" y="400049"/>
                </a:lnTo>
                <a:lnTo>
                  <a:pt x="2662249" y="119049"/>
                </a:lnTo>
                <a:lnTo>
                  <a:pt x="3043249" y="185724"/>
                </a:lnTo>
                <a:lnTo>
                  <a:pt x="3428999" y="185724"/>
                </a:lnTo>
                <a:lnTo>
                  <a:pt x="3814774" y="519099"/>
                </a:lnTo>
                <a:lnTo>
                  <a:pt x="4195774" y="519099"/>
                </a:lnTo>
              </a:path>
              <a:path w="9144000" h="595629">
                <a:moveTo>
                  <a:pt x="4195774" y="523874"/>
                </a:moveTo>
                <a:lnTo>
                  <a:pt x="4571999" y="228599"/>
                </a:lnTo>
                <a:lnTo>
                  <a:pt x="4957774" y="109524"/>
                </a:lnTo>
                <a:lnTo>
                  <a:pt x="5338774" y="342899"/>
                </a:lnTo>
                <a:lnTo>
                  <a:pt x="5714999" y="342899"/>
                </a:lnTo>
                <a:lnTo>
                  <a:pt x="6095999" y="414324"/>
                </a:lnTo>
                <a:lnTo>
                  <a:pt x="6476999" y="295274"/>
                </a:lnTo>
                <a:lnTo>
                  <a:pt x="6862774" y="590549"/>
                </a:lnTo>
                <a:lnTo>
                  <a:pt x="7248524" y="590549"/>
                </a:lnTo>
                <a:lnTo>
                  <a:pt x="7619999" y="0"/>
                </a:lnTo>
              </a:path>
              <a:path w="9144000" h="595629">
                <a:moveTo>
                  <a:pt x="7624774" y="9524"/>
                </a:moveTo>
                <a:lnTo>
                  <a:pt x="8000999" y="128574"/>
                </a:lnTo>
                <a:lnTo>
                  <a:pt x="8391524" y="128574"/>
                </a:lnTo>
                <a:lnTo>
                  <a:pt x="8772524" y="128574"/>
                </a:lnTo>
                <a:lnTo>
                  <a:pt x="9143999" y="412904"/>
                </a:lnTo>
              </a:path>
            </a:pathLst>
          </a:custGeom>
          <a:ln w="9524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0" y="4443488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14160" y="182867"/>
                </a:moveTo>
                <a:lnTo>
                  <a:pt x="11150" y="175628"/>
                </a:lnTo>
                <a:lnTo>
                  <a:pt x="469" y="164934"/>
                </a:lnTo>
                <a:lnTo>
                  <a:pt x="0" y="164744"/>
                </a:lnTo>
                <a:lnTo>
                  <a:pt x="0" y="214503"/>
                </a:lnTo>
                <a:lnTo>
                  <a:pt x="5803" y="210578"/>
                </a:lnTo>
                <a:lnTo>
                  <a:pt x="11912" y="201523"/>
                </a:lnTo>
                <a:lnTo>
                  <a:pt x="14160" y="190436"/>
                </a:lnTo>
                <a:lnTo>
                  <a:pt x="14160" y="182867"/>
                </a:lnTo>
                <a:close/>
              </a:path>
              <a:path w="9144000" h="643254">
                <a:moveTo>
                  <a:pt x="409448" y="540054"/>
                </a:moveTo>
                <a:lnTo>
                  <a:pt x="406438" y="532815"/>
                </a:lnTo>
                <a:lnTo>
                  <a:pt x="395757" y="522122"/>
                </a:lnTo>
                <a:lnTo>
                  <a:pt x="388505" y="519112"/>
                </a:lnTo>
                <a:lnTo>
                  <a:pt x="380949" y="519112"/>
                </a:lnTo>
                <a:lnTo>
                  <a:pt x="369849" y="521360"/>
                </a:lnTo>
                <a:lnTo>
                  <a:pt x="360794" y="527469"/>
                </a:lnTo>
                <a:lnTo>
                  <a:pt x="354685" y="536524"/>
                </a:lnTo>
                <a:lnTo>
                  <a:pt x="352437" y="547624"/>
                </a:lnTo>
                <a:lnTo>
                  <a:pt x="354685" y="558711"/>
                </a:lnTo>
                <a:lnTo>
                  <a:pt x="360794" y="567766"/>
                </a:lnTo>
                <a:lnTo>
                  <a:pt x="369849" y="573874"/>
                </a:lnTo>
                <a:lnTo>
                  <a:pt x="380949" y="576122"/>
                </a:lnTo>
                <a:lnTo>
                  <a:pt x="392036" y="573874"/>
                </a:lnTo>
                <a:lnTo>
                  <a:pt x="401091" y="567766"/>
                </a:lnTo>
                <a:lnTo>
                  <a:pt x="407200" y="558711"/>
                </a:lnTo>
                <a:lnTo>
                  <a:pt x="409448" y="547624"/>
                </a:lnTo>
                <a:lnTo>
                  <a:pt x="409448" y="540054"/>
                </a:lnTo>
                <a:close/>
              </a:path>
              <a:path w="9144000" h="643254">
                <a:moveTo>
                  <a:pt x="790448" y="549579"/>
                </a:moveTo>
                <a:lnTo>
                  <a:pt x="787438" y="542340"/>
                </a:lnTo>
                <a:lnTo>
                  <a:pt x="776757" y="531647"/>
                </a:lnTo>
                <a:lnTo>
                  <a:pt x="769505" y="528637"/>
                </a:lnTo>
                <a:lnTo>
                  <a:pt x="761949" y="528637"/>
                </a:lnTo>
                <a:lnTo>
                  <a:pt x="750849" y="530885"/>
                </a:lnTo>
                <a:lnTo>
                  <a:pt x="741794" y="536994"/>
                </a:lnTo>
                <a:lnTo>
                  <a:pt x="735685" y="546049"/>
                </a:lnTo>
                <a:lnTo>
                  <a:pt x="733437" y="557149"/>
                </a:lnTo>
                <a:lnTo>
                  <a:pt x="735685" y="568236"/>
                </a:lnTo>
                <a:lnTo>
                  <a:pt x="741794" y="577291"/>
                </a:lnTo>
                <a:lnTo>
                  <a:pt x="750849" y="583399"/>
                </a:lnTo>
                <a:lnTo>
                  <a:pt x="761949" y="585647"/>
                </a:lnTo>
                <a:lnTo>
                  <a:pt x="773036" y="583399"/>
                </a:lnTo>
                <a:lnTo>
                  <a:pt x="782091" y="577291"/>
                </a:lnTo>
                <a:lnTo>
                  <a:pt x="788200" y="568236"/>
                </a:lnTo>
                <a:lnTo>
                  <a:pt x="790448" y="557149"/>
                </a:lnTo>
                <a:lnTo>
                  <a:pt x="790448" y="549579"/>
                </a:lnTo>
                <a:close/>
              </a:path>
              <a:path w="9144000" h="643254">
                <a:moveTo>
                  <a:pt x="1171448" y="478142"/>
                </a:moveTo>
                <a:lnTo>
                  <a:pt x="1168438" y="470903"/>
                </a:lnTo>
                <a:lnTo>
                  <a:pt x="1157757" y="460209"/>
                </a:lnTo>
                <a:lnTo>
                  <a:pt x="1150505" y="457200"/>
                </a:lnTo>
                <a:lnTo>
                  <a:pt x="1142949" y="457200"/>
                </a:lnTo>
                <a:lnTo>
                  <a:pt x="1131849" y="459447"/>
                </a:lnTo>
                <a:lnTo>
                  <a:pt x="1122794" y="465556"/>
                </a:lnTo>
                <a:lnTo>
                  <a:pt x="1116685" y="474611"/>
                </a:lnTo>
                <a:lnTo>
                  <a:pt x="1114437" y="485711"/>
                </a:lnTo>
                <a:lnTo>
                  <a:pt x="1116685" y="496798"/>
                </a:lnTo>
                <a:lnTo>
                  <a:pt x="1122794" y="505853"/>
                </a:lnTo>
                <a:lnTo>
                  <a:pt x="1131849" y="511962"/>
                </a:lnTo>
                <a:lnTo>
                  <a:pt x="1142949" y="514210"/>
                </a:lnTo>
                <a:lnTo>
                  <a:pt x="1154036" y="511962"/>
                </a:lnTo>
                <a:lnTo>
                  <a:pt x="1163091" y="505853"/>
                </a:lnTo>
                <a:lnTo>
                  <a:pt x="1169200" y="496798"/>
                </a:lnTo>
                <a:lnTo>
                  <a:pt x="1171448" y="485711"/>
                </a:lnTo>
                <a:lnTo>
                  <a:pt x="1171448" y="478142"/>
                </a:lnTo>
                <a:close/>
              </a:path>
              <a:path w="9144000" h="643254">
                <a:moveTo>
                  <a:pt x="1552448" y="606729"/>
                </a:moveTo>
                <a:lnTo>
                  <a:pt x="1549438" y="599490"/>
                </a:lnTo>
                <a:lnTo>
                  <a:pt x="1538757" y="588797"/>
                </a:lnTo>
                <a:lnTo>
                  <a:pt x="1531505" y="585787"/>
                </a:lnTo>
                <a:lnTo>
                  <a:pt x="1523949" y="585787"/>
                </a:lnTo>
                <a:lnTo>
                  <a:pt x="1512849" y="588035"/>
                </a:lnTo>
                <a:lnTo>
                  <a:pt x="1503794" y="594144"/>
                </a:lnTo>
                <a:lnTo>
                  <a:pt x="1497685" y="603199"/>
                </a:lnTo>
                <a:lnTo>
                  <a:pt x="1495437" y="614299"/>
                </a:lnTo>
                <a:lnTo>
                  <a:pt x="1497685" y="625386"/>
                </a:lnTo>
                <a:lnTo>
                  <a:pt x="1503794" y="634441"/>
                </a:lnTo>
                <a:lnTo>
                  <a:pt x="1512849" y="640549"/>
                </a:lnTo>
                <a:lnTo>
                  <a:pt x="1523949" y="642797"/>
                </a:lnTo>
                <a:lnTo>
                  <a:pt x="1535036" y="640549"/>
                </a:lnTo>
                <a:lnTo>
                  <a:pt x="1544091" y="634441"/>
                </a:lnTo>
                <a:lnTo>
                  <a:pt x="1550200" y="625386"/>
                </a:lnTo>
                <a:lnTo>
                  <a:pt x="1552448" y="614299"/>
                </a:lnTo>
                <a:lnTo>
                  <a:pt x="1552448" y="606729"/>
                </a:lnTo>
                <a:close/>
              </a:path>
              <a:path w="9144000" h="643254">
                <a:moveTo>
                  <a:pt x="1933448" y="411467"/>
                </a:moveTo>
                <a:lnTo>
                  <a:pt x="1930438" y="404228"/>
                </a:lnTo>
                <a:lnTo>
                  <a:pt x="1919757" y="393534"/>
                </a:lnTo>
                <a:lnTo>
                  <a:pt x="1912505" y="390525"/>
                </a:lnTo>
                <a:lnTo>
                  <a:pt x="1904949" y="390525"/>
                </a:lnTo>
                <a:lnTo>
                  <a:pt x="1893849" y="392772"/>
                </a:lnTo>
                <a:lnTo>
                  <a:pt x="1884794" y="398881"/>
                </a:lnTo>
                <a:lnTo>
                  <a:pt x="1878685" y="407936"/>
                </a:lnTo>
                <a:lnTo>
                  <a:pt x="1876437" y="419036"/>
                </a:lnTo>
                <a:lnTo>
                  <a:pt x="1878685" y="430123"/>
                </a:lnTo>
                <a:lnTo>
                  <a:pt x="1884794" y="439178"/>
                </a:lnTo>
                <a:lnTo>
                  <a:pt x="1893849" y="445287"/>
                </a:lnTo>
                <a:lnTo>
                  <a:pt x="1904949" y="447535"/>
                </a:lnTo>
                <a:lnTo>
                  <a:pt x="1916036" y="445287"/>
                </a:lnTo>
                <a:lnTo>
                  <a:pt x="1925091" y="439178"/>
                </a:lnTo>
                <a:lnTo>
                  <a:pt x="1931200" y="430123"/>
                </a:lnTo>
                <a:lnTo>
                  <a:pt x="1933448" y="419036"/>
                </a:lnTo>
                <a:lnTo>
                  <a:pt x="1933448" y="411467"/>
                </a:lnTo>
                <a:close/>
              </a:path>
              <a:path w="9144000" h="643254">
                <a:moveTo>
                  <a:pt x="2314448" y="406704"/>
                </a:moveTo>
                <a:lnTo>
                  <a:pt x="2311438" y="399465"/>
                </a:lnTo>
                <a:lnTo>
                  <a:pt x="2300757" y="388772"/>
                </a:lnTo>
                <a:lnTo>
                  <a:pt x="2293505" y="385762"/>
                </a:lnTo>
                <a:lnTo>
                  <a:pt x="2285949" y="385762"/>
                </a:lnTo>
                <a:lnTo>
                  <a:pt x="2274849" y="388010"/>
                </a:lnTo>
                <a:lnTo>
                  <a:pt x="2265794" y="394119"/>
                </a:lnTo>
                <a:lnTo>
                  <a:pt x="2259685" y="403174"/>
                </a:lnTo>
                <a:lnTo>
                  <a:pt x="2257437" y="414274"/>
                </a:lnTo>
                <a:lnTo>
                  <a:pt x="2259685" y="425361"/>
                </a:lnTo>
                <a:lnTo>
                  <a:pt x="2265794" y="434416"/>
                </a:lnTo>
                <a:lnTo>
                  <a:pt x="2274849" y="440524"/>
                </a:lnTo>
                <a:lnTo>
                  <a:pt x="2285949" y="442772"/>
                </a:lnTo>
                <a:lnTo>
                  <a:pt x="2297036" y="440524"/>
                </a:lnTo>
                <a:lnTo>
                  <a:pt x="2306091" y="434416"/>
                </a:lnTo>
                <a:lnTo>
                  <a:pt x="2312200" y="425361"/>
                </a:lnTo>
                <a:lnTo>
                  <a:pt x="2314448" y="414274"/>
                </a:lnTo>
                <a:lnTo>
                  <a:pt x="2314448" y="406704"/>
                </a:lnTo>
                <a:close/>
              </a:path>
              <a:path w="9144000" h="643254">
                <a:moveTo>
                  <a:pt x="2695448" y="125717"/>
                </a:moveTo>
                <a:lnTo>
                  <a:pt x="2692438" y="118478"/>
                </a:lnTo>
                <a:lnTo>
                  <a:pt x="2681757" y="107784"/>
                </a:lnTo>
                <a:lnTo>
                  <a:pt x="2674505" y="104775"/>
                </a:lnTo>
                <a:lnTo>
                  <a:pt x="2666949" y="104775"/>
                </a:lnTo>
                <a:lnTo>
                  <a:pt x="2655849" y="107022"/>
                </a:lnTo>
                <a:lnTo>
                  <a:pt x="2646794" y="113131"/>
                </a:lnTo>
                <a:lnTo>
                  <a:pt x="2640685" y="122186"/>
                </a:lnTo>
                <a:lnTo>
                  <a:pt x="2638437" y="133286"/>
                </a:lnTo>
                <a:lnTo>
                  <a:pt x="2640685" y="144373"/>
                </a:lnTo>
                <a:lnTo>
                  <a:pt x="2646794" y="153428"/>
                </a:lnTo>
                <a:lnTo>
                  <a:pt x="2655849" y="159537"/>
                </a:lnTo>
                <a:lnTo>
                  <a:pt x="2666949" y="161785"/>
                </a:lnTo>
                <a:lnTo>
                  <a:pt x="2678036" y="159537"/>
                </a:lnTo>
                <a:lnTo>
                  <a:pt x="2687091" y="153428"/>
                </a:lnTo>
                <a:lnTo>
                  <a:pt x="2693200" y="144373"/>
                </a:lnTo>
                <a:lnTo>
                  <a:pt x="2695448" y="133286"/>
                </a:lnTo>
                <a:lnTo>
                  <a:pt x="2695448" y="125717"/>
                </a:lnTo>
                <a:close/>
              </a:path>
              <a:path w="9144000" h="643254">
                <a:moveTo>
                  <a:pt x="3076448" y="192392"/>
                </a:moveTo>
                <a:lnTo>
                  <a:pt x="3073438" y="185153"/>
                </a:lnTo>
                <a:lnTo>
                  <a:pt x="3062757" y="174459"/>
                </a:lnTo>
                <a:lnTo>
                  <a:pt x="3055505" y="171450"/>
                </a:lnTo>
                <a:lnTo>
                  <a:pt x="3047949" y="171450"/>
                </a:lnTo>
                <a:lnTo>
                  <a:pt x="3036849" y="173697"/>
                </a:lnTo>
                <a:lnTo>
                  <a:pt x="3027794" y="179806"/>
                </a:lnTo>
                <a:lnTo>
                  <a:pt x="3021685" y="188861"/>
                </a:lnTo>
                <a:lnTo>
                  <a:pt x="3019437" y="199961"/>
                </a:lnTo>
                <a:lnTo>
                  <a:pt x="3021685" y="211048"/>
                </a:lnTo>
                <a:lnTo>
                  <a:pt x="3027794" y="220103"/>
                </a:lnTo>
                <a:lnTo>
                  <a:pt x="3036849" y="226212"/>
                </a:lnTo>
                <a:lnTo>
                  <a:pt x="3047949" y="228460"/>
                </a:lnTo>
                <a:lnTo>
                  <a:pt x="3059036" y="226212"/>
                </a:lnTo>
                <a:lnTo>
                  <a:pt x="3068091" y="220103"/>
                </a:lnTo>
                <a:lnTo>
                  <a:pt x="3074200" y="211048"/>
                </a:lnTo>
                <a:lnTo>
                  <a:pt x="3076448" y="199961"/>
                </a:lnTo>
                <a:lnTo>
                  <a:pt x="3076448" y="192392"/>
                </a:lnTo>
                <a:close/>
              </a:path>
              <a:path w="9144000" h="643254">
                <a:moveTo>
                  <a:pt x="3457448" y="192392"/>
                </a:moveTo>
                <a:lnTo>
                  <a:pt x="3454438" y="185153"/>
                </a:lnTo>
                <a:lnTo>
                  <a:pt x="3443757" y="174459"/>
                </a:lnTo>
                <a:lnTo>
                  <a:pt x="3436505" y="171450"/>
                </a:lnTo>
                <a:lnTo>
                  <a:pt x="3428949" y="171450"/>
                </a:lnTo>
                <a:lnTo>
                  <a:pt x="3417849" y="173697"/>
                </a:lnTo>
                <a:lnTo>
                  <a:pt x="3408794" y="179806"/>
                </a:lnTo>
                <a:lnTo>
                  <a:pt x="3402685" y="188861"/>
                </a:lnTo>
                <a:lnTo>
                  <a:pt x="3400437" y="199961"/>
                </a:lnTo>
                <a:lnTo>
                  <a:pt x="3402685" y="211048"/>
                </a:lnTo>
                <a:lnTo>
                  <a:pt x="3408794" y="220103"/>
                </a:lnTo>
                <a:lnTo>
                  <a:pt x="3417849" y="226212"/>
                </a:lnTo>
                <a:lnTo>
                  <a:pt x="3428949" y="228460"/>
                </a:lnTo>
                <a:lnTo>
                  <a:pt x="3440036" y="226212"/>
                </a:lnTo>
                <a:lnTo>
                  <a:pt x="3449091" y="220103"/>
                </a:lnTo>
                <a:lnTo>
                  <a:pt x="3455200" y="211048"/>
                </a:lnTo>
                <a:lnTo>
                  <a:pt x="3457448" y="199961"/>
                </a:lnTo>
                <a:lnTo>
                  <a:pt x="3457448" y="192392"/>
                </a:lnTo>
                <a:close/>
              </a:path>
              <a:path w="9144000" h="643254">
                <a:moveTo>
                  <a:pt x="3838448" y="525767"/>
                </a:moveTo>
                <a:lnTo>
                  <a:pt x="3835438" y="518528"/>
                </a:lnTo>
                <a:lnTo>
                  <a:pt x="3824757" y="507834"/>
                </a:lnTo>
                <a:lnTo>
                  <a:pt x="3817505" y="504825"/>
                </a:lnTo>
                <a:lnTo>
                  <a:pt x="3809949" y="504825"/>
                </a:lnTo>
                <a:lnTo>
                  <a:pt x="3798849" y="507072"/>
                </a:lnTo>
                <a:lnTo>
                  <a:pt x="3789794" y="513181"/>
                </a:lnTo>
                <a:lnTo>
                  <a:pt x="3783685" y="522236"/>
                </a:lnTo>
                <a:lnTo>
                  <a:pt x="3781437" y="533336"/>
                </a:lnTo>
                <a:lnTo>
                  <a:pt x="3783685" y="544423"/>
                </a:lnTo>
                <a:lnTo>
                  <a:pt x="3789794" y="553478"/>
                </a:lnTo>
                <a:lnTo>
                  <a:pt x="3798849" y="559587"/>
                </a:lnTo>
                <a:lnTo>
                  <a:pt x="3809949" y="561835"/>
                </a:lnTo>
                <a:lnTo>
                  <a:pt x="3821036" y="559587"/>
                </a:lnTo>
                <a:lnTo>
                  <a:pt x="3830091" y="553478"/>
                </a:lnTo>
                <a:lnTo>
                  <a:pt x="3836200" y="544423"/>
                </a:lnTo>
                <a:lnTo>
                  <a:pt x="3838448" y="533336"/>
                </a:lnTo>
                <a:lnTo>
                  <a:pt x="3838448" y="525767"/>
                </a:lnTo>
                <a:close/>
              </a:path>
              <a:path w="9144000" h="643254">
                <a:moveTo>
                  <a:pt x="4219448" y="525767"/>
                </a:moveTo>
                <a:lnTo>
                  <a:pt x="4216438" y="518528"/>
                </a:lnTo>
                <a:lnTo>
                  <a:pt x="4205757" y="507834"/>
                </a:lnTo>
                <a:lnTo>
                  <a:pt x="4198505" y="504825"/>
                </a:lnTo>
                <a:lnTo>
                  <a:pt x="4190949" y="504825"/>
                </a:lnTo>
                <a:lnTo>
                  <a:pt x="4179849" y="507072"/>
                </a:lnTo>
                <a:lnTo>
                  <a:pt x="4170794" y="513181"/>
                </a:lnTo>
                <a:lnTo>
                  <a:pt x="4164685" y="522236"/>
                </a:lnTo>
                <a:lnTo>
                  <a:pt x="4162437" y="533336"/>
                </a:lnTo>
                <a:lnTo>
                  <a:pt x="4164685" y="544423"/>
                </a:lnTo>
                <a:lnTo>
                  <a:pt x="4170794" y="553478"/>
                </a:lnTo>
                <a:lnTo>
                  <a:pt x="4179849" y="559587"/>
                </a:lnTo>
                <a:lnTo>
                  <a:pt x="4190949" y="561835"/>
                </a:lnTo>
                <a:lnTo>
                  <a:pt x="4202036" y="559587"/>
                </a:lnTo>
                <a:lnTo>
                  <a:pt x="4211091" y="553478"/>
                </a:lnTo>
                <a:lnTo>
                  <a:pt x="4217200" y="544423"/>
                </a:lnTo>
                <a:lnTo>
                  <a:pt x="4219448" y="533336"/>
                </a:lnTo>
                <a:lnTo>
                  <a:pt x="4219448" y="525767"/>
                </a:lnTo>
                <a:close/>
              </a:path>
              <a:path w="9144000" h="643254">
                <a:moveTo>
                  <a:pt x="4600448" y="244779"/>
                </a:moveTo>
                <a:lnTo>
                  <a:pt x="4597438" y="237540"/>
                </a:lnTo>
                <a:lnTo>
                  <a:pt x="4586757" y="226847"/>
                </a:lnTo>
                <a:lnTo>
                  <a:pt x="4579505" y="223837"/>
                </a:lnTo>
                <a:lnTo>
                  <a:pt x="4571949" y="223837"/>
                </a:lnTo>
                <a:lnTo>
                  <a:pt x="4560849" y="226085"/>
                </a:lnTo>
                <a:lnTo>
                  <a:pt x="4551794" y="232194"/>
                </a:lnTo>
                <a:lnTo>
                  <a:pt x="4545685" y="241249"/>
                </a:lnTo>
                <a:lnTo>
                  <a:pt x="4543437" y="252349"/>
                </a:lnTo>
                <a:lnTo>
                  <a:pt x="4545685" y="263436"/>
                </a:lnTo>
                <a:lnTo>
                  <a:pt x="4551794" y="272491"/>
                </a:lnTo>
                <a:lnTo>
                  <a:pt x="4560849" y="278599"/>
                </a:lnTo>
                <a:lnTo>
                  <a:pt x="4571949" y="280847"/>
                </a:lnTo>
                <a:lnTo>
                  <a:pt x="4583036" y="278599"/>
                </a:lnTo>
                <a:lnTo>
                  <a:pt x="4592091" y="272491"/>
                </a:lnTo>
                <a:lnTo>
                  <a:pt x="4598200" y="263436"/>
                </a:lnTo>
                <a:lnTo>
                  <a:pt x="4600448" y="252349"/>
                </a:lnTo>
                <a:lnTo>
                  <a:pt x="4600448" y="244779"/>
                </a:lnTo>
                <a:close/>
              </a:path>
              <a:path w="9144000" h="643254">
                <a:moveTo>
                  <a:pt x="4981448" y="120954"/>
                </a:moveTo>
                <a:lnTo>
                  <a:pt x="4978438" y="113715"/>
                </a:lnTo>
                <a:lnTo>
                  <a:pt x="4967757" y="103022"/>
                </a:lnTo>
                <a:lnTo>
                  <a:pt x="4960505" y="100012"/>
                </a:lnTo>
                <a:lnTo>
                  <a:pt x="4952949" y="100012"/>
                </a:lnTo>
                <a:lnTo>
                  <a:pt x="4941849" y="102260"/>
                </a:lnTo>
                <a:lnTo>
                  <a:pt x="4932794" y="108369"/>
                </a:lnTo>
                <a:lnTo>
                  <a:pt x="4926685" y="117424"/>
                </a:lnTo>
                <a:lnTo>
                  <a:pt x="4924437" y="128524"/>
                </a:lnTo>
                <a:lnTo>
                  <a:pt x="4926685" y="139611"/>
                </a:lnTo>
                <a:lnTo>
                  <a:pt x="4932794" y="148666"/>
                </a:lnTo>
                <a:lnTo>
                  <a:pt x="4941849" y="154774"/>
                </a:lnTo>
                <a:lnTo>
                  <a:pt x="4952949" y="157022"/>
                </a:lnTo>
                <a:lnTo>
                  <a:pt x="4964036" y="154774"/>
                </a:lnTo>
                <a:lnTo>
                  <a:pt x="4973091" y="148666"/>
                </a:lnTo>
                <a:lnTo>
                  <a:pt x="4979200" y="139611"/>
                </a:lnTo>
                <a:lnTo>
                  <a:pt x="4981448" y="128524"/>
                </a:lnTo>
                <a:lnTo>
                  <a:pt x="4981448" y="120954"/>
                </a:lnTo>
                <a:close/>
              </a:path>
              <a:path w="9144000" h="643254">
                <a:moveTo>
                  <a:pt x="5362448" y="349554"/>
                </a:moveTo>
                <a:lnTo>
                  <a:pt x="5359438" y="342315"/>
                </a:lnTo>
                <a:lnTo>
                  <a:pt x="5348757" y="331622"/>
                </a:lnTo>
                <a:lnTo>
                  <a:pt x="5341505" y="328612"/>
                </a:lnTo>
                <a:lnTo>
                  <a:pt x="5333949" y="328612"/>
                </a:lnTo>
                <a:lnTo>
                  <a:pt x="5322849" y="330860"/>
                </a:lnTo>
                <a:lnTo>
                  <a:pt x="5313794" y="336969"/>
                </a:lnTo>
                <a:lnTo>
                  <a:pt x="5307685" y="346024"/>
                </a:lnTo>
                <a:lnTo>
                  <a:pt x="5305437" y="357124"/>
                </a:lnTo>
                <a:lnTo>
                  <a:pt x="5307685" y="368211"/>
                </a:lnTo>
                <a:lnTo>
                  <a:pt x="5313794" y="377266"/>
                </a:lnTo>
                <a:lnTo>
                  <a:pt x="5322849" y="383374"/>
                </a:lnTo>
                <a:lnTo>
                  <a:pt x="5333949" y="385622"/>
                </a:lnTo>
                <a:lnTo>
                  <a:pt x="5345036" y="383374"/>
                </a:lnTo>
                <a:lnTo>
                  <a:pt x="5354091" y="377266"/>
                </a:lnTo>
                <a:lnTo>
                  <a:pt x="5360200" y="368211"/>
                </a:lnTo>
                <a:lnTo>
                  <a:pt x="5362448" y="357124"/>
                </a:lnTo>
                <a:lnTo>
                  <a:pt x="5362448" y="349554"/>
                </a:lnTo>
                <a:close/>
              </a:path>
              <a:path w="9144000" h="643254">
                <a:moveTo>
                  <a:pt x="5743448" y="349554"/>
                </a:moveTo>
                <a:lnTo>
                  <a:pt x="5740438" y="342315"/>
                </a:lnTo>
                <a:lnTo>
                  <a:pt x="5729757" y="331622"/>
                </a:lnTo>
                <a:lnTo>
                  <a:pt x="5722505" y="328612"/>
                </a:lnTo>
                <a:lnTo>
                  <a:pt x="5714949" y="328612"/>
                </a:lnTo>
                <a:lnTo>
                  <a:pt x="5703849" y="330860"/>
                </a:lnTo>
                <a:lnTo>
                  <a:pt x="5694794" y="336969"/>
                </a:lnTo>
                <a:lnTo>
                  <a:pt x="5688685" y="346024"/>
                </a:lnTo>
                <a:lnTo>
                  <a:pt x="5686437" y="357124"/>
                </a:lnTo>
                <a:lnTo>
                  <a:pt x="5688685" y="368211"/>
                </a:lnTo>
                <a:lnTo>
                  <a:pt x="5694794" y="377266"/>
                </a:lnTo>
                <a:lnTo>
                  <a:pt x="5703849" y="383374"/>
                </a:lnTo>
                <a:lnTo>
                  <a:pt x="5714949" y="385622"/>
                </a:lnTo>
                <a:lnTo>
                  <a:pt x="5726036" y="383374"/>
                </a:lnTo>
                <a:lnTo>
                  <a:pt x="5735091" y="377266"/>
                </a:lnTo>
                <a:lnTo>
                  <a:pt x="5741200" y="368211"/>
                </a:lnTo>
                <a:lnTo>
                  <a:pt x="5743448" y="357124"/>
                </a:lnTo>
                <a:lnTo>
                  <a:pt x="5743448" y="349554"/>
                </a:lnTo>
                <a:close/>
              </a:path>
              <a:path w="9144000" h="643254">
                <a:moveTo>
                  <a:pt x="6124448" y="425754"/>
                </a:moveTo>
                <a:lnTo>
                  <a:pt x="6121438" y="418515"/>
                </a:lnTo>
                <a:lnTo>
                  <a:pt x="6110757" y="407822"/>
                </a:lnTo>
                <a:lnTo>
                  <a:pt x="6103505" y="404812"/>
                </a:lnTo>
                <a:lnTo>
                  <a:pt x="6095949" y="404812"/>
                </a:lnTo>
                <a:lnTo>
                  <a:pt x="6084849" y="407060"/>
                </a:lnTo>
                <a:lnTo>
                  <a:pt x="6075794" y="413169"/>
                </a:lnTo>
                <a:lnTo>
                  <a:pt x="6069685" y="422224"/>
                </a:lnTo>
                <a:lnTo>
                  <a:pt x="6067437" y="433324"/>
                </a:lnTo>
                <a:lnTo>
                  <a:pt x="6069685" y="444411"/>
                </a:lnTo>
                <a:lnTo>
                  <a:pt x="6075794" y="453466"/>
                </a:lnTo>
                <a:lnTo>
                  <a:pt x="6084849" y="459574"/>
                </a:lnTo>
                <a:lnTo>
                  <a:pt x="6095949" y="461822"/>
                </a:lnTo>
                <a:lnTo>
                  <a:pt x="6107036" y="459574"/>
                </a:lnTo>
                <a:lnTo>
                  <a:pt x="6116091" y="453466"/>
                </a:lnTo>
                <a:lnTo>
                  <a:pt x="6122200" y="444411"/>
                </a:lnTo>
                <a:lnTo>
                  <a:pt x="6124448" y="433324"/>
                </a:lnTo>
                <a:lnTo>
                  <a:pt x="6124448" y="425754"/>
                </a:lnTo>
                <a:close/>
              </a:path>
              <a:path w="9144000" h="643254">
                <a:moveTo>
                  <a:pt x="6505448" y="306692"/>
                </a:moveTo>
                <a:lnTo>
                  <a:pt x="6502438" y="299453"/>
                </a:lnTo>
                <a:lnTo>
                  <a:pt x="6491757" y="288759"/>
                </a:lnTo>
                <a:lnTo>
                  <a:pt x="6484506" y="285750"/>
                </a:lnTo>
                <a:lnTo>
                  <a:pt x="6476949" y="285750"/>
                </a:lnTo>
                <a:lnTo>
                  <a:pt x="6465849" y="287997"/>
                </a:lnTo>
                <a:lnTo>
                  <a:pt x="6456794" y="294106"/>
                </a:lnTo>
                <a:lnTo>
                  <a:pt x="6450685" y="303161"/>
                </a:lnTo>
                <a:lnTo>
                  <a:pt x="6448438" y="314261"/>
                </a:lnTo>
                <a:lnTo>
                  <a:pt x="6450685" y="325348"/>
                </a:lnTo>
                <a:lnTo>
                  <a:pt x="6456794" y="334403"/>
                </a:lnTo>
                <a:lnTo>
                  <a:pt x="6465849" y="340512"/>
                </a:lnTo>
                <a:lnTo>
                  <a:pt x="6476949" y="342760"/>
                </a:lnTo>
                <a:lnTo>
                  <a:pt x="6488036" y="340512"/>
                </a:lnTo>
                <a:lnTo>
                  <a:pt x="6497091" y="334403"/>
                </a:lnTo>
                <a:lnTo>
                  <a:pt x="6503200" y="325348"/>
                </a:lnTo>
                <a:lnTo>
                  <a:pt x="6505448" y="314261"/>
                </a:lnTo>
                <a:lnTo>
                  <a:pt x="6505448" y="306692"/>
                </a:lnTo>
                <a:close/>
              </a:path>
              <a:path w="9144000" h="643254">
                <a:moveTo>
                  <a:pt x="6886448" y="601967"/>
                </a:moveTo>
                <a:lnTo>
                  <a:pt x="6883438" y="594728"/>
                </a:lnTo>
                <a:lnTo>
                  <a:pt x="6872757" y="584034"/>
                </a:lnTo>
                <a:lnTo>
                  <a:pt x="6865506" y="581025"/>
                </a:lnTo>
                <a:lnTo>
                  <a:pt x="6857949" y="581025"/>
                </a:lnTo>
                <a:lnTo>
                  <a:pt x="6846849" y="583272"/>
                </a:lnTo>
                <a:lnTo>
                  <a:pt x="6837794" y="589381"/>
                </a:lnTo>
                <a:lnTo>
                  <a:pt x="6831685" y="598436"/>
                </a:lnTo>
                <a:lnTo>
                  <a:pt x="6829438" y="609536"/>
                </a:lnTo>
                <a:lnTo>
                  <a:pt x="6831685" y="620623"/>
                </a:lnTo>
                <a:lnTo>
                  <a:pt x="6837794" y="629678"/>
                </a:lnTo>
                <a:lnTo>
                  <a:pt x="6846849" y="635787"/>
                </a:lnTo>
                <a:lnTo>
                  <a:pt x="6857949" y="638035"/>
                </a:lnTo>
                <a:lnTo>
                  <a:pt x="6869036" y="635787"/>
                </a:lnTo>
                <a:lnTo>
                  <a:pt x="6878091" y="629678"/>
                </a:lnTo>
                <a:lnTo>
                  <a:pt x="6884200" y="620623"/>
                </a:lnTo>
                <a:lnTo>
                  <a:pt x="6886448" y="609536"/>
                </a:lnTo>
                <a:lnTo>
                  <a:pt x="6886448" y="601967"/>
                </a:lnTo>
                <a:close/>
              </a:path>
              <a:path w="9144000" h="643254">
                <a:moveTo>
                  <a:pt x="7267448" y="601967"/>
                </a:moveTo>
                <a:lnTo>
                  <a:pt x="7264438" y="594728"/>
                </a:lnTo>
                <a:lnTo>
                  <a:pt x="7253757" y="584034"/>
                </a:lnTo>
                <a:lnTo>
                  <a:pt x="7246506" y="581025"/>
                </a:lnTo>
                <a:lnTo>
                  <a:pt x="7238949" y="581025"/>
                </a:lnTo>
                <a:lnTo>
                  <a:pt x="7227849" y="583272"/>
                </a:lnTo>
                <a:lnTo>
                  <a:pt x="7218794" y="589381"/>
                </a:lnTo>
                <a:lnTo>
                  <a:pt x="7212685" y="598436"/>
                </a:lnTo>
                <a:lnTo>
                  <a:pt x="7210438" y="609536"/>
                </a:lnTo>
                <a:lnTo>
                  <a:pt x="7212685" y="620623"/>
                </a:lnTo>
                <a:lnTo>
                  <a:pt x="7218794" y="629678"/>
                </a:lnTo>
                <a:lnTo>
                  <a:pt x="7227849" y="635787"/>
                </a:lnTo>
                <a:lnTo>
                  <a:pt x="7238949" y="638035"/>
                </a:lnTo>
                <a:lnTo>
                  <a:pt x="7250036" y="635787"/>
                </a:lnTo>
                <a:lnTo>
                  <a:pt x="7259091" y="629678"/>
                </a:lnTo>
                <a:lnTo>
                  <a:pt x="7265200" y="620623"/>
                </a:lnTo>
                <a:lnTo>
                  <a:pt x="7267448" y="609536"/>
                </a:lnTo>
                <a:lnTo>
                  <a:pt x="7267448" y="601967"/>
                </a:lnTo>
                <a:close/>
              </a:path>
              <a:path w="9144000" h="643254">
                <a:moveTo>
                  <a:pt x="7648448" y="20942"/>
                </a:moveTo>
                <a:lnTo>
                  <a:pt x="7645438" y="13703"/>
                </a:lnTo>
                <a:lnTo>
                  <a:pt x="7634757" y="3009"/>
                </a:lnTo>
                <a:lnTo>
                  <a:pt x="7627506" y="0"/>
                </a:lnTo>
                <a:lnTo>
                  <a:pt x="7619949" y="0"/>
                </a:lnTo>
                <a:lnTo>
                  <a:pt x="7608849" y="2247"/>
                </a:lnTo>
                <a:lnTo>
                  <a:pt x="7599794" y="8356"/>
                </a:lnTo>
                <a:lnTo>
                  <a:pt x="7593685" y="17411"/>
                </a:lnTo>
                <a:lnTo>
                  <a:pt x="7591438" y="28511"/>
                </a:lnTo>
                <a:lnTo>
                  <a:pt x="7593685" y="39598"/>
                </a:lnTo>
                <a:lnTo>
                  <a:pt x="7599794" y="48653"/>
                </a:lnTo>
                <a:lnTo>
                  <a:pt x="7608849" y="54762"/>
                </a:lnTo>
                <a:lnTo>
                  <a:pt x="7619949" y="57010"/>
                </a:lnTo>
                <a:lnTo>
                  <a:pt x="7631036" y="54762"/>
                </a:lnTo>
                <a:lnTo>
                  <a:pt x="7640091" y="48653"/>
                </a:lnTo>
                <a:lnTo>
                  <a:pt x="7646200" y="39598"/>
                </a:lnTo>
                <a:lnTo>
                  <a:pt x="7648448" y="28511"/>
                </a:lnTo>
                <a:lnTo>
                  <a:pt x="7648448" y="20942"/>
                </a:lnTo>
                <a:close/>
              </a:path>
              <a:path w="9144000" h="643254">
                <a:moveTo>
                  <a:pt x="8029448" y="135242"/>
                </a:moveTo>
                <a:lnTo>
                  <a:pt x="8026438" y="128003"/>
                </a:lnTo>
                <a:lnTo>
                  <a:pt x="8015757" y="117309"/>
                </a:lnTo>
                <a:lnTo>
                  <a:pt x="8008506" y="114300"/>
                </a:lnTo>
                <a:lnTo>
                  <a:pt x="8000949" y="114300"/>
                </a:lnTo>
                <a:lnTo>
                  <a:pt x="7989849" y="116547"/>
                </a:lnTo>
                <a:lnTo>
                  <a:pt x="7980794" y="122656"/>
                </a:lnTo>
                <a:lnTo>
                  <a:pt x="7974685" y="131711"/>
                </a:lnTo>
                <a:lnTo>
                  <a:pt x="7972438" y="142811"/>
                </a:lnTo>
                <a:lnTo>
                  <a:pt x="7974685" y="153898"/>
                </a:lnTo>
                <a:lnTo>
                  <a:pt x="7980794" y="162953"/>
                </a:lnTo>
                <a:lnTo>
                  <a:pt x="7989849" y="169062"/>
                </a:lnTo>
                <a:lnTo>
                  <a:pt x="8000949" y="171310"/>
                </a:lnTo>
                <a:lnTo>
                  <a:pt x="8012036" y="169062"/>
                </a:lnTo>
                <a:lnTo>
                  <a:pt x="8021091" y="162953"/>
                </a:lnTo>
                <a:lnTo>
                  <a:pt x="8027200" y="153898"/>
                </a:lnTo>
                <a:lnTo>
                  <a:pt x="8029448" y="142811"/>
                </a:lnTo>
                <a:lnTo>
                  <a:pt x="8029448" y="135242"/>
                </a:lnTo>
                <a:close/>
              </a:path>
              <a:path w="9144000" h="643254">
                <a:moveTo>
                  <a:pt x="8410448" y="135242"/>
                </a:moveTo>
                <a:lnTo>
                  <a:pt x="8407438" y="128003"/>
                </a:lnTo>
                <a:lnTo>
                  <a:pt x="8396757" y="117309"/>
                </a:lnTo>
                <a:lnTo>
                  <a:pt x="8389506" y="114300"/>
                </a:lnTo>
                <a:lnTo>
                  <a:pt x="8381949" y="114300"/>
                </a:lnTo>
                <a:lnTo>
                  <a:pt x="8370849" y="116547"/>
                </a:lnTo>
                <a:lnTo>
                  <a:pt x="8361794" y="122656"/>
                </a:lnTo>
                <a:lnTo>
                  <a:pt x="8355685" y="131711"/>
                </a:lnTo>
                <a:lnTo>
                  <a:pt x="8353438" y="142811"/>
                </a:lnTo>
                <a:lnTo>
                  <a:pt x="8355685" y="153898"/>
                </a:lnTo>
                <a:lnTo>
                  <a:pt x="8361794" y="162953"/>
                </a:lnTo>
                <a:lnTo>
                  <a:pt x="8370849" y="169062"/>
                </a:lnTo>
                <a:lnTo>
                  <a:pt x="8381949" y="171310"/>
                </a:lnTo>
                <a:lnTo>
                  <a:pt x="8393036" y="169062"/>
                </a:lnTo>
                <a:lnTo>
                  <a:pt x="8402091" y="162953"/>
                </a:lnTo>
                <a:lnTo>
                  <a:pt x="8408200" y="153898"/>
                </a:lnTo>
                <a:lnTo>
                  <a:pt x="8410448" y="142811"/>
                </a:lnTo>
                <a:lnTo>
                  <a:pt x="8410448" y="135242"/>
                </a:lnTo>
                <a:close/>
              </a:path>
              <a:path w="9144000" h="643254">
                <a:moveTo>
                  <a:pt x="8791448" y="135242"/>
                </a:moveTo>
                <a:lnTo>
                  <a:pt x="8788438" y="128003"/>
                </a:lnTo>
                <a:lnTo>
                  <a:pt x="8777757" y="117309"/>
                </a:lnTo>
                <a:lnTo>
                  <a:pt x="8770506" y="114300"/>
                </a:lnTo>
                <a:lnTo>
                  <a:pt x="8762949" y="114300"/>
                </a:lnTo>
                <a:lnTo>
                  <a:pt x="8751849" y="116547"/>
                </a:lnTo>
                <a:lnTo>
                  <a:pt x="8742794" y="122656"/>
                </a:lnTo>
                <a:lnTo>
                  <a:pt x="8736686" y="131711"/>
                </a:lnTo>
                <a:lnTo>
                  <a:pt x="8734438" y="142811"/>
                </a:lnTo>
                <a:lnTo>
                  <a:pt x="8736686" y="153898"/>
                </a:lnTo>
                <a:lnTo>
                  <a:pt x="8742794" y="162953"/>
                </a:lnTo>
                <a:lnTo>
                  <a:pt x="8751849" y="169062"/>
                </a:lnTo>
                <a:lnTo>
                  <a:pt x="8762949" y="171310"/>
                </a:lnTo>
                <a:lnTo>
                  <a:pt x="8774036" y="169062"/>
                </a:lnTo>
                <a:lnTo>
                  <a:pt x="8783091" y="162953"/>
                </a:lnTo>
                <a:lnTo>
                  <a:pt x="8789200" y="153898"/>
                </a:lnTo>
                <a:lnTo>
                  <a:pt x="8791448" y="142811"/>
                </a:lnTo>
                <a:lnTo>
                  <a:pt x="8791448" y="135242"/>
                </a:lnTo>
                <a:close/>
              </a:path>
              <a:path w="9144000" h="643254">
                <a:moveTo>
                  <a:pt x="9144000" y="428231"/>
                </a:moveTo>
                <a:lnTo>
                  <a:pt x="9138082" y="432219"/>
                </a:lnTo>
                <a:lnTo>
                  <a:pt x="9131973" y="441274"/>
                </a:lnTo>
                <a:lnTo>
                  <a:pt x="9129725" y="452374"/>
                </a:lnTo>
                <a:lnTo>
                  <a:pt x="9131973" y="463461"/>
                </a:lnTo>
                <a:lnTo>
                  <a:pt x="9138082" y="472516"/>
                </a:lnTo>
                <a:lnTo>
                  <a:pt x="9144000" y="476504"/>
                </a:lnTo>
                <a:lnTo>
                  <a:pt x="9144000" y="428231"/>
                </a:lnTo>
                <a:close/>
              </a:path>
            </a:pathLst>
          </a:custGeom>
          <a:solidFill>
            <a:srgbClr val="3C7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085700" y="4516031"/>
            <a:ext cx="3924935" cy="470534"/>
          </a:xfrm>
          <a:custGeom>
            <a:avLst/>
            <a:gdLst/>
            <a:ahLst/>
            <a:cxnLst/>
            <a:rect l="l" t="t" r="r" b="b"/>
            <a:pathLst>
              <a:path w="3924935" h="470535">
                <a:moveTo>
                  <a:pt x="1904999" y="127468"/>
                </a:moveTo>
                <a:lnTo>
                  <a:pt x="1909502" y="105164"/>
                </a:lnTo>
                <a:lnTo>
                  <a:pt x="1921782" y="86950"/>
                </a:lnTo>
                <a:lnTo>
                  <a:pt x="1939996" y="74671"/>
                </a:lnTo>
                <a:lnTo>
                  <a:pt x="1962299" y="70168"/>
                </a:lnTo>
                <a:lnTo>
                  <a:pt x="2002817" y="86950"/>
                </a:lnTo>
                <a:lnTo>
                  <a:pt x="2019599" y="127468"/>
                </a:lnTo>
                <a:lnTo>
                  <a:pt x="2015097" y="149772"/>
                </a:lnTo>
                <a:lnTo>
                  <a:pt x="2002817" y="167985"/>
                </a:lnTo>
                <a:lnTo>
                  <a:pt x="1984603" y="180265"/>
                </a:lnTo>
                <a:lnTo>
                  <a:pt x="1962299" y="184768"/>
                </a:lnTo>
                <a:lnTo>
                  <a:pt x="1939996" y="180265"/>
                </a:lnTo>
                <a:lnTo>
                  <a:pt x="1921782" y="167985"/>
                </a:lnTo>
                <a:lnTo>
                  <a:pt x="1909502" y="149772"/>
                </a:lnTo>
                <a:lnTo>
                  <a:pt x="1904999" y="127468"/>
                </a:lnTo>
                <a:close/>
              </a:path>
              <a:path w="3924935" h="470535">
                <a:moveTo>
                  <a:pt x="0" y="413218"/>
                </a:moveTo>
                <a:lnTo>
                  <a:pt x="4502" y="390914"/>
                </a:lnTo>
                <a:lnTo>
                  <a:pt x="16782" y="372700"/>
                </a:lnTo>
                <a:lnTo>
                  <a:pt x="34996" y="360421"/>
                </a:lnTo>
                <a:lnTo>
                  <a:pt x="57299" y="355918"/>
                </a:lnTo>
                <a:lnTo>
                  <a:pt x="97817" y="372700"/>
                </a:lnTo>
                <a:lnTo>
                  <a:pt x="114599" y="413218"/>
                </a:lnTo>
                <a:lnTo>
                  <a:pt x="110097" y="435522"/>
                </a:lnTo>
                <a:lnTo>
                  <a:pt x="97817" y="453735"/>
                </a:lnTo>
                <a:lnTo>
                  <a:pt x="79603" y="466015"/>
                </a:lnTo>
                <a:lnTo>
                  <a:pt x="57299" y="470518"/>
                </a:lnTo>
                <a:lnTo>
                  <a:pt x="34996" y="466015"/>
                </a:lnTo>
                <a:lnTo>
                  <a:pt x="16782" y="453735"/>
                </a:lnTo>
                <a:lnTo>
                  <a:pt x="4502" y="435522"/>
                </a:lnTo>
                <a:lnTo>
                  <a:pt x="0" y="413218"/>
                </a:lnTo>
                <a:close/>
              </a:path>
              <a:path w="3924935" h="470535">
                <a:moveTo>
                  <a:pt x="3809999" y="57299"/>
                </a:moveTo>
                <a:lnTo>
                  <a:pt x="3814502" y="34996"/>
                </a:lnTo>
                <a:lnTo>
                  <a:pt x="3826782" y="16782"/>
                </a:lnTo>
                <a:lnTo>
                  <a:pt x="3844996" y="4502"/>
                </a:lnTo>
                <a:lnTo>
                  <a:pt x="3867299" y="0"/>
                </a:lnTo>
                <a:lnTo>
                  <a:pt x="3907817" y="16782"/>
                </a:lnTo>
                <a:lnTo>
                  <a:pt x="3924599" y="57299"/>
                </a:lnTo>
                <a:lnTo>
                  <a:pt x="3920097" y="79603"/>
                </a:lnTo>
                <a:lnTo>
                  <a:pt x="3907817" y="97817"/>
                </a:lnTo>
                <a:lnTo>
                  <a:pt x="3889603" y="110097"/>
                </a:lnTo>
                <a:lnTo>
                  <a:pt x="3867299" y="114599"/>
                </a:lnTo>
                <a:lnTo>
                  <a:pt x="3844996" y="110097"/>
                </a:lnTo>
                <a:lnTo>
                  <a:pt x="3826782" y="97817"/>
                </a:lnTo>
                <a:lnTo>
                  <a:pt x="3814502" y="79603"/>
                </a:lnTo>
                <a:lnTo>
                  <a:pt x="3809999" y="57299"/>
                </a:lnTo>
                <a:close/>
              </a:path>
            </a:pathLst>
          </a:custGeom>
          <a:ln w="9524">
            <a:solidFill>
              <a:srgbClr val="3C7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5662" y="4314881"/>
            <a:ext cx="151187" cy="176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350" y="218292"/>
            <a:ext cx="745729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Tw Cen MT Bold"/>
                <a:cs typeface="Tw Cen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058" y="1089180"/>
            <a:ext cx="7289882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150" y="2966822"/>
            <a:ext cx="582295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204" b="1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051" y="3595472"/>
            <a:ext cx="138430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95" b="1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6088" y="3595472"/>
            <a:ext cx="98679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70" b="1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endParaRPr sz="4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395" y="1054277"/>
            <a:ext cx="7285990" cy="811530"/>
          </a:xfrm>
          <a:custGeom>
            <a:avLst/>
            <a:gdLst/>
            <a:ahLst/>
            <a:cxnLst/>
            <a:rect l="l" t="t" r="r" b="b"/>
            <a:pathLst>
              <a:path w="7285990" h="811530">
                <a:moveTo>
                  <a:pt x="1753857" y="628650"/>
                </a:moveTo>
                <a:lnTo>
                  <a:pt x="0" y="628650"/>
                </a:lnTo>
                <a:lnTo>
                  <a:pt x="0" y="811530"/>
                </a:lnTo>
                <a:lnTo>
                  <a:pt x="1753857" y="811530"/>
                </a:lnTo>
                <a:lnTo>
                  <a:pt x="1753857" y="628650"/>
                </a:lnTo>
                <a:close/>
              </a:path>
              <a:path w="7285990" h="811530">
                <a:moveTo>
                  <a:pt x="6602082" y="0"/>
                </a:moveTo>
                <a:lnTo>
                  <a:pt x="0" y="0"/>
                </a:lnTo>
                <a:lnTo>
                  <a:pt x="0" y="182880"/>
                </a:lnTo>
                <a:lnTo>
                  <a:pt x="6602082" y="182880"/>
                </a:lnTo>
                <a:lnTo>
                  <a:pt x="6602082" y="0"/>
                </a:lnTo>
                <a:close/>
              </a:path>
              <a:path w="7285990" h="811530">
                <a:moveTo>
                  <a:pt x="7173061" y="419100"/>
                </a:moveTo>
                <a:lnTo>
                  <a:pt x="0" y="419100"/>
                </a:lnTo>
                <a:lnTo>
                  <a:pt x="0" y="601980"/>
                </a:lnTo>
                <a:lnTo>
                  <a:pt x="7173061" y="601980"/>
                </a:lnTo>
                <a:lnTo>
                  <a:pt x="7173061" y="419100"/>
                </a:lnTo>
                <a:close/>
              </a:path>
              <a:path w="7285990" h="811530">
                <a:moveTo>
                  <a:pt x="7285431" y="209550"/>
                </a:moveTo>
                <a:lnTo>
                  <a:pt x="0" y="209550"/>
                </a:lnTo>
                <a:lnTo>
                  <a:pt x="0" y="392430"/>
                </a:lnTo>
                <a:lnTo>
                  <a:pt x="7285431" y="392430"/>
                </a:lnTo>
                <a:lnTo>
                  <a:pt x="7285431" y="209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700" y="373417"/>
            <a:ext cx="378841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55">
                <a:solidFill>
                  <a:srgbClr val="1A1A1A"/>
                </a:solidFill>
                <a:latin typeface="Trebuchet MS"/>
                <a:cs typeface="Trebuchet MS"/>
              </a:rPr>
              <a:t>Age</a:t>
            </a:r>
            <a:r>
              <a:rPr dirty="0" sz="2600" spc="-19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Group</a:t>
            </a:r>
            <a:r>
              <a:rPr dirty="0" sz="2600" spc="-19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1A1A1A"/>
                </a:solidFill>
                <a:latin typeface="Trebuchet MS"/>
                <a:cs typeface="Trebuchet MS"/>
              </a:rPr>
              <a:t>Respondent: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700" y="1008809"/>
            <a:ext cx="7303134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15">
                <a:solidFill>
                  <a:srgbClr val="3B3735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had over 104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responses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from 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different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age groups.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Majority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of our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respondents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were below 25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 years.During survey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it was found that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majority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of the people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-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over 57.7% belong to 21- 25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years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and 31% of </a:t>
            </a:r>
            <a:r>
              <a:rPr dirty="0" sz="1200" spc="-32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the people were in 26 to 40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years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age group. </a:t>
            </a:r>
            <a:r>
              <a:rPr dirty="0" sz="1200" spc="-15">
                <a:solidFill>
                  <a:srgbClr val="3B3735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believe this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suggests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that the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young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generation are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more </a:t>
            </a:r>
            <a:r>
              <a:rPr dirty="0" sz="1200" spc="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incline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to online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shopping.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875" y="1937374"/>
            <a:ext cx="6117050" cy="2503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962" y="1105699"/>
            <a:ext cx="7091045" cy="628650"/>
          </a:xfrm>
          <a:custGeom>
            <a:avLst/>
            <a:gdLst/>
            <a:ahLst/>
            <a:cxnLst/>
            <a:rect l="l" t="t" r="r" b="b"/>
            <a:pathLst>
              <a:path w="7091045" h="628650">
                <a:moveTo>
                  <a:pt x="2539885" y="438150"/>
                </a:moveTo>
                <a:lnTo>
                  <a:pt x="0" y="438150"/>
                </a:lnTo>
                <a:lnTo>
                  <a:pt x="0" y="628650"/>
                </a:lnTo>
                <a:lnTo>
                  <a:pt x="2539885" y="628650"/>
                </a:lnTo>
                <a:lnTo>
                  <a:pt x="2539885" y="438150"/>
                </a:lnTo>
                <a:close/>
              </a:path>
              <a:path w="7091045" h="628650">
                <a:moveTo>
                  <a:pt x="7002412" y="0"/>
                </a:moveTo>
                <a:lnTo>
                  <a:pt x="0" y="0"/>
                </a:lnTo>
                <a:lnTo>
                  <a:pt x="0" y="190500"/>
                </a:lnTo>
                <a:lnTo>
                  <a:pt x="7002412" y="190500"/>
                </a:lnTo>
                <a:lnTo>
                  <a:pt x="7002412" y="0"/>
                </a:lnTo>
                <a:close/>
              </a:path>
              <a:path w="7091045" h="628650">
                <a:moveTo>
                  <a:pt x="7090956" y="219075"/>
                </a:moveTo>
                <a:lnTo>
                  <a:pt x="0" y="219075"/>
                </a:lnTo>
                <a:lnTo>
                  <a:pt x="0" y="409575"/>
                </a:lnTo>
                <a:lnTo>
                  <a:pt x="7090956" y="409575"/>
                </a:lnTo>
                <a:lnTo>
                  <a:pt x="7090956" y="219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275" y="508291"/>
            <a:ext cx="464629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85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dirty="0" sz="2600" spc="65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dirty="0" sz="2600" spc="20">
                <a:solidFill>
                  <a:srgbClr val="1A1A1A"/>
                </a:solidFill>
                <a:latin typeface="Trebuchet MS"/>
                <a:cs typeface="Trebuchet MS"/>
              </a:rPr>
              <a:t>th</a:t>
            </a:r>
            <a:r>
              <a:rPr dirty="0" sz="2600" spc="-60">
                <a:solidFill>
                  <a:srgbClr val="1A1A1A"/>
                </a:solidFill>
                <a:latin typeface="Trebuchet MS"/>
                <a:cs typeface="Trebuchet MS"/>
              </a:rPr>
              <a:t>l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dirty="0" sz="2600" spc="-2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1A1A1A"/>
                </a:solidFill>
                <a:latin typeface="Trebuchet MS"/>
                <a:cs typeface="Trebuchet MS"/>
              </a:rPr>
              <a:t>In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114">
                <a:solidFill>
                  <a:srgbClr val="1A1A1A"/>
                </a:solidFill>
                <a:latin typeface="Trebuchet MS"/>
                <a:cs typeface="Trebuchet MS"/>
              </a:rPr>
              <a:t>ome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esponde</a:t>
            </a:r>
            <a:r>
              <a:rPr dirty="0" sz="2600" spc="90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dirty="0" sz="2600" spc="-175">
                <a:solidFill>
                  <a:srgbClr val="1A1A1A"/>
                </a:solidFill>
                <a:latin typeface="Trebuchet MS"/>
                <a:cs typeface="Trebuchet MS"/>
              </a:rPr>
              <a:t>t: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275" y="1058074"/>
            <a:ext cx="7113905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Among the 104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samples,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respondents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included both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males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and females.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Majority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of the people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- </a:t>
            </a:r>
            <a:r>
              <a:rPr dirty="0" sz="1250" spc="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over 53% were belong to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more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than 50,000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monthly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income and over 47% of the people were belong </a:t>
            </a:r>
            <a:r>
              <a:rPr dirty="0" sz="1250" spc="-33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to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less than 50,000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monthly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income.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50" y="1954550"/>
            <a:ext cx="7237099" cy="2485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039" y="1054277"/>
            <a:ext cx="6845300" cy="601980"/>
          </a:xfrm>
          <a:custGeom>
            <a:avLst/>
            <a:gdLst/>
            <a:ahLst/>
            <a:cxnLst/>
            <a:rect l="l" t="t" r="r" b="b"/>
            <a:pathLst>
              <a:path w="6845300" h="601980">
                <a:moveTo>
                  <a:pt x="4608766" y="419100"/>
                </a:moveTo>
                <a:lnTo>
                  <a:pt x="0" y="419100"/>
                </a:lnTo>
                <a:lnTo>
                  <a:pt x="0" y="601980"/>
                </a:lnTo>
                <a:lnTo>
                  <a:pt x="4608766" y="601980"/>
                </a:lnTo>
                <a:lnTo>
                  <a:pt x="4608766" y="419100"/>
                </a:lnTo>
                <a:close/>
              </a:path>
              <a:path w="6845300" h="601980">
                <a:moveTo>
                  <a:pt x="6667284" y="0"/>
                </a:moveTo>
                <a:lnTo>
                  <a:pt x="0" y="0"/>
                </a:lnTo>
                <a:lnTo>
                  <a:pt x="0" y="182880"/>
                </a:lnTo>
                <a:lnTo>
                  <a:pt x="6667284" y="182880"/>
                </a:lnTo>
                <a:lnTo>
                  <a:pt x="6667284" y="0"/>
                </a:lnTo>
                <a:close/>
              </a:path>
              <a:path w="6845300" h="601980">
                <a:moveTo>
                  <a:pt x="6845059" y="209550"/>
                </a:moveTo>
                <a:lnTo>
                  <a:pt x="0" y="209550"/>
                </a:lnTo>
                <a:lnTo>
                  <a:pt x="0" y="392430"/>
                </a:lnTo>
                <a:lnTo>
                  <a:pt x="6845059" y="392430"/>
                </a:lnTo>
                <a:lnTo>
                  <a:pt x="6845059" y="209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349" y="456867"/>
            <a:ext cx="369316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21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1A1A1A"/>
                </a:solidFill>
                <a:latin typeface="Trebuchet MS"/>
                <a:cs typeface="Trebuchet MS"/>
              </a:rPr>
              <a:t>online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1A1A1A"/>
                </a:solidFill>
                <a:latin typeface="Trebuchet MS"/>
                <a:cs typeface="Trebuchet MS"/>
              </a:rPr>
              <a:t>shopping: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349" y="1008809"/>
            <a:ext cx="6864984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Over 70% of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respondents shared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that their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shopping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activity is done online and over 30%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surveyed </a:t>
            </a:r>
            <a:r>
              <a:rPr dirty="0" sz="1200" spc="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people admitted they did not preferred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online.This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result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was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surprising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to us and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showed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how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a </a:t>
            </a:r>
            <a:r>
              <a:rPr dirty="0" sz="1200" spc="-32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large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population of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youngsters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are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comfortable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with online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shopping.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00" y="1800225"/>
            <a:ext cx="7871450" cy="2434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400" y="1628775"/>
            <a:ext cx="7235200" cy="2674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24" y="456867"/>
            <a:ext cx="339725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1A1A1A"/>
                </a:solidFill>
                <a:latin typeface="Trebuchet MS"/>
                <a:cs typeface="Trebuchet MS"/>
              </a:rPr>
              <a:t>Trust</a:t>
            </a:r>
            <a:r>
              <a:rPr dirty="0" sz="2600" spc="-18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1A1A1A"/>
                </a:solidFill>
                <a:latin typeface="Trebuchet MS"/>
                <a:cs typeface="Trebuchet MS"/>
              </a:rPr>
              <a:t>on</a:t>
            </a:r>
            <a:r>
              <a:rPr dirty="0" sz="2600" spc="-18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1A1A1A"/>
                </a:solidFill>
                <a:latin typeface="Trebuchet MS"/>
                <a:cs typeface="Trebuchet MS"/>
              </a:rPr>
              <a:t>Online</a:t>
            </a:r>
            <a:r>
              <a:rPr dirty="0" sz="2600" spc="-17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Shop: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975" y="1034970"/>
            <a:ext cx="64681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had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104 </a:t>
            </a:r>
            <a:r>
              <a:rPr dirty="0" sz="1300">
                <a:solidFill>
                  <a:srgbClr val="595959"/>
                </a:solidFill>
                <a:latin typeface="Arial"/>
                <a:cs typeface="Arial"/>
              </a:rPr>
              <a:t>responses,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It was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found over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49 </a:t>
            </a:r>
            <a:r>
              <a:rPr dirty="0" sz="1300">
                <a:solidFill>
                  <a:srgbClr val="595959"/>
                </a:solidFill>
                <a:latin typeface="Arial"/>
                <a:cs typeface="Arial"/>
              </a:rPr>
              <a:t>respondent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trust 47.1%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dirty="0" sz="13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online </a:t>
            </a:r>
            <a:r>
              <a:rPr dirty="0" sz="1300">
                <a:solidFill>
                  <a:srgbClr val="595959"/>
                </a:solidFill>
                <a:latin typeface="Arial"/>
                <a:cs typeface="Arial"/>
              </a:rPr>
              <a:t>shopping.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024" y="1186976"/>
            <a:ext cx="7387974" cy="3047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250" y="456867"/>
            <a:ext cx="543052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eason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10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21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nline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25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hopping: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"/>
            <a:ext cx="9153525" cy="5143500"/>
            <a:chOff x="-4762" y="7"/>
            <a:chExt cx="9153525" cy="5143500"/>
          </a:xfrm>
        </p:grpSpPr>
        <p:sp>
          <p:nvSpPr>
            <p:cNvPr id="3" name="object 3"/>
            <p:cNvSpPr/>
            <p:nvPr/>
          </p:nvSpPr>
          <p:spPr>
            <a:xfrm>
              <a:off x="805824" y="968550"/>
              <a:ext cx="7150100" cy="3437890"/>
            </a:xfrm>
            <a:custGeom>
              <a:avLst/>
              <a:gdLst/>
              <a:ahLst/>
              <a:cxnLst/>
              <a:rect l="l" t="t" r="r" b="b"/>
              <a:pathLst>
                <a:path w="7150100" h="3437890">
                  <a:moveTo>
                    <a:pt x="0" y="0"/>
                  </a:moveTo>
                  <a:lnTo>
                    <a:pt x="7149599" y="0"/>
                  </a:lnTo>
                  <a:lnTo>
                    <a:pt x="7149599" y="3437699"/>
                  </a:lnTo>
                  <a:lnTo>
                    <a:pt x="0" y="343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91540" y="1054277"/>
              <a:ext cx="6908165" cy="2432685"/>
            </a:xfrm>
            <a:custGeom>
              <a:avLst/>
              <a:gdLst/>
              <a:ahLst/>
              <a:cxnLst/>
              <a:rect l="l" t="t" r="r" b="b"/>
              <a:pathLst>
                <a:path w="6908165" h="2432685">
                  <a:moveTo>
                    <a:pt x="3491865" y="695325"/>
                  </a:moveTo>
                  <a:lnTo>
                    <a:pt x="0" y="695325"/>
                  </a:lnTo>
                  <a:lnTo>
                    <a:pt x="0" y="885825"/>
                  </a:lnTo>
                  <a:lnTo>
                    <a:pt x="3491865" y="885825"/>
                  </a:lnTo>
                  <a:lnTo>
                    <a:pt x="3491865" y="695325"/>
                  </a:lnTo>
                  <a:close/>
                </a:path>
                <a:path w="6908165" h="2432685">
                  <a:moveTo>
                    <a:pt x="3606406" y="2181225"/>
                  </a:moveTo>
                  <a:lnTo>
                    <a:pt x="0" y="2181225"/>
                  </a:lnTo>
                  <a:lnTo>
                    <a:pt x="0" y="2432685"/>
                  </a:lnTo>
                  <a:lnTo>
                    <a:pt x="3606406" y="2432685"/>
                  </a:lnTo>
                  <a:lnTo>
                    <a:pt x="3606406" y="2181225"/>
                  </a:lnTo>
                  <a:close/>
                </a:path>
                <a:path w="6908165" h="2432685">
                  <a:moveTo>
                    <a:pt x="5840260" y="1543050"/>
                  </a:moveTo>
                  <a:lnTo>
                    <a:pt x="0" y="1543050"/>
                  </a:lnTo>
                  <a:lnTo>
                    <a:pt x="0" y="1741170"/>
                  </a:lnTo>
                  <a:lnTo>
                    <a:pt x="5840260" y="1741170"/>
                  </a:lnTo>
                  <a:lnTo>
                    <a:pt x="5840260" y="1543050"/>
                  </a:lnTo>
                  <a:close/>
                </a:path>
                <a:path w="6908165" h="2432685">
                  <a:moveTo>
                    <a:pt x="6597294" y="1066800"/>
                  </a:moveTo>
                  <a:lnTo>
                    <a:pt x="0" y="1066800"/>
                  </a:lnTo>
                  <a:lnTo>
                    <a:pt x="0" y="1280160"/>
                  </a:lnTo>
                  <a:lnTo>
                    <a:pt x="6597294" y="1280160"/>
                  </a:lnTo>
                  <a:lnTo>
                    <a:pt x="6597294" y="1066800"/>
                  </a:lnTo>
                  <a:close/>
                </a:path>
                <a:path w="6908165" h="2432685">
                  <a:moveTo>
                    <a:pt x="6625920" y="476250"/>
                  </a:moveTo>
                  <a:lnTo>
                    <a:pt x="0" y="476250"/>
                  </a:lnTo>
                  <a:lnTo>
                    <a:pt x="0" y="666750"/>
                  </a:lnTo>
                  <a:lnTo>
                    <a:pt x="6625920" y="666750"/>
                  </a:lnTo>
                  <a:lnTo>
                    <a:pt x="6625920" y="476250"/>
                  </a:lnTo>
                  <a:close/>
                </a:path>
                <a:path w="6908165" h="2432685">
                  <a:moveTo>
                    <a:pt x="6839280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6839280" y="220980"/>
                  </a:lnTo>
                  <a:lnTo>
                    <a:pt x="6839280" y="0"/>
                  </a:lnTo>
                  <a:close/>
                </a:path>
                <a:path w="6908165" h="2432685">
                  <a:moveTo>
                    <a:pt x="6846316" y="257175"/>
                  </a:moveTo>
                  <a:lnTo>
                    <a:pt x="0" y="257175"/>
                  </a:lnTo>
                  <a:lnTo>
                    <a:pt x="0" y="447675"/>
                  </a:lnTo>
                  <a:lnTo>
                    <a:pt x="6846316" y="447675"/>
                  </a:lnTo>
                  <a:lnTo>
                    <a:pt x="6846316" y="257175"/>
                  </a:lnTo>
                  <a:close/>
                </a:path>
                <a:path w="6908165" h="2432685">
                  <a:moveTo>
                    <a:pt x="6877723" y="1314450"/>
                  </a:moveTo>
                  <a:lnTo>
                    <a:pt x="0" y="1314450"/>
                  </a:lnTo>
                  <a:lnTo>
                    <a:pt x="0" y="1512570"/>
                  </a:lnTo>
                  <a:lnTo>
                    <a:pt x="6877723" y="1512570"/>
                  </a:lnTo>
                  <a:lnTo>
                    <a:pt x="6877723" y="1314450"/>
                  </a:lnTo>
                  <a:close/>
                </a:path>
                <a:path w="6908165" h="2432685">
                  <a:moveTo>
                    <a:pt x="6907670" y="1924050"/>
                  </a:moveTo>
                  <a:lnTo>
                    <a:pt x="0" y="1924050"/>
                  </a:lnTo>
                  <a:lnTo>
                    <a:pt x="0" y="2145030"/>
                  </a:lnTo>
                  <a:lnTo>
                    <a:pt x="6907670" y="2145030"/>
                  </a:lnTo>
                  <a:lnTo>
                    <a:pt x="6907670" y="1924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8850" y="373417"/>
            <a:ext cx="543052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eason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10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21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nline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25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hopping: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50" y="991043"/>
            <a:ext cx="6929120" cy="249555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65405">
              <a:lnSpc>
                <a:spcPct val="115599"/>
              </a:lnSpc>
              <a:spcBef>
                <a:spcPts val="165"/>
              </a:spcBef>
            </a:pPr>
            <a:r>
              <a:rPr dirty="0" sz="1450" spc="-5" b="1">
                <a:solidFill>
                  <a:srgbClr val="3B3735"/>
                </a:solidFill>
                <a:latin typeface="Arial"/>
                <a:cs typeface="Arial"/>
              </a:rPr>
              <a:t>Discounts </a:t>
            </a:r>
            <a:r>
              <a:rPr dirty="0" sz="1450" b="1">
                <a:solidFill>
                  <a:srgbClr val="3B3735"/>
                </a:solidFill>
                <a:latin typeface="Arial"/>
                <a:cs typeface="Arial"/>
              </a:rPr>
              <a:t>&amp; </a:t>
            </a:r>
            <a:r>
              <a:rPr dirty="0" sz="1450" spc="-5" b="1">
                <a:solidFill>
                  <a:srgbClr val="3B3735"/>
                </a:solidFill>
                <a:latin typeface="Arial"/>
                <a:cs typeface="Arial"/>
              </a:rPr>
              <a:t>Offers: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When asked about Discounts and 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offers,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over 60.8% of the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respondents </a:t>
            </a:r>
            <a:r>
              <a:rPr dirty="0" sz="1250" spc="-33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said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they look for discounts and 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offers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while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shopping.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This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result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was as expected as we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can say </a:t>
            </a:r>
            <a:r>
              <a:rPr dirty="0" sz="1250" spc="-33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the discounts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are the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key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to their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shopping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online. The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survey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also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confirms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that 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offers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are the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 most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important factor while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making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any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purchase.</a:t>
            </a:r>
            <a:endParaRPr sz="1250">
              <a:latin typeface="Arial"/>
              <a:cs typeface="Arial"/>
            </a:endParaRPr>
          </a:p>
          <a:p>
            <a:pPr marL="12700" marR="34925">
              <a:lnSpc>
                <a:spcPct val="115799"/>
              </a:lnSpc>
              <a:spcBef>
                <a:spcPts val="1155"/>
              </a:spcBef>
            </a:pPr>
            <a:r>
              <a:rPr dirty="0" sz="1400" spc="-5" b="1">
                <a:latin typeface="Arial"/>
                <a:cs typeface="Arial"/>
              </a:rPr>
              <a:t>Convenience of not going </a:t>
            </a:r>
            <a:r>
              <a:rPr dirty="0" sz="1400" b="1">
                <a:latin typeface="Arial"/>
                <a:cs typeface="Arial"/>
              </a:rPr>
              <a:t>to store</a:t>
            </a:r>
            <a:r>
              <a:rPr dirty="0" sz="1400" b="1">
                <a:solidFill>
                  <a:srgbClr val="3B3735"/>
                </a:solidFill>
                <a:latin typeface="Arial"/>
                <a:cs typeface="Arial"/>
              </a:rPr>
              <a:t>: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50% of the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respondents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listed the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convenience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to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 shop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as the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most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important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reason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to </a:t>
            </a:r>
            <a:r>
              <a:rPr dirty="0" sz="1300">
                <a:solidFill>
                  <a:srgbClr val="3B3735"/>
                </a:solidFill>
                <a:latin typeface="Arial"/>
                <a:cs typeface="Arial"/>
              </a:rPr>
              <a:t>shop </a:t>
            </a:r>
            <a:r>
              <a:rPr dirty="0" sz="1300" spc="-5">
                <a:solidFill>
                  <a:srgbClr val="3B3735"/>
                </a:solidFill>
                <a:latin typeface="Arial"/>
                <a:cs typeface="Arial"/>
              </a:rPr>
              <a:t>online </a:t>
            </a:r>
            <a:r>
              <a:rPr dirty="0" sz="1300" spc="-10">
                <a:solidFill>
                  <a:srgbClr val="222222"/>
                </a:solidFill>
                <a:latin typeface="Calibri"/>
                <a:cs typeface="Calibri"/>
              </a:rPr>
              <a:t>you 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can do it </a:t>
            </a:r>
            <a:r>
              <a:rPr dirty="0" sz="1300" spc="-10">
                <a:solidFill>
                  <a:srgbClr val="222222"/>
                </a:solidFill>
                <a:latin typeface="Calibri"/>
                <a:cs typeface="Calibri"/>
              </a:rPr>
              <a:t>from anywhere, anytime. 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It is </a:t>
            </a:r>
            <a:r>
              <a:rPr dirty="0" sz="1300" spc="-10">
                <a:solidFill>
                  <a:srgbClr val="222222"/>
                </a:solidFill>
                <a:latin typeface="Calibri"/>
                <a:cs typeface="Calibri"/>
              </a:rPr>
              <a:t>best, </a:t>
            </a:r>
            <a:r>
              <a:rPr dirty="0" sz="1300" spc="-28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especially </a:t>
            </a:r>
            <a:r>
              <a:rPr dirty="0" sz="1300" spc="-15">
                <a:solidFill>
                  <a:srgbClr val="222222"/>
                </a:solidFill>
                <a:latin typeface="Calibri"/>
                <a:cs typeface="Calibri"/>
              </a:rPr>
              <a:t>for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someone who doesn’t </a:t>
            </a:r>
            <a:r>
              <a:rPr dirty="0" sz="1300" spc="-15">
                <a:solidFill>
                  <a:srgbClr val="222222"/>
                </a:solidFill>
                <a:latin typeface="Calibri"/>
                <a:cs typeface="Calibri"/>
              </a:rPr>
              <a:t>have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much time </a:t>
            </a:r>
            <a:r>
              <a:rPr dirty="0" sz="1300" spc="-10">
                <a:solidFill>
                  <a:srgbClr val="222222"/>
                </a:solidFill>
                <a:latin typeface="Calibri"/>
                <a:cs typeface="Calibri"/>
              </a:rPr>
              <a:t>to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222222"/>
                </a:solidFill>
                <a:latin typeface="Calibri"/>
                <a:cs typeface="Calibri"/>
              </a:rPr>
              <a:t>locate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or visit </a:t>
            </a:r>
            <a:r>
              <a:rPr dirty="0" sz="1300">
                <a:solidFill>
                  <a:srgbClr val="222222"/>
                </a:solidFill>
                <a:latin typeface="Calibri"/>
                <a:cs typeface="Calibri"/>
              </a:rPr>
              <a:t>a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222222"/>
                </a:solidFill>
                <a:latin typeface="Calibri"/>
                <a:cs typeface="Calibri"/>
              </a:rPr>
              <a:t>store</a:t>
            </a:r>
            <a:r>
              <a:rPr dirty="0" sz="1300" spc="-5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222222"/>
                </a:solidFill>
                <a:latin typeface="Calibri"/>
                <a:cs typeface="Calibri"/>
              </a:rPr>
              <a:t>physically.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27400"/>
              </a:lnSpc>
              <a:spcBef>
                <a:spcPts val="960"/>
              </a:spcBef>
            </a:pPr>
            <a:r>
              <a:rPr dirty="0" sz="1350" spc="-5" b="1">
                <a:latin typeface="Arial"/>
                <a:cs typeface="Arial"/>
              </a:rPr>
              <a:t>Easy </a:t>
            </a:r>
            <a:r>
              <a:rPr dirty="0" sz="1350" b="1">
                <a:latin typeface="Arial"/>
                <a:cs typeface="Arial"/>
              </a:rPr>
              <a:t>to</a:t>
            </a:r>
            <a:r>
              <a:rPr dirty="0" sz="1350" spc="-5" b="1">
                <a:latin typeface="Arial"/>
                <a:cs typeface="Arial"/>
              </a:rPr>
              <a:t> Find Rare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Products Online:</a:t>
            </a:r>
            <a:r>
              <a:rPr dirty="0" sz="1350" spc="60" b="1"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Over</a:t>
            </a:r>
            <a:r>
              <a:rPr dirty="0" sz="145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36.3%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responded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said</a:t>
            </a:r>
            <a:r>
              <a:rPr dirty="0" sz="145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they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shop online because </a:t>
            </a:r>
            <a:r>
              <a:rPr dirty="0" sz="1450" spc="-31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it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is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easy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to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find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variety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of </a:t>
            </a:r>
            <a:r>
              <a:rPr dirty="0" sz="1450" spc="-10">
                <a:solidFill>
                  <a:srgbClr val="222222"/>
                </a:solidFill>
                <a:latin typeface="Calibri"/>
                <a:cs typeface="Calibri"/>
              </a:rPr>
              <a:t>products</a:t>
            </a:r>
            <a:r>
              <a:rPr dirty="0" sz="1450" spc="-5">
                <a:solidFill>
                  <a:srgbClr val="222222"/>
                </a:solidFill>
                <a:latin typeface="Calibri"/>
                <a:cs typeface="Calibri"/>
              </a:rPr>
              <a:t> in one place.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25" y="1354450"/>
            <a:ext cx="7442800" cy="2923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250" y="456867"/>
            <a:ext cx="588645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eason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1A1A1A"/>
                </a:solidFill>
                <a:latin typeface="Trebuchet MS"/>
                <a:cs typeface="Trebuchet MS"/>
              </a:rPr>
              <a:t>do</a:t>
            </a:r>
            <a:r>
              <a:rPr dirty="0" sz="2600" spc="-13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dirty="0" sz="2600" spc="-459">
                <a:solidFill>
                  <a:srgbClr val="1A1A1A"/>
                </a:solidFill>
                <a:latin typeface="Trebuchet MS"/>
                <a:cs typeface="Trebuchet MS"/>
              </a:rPr>
              <a:t>’</a:t>
            </a:r>
            <a:r>
              <a:rPr dirty="0" sz="2600" spc="-3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21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nline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25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hopping: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"/>
            <a:ext cx="9153525" cy="5143500"/>
            <a:chOff x="-4762" y="7"/>
            <a:chExt cx="9153525" cy="5143500"/>
          </a:xfrm>
        </p:grpSpPr>
        <p:sp>
          <p:nvSpPr>
            <p:cNvPr id="3" name="object 3"/>
            <p:cNvSpPr/>
            <p:nvPr/>
          </p:nvSpPr>
          <p:spPr>
            <a:xfrm>
              <a:off x="805824" y="968550"/>
              <a:ext cx="7150100" cy="3437890"/>
            </a:xfrm>
            <a:custGeom>
              <a:avLst/>
              <a:gdLst/>
              <a:ahLst/>
              <a:cxnLst/>
              <a:rect l="l" t="t" r="r" b="b"/>
              <a:pathLst>
                <a:path w="7150100" h="3437890">
                  <a:moveTo>
                    <a:pt x="0" y="0"/>
                  </a:moveTo>
                  <a:lnTo>
                    <a:pt x="7149599" y="0"/>
                  </a:lnTo>
                  <a:lnTo>
                    <a:pt x="7149599" y="3437699"/>
                  </a:lnTo>
                  <a:lnTo>
                    <a:pt x="0" y="343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91540" y="1054277"/>
              <a:ext cx="6974205" cy="2617470"/>
            </a:xfrm>
            <a:custGeom>
              <a:avLst/>
              <a:gdLst/>
              <a:ahLst/>
              <a:cxnLst/>
              <a:rect l="l" t="t" r="r" b="b"/>
              <a:pathLst>
                <a:path w="6974205" h="2617470">
                  <a:moveTo>
                    <a:pt x="578078" y="1562100"/>
                  </a:moveTo>
                  <a:lnTo>
                    <a:pt x="0" y="1562100"/>
                  </a:lnTo>
                  <a:lnTo>
                    <a:pt x="0" y="1760220"/>
                  </a:lnTo>
                  <a:lnTo>
                    <a:pt x="578078" y="1760220"/>
                  </a:lnTo>
                  <a:lnTo>
                    <a:pt x="578078" y="1562100"/>
                  </a:lnTo>
                  <a:close/>
                </a:path>
                <a:path w="6974205" h="2617470">
                  <a:moveTo>
                    <a:pt x="1202182" y="2419350"/>
                  </a:moveTo>
                  <a:lnTo>
                    <a:pt x="0" y="2419350"/>
                  </a:lnTo>
                  <a:lnTo>
                    <a:pt x="0" y="2617470"/>
                  </a:lnTo>
                  <a:lnTo>
                    <a:pt x="1202182" y="2617470"/>
                  </a:lnTo>
                  <a:lnTo>
                    <a:pt x="1202182" y="2419350"/>
                  </a:lnTo>
                  <a:close/>
                </a:path>
                <a:path w="6974205" h="2617470">
                  <a:moveTo>
                    <a:pt x="2293861" y="476250"/>
                  </a:moveTo>
                  <a:lnTo>
                    <a:pt x="0" y="476250"/>
                  </a:lnTo>
                  <a:lnTo>
                    <a:pt x="0" y="674370"/>
                  </a:lnTo>
                  <a:lnTo>
                    <a:pt x="2293861" y="674370"/>
                  </a:lnTo>
                  <a:lnTo>
                    <a:pt x="2293861" y="476250"/>
                  </a:lnTo>
                  <a:close/>
                </a:path>
                <a:path w="6974205" h="2617470">
                  <a:moveTo>
                    <a:pt x="6262738" y="2190750"/>
                  </a:moveTo>
                  <a:lnTo>
                    <a:pt x="0" y="2190750"/>
                  </a:lnTo>
                  <a:lnTo>
                    <a:pt x="0" y="2388870"/>
                  </a:lnTo>
                  <a:lnTo>
                    <a:pt x="6262738" y="2388870"/>
                  </a:lnTo>
                  <a:lnTo>
                    <a:pt x="6262738" y="2190750"/>
                  </a:lnTo>
                  <a:close/>
                </a:path>
                <a:path w="6974205" h="2617470">
                  <a:moveTo>
                    <a:pt x="6611340" y="857250"/>
                  </a:moveTo>
                  <a:lnTo>
                    <a:pt x="0" y="857250"/>
                  </a:lnTo>
                  <a:lnTo>
                    <a:pt x="0" y="1070610"/>
                  </a:lnTo>
                  <a:lnTo>
                    <a:pt x="6611340" y="1070610"/>
                  </a:lnTo>
                  <a:lnTo>
                    <a:pt x="6611340" y="857250"/>
                  </a:lnTo>
                  <a:close/>
                </a:path>
                <a:path w="6974205" h="2617470">
                  <a:moveTo>
                    <a:pt x="6792950" y="1333500"/>
                  </a:moveTo>
                  <a:lnTo>
                    <a:pt x="0" y="1333500"/>
                  </a:lnTo>
                  <a:lnTo>
                    <a:pt x="0" y="1531620"/>
                  </a:lnTo>
                  <a:lnTo>
                    <a:pt x="6792950" y="1531620"/>
                  </a:lnTo>
                  <a:lnTo>
                    <a:pt x="6792950" y="1333500"/>
                  </a:lnTo>
                  <a:close/>
                </a:path>
                <a:path w="6974205" h="2617470">
                  <a:moveTo>
                    <a:pt x="6802437" y="1943100"/>
                  </a:moveTo>
                  <a:lnTo>
                    <a:pt x="3316541" y="1943100"/>
                  </a:lnTo>
                  <a:lnTo>
                    <a:pt x="3316541" y="2156460"/>
                  </a:lnTo>
                  <a:lnTo>
                    <a:pt x="6802437" y="2156460"/>
                  </a:lnTo>
                  <a:lnTo>
                    <a:pt x="6802437" y="1943100"/>
                  </a:lnTo>
                  <a:close/>
                </a:path>
                <a:path w="6974205" h="2617470">
                  <a:moveTo>
                    <a:pt x="6834454" y="1104900"/>
                  </a:moveTo>
                  <a:lnTo>
                    <a:pt x="0" y="1104900"/>
                  </a:lnTo>
                  <a:lnTo>
                    <a:pt x="0" y="1303020"/>
                  </a:lnTo>
                  <a:lnTo>
                    <a:pt x="6834454" y="1303020"/>
                  </a:lnTo>
                  <a:lnTo>
                    <a:pt x="6834454" y="1104900"/>
                  </a:lnTo>
                  <a:close/>
                </a:path>
                <a:path w="6974205" h="2617470">
                  <a:moveTo>
                    <a:pt x="6963804" y="247650"/>
                  </a:moveTo>
                  <a:lnTo>
                    <a:pt x="0" y="247650"/>
                  </a:lnTo>
                  <a:lnTo>
                    <a:pt x="0" y="445770"/>
                  </a:lnTo>
                  <a:lnTo>
                    <a:pt x="6963804" y="445770"/>
                  </a:lnTo>
                  <a:lnTo>
                    <a:pt x="6963804" y="247650"/>
                  </a:lnTo>
                  <a:close/>
                </a:path>
                <a:path w="6974205" h="2617470">
                  <a:moveTo>
                    <a:pt x="697397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6973976" y="213360"/>
                  </a:lnTo>
                  <a:lnTo>
                    <a:pt x="6973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8850" y="373417"/>
            <a:ext cx="588645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95">
                <a:solidFill>
                  <a:srgbClr val="1A1A1A"/>
                </a:solidFill>
                <a:latin typeface="Trebuchet MS"/>
                <a:cs typeface="Trebuchet MS"/>
              </a:rPr>
              <a:t>eason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1A1A1A"/>
                </a:solidFill>
                <a:latin typeface="Trebuchet MS"/>
                <a:cs typeface="Trebuchet MS"/>
              </a:rPr>
              <a:t>do</a:t>
            </a:r>
            <a:r>
              <a:rPr dirty="0" sz="2600" spc="-135">
                <a:solidFill>
                  <a:srgbClr val="1A1A1A"/>
                </a:solidFill>
                <a:latin typeface="Trebuchet MS"/>
                <a:cs typeface="Trebuchet MS"/>
              </a:rPr>
              <a:t>n</a:t>
            </a:r>
            <a:r>
              <a:rPr dirty="0" sz="2600" spc="-459">
                <a:solidFill>
                  <a:srgbClr val="1A1A1A"/>
                </a:solidFill>
                <a:latin typeface="Trebuchet MS"/>
                <a:cs typeface="Trebuchet MS"/>
              </a:rPr>
              <a:t>’</a:t>
            </a:r>
            <a:r>
              <a:rPr dirty="0" sz="2600" spc="-3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2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21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nline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250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hopping: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50" y="996987"/>
            <a:ext cx="6997700" cy="2680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30"/>
              </a:spcBef>
            </a:pPr>
            <a:r>
              <a:rPr dirty="0" sz="1400" spc="-5" b="1">
                <a:latin typeface="Arial"/>
                <a:cs typeface="Arial"/>
              </a:rPr>
              <a:t>Products on website don't match with </a:t>
            </a:r>
            <a:r>
              <a:rPr dirty="0" sz="1400" b="1">
                <a:latin typeface="Arial"/>
                <a:cs typeface="Arial"/>
              </a:rPr>
              <a:t>the </a:t>
            </a:r>
            <a:r>
              <a:rPr dirty="0" sz="1400" spc="-5" b="1">
                <a:latin typeface="Arial"/>
                <a:cs typeface="Arial"/>
              </a:rPr>
              <a:t>real </a:t>
            </a:r>
            <a:r>
              <a:rPr dirty="0" sz="1400" b="1">
                <a:latin typeface="Arial"/>
                <a:cs typeface="Arial"/>
              </a:rPr>
              <a:t>thing: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Over 71.3%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respondent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don't trust </a:t>
            </a:r>
            <a:r>
              <a:rPr dirty="0" sz="1300" spc="-350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the quality of the products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sells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online,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since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they prefer tell the quality through touching objects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and</a:t>
            </a:r>
            <a:r>
              <a:rPr dirty="0" sz="1300" spc="-10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checking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 them on the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spot.</a:t>
            </a:r>
            <a:endParaRPr sz="1300">
              <a:latin typeface="Arial"/>
              <a:cs typeface="Arial"/>
            </a:endParaRPr>
          </a:p>
          <a:p>
            <a:pPr marL="12700" marR="148590">
              <a:lnSpc>
                <a:spcPct val="115700"/>
              </a:lnSpc>
              <a:spcBef>
                <a:spcPts val="1170"/>
              </a:spcBef>
            </a:pPr>
            <a:r>
              <a:rPr dirty="0" sz="1400" spc="-5" b="1">
                <a:latin typeface="Arial"/>
                <a:cs typeface="Arial"/>
              </a:rPr>
              <a:t>Scam sellers on online marketplaces: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49.5%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respondent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listed while online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shopping </a:t>
            </a:r>
            <a:r>
              <a:rPr dirty="0" sz="1300" spc="5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there is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so many scams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and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stealing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important info from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consumers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that is the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reason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Identity </a:t>
            </a:r>
            <a:r>
              <a:rPr dirty="0" sz="1300" spc="-350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Fraud.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Many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time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cloths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that is ordered online don't fit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so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people like trying them on in </a:t>
            </a:r>
            <a:r>
              <a:rPr dirty="0" sz="1300">
                <a:solidFill>
                  <a:srgbClr val="282829"/>
                </a:solidFill>
                <a:latin typeface="Arial"/>
                <a:cs typeface="Arial"/>
              </a:rPr>
              <a:t>a store </a:t>
            </a:r>
            <a:r>
              <a:rPr dirty="0" sz="1300" spc="5">
                <a:solidFill>
                  <a:srgbClr val="28282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82829"/>
                </a:solidFill>
                <a:latin typeface="Arial"/>
                <a:cs typeface="Arial"/>
              </a:rPr>
              <a:t>instead.</a:t>
            </a:r>
            <a:endParaRPr sz="1300">
              <a:latin typeface="Arial"/>
              <a:cs typeface="Arial"/>
            </a:endParaRPr>
          </a:p>
          <a:p>
            <a:pPr marL="12700" marR="177165">
              <a:lnSpc>
                <a:spcPct val="115799"/>
              </a:lnSpc>
              <a:spcBef>
                <a:spcPts val="1170"/>
              </a:spcBef>
            </a:pPr>
            <a:r>
              <a:rPr dirty="0" sz="1400" spc="-5" b="1">
                <a:solidFill>
                  <a:srgbClr val="595959"/>
                </a:solidFill>
                <a:latin typeface="Arial"/>
                <a:cs typeface="Arial"/>
              </a:rPr>
              <a:t>Delay in Delivery: </a:t>
            </a:r>
            <a:r>
              <a:rPr dirty="0" sz="1300" spc="-5">
                <a:solidFill>
                  <a:srgbClr val="595959"/>
                </a:solidFill>
                <a:latin typeface="Arial"/>
                <a:cs typeface="Arial"/>
              </a:rPr>
              <a:t>Over 17.8% </a:t>
            </a:r>
            <a:r>
              <a:rPr dirty="0" sz="1300">
                <a:solidFill>
                  <a:srgbClr val="595959"/>
                </a:solidFill>
                <a:latin typeface="Arial"/>
                <a:cs typeface="Arial"/>
              </a:rPr>
              <a:t>respondent </a:t>
            </a:r>
            <a:r>
              <a:rPr dirty="0" sz="1300">
                <a:solidFill>
                  <a:srgbClr val="555555"/>
                </a:solidFill>
                <a:latin typeface="Arial"/>
                <a:cs typeface="Arial"/>
              </a:rPr>
              <a:t>claims </a:t>
            </a:r>
            <a:r>
              <a:rPr dirty="0" sz="1300" spc="-5">
                <a:solidFill>
                  <a:srgbClr val="555555"/>
                </a:solidFill>
                <a:latin typeface="Arial"/>
                <a:cs typeface="Arial"/>
              </a:rPr>
              <a:t>the delivery of the product to </a:t>
            </a:r>
            <a:r>
              <a:rPr dirty="0" sz="1300" spc="5">
                <a:solidFill>
                  <a:srgbClr val="555555"/>
                </a:solidFill>
                <a:latin typeface="Arial"/>
                <a:cs typeface="Arial"/>
              </a:rPr>
              <a:t>customer’ </a:t>
            </a:r>
            <a:r>
              <a:rPr dirty="0" sz="1300">
                <a:solidFill>
                  <a:srgbClr val="555555"/>
                </a:solidFill>
                <a:latin typeface="Arial"/>
                <a:cs typeface="Arial"/>
              </a:rPr>
              <a:t>s </a:t>
            </a:r>
            <a:r>
              <a:rPr dirty="0" sz="1300" spc="-35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55555"/>
                </a:solidFill>
                <a:latin typeface="Arial"/>
                <a:cs typeface="Arial"/>
              </a:rPr>
              <a:t>doorstep takes about 1-3 weeks. This frustrates the </a:t>
            </a:r>
            <a:r>
              <a:rPr dirty="0" sz="1300">
                <a:solidFill>
                  <a:srgbClr val="555555"/>
                </a:solidFill>
                <a:latin typeface="Arial"/>
                <a:cs typeface="Arial"/>
              </a:rPr>
              <a:t>customer </a:t>
            </a:r>
            <a:r>
              <a:rPr dirty="0" sz="1300" spc="-5">
                <a:solidFill>
                  <a:srgbClr val="555555"/>
                </a:solidFill>
                <a:latin typeface="Arial"/>
                <a:cs typeface="Arial"/>
              </a:rPr>
              <a:t>and prevents them from </a:t>
            </a:r>
            <a:r>
              <a:rPr dirty="0" sz="1300">
                <a:solidFill>
                  <a:srgbClr val="555555"/>
                </a:solidFill>
                <a:latin typeface="Arial"/>
                <a:cs typeface="Arial"/>
              </a:rPr>
              <a:t> shopping</a:t>
            </a:r>
            <a:r>
              <a:rPr dirty="0" sz="1300" spc="-1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555555"/>
                </a:solidFill>
                <a:latin typeface="Arial"/>
                <a:cs typeface="Arial"/>
              </a:rPr>
              <a:t>online.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1183004"/>
            <a:ext cx="7000240" cy="392430"/>
          </a:xfrm>
          <a:custGeom>
            <a:avLst/>
            <a:gdLst/>
            <a:ahLst/>
            <a:cxnLst/>
            <a:rect l="l" t="t" r="r" b="b"/>
            <a:pathLst>
              <a:path w="7000240" h="392430">
                <a:moveTo>
                  <a:pt x="5887631" y="209550"/>
                </a:moveTo>
                <a:lnTo>
                  <a:pt x="0" y="209550"/>
                </a:lnTo>
                <a:lnTo>
                  <a:pt x="0" y="392430"/>
                </a:lnTo>
                <a:lnTo>
                  <a:pt x="5887631" y="392430"/>
                </a:lnTo>
                <a:lnTo>
                  <a:pt x="5887631" y="209550"/>
                </a:lnTo>
                <a:close/>
              </a:path>
              <a:path w="7000240" h="392430">
                <a:moveTo>
                  <a:pt x="6999821" y="0"/>
                </a:moveTo>
                <a:lnTo>
                  <a:pt x="0" y="0"/>
                </a:lnTo>
                <a:lnTo>
                  <a:pt x="0" y="182880"/>
                </a:lnTo>
                <a:lnTo>
                  <a:pt x="6999821" y="182880"/>
                </a:lnTo>
                <a:lnTo>
                  <a:pt x="6999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0" y="456867"/>
            <a:ext cx="559498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85">
                <a:solidFill>
                  <a:srgbClr val="1A1A1A"/>
                </a:solidFill>
                <a:latin typeface="Trebuchet MS"/>
                <a:cs typeface="Trebuchet MS"/>
              </a:rPr>
              <a:t>M</a:t>
            </a:r>
            <a:r>
              <a:rPr dirty="0" sz="2600" spc="15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105">
                <a:solidFill>
                  <a:srgbClr val="1A1A1A"/>
                </a:solidFill>
                <a:latin typeface="Trebuchet MS"/>
                <a:cs typeface="Trebuchet MS"/>
              </a:rPr>
              <a:t>s</a:t>
            </a:r>
            <a:r>
              <a:rPr dirty="0" sz="2600" spc="-35">
                <a:solidFill>
                  <a:srgbClr val="1A1A1A"/>
                </a:solidFill>
                <a:latin typeface="Trebuchet MS"/>
                <a:cs typeface="Trebuchet MS"/>
              </a:rPr>
              <a:t>t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50">
                <a:solidFill>
                  <a:srgbClr val="1A1A1A"/>
                </a:solidFill>
                <a:latin typeface="Trebuchet MS"/>
                <a:cs typeface="Trebuchet MS"/>
              </a:rPr>
              <a:t>e</a:t>
            </a:r>
            <a:r>
              <a:rPr dirty="0" sz="2600" spc="-20">
                <a:solidFill>
                  <a:srgbClr val="1A1A1A"/>
                </a:solidFill>
                <a:latin typeface="Trebuchet MS"/>
                <a:cs typeface="Trebuchet MS"/>
              </a:rPr>
              <a:t>f</a:t>
            </a:r>
            <a:r>
              <a:rPr dirty="0" sz="2600" spc="-55">
                <a:solidFill>
                  <a:srgbClr val="1A1A1A"/>
                </a:solidFill>
                <a:latin typeface="Trebuchet MS"/>
                <a:cs typeface="Trebuchet MS"/>
              </a:rPr>
              <a:t>er</a:t>
            </a:r>
            <a:r>
              <a:rPr dirty="0" sz="2600" spc="-65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114">
                <a:solidFill>
                  <a:srgbClr val="1A1A1A"/>
                </a:solidFill>
                <a:latin typeface="Trebuchet MS"/>
                <a:cs typeface="Trebuchet MS"/>
              </a:rPr>
              <a:t>ed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A1A1A"/>
                </a:solidFill>
                <a:latin typeface="Trebuchet MS"/>
                <a:cs typeface="Trebuchet MS"/>
              </a:rPr>
              <a:t>p</a:t>
            </a:r>
            <a:r>
              <a:rPr dirty="0" sz="2600" spc="-10">
                <a:solidFill>
                  <a:srgbClr val="1A1A1A"/>
                </a:solidFill>
                <a:latin typeface="Trebuchet MS"/>
                <a:cs typeface="Trebuchet MS"/>
              </a:rPr>
              <a:t>r</a:t>
            </a:r>
            <a:r>
              <a:rPr dirty="0" sz="2600" spc="85">
                <a:solidFill>
                  <a:srgbClr val="1A1A1A"/>
                </a:solidFill>
                <a:latin typeface="Trebuchet MS"/>
                <a:cs typeface="Trebuchet MS"/>
              </a:rPr>
              <a:t>oduct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1A1A1A"/>
                </a:solidFill>
                <a:latin typeface="Trebuchet MS"/>
                <a:cs typeface="Trebuchet MS"/>
              </a:rPr>
              <a:t>b</a:t>
            </a:r>
            <a:r>
              <a:rPr dirty="0" sz="2600" spc="90">
                <a:solidFill>
                  <a:srgbClr val="1A1A1A"/>
                </a:solidFill>
                <a:latin typeface="Trebuchet MS"/>
                <a:cs typeface="Trebuchet MS"/>
              </a:rPr>
              <a:t>u</a:t>
            </a:r>
            <a:r>
              <a:rPr dirty="0" sz="2600" spc="40">
                <a:solidFill>
                  <a:srgbClr val="1A1A1A"/>
                </a:solidFill>
                <a:latin typeface="Trebuchet MS"/>
                <a:cs typeface="Trebuchet MS"/>
              </a:rPr>
              <a:t>y</a:t>
            </a:r>
            <a:r>
              <a:rPr dirty="0" sz="2600" spc="-2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1A1A1A"/>
                </a:solidFill>
                <a:latin typeface="Trebuchet MS"/>
                <a:cs typeface="Trebuchet MS"/>
              </a:rPr>
              <a:t>O</a:t>
            </a:r>
            <a:r>
              <a:rPr dirty="0" sz="2600" spc="-40">
                <a:solidFill>
                  <a:srgbClr val="1A1A1A"/>
                </a:solidFill>
                <a:latin typeface="Trebuchet MS"/>
                <a:cs typeface="Trebuchet MS"/>
              </a:rPr>
              <a:t>nline: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275" y="1137534"/>
            <a:ext cx="701929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2/3 of the ‘best e-commerce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sites’ sell clothing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online.That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confirms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data from an earlier online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shopping </a:t>
            </a:r>
            <a:r>
              <a:rPr dirty="0" sz="1200" spc="-32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behavior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survey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saying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that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clothing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is the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most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popular product buyers</a:t>
            </a:r>
            <a:r>
              <a:rPr dirty="0" sz="120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B3735"/>
                </a:solidFill>
                <a:latin typeface="Arial"/>
                <a:cs typeface="Arial"/>
              </a:rPr>
              <a:t>shop</a:t>
            </a:r>
            <a:r>
              <a:rPr dirty="0" sz="1200" spc="-5">
                <a:solidFill>
                  <a:srgbClr val="3B3735"/>
                </a:solidFill>
                <a:latin typeface="Arial"/>
                <a:cs typeface="Arial"/>
              </a:rPr>
              <a:t> for online.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1714500"/>
            <a:ext cx="6996599" cy="3257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399" y="828209"/>
            <a:ext cx="466661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solidFill>
                  <a:srgbClr val="28314A"/>
                </a:solidFill>
                <a:latin typeface="Arial"/>
                <a:cs typeface="Arial"/>
              </a:rPr>
              <a:t>Group</a:t>
            </a:r>
            <a:r>
              <a:rPr dirty="0" sz="2700" spc="-55">
                <a:solidFill>
                  <a:srgbClr val="28314A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28314A"/>
                </a:solidFill>
                <a:latin typeface="Arial"/>
                <a:cs typeface="Arial"/>
              </a:rPr>
              <a:t>Member</a:t>
            </a:r>
            <a:r>
              <a:rPr dirty="0" sz="2700" spc="-50">
                <a:solidFill>
                  <a:srgbClr val="28314A"/>
                </a:solidFill>
                <a:latin typeface="Arial"/>
                <a:cs typeface="Arial"/>
              </a:rPr>
              <a:t> </a:t>
            </a:r>
            <a:r>
              <a:rPr dirty="0" sz="2700" spc="-5">
                <a:solidFill>
                  <a:srgbClr val="28314A"/>
                </a:solidFill>
                <a:latin typeface="Arial"/>
                <a:cs typeface="Arial"/>
              </a:rPr>
              <a:t>Introduction: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7575" y="1564390"/>
            <a:ext cx="309689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506220" algn="l"/>
              </a:tabLst>
            </a:pPr>
            <a:r>
              <a:rPr dirty="0" sz="2000" spc="-80" b="1">
                <a:solidFill>
                  <a:srgbClr val="28314A"/>
                </a:solidFill>
                <a:latin typeface="Calibri"/>
                <a:cs typeface="Calibri"/>
              </a:rPr>
              <a:t>M.</a:t>
            </a:r>
            <a:r>
              <a:rPr dirty="0" sz="2000" spc="-5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100" b="1">
                <a:solidFill>
                  <a:srgbClr val="28314A"/>
                </a:solidFill>
                <a:latin typeface="Calibri"/>
                <a:cs typeface="Calibri"/>
              </a:rPr>
              <a:t>Z</a:t>
            </a:r>
            <a:r>
              <a:rPr dirty="0" sz="2000" spc="60" b="1">
                <a:solidFill>
                  <a:srgbClr val="28314A"/>
                </a:solidFill>
                <a:latin typeface="Calibri"/>
                <a:cs typeface="Calibri"/>
              </a:rPr>
              <a:t>ohaib</a:t>
            </a:r>
            <a:r>
              <a:rPr dirty="0" sz="2000" spc="-5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75" b="1">
                <a:solidFill>
                  <a:srgbClr val="28314A"/>
                </a:solidFill>
                <a:latin typeface="Calibri"/>
                <a:cs typeface="Calibri"/>
              </a:rPr>
              <a:t>Hassan</a:t>
            </a:r>
            <a:r>
              <a:rPr dirty="0" sz="2000" spc="-5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65" b="1">
                <a:solidFill>
                  <a:srgbClr val="28314A"/>
                </a:solidFill>
                <a:latin typeface="Calibri"/>
                <a:cs typeface="Calibri"/>
              </a:rPr>
              <a:t>(</a:t>
            </a:r>
            <a:r>
              <a:rPr dirty="0" sz="2000" spc="-5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100" b="1">
                <a:solidFill>
                  <a:srgbClr val="28314A"/>
                </a:solidFill>
                <a:latin typeface="Calibri"/>
                <a:cs typeface="Calibri"/>
              </a:rPr>
              <a:t>D</a:t>
            </a:r>
            <a:r>
              <a:rPr dirty="0" sz="2000" spc="110" b="1">
                <a:solidFill>
                  <a:srgbClr val="28314A"/>
                </a:solidFill>
                <a:latin typeface="Calibri"/>
                <a:cs typeface="Calibri"/>
              </a:rPr>
              <a:t>S</a:t>
            </a:r>
            <a:r>
              <a:rPr dirty="0" sz="2000" spc="40" b="1">
                <a:solidFill>
                  <a:srgbClr val="28314A"/>
                </a:solidFill>
                <a:latin typeface="Calibri"/>
                <a:cs typeface="Calibri"/>
              </a:rPr>
              <a:t>-033</a:t>
            </a:r>
            <a:r>
              <a:rPr dirty="0" sz="2000" spc="-5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50" b="1">
                <a:solidFill>
                  <a:srgbClr val="28314A"/>
                </a:solidFill>
                <a:latin typeface="Calibri"/>
                <a:cs typeface="Calibri"/>
              </a:rPr>
              <a:t>)  </a:t>
            </a:r>
            <a:r>
              <a:rPr dirty="0" sz="2000" spc="55" b="1">
                <a:solidFill>
                  <a:srgbClr val="28314A"/>
                </a:solidFill>
                <a:latin typeface="Calibri"/>
                <a:cs typeface="Calibri"/>
              </a:rPr>
              <a:t>Nisha</a:t>
            </a:r>
            <a:r>
              <a:rPr dirty="0" sz="2000" spc="-4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28314A"/>
                </a:solidFill>
                <a:latin typeface="Calibri"/>
                <a:cs typeface="Calibri"/>
              </a:rPr>
              <a:t>Malik	</a:t>
            </a:r>
            <a:r>
              <a:rPr dirty="0" sz="2000" spc="65" b="1">
                <a:solidFill>
                  <a:srgbClr val="28314A"/>
                </a:solidFill>
                <a:latin typeface="Calibri"/>
                <a:cs typeface="Calibri"/>
              </a:rPr>
              <a:t>( </a:t>
            </a:r>
            <a:r>
              <a:rPr dirty="0" sz="2000" spc="60" b="1">
                <a:solidFill>
                  <a:srgbClr val="28314A"/>
                </a:solidFill>
                <a:latin typeface="Calibri"/>
                <a:cs typeface="Calibri"/>
              </a:rPr>
              <a:t>DS-035) </a:t>
            </a:r>
            <a:r>
              <a:rPr dirty="0" sz="2000" spc="6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20" b="1">
                <a:solidFill>
                  <a:srgbClr val="28314A"/>
                </a:solidFill>
                <a:latin typeface="Calibri"/>
                <a:cs typeface="Calibri"/>
              </a:rPr>
              <a:t>Maryam </a:t>
            </a:r>
            <a:r>
              <a:rPr dirty="0" sz="2000" spc="10" b="1">
                <a:solidFill>
                  <a:srgbClr val="28314A"/>
                </a:solidFill>
                <a:latin typeface="Calibri"/>
                <a:cs typeface="Calibri"/>
              </a:rPr>
              <a:t>Waseem</a:t>
            </a:r>
            <a:r>
              <a:rPr dirty="0" sz="2000" spc="1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60" b="1">
                <a:solidFill>
                  <a:srgbClr val="28314A"/>
                </a:solidFill>
                <a:latin typeface="Calibri"/>
                <a:cs typeface="Calibri"/>
              </a:rPr>
              <a:t>(DS-053) </a:t>
            </a:r>
            <a:r>
              <a:rPr dirty="0" sz="2000" spc="65" b="1">
                <a:solidFill>
                  <a:srgbClr val="28314A"/>
                </a:solidFill>
                <a:latin typeface="Calibri"/>
                <a:cs typeface="Calibri"/>
              </a:rPr>
              <a:t> Hafsa</a:t>
            </a:r>
            <a:r>
              <a:rPr dirty="0" sz="2000" spc="-60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15" b="1">
                <a:solidFill>
                  <a:srgbClr val="28314A"/>
                </a:solidFill>
                <a:latin typeface="Calibri"/>
                <a:cs typeface="Calibri"/>
              </a:rPr>
              <a:t>Mahnoor</a:t>
            </a:r>
            <a:r>
              <a:rPr dirty="0" sz="2000" spc="345" b="1">
                <a:solidFill>
                  <a:srgbClr val="28314A"/>
                </a:solidFill>
                <a:latin typeface="Calibri"/>
                <a:cs typeface="Calibri"/>
              </a:rPr>
              <a:t> </a:t>
            </a:r>
            <a:r>
              <a:rPr dirty="0" sz="2000" spc="60" b="1">
                <a:solidFill>
                  <a:srgbClr val="28314A"/>
                </a:solidFill>
                <a:latin typeface="Calibri"/>
                <a:cs typeface="Calibri"/>
              </a:rPr>
              <a:t>(DS-038)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7989" y="3744661"/>
            <a:ext cx="1565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725" y="1340812"/>
            <a:ext cx="5556549" cy="1530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76917"/>
            <a:ext cx="269367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5"/>
              <a:t>STATISTICAL</a:t>
            </a:r>
            <a:r>
              <a:rPr dirty="0" sz="2600" spc="-60"/>
              <a:t> </a:t>
            </a:r>
            <a:r>
              <a:rPr dirty="0" sz="2600"/>
              <a:t>TESTS: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057192" y="862481"/>
            <a:ext cx="4796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Char char="•"/>
              <a:tabLst>
                <a:tab pos="169545" algn="l"/>
              </a:tabLst>
            </a:pPr>
            <a:r>
              <a:rPr dirty="0" sz="1800" spc="-160">
                <a:latin typeface="Arial"/>
                <a:cs typeface="Arial"/>
              </a:rPr>
              <a:t>Do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25">
                <a:latin typeface="Arial"/>
                <a:cs typeface="Arial"/>
              </a:rPr>
              <a:t>you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prefer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online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shopping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310">
                <a:latin typeface="Arial"/>
                <a:cs typeface="Arial"/>
              </a:rPr>
              <a:t>?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(1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proportion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14">
                <a:latin typeface="Arial"/>
                <a:cs typeface="Arial"/>
              </a:rPr>
              <a:t>test)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251" y="2957218"/>
            <a:ext cx="6223635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marR="5080" indent="-163195">
              <a:lnSpc>
                <a:spcPct val="120100"/>
              </a:lnSpc>
              <a:spcBef>
                <a:spcPts val="100"/>
              </a:spcBef>
              <a:buSzPct val="64705"/>
              <a:buChar char="•"/>
              <a:tabLst>
                <a:tab pos="175895" algn="l"/>
              </a:tabLst>
            </a:pPr>
            <a:r>
              <a:rPr dirty="0" sz="1700" spc="-180">
                <a:latin typeface="Arial"/>
                <a:cs typeface="Arial"/>
              </a:rPr>
              <a:t>Results: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200">
                <a:latin typeface="Arial"/>
                <a:cs typeface="Arial"/>
              </a:rPr>
              <a:t>As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120">
                <a:latin typeface="Arial"/>
                <a:cs typeface="Arial"/>
              </a:rPr>
              <a:t>P-Value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140">
                <a:latin typeface="Arial"/>
                <a:cs typeface="Arial"/>
              </a:rPr>
              <a:t>&lt;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50">
                <a:latin typeface="Arial"/>
                <a:cs typeface="Arial"/>
              </a:rPr>
              <a:t>0.05,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65">
                <a:latin typeface="Arial"/>
                <a:cs typeface="Arial"/>
              </a:rPr>
              <a:t>therefore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114">
                <a:latin typeface="Arial"/>
                <a:cs typeface="Arial"/>
              </a:rPr>
              <a:t>we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70">
                <a:latin typeface="Arial"/>
                <a:cs typeface="Arial"/>
              </a:rPr>
              <a:t>reject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50">
                <a:latin typeface="Arial"/>
                <a:cs typeface="Arial"/>
              </a:rPr>
              <a:t>Ho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80">
                <a:latin typeface="Arial"/>
                <a:cs typeface="Arial"/>
              </a:rPr>
              <a:t>and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90">
                <a:latin typeface="Arial"/>
                <a:cs typeface="Arial"/>
              </a:rPr>
              <a:t>accept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05">
                <a:latin typeface="Arial"/>
                <a:cs typeface="Arial"/>
              </a:rPr>
              <a:t>H1.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204">
                <a:latin typeface="Arial"/>
                <a:cs typeface="Arial"/>
              </a:rPr>
              <a:t>This </a:t>
            </a:r>
            <a:r>
              <a:rPr dirty="0" sz="1700" spc="-455">
                <a:latin typeface="Arial"/>
                <a:cs typeface="Arial"/>
              </a:rPr>
              <a:t> </a:t>
            </a:r>
            <a:r>
              <a:rPr dirty="0" sz="1700" spc="-95">
                <a:latin typeface="Arial"/>
                <a:cs typeface="Arial"/>
              </a:rPr>
              <a:t>indicates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65">
                <a:latin typeface="Arial"/>
                <a:cs typeface="Arial"/>
              </a:rPr>
              <a:t>that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125">
                <a:latin typeface="Arial"/>
                <a:cs typeface="Arial"/>
              </a:rPr>
              <a:t>more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60">
                <a:latin typeface="Arial"/>
                <a:cs typeface="Arial"/>
              </a:rPr>
              <a:t>people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prefer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105">
                <a:latin typeface="Arial"/>
                <a:cs typeface="Arial"/>
              </a:rPr>
              <a:t>online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05">
                <a:latin typeface="Arial"/>
                <a:cs typeface="Arial"/>
              </a:rPr>
              <a:t>shopping.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76917"/>
            <a:ext cx="269367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5"/>
              <a:t>STATISTICAL</a:t>
            </a:r>
            <a:r>
              <a:rPr dirty="0" sz="2600" spc="-60"/>
              <a:t> </a:t>
            </a:r>
            <a:r>
              <a:rPr dirty="0" sz="2600"/>
              <a:t>TESTS: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007752" y="982011"/>
            <a:ext cx="608457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marR="5080" indent="-185420">
              <a:lnSpc>
                <a:spcPct val="121100"/>
              </a:lnSpc>
              <a:spcBef>
                <a:spcPts val="100"/>
              </a:spcBef>
              <a:buChar char="•"/>
              <a:tabLst>
                <a:tab pos="198120" algn="l"/>
              </a:tabLst>
            </a:pPr>
            <a:r>
              <a:rPr dirty="0" sz="1600" spc="-140">
                <a:latin typeface="Arial"/>
                <a:cs typeface="Arial"/>
              </a:rPr>
              <a:t>Do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you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think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you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buy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40">
                <a:latin typeface="Arial"/>
                <a:cs typeface="Arial"/>
              </a:rPr>
              <a:t>unnecessary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things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14">
                <a:latin typeface="Arial"/>
                <a:cs typeface="Arial"/>
              </a:rPr>
              <a:t>spend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more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45">
                <a:latin typeface="Arial"/>
                <a:cs typeface="Arial"/>
              </a:rPr>
              <a:t>money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in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online </a:t>
            </a:r>
            <a:r>
              <a:rPr dirty="0" sz="1600" spc="-43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shopping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40">
                <a:latin typeface="Arial"/>
                <a:cs typeface="Arial"/>
              </a:rPr>
              <a:t>as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they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are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 </a:t>
            </a:r>
            <a:r>
              <a:rPr dirty="0" sz="1600" spc="-95">
                <a:latin typeface="Arial"/>
                <a:cs typeface="Arial"/>
              </a:rPr>
              <a:t>click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away?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(1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proportion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test)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752" y="3379137"/>
            <a:ext cx="6646545" cy="9048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98120" marR="5080" indent="-185420">
              <a:lnSpc>
                <a:spcPct val="120400"/>
              </a:lnSpc>
              <a:spcBef>
                <a:spcPts val="85"/>
              </a:spcBef>
              <a:buChar char="•"/>
              <a:tabLst>
                <a:tab pos="198120" algn="l"/>
              </a:tabLst>
            </a:pPr>
            <a:r>
              <a:rPr dirty="0" sz="1600" spc="-170">
                <a:latin typeface="Arial"/>
                <a:cs typeface="Arial"/>
              </a:rPr>
              <a:t>Results: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85">
                <a:latin typeface="Arial"/>
                <a:cs typeface="Arial"/>
              </a:rPr>
              <a:t>As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14">
                <a:latin typeface="Arial"/>
                <a:cs typeface="Arial"/>
              </a:rPr>
              <a:t>P-Value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130">
                <a:latin typeface="Arial"/>
                <a:cs typeface="Arial"/>
              </a:rPr>
              <a:t>&gt;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0.05,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therefore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we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reject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H1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accept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40">
                <a:latin typeface="Arial"/>
                <a:cs typeface="Arial"/>
              </a:rPr>
              <a:t>Ho.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90">
                <a:latin typeface="Arial"/>
                <a:cs typeface="Arial"/>
              </a:rPr>
              <a:t>This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indicates </a:t>
            </a:r>
            <a:r>
              <a:rPr dirty="0" sz="1600" spc="-43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that </a:t>
            </a:r>
            <a:r>
              <a:rPr dirty="0" sz="1600" spc="-55">
                <a:latin typeface="Arial"/>
                <a:cs typeface="Arial"/>
              </a:rPr>
              <a:t>people do </a:t>
            </a:r>
            <a:r>
              <a:rPr dirty="0" sz="1600" spc="-100">
                <a:latin typeface="Arial"/>
                <a:cs typeface="Arial"/>
              </a:rPr>
              <a:t>not </a:t>
            </a:r>
            <a:r>
              <a:rPr dirty="0" sz="1600" spc="-70">
                <a:latin typeface="Arial"/>
                <a:cs typeface="Arial"/>
              </a:rPr>
              <a:t>buy </a:t>
            </a:r>
            <a:r>
              <a:rPr dirty="0" sz="1600" spc="-140">
                <a:latin typeface="Arial"/>
                <a:cs typeface="Arial"/>
              </a:rPr>
              <a:t>unnecessary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things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114">
                <a:latin typeface="Arial"/>
                <a:cs typeface="Arial"/>
              </a:rPr>
              <a:t>spend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more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145">
                <a:latin typeface="Arial"/>
                <a:cs typeface="Arial"/>
              </a:rPr>
              <a:t>money</a:t>
            </a:r>
            <a:r>
              <a:rPr dirty="0" sz="1600" spc="-14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in </a:t>
            </a:r>
            <a:r>
              <a:rPr dirty="0" sz="1600" spc="-95">
                <a:latin typeface="Arial"/>
                <a:cs typeface="Arial"/>
              </a:rPr>
              <a:t>online 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shopping.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200" y="1800225"/>
            <a:ext cx="5615700" cy="15430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775" y="1245674"/>
            <a:ext cx="6462175" cy="2075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47325"/>
            <a:ext cx="28987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"/>
              <a:t>STATISTICAL</a:t>
            </a:r>
            <a:r>
              <a:rPr dirty="0" sz="2800" spc="-85"/>
              <a:t> </a:t>
            </a:r>
            <a:r>
              <a:rPr dirty="0" sz="2800"/>
              <a:t>TESTS: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29993" y="854138"/>
            <a:ext cx="46907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indent="-163195">
              <a:lnSpc>
                <a:spcPct val="100000"/>
              </a:lnSpc>
              <a:spcBef>
                <a:spcPts val="100"/>
              </a:spcBef>
              <a:buChar char="•"/>
              <a:tabLst>
                <a:tab pos="175895" algn="l"/>
              </a:tabLst>
            </a:pPr>
            <a:r>
              <a:rPr dirty="0" sz="1700" spc="-150">
                <a:latin typeface="Arial"/>
                <a:cs typeface="Arial"/>
              </a:rPr>
              <a:t>How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200">
                <a:latin typeface="Arial"/>
                <a:cs typeface="Arial"/>
              </a:rPr>
              <a:t>much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55">
                <a:latin typeface="Arial"/>
                <a:cs typeface="Arial"/>
              </a:rPr>
              <a:t>do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20">
                <a:latin typeface="Arial"/>
                <a:cs typeface="Arial"/>
              </a:rPr>
              <a:t>you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00">
                <a:latin typeface="Arial"/>
                <a:cs typeface="Arial"/>
              </a:rPr>
              <a:t>trust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05">
                <a:latin typeface="Arial"/>
                <a:cs typeface="Arial"/>
              </a:rPr>
              <a:t>online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130">
                <a:latin typeface="Arial"/>
                <a:cs typeface="Arial"/>
              </a:rPr>
              <a:t>stores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85">
                <a:latin typeface="Arial"/>
                <a:cs typeface="Arial"/>
              </a:rPr>
              <a:t>?(Normality</a:t>
            </a:r>
            <a:r>
              <a:rPr dirty="0" sz="1700" spc="-10">
                <a:latin typeface="Arial"/>
                <a:cs typeface="Arial"/>
              </a:rPr>
              <a:t> </a:t>
            </a:r>
            <a:r>
              <a:rPr dirty="0" sz="1700" spc="-110">
                <a:latin typeface="Arial"/>
                <a:cs typeface="Arial"/>
              </a:rPr>
              <a:t>test)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93" y="3434143"/>
            <a:ext cx="658495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5260" marR="5080" indent="-163195">
              <a:lnSpc>
                <a:spcPct val="120100"/>
              </a:lnSpc>
              <a:spcBef>
                <a:spcPts val="100"/>
              </a:spcBef>
              <a:buChar char="•"/>
              <a:tabLst>
                <a:tab pos="175895" algn="l"/>
              </a:tabLst>
            </a:pPr>
            <a:r>
              <a:rPr dirty="0" sz="1700" spc="-180">
                <a:latin typeface="Arial"/>
                <a:cs typeface="Arial"/>
              </a:rPr>
              <a:t>Results:</a:t>
            </a:r>
            <a:r>
              <a:rPr dirty="0" sz="1700" spc="-175">
                <a:latin typeface="Arial"/>
                <a:cs typeface="Arial"/>
              </a:rPr>
              <a:t> </a:t>
            </a:r>
            <a:r>
              <a:rPr dirty="0" sz="1700" spc="-200">
                <a:latin typeface="Arial"/>
                <a:cs typeface="Arial"/>
              </a:rPr>
              <a:t>As</a:t>
            </a:r>
            <a:r>
              <a:rPr dirty="0" sz="1700" spc="-195">
                <a:latin typeface="Arial"/>
                <a:cs typeface="Arial"/>
              </a:rPr>
              <a:t> </a:t>
            </a:r>
            <a:r>
              <a:rPr dirty="0" sz="1700" spc="-120">
                <a:latin typeface="Arial"/>
                <a:cs typeface="Arial"/>
              </a:rPr>
              <a:t>P-Value </a:t>
            </a:r>
            <a:r>
              <a:rPr dirty="0" sz="1700" spc="140">
                <a:latin typeface="Arial"/>
                <a:cs typeface="Arial"/>
              </a:rPr>
              <a:t>&lt; </a:t>
            </a:r>
            <a:r>
              <a:rPr dirty="0" sz="1700" spc="-30">
                <a:latin typeface="Arial"/>
                <a:cs typeface="Arial"/>
              </a:rPr>
              <a:t>0.005 </a:t>
            </a:r>
            <a:r>
              <a:rPr dirty="0" sz="1700" spc="-75">
                <a:latin typeface="Arial"/>
                <a:cs typeface="Arial"/>
              </a:rPr>
              <a:t>therefore, </a:t>
            </a:r>
            <a:r>
              <a:rPr dirty="0" sz="1700" spc="-15">
                <a:latin typeface="Arial"/>
                <a:cs typeface="Arial"/>
              </a:rPr>
              <a:t>it </a:t>
            </a:r>
            <a:r>
              <a:rPr dirty="0" sz="1700" spc="-95">
                <a:latin typeface="Arial"/>
                <a:cs typeface="Arial"/>
              </a:rPr>
              <a:t>indicates </a:t>
            </a:r>
            <a:r>
              <a:rPr dirty="0" sz="1700" spc="-65">
                <a:latin typeface="Arial"/>
                <a:cs typeface="Arial"/>
              </a:rPr>
              <a:t>that </a:t>
            </a:r>
            <a:r>
              <a:rPr dirty="0" sz="1700" spc="-15">
                <a:latin typeface="Arial"/>
                <a:cs typeface="Arial"/>
              </a:rPr>
              <a:t>data </a:t>
            </a:r>
            <a:r>
              <a:rPr dirty="0" sz="1700" spc="-150">
                <a:latin typeface="Arial"/>
                <a:cs typeface="Arial"/>
              </a:rPr>
              <a:t>is</a:t>
            </a:r>
            <a:r>
              <a:rPr dirty="0" sz="1700" spc="-145">
                <a:latin typeface="Arial"/>
                <a:cs typeface="Arial"/>
              </a:rPr>
              <a:t> </a:t>
            </a:r>
            <a:r>
              <a:rPr dirty="0" sz="1700" spc="-110">
                <a:latin typeface="Arial"/>
                <a:cs typeface="Arial"/>
              </a:rPr>
              <a:t>not </a:t>
            </a:r>
            <a:r>
              <a:rPr dirty="0" sz="1700" spc="-80">
                <a:latin typeface="Arial"/>
                <a:cs typeface="Arial"/>
              </a:rPr>
              <a:t>normally </a:t>
            </a:r>
            <a:r>
              <a:rPr dirty="0" sz="1700" spc="-459">
                <a:latin typeface="Arial"/>
                <a:cs typeface="Arial"/>
              </a:rPr>
              <a:t> </a:t>
            </a:r>
            <a:r>
              <a:rPr dirty="0" sz="1700" spc="-70">
                <a:latin typeface="Arial"/>
                <a:cs typeface="Arial"/>
              </a:rPr>
              <a:t>distributed.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75" y="1255400"/>
            <a:ext cx="7877174" cy="1809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47325"/>
            <a:ext cx="28987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"/>
              <a:t>STATISTICAL</a:t>
            </a:r>
            <a:r>
              <a:rPr dirty="0" sz="2800" spc="-85"/>
              <a:t> </a:t>
            </a:r>
            <a:r>
              <a:rPr dirty="0" sz="2800"/>
              <a:t>TESTS: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54762" y="855662"/>
            <a:ext cx="362140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140">
                <a:latin typeface="Arial"/>
                <a:cs typeface="Arial"/>
              </a:rPr>
              <a:t>H</a:t>
            </a:r>
            <a:r>
              <a:rPr dirty="0" sz="1400" spc="-155">
                <a:latin typeface="Arial"/>
                <a:cs typeface="Arial"/>
              </a:rPr>
              <a:t>o</a:t>
            </a:r>
            <a:r>
              <a:rPr dirty="0" sz="1400" spc="-80">
                <a:latin typeface="Arial"/>
                <a:cs typeface="Arial"/>
              </a:rPr>
              <a:t>w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10">
                <a:latin typeface="Arial"/>
                <a:cs typeface="Arial"/>
              </a:rPr>
              <a:t>m</a:t>
            </a:r>
            <a:r>
              <a:rPr dirty="0" sz="1400" spc="-180">
                <a:latin typeface="Arial"/>
                <a:cs typeface="Arial"/>
              </a:rPr>
              <a:t>u</a:t>
            </a:r>
            <a:r>
              <a:rPr dirty="0" sz="1400" spc="-105">
                <a:latin typeface="Arial"/>
                <a:cs typeface="Arial"/>
              </a:rPr>
              <a:t>c</a:t>
            </a:r>
            <a:r>
              <a:rPr dirty="0" sz="1400" spc="-170">
                <a:latin typeface="Arial"/>
                <a:cs typeface="Arial"/>
              </a:rPr>
              <a:t>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y</a:t>
            </a:r>
            <a:r>
              <a:rPr dirty="0" sz="1400" spc="-125">
                <a:latin typeface="Arial"/>
                <a:cs typeface="Arial"/>
              </a:rPr>
              <a:t>ou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15">
                <a:latin typeface="Arial"/>
                <a:cs typeface="Arial"/>
              </a:rPr>
              <a:t>r</a:t>
            </a:r>
            <a:r>
              <a:rPr dirty="0" sz="1400" spc="-170">
                <a:latin typeface="Arial"/>
                <a:cs typeface="Arial"/>
              </a:rPr>
              <a:t>us</a:t>
            </a:r>
            <a:r>
              <a:rPr dirty="0" sz="1400" spc="-90">
                <a:latin typeface="Arial"/>
                <a:cs typeface="Arial"/>
              </a:rPr>
              <a:t>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online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10">
                <a:latin typeface="Arial"/>
                <a:cs typeface="Arial"/>
              </a:rPr>
              <a:t>stores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40">
                <a:latin typeface="Arial"/>
                <a:cs typeface="Arial"/>
              </a:rPr>
              <a:t>?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95">
                <a:latin typeface="Arial"/>
                <a:cs typeface="Arial"/>
              </a:rPr>
              <a:t>(Mea</a:t>
            </a:r>
            <a:r>
              <a:rPr dirty="0" sz="1400" spc="-8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9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762" y="3485198"/>
            <a:ext cx="6663690" cy="53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 indent="-138430">
              <a:lnSpc>
                <a:spcPct val="119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150">
                <a:latin typeface="Arial"/>
                <a:cs typeface="Arial"/>
              </a:rPr>
              <a:t>Results: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65">
                <a:latin typeface="Arial"/>
                <a:cs typeface="Arial"/>
              </a:rPr>
              <a:t>As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0">
                <a:latin typeface="Arial"/>
                <a:cs typeface="Arial"/>
              </a:rPr>
              <a:t>P-Value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114">
                <a:latin typeface="Arial"/>
                <a:cs typeface="Arial"/>
              </a:rPr>
              <a:t>&gt;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0.05,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therefore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95">
                <a:latin typeface="Arial"/>
                <a:cs typeface="Arial"/>
              </a:rPr>
              <a:t>we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reject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90">
                <a:latin typeface="Arial"/>
                <a:cs typeface="Arial"/>
              </a:rPr>
              <a:t>H1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and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accept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20">
                <a:latin typeface="Arial"/>
                <a:cs typeface="Arial"/>
              </a:rPr>
              <a:t>Ho.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70">
                <a:latin typeface="Arial"/>
                <a:cs typeface="Arial"/>
              </a:rPr>
              <a:t>This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indicates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that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people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trust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25">
                <a:latin typeface="Arial"/>
                <a:cs typeface="Arial"/>
              </a:rPr>
              <a:t>on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online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10">
                <a:latin typeface="Arial"/>
                <a:cs typeface="Arial"/>
              </a:rPr>
              <a:t>stores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25">
                <a:latin typeface="Arial"/>
                <a:cs typeface="Arial"/>
              </a:rPr>
              <a:t>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average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70">
                <a:latin typeface="Arial"/>
                <a:cs typeface="Arial"/>
              </a:rPr>
              <a:t>(Neither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60">
                <a:latin typeface="Arial"/>
                <a:cs typeface="Arial"/>
              </a:rPr>
              <a:t>so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good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nor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60">
                <a:latin typeface="Arial"/>
                <a:cs typeface="Arial"/>
              </a:rPr>
              <a:t>so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bad).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500" y="2211699"/>
            <a:ext cx="6787374" cy="1129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855662"/>
            <a:ext cx="32086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140">
                <a:latin typeface="Arial"/>
                <a:cs typeface="Arial"/>
              </a:rPr>
              <a:t>H</a:t>
            </a:r>
            <a:r>
              <a:rPr dirty="0" sz="1400" spc="-155">
                <a:latin typeface="Arial"/>
                <a:cs typeface="Arial"/>
              </a:rPr>
              <a:t>o</a:t>
            </a:r>
            <a:r>
              <a:rPr dirty="0" sz="1400" spc="-80">
                <a:latin typeface="Arial"/>
                <a:cs typeface="Arial"/>
              </a:rPr>
              <a:t>w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often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y</a:t>
            </a:r>
            <a:r>
              <a:rPr dirty="0" sz="1400" spc="-125">
                <a:latin typeface="Arial"/>
                <a:cs typeface="Arial"/>
              </a:rPr>
              <a:t>ou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25">
                <a:latin typeface="Arial"/>
                <a:cs typeface="Arial"/>
              </a:rPr>
              <a:t>shop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online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40">
                <a:latin typeface="Arial"/>
                <a:cs typeface="Arial"/>
              </a:rPr>
              <a:t>?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95">
                <a:latin typeface="Arial"/>
                <a:cs typeface="Arial"/>
              </a:rPr>
              <a:t>(Mea</a:t>
            </a:r>
            <a:r>
              <a:rPr dirty="0" sz="1400" spc="-85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90">
                <a:latin typeface="Arial"/>
                <a:cs typeface="Arial"/>
              </a:rPr>
              <a:t>test)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762" y="3485198"/>
            <a:ext cx="6521450" cy="53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 indent="-138430">
              <a:lnSpc>
                <a:spcPct val="119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150">
                <a:latin typeface="Arial"/>
                <a:cs typeface="Arial"/>
              </a:rPr>
              <a:t>Results: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65">
                <a:latin typeface="Arial"/>
                <a:cs typeface="Arial"/>
              </a:rPr>
              <a:t>As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0">
                <a:latin typeface="Arial"/>
                <a:cs typeface="Arial"/>
              </a:rPr>
              <a:t>P-Value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114">
                <a:latin typeface="Arial"/>
                <a:cs typeface="Arial"/>
              </a:rPr>
              <a:t>&lt;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0.05,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therefore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95">
                <a:latin typeface="Arial"/>
                <a:cs typeface="Arial"/>
              </a:rPr>
              <a:t>we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reject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25">
                <a:latin typeface="Arial"/>
                <a:cs typeface="Arial"/>
              </a:rPr>
              <a:t>Ho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and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accept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H1.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70">
                <a:latin typeface="Arial"/>
                <a:cs typeface="Arial"/>
              </a:rPr>
              <a:t>This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indicates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that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5">
                <a:latin typeface="Arial"/>
                <a:cs typeface="Arial"/>
              </a:rPr>
              <a:t>more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90">
                <a:latin typeface="Arial"/>
                <a:cs typeface="Arial"/>
              </a:rPr>
              <a:t>tha</a:t>
            </a:r>
            <a:r>
              <a:rPr dirty="0" sz="1400" spc="-100">
                <a:latin typeface="Arial"/>
                <a:cs typeface="Arial"/>
              </a:rPr>
              <a:t>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50</a:t>
            </a:r>
            <a:r>
              <a:rPr dirty="0" sz="1400" spc="-45">
                <a:latin typeface="Arial"/>
                <a:cs typeface="Arial"/>
              </a:rPr>
              <a:t>%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peopl</a:t>
            </a:r>
            <a:r>
              <a:rPr dirty="0" sz="1400" spc="-50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25">
                <a:latin typeface="Arial"/>
                <a:cs typeface="Arial"/>
              </a:rPr>
              <a:t>shop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onlin</a:t>
            </a:r>
            <a:r>
              <a:rPr dirty="0" sz="1400" spc="-120">
                <a:latin typeface="Arial"/>
                <a:cs typeface="Arial"/>
              </a:rPr>
              <a:t>e</a:t>
            </a:r>
            <a:r>
              <a:rPr dirty="0" sz="1400" spc="-8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1567887"/>
            <a:ext cx="5638801" cy="1527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281" y="855154"/>
            <a:ext cx="26847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500">
                <a:latin typeface="Arial"/>
                <a:cs typeface="Arial"/>
              </a:rPr>
              <a:t>Monthly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Income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?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(Mean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test)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281" y="3547555"/>
            <a:ext cx="604456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marR="5080" indent="-143510">
              <a:lnSpc>
                <a:spcPct val="1194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500" spc="-5">
                <a:latin typeface="Arial"/>
                <a:cs typeface="Arial"/>
              </a:rPr>
              <a:t>Result: As </a:t>
            </a:r>
            <a:r>
              <a:rPr dirty="0" sz="1500" spc="-20">
                <a:latin typeface="Arial"/>
                <a:cs typeface="Arial"/>
              </a:rPr>
              <a:t>P-Value </a:t>
            </a:r>
            <a:r>
              <a:rPr dirty="0" sz="1500">
                <a:latin typeface="Arial"/>
                <a:cs typeface="Arial"/>
              </a:rPr>
              <a:t>&lt; </a:t>
            </a:r>
            <a:r>
              <a:rPr dirty="0" sz="1500" spc="-5">
                <a:latin typeface="Arial"/>
                <a:cs typeface="Arial"/>
              </a:rPr>
              <a:t>0.05, therefore we </a:t>
            </a:r>
            <a:r>
              <a:rPr dirty="0" sz="1500">
                <a:latin typeface="Arial"/>
                <a:cs typeface="Arial"/>
              </a:rPr>
              <a:t>reject </a:t>
            </a:r>
            <a:r>
              <a:rPr dirty="0" sz="1500" spc="-5">
                <a:latin typeface="Arial"/>
                <a:cs typeface="Arial"/>
              </a:rPr>
              <a:t>Ho and accept H1. This </a:t>
            </a:r>
            <a:r>
              <a:rPr dirty="0" sz="1500" spc="-40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indicates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that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mean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monthly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income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of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people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greater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than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50,000.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750" y="929175"/>
            <a:ext cx="7737025" cy="3525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632912"/>
            <a:ext cx="1497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5" b="1">
                <a:latin typeface="Arial"/>
                <a:cs typeface="Arial"/>
              </a:rPr>
              <a:t>Regression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075" y="1278100"/>
            <a:ext cx="7482700" cy="2958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890087"/>
            <a:ext cx="1497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5" b="1">
                <a:latin typeface="Arial"/>
                <a:cs typeface="Arial"/>
              </a:rPr>
              <a:t>Regression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649" y="1255499"/>
            <a:ext cx="7696125" cy="3155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890087"/>
            <a:ext cx="1497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5" b="1">
                <a:latin typeface="Arial"/>
                <a:cs typeface="Arial"/>
              </a:rPr>
              <a:t>Regression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088" y="3744661"/>
            <a:ext cx="2362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50" y="1336500"/>
            <a:ext cx="7801899" cy="3048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37293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890087"/>
            <a:ext cx="1497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5" b="1">
                <a:latin typeface="Arial"/>
                <a:cs typeface="Arial"/>
              </a:rPr>
              <a:t>Regression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50" y="1377000"/>
            <a:ext cx="7515449" cy="2004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350" y="218292"/>
            <a:ext cx="30010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STATISTICAL</a:t>
            </a:r>
            <a:r>
              <a:rPr dirty="0" spc="-50"/>
              <a:t> </a:t>
            </a:r>
            <a:r>
              <a:rPr dirty="0"/>
              <a:t>TESTS: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762" y="936662"/>
            <a:ext cx="4084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ct val="100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30">
                <a:latin typeface="Arial"/>
                <a:cs typeface="Arial"/>
              </a:rPr>
              <a:t>Two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test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(physical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amount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online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amount)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762" y="3566198"/>
            <a:ext cx="6750050" cy="53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 indent="-138430">
              <a:lnSpc>
                <a:spcPct val="119000"/>
              </a:lnSpc>
              <a:spcBef>
                <a:spcPts val="100"/>
              </a:spcBef>
              <a:buChar char="•"/>
              <a:tabLst>
                <a:tab pos="151130" algn="l"/>
              </a:tabLst>
            </a:pPr>
            <a:r>
              <a:rPr dirty="0" sz="1400" spc="-5">
                <a:latin typeface="Arial"/>
                <a:cs typeface="Arial"/>
              </a:rPr>
              <a:t>Result: As </a:t>
            </a:r>
            <a:r>
              <a:rPr dirty="0" sz="1400" spc="-20">
                <a:latin typeface="Arial"/>
                <a:cs typeface="Arial"/>
              </a:rPr>
              <a:t>P-Value </a:t>
            </a:r>
            <a:r>
              <a:rPr dirty="0" sz="1400">
                <a:latin typeface="Arial"/>
                <a:cs typeface="Arial"/>
              </a:rPr>
              <a:t>&lt; </a:t>
            </a:r>
            <a:r>
              <a:rPr dirty="0" sz="1400" spc="-5">
                <a:latin typeface="Arial"/>
                <a:cs typeface="Arial"/>
              </a:rPr>
              <a:t>0.05, therefore we </a:t>
            </a:r>
            <a:r>
              <a:rPr dirty="0" sz="1400">
                <a:latin typeface="Arial"/>
                <a:cs typeface="Arial"/>
              </a:rPr>
              <a:t>reject </a:t>
            </a:r>
            <a:r>
              <a:rPr dirty="0" sz="1400" spc="-5">
                <a:latin typeface="Arial"/>
                <a:cs typeface="Arial"/>
              </a:rPr>
              <a:t>Ho and accept H1. This indicates that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people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spend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money</a:t>
            </a:r>
            <a:r>
              <a:rPr dirty="0" sz="1400" spc="-5">
                <a:latin typeface="Arial"/>
                <a:cs typeface="Arial"/>
              </a:rPr>
              <a:t> in physical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shopping</a:t>
            </a:r>
            <a:r>
              <a:rPr dirty="0" sz="1400" spc="-5">
                <a:latin typeface="Arial"/>
                <a:cs typeface="Arial"/>
              </a:rPr>
              <a:t> than online.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560"/>
              <a:t>THAN</a:t>
            </a:r>
            <a:r>
              <a:rPr dirty="0" spc="40"/>
              <a:t>K</a:t>
            </a:r>
            <a:r>
              <a:rPr dirty="0" spc="-140"/>
              <a:t>S!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Any</a:t>
            </a:r>
            <a:r>
              <a:rPr dirty="0" spc="-150"/>
              <a:t> </a:t>
            </a:r>
            <a:r>
              <a:rPr dirty="0" spc="85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700" y="373417"/>
            <a:ext cx="206692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1A1A1A"/>
                </a:solidFill>
                <a:latin typeface="Trebuchet MS"/>
                <a:cs typeface="Trebuchet MS"/>
              </a:rPr>
              <a:t>Introduction: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1615" marR="5080" indent="-168910">
              <a:lnSpc>
                <a:spcPct val="120800"/>
              </a:lnSpc>
              <a:spcBef>
                <a:spcPts val="100"/>
              </a:spcBef>
              <a:buFont typeface="Arial"/>
              <a:buChar char="•"/>
              <a:tabLst>
                <a:tab pos="222250" algn="l"/>
              </a:tabLst>
            </a:pPr>
            <a:r>
              <a:rPr dirty="0" spc="-5" b="1">
                <a:latin typeface="Arial"/>
                <a:cs typeface="Arial"/>
              </a:rPr>
              <a:t>Research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spc="-15" b="1">
                <a:latin typeface="Arial"/>
                <a:cs typeface="Arial"/>
              </a:rPr>
              <a:t>Topic/Hypothesis: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spc="-5"/>
              <a:t>Online </a:t>
            </a:r>
            <a:r>
              <a:rPr dirty="0"/>
              <a:t>shopping</a:t>
            </a:r>
            <a:r>
              <a:rPr dirty="0" spc="-10"/>
              <a:t> </a:t>
            </a:r>
            <a:r>
              <a:rPr dirty="0"/>
              <a:t>cause</a:t>
            </a:r>
            <a:r>
              <a:rPr dirty="0" spc="-5"/>
              <a:t> people to</a:t>
            </a:r>
            <a:r>
              <a:rPr dirty="0" spc="-10"/>
              <a:t> </a:t>
            </a:r>
            <a:r>
              <a:rPr dirty="0"/>
              <a:t>spend</a:t>
            </a:r>
            <a:r>
              <a:rPr dirty="0" spc="-5"/>
              <a:t> </a:t>
            </a:r>
            <a:r>
              <a:rPr dirty="0"/>
              <a:t>more</a:t>
            </a:r>
            <a:r>
              <a:rPr dirty="0" spc="-5"/>
              <a:t> </a:t>
            </a:r>
            <a:r>
              <a:rPr dirty="0"/>
              <a:t>money </a:t>
            </a:r>
            <a:r>
              <a:rPr dirty="0" spc="-405"/>
              <a:t> </a:t>
            </a:r>
            <a:r>
              <a:rPr dirty="0" spc="-5"/>
              <a:t>than</a:t>
            </a:r>
            <a:r>
              <a:rPr dirty="0" spc="-10"/>
              <a:t> </a:t>
            </a:r>
            <a:r>
              <a:rPr dirty="0" spc="-5"/>
              <a:t>in-person </a:t>
            </a:r>
            <a:r>
              <a:rPr dirty="0"/>
              <a:t>shopping.</a:t>
            </a:r>
          </a:p>
          <a:p>
            <a:pPr marL="221615" marR="12700" indent="-168910">
              <a:lnSpc>
                <a:spcPct val="119400"/>
              </a:lnSpc>
              <a:spcBef>
                <a:spcPts val="1025"/>
              </a:spcBef>
              <a:buFont typeface="Arial"/>
              <a:buChar char="•"/>
              <a:tabLst>
                <a:tab pos="222250" algn="l"/>
              </a:tabLst>
            </a:pPr>
            <a:r>
              <a:rPr dirty="0" spc="-25" b="1">
                <a:latin typeface="Arial"/>
                <a:cs typeface="Arial"/>
              </a:rPr>
              <a:t>Target </a:t>
            </a:r>
            <a:r>
              <a:rPr dirty="0" spc="-5" b="1">
                <a:latin typeface="Arial"/>
                <a:cs typeface="Arial"/>
              </a:rPr>
              <a:t>Audience: </a:t>
            </a:r>
            <a:r>
              <a:rPr dirty="0" spc="-5"/>
              <a:t>Post graduate </a:t>
            </a:r>
            <a:r>
              <a:rPr dirty="0"/>
              <a:t>students </a:t>
            </a:r>
            <a:r>
              <a:rPr dirty="0" spc="-5"/>
              <a:t>and working professionals aged between </a:t>
            </a:r>
            <a:r>
              <a:rPr dirty="0" spc="-405"/>
              <a:t> </a:t>
            </a:r>
            <a:r>
              <a:rPr dirty="0" spc="-5"/>
              <a:t>20</a:t>
            </a:r>
            <a:r>
              <a:rPr dirty="0" spc="-10"/>
              <a:t> </a:t>
            </a:r>
            <a:r>
              <a:rPr dirty="0" spc="-5"/>
              <a:t>to 35.</a:t>
            </a:r>
          </a:p>
          <a:p>
            <a:pPr marL="221615" marR="227329" indent="-168910">
              <a:lnSpc>
                <a:spcPct val="120500"/>
              </a:lnSpc>
              <a:spcBef>
                <a:spcPts val="1005"/>
              </a:spcBef>
              <a:buFont typeface="Arial"/>
              <a:buChar char="•"/>
              <a:tabLst>
                <a:tab pos="222250" algn="l"/>
              </a:tabLst>
            </a:pPr>
            <a:r>
              <a:rPr dirty="0" spc="-5" b="1">
                <a:latin typeface="Arial"/>
                <a:cs typeface="Arial"/>
              </a:rPr>
              <a:t>Approach: </a:t>
            </a:r>
            <a:r>
              <a:rPr dirty="0" spc="-85"/>
              <a:t>To</a:t>
            </a:r>
            <a:r>
              <a:rPr dirty="0" spc="-10"/>
              <a:t> </a:t>
            </a:r>
            <a:r>
              <a:rPr dirty="0"/>
              <a:t>carry</a:t>
            </a:r>
            <a:r>
              <a:rPr dirty="0" spc="-5"/>
              <a:t> out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task we</a:t>
            </a:r>
            <a:r>
              <a:rPr dirty="0" spc="-10"/>
              <a:t> </a:t>
            </a:r>
            <a:r>
              <a:rPr dirty="0" spc="-5"/>
              <a:t>have build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5"/>
              <a:t>questionnaire of</a:t>
            </a:r>
            <a:r>
              <a:rPr dirty="0" spc="-10"/>
              <a:t> </a:t>
            </a:r>
            <a:r>
              <a:rPr dirty="0" spc="-5"/>
              <a:t>15 questions</a:t>
            </a:r>
            <a:r>
              <a:rPr dirty="0" spc="-10"/>
              <a:t> </a:t>
            </a:r>
            <a:r>
              <a:rPr dirty="0" spc="-5"/>
              <a:t>in </a:t>
            </a:r>
            <a:r>
              <a:rPr dirty="0" spc="-400"/>
              <a:t> </a:t>
            </a:r>
            <a:r>
              <a:rPr dirty="0" spc="-5"/>
              <a:t>whic</a:t>
            </a:r>
            <a:r>
              <a:rPr dirty="0"/>
              <a:t>h</a:t>
            </a:r>
            <a:r>
              <a:rPr dirty="0" spc="-5"/>
              <a:t> w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collected</a:t>
            </a:r>
            <a:r>
              <a:rPr dirty="0" spc="-5"/>
              <a:t> dat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regarding</a:t>
            </a:r>
            <a:r>
              <a:rPr dirty="0" spc="-5"/>
              <a:t> Gende</a:t>
            </a:r>
            <a:r>
              <a:rPr dirty="0" spc="-85"/>
              <a:t>r</a:t>
            </a:r>
            <a:r>
              <a:rPr dirty="0"/>
              <a:t>,</a:t>
            </a:r>
            <a:r>
              <a:rPr dirty="0" spc="-90"/>
              <a:t> </a:t>
            </a:r>
            <a:r>
              <a:rPr dirty="0" spc="-5"/>
              <a:t>Age</a:t>
            </a:r>
            <a:r>
              <a:rPr dirty="0"/>
              <a:t>,</a:t>
            </a:r>
            <a:r>
              <a:rPr dirty="0" spc="-5"/>
              <a:t> Demographics</a:t>
            </a:r>
            <a:r>
              <a:rPr dirty="0"/>
              <a:t>,</a:t>
            </a:r>
            <a:r>
              <a:rPr dirty="0" spc="-5"/>
              <a:t> </a:t>
            </a:r>
            <a:r>
              <a:rPr dirty="0"/>
              <a:t>Monthly</a:t>
            </a:r>
            <a:r>
              <a:rPr dirty="0" spc="-5"/>
              <a:t> Income  and questions </a:t>
            </a:r>
            <a:r>
              <a:rPr dirty="0"/>
              <a:t>related </a:t>
            </a:r>
            <a:r>
              <a:rPr dirty="0" spc="-5"/>
              <a:t>to Online Shopping </a:t>
            </a:r>
            <a:r>
              <a:rPr dirty="0"/>
              <a:t>such </a:t>
            </a:r>
            <a:r>
              <a:rPr dirty="0" spc="-5"/>
              <a:t>as Online </a:t>
            </a:r>
            <a:r>
              <a:rPr dirty="0"/>
              <a:t>shopping store </a:t>
            </a:r>
            <a:r>
              <a:rPr dirty="0" spc="5"/>
              <a:t> </a:t>
            </a:r>
            <a:r>
              <a:rPr dirty="0" spc="-5"/>
              <a:t>preference, Online </a:t>
            </a:r>
            <a:r>
              <a:rPr dirty="0"/>
              <a:t>shopping monthly </a:t>
            </a:r>
            <a:r>
              <a:rPr dirty="0" spc="-5"/>
              <a:t>expenditure, Customer Satisfaction and </a:t>
            </a:r>
            <a:r>
              <a:rPr dirty="0"/>
              <a:t> </a:t>
            </a:r>
            <a:r>
              <a:rPr dirty="0" spc="-5"/>
              <a:t>Overall</a:t>
            </a:r>
            <a:r>
              <a:rPr dirty="0" spc="-10"/>
              <a:t> </a:t>
            </a:r>
            <a:r>
              <a:rPr dirty="0" spc="-5"/>
              <a:t>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700" y="373417"/>
            <a:ext cx="206692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1A1A1A"/>
                </a:solidFill>
                <a:latin typeface="Trebuchet MS"/>
                <a:cs typeface="Trebuchet MS"/>
              </a:rPr>
              <a:t>Introduction: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081" y="1219355"/>
            <a:ext cx="7188200" cy="15271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3675" marR="5080" indent="-181610">
              <a:lnSpc>
                <a:spcPct val="120400"/>
              </a:lnSpc>
              <a:spcBef>
                <a:spcPts val="80"/>
              </a:spcBef>
              <a:buFont typeface="Arial"/>
              <a:buChar char="•"/>
              <a:tabLst>
                <a:tab pos="194310" algn="l"/>
              </a:tabLst>
            </a:pPr>
            <a:r>
              <a:rPr dirty="0" sz="1500" spc="-5" b="1">
                <a:latin typeface="Arial"/>
                <a:cs typeface="Arial"/>
              </a:rPr>
              <a:t>Statistical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30" b="1">
                <a:latin typeface="Arial"/>
                <a:cs typeface="Arial"/>
              </a:rPr>
              <a:t>Test: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spc="-15">
                <a:latin typeface="Arial"/>
                <a:cs typeface="Arial"/>
              </a:rPr>
              <a:t>We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performed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several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statistical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test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including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Proportion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testing, </a:t>
            </a:r>
            <a:r>
              <a:rPr dirty="0" sz="1500">
                <a:latin typeface="Arial"/>
                <a:cs typeface="Arial"/>
              </a:rPr>
              <a:t> Mean </a:t>
            </a:r>
            <a:r>
              <a:rPr dirty="0" sz="1500" spc="-5">
                <a:latin typeface="Arial"/>
                <a:cs typeface="Arial"/>
              </a:rPr>
              <a:t>testing and Hypothesis testing. </a:t>
            </a:r>
            <a:r>
              <a:rPr dirty="0" sz="1500" spc="-15">
                <a:latin typeface="Arial"/>
                <a:cs typeface="Arial"/>
              </a:rPr>
              <a:t>We </a:t>
            </a:r>
            <a:r>
              <a:rPr dirty="0" sz="1500" spc="-5">
                <a:latin typeface="Arial"/>
                <a:cs typeface="Arial"/>
              </a:rPr>
              <a:t>also applied Correlation to identify </a:t>
            </a:r>
            <a:r>
              <a:rPr dirty="0" sz="1500">
                <a:latin typeface="Arial"/>
                <a:cs typeface="Arial"/>
              </a:rPr>
              <a:t> relations </a:t>
            </a:r>
            <a:r>
              <a:rPr dirty="0" sz="1500" spc="-5">
                <a:latin typeface="Arial"/>
                <a:cs typeface="Arial"/>
              </a:rPr>
              <a:t>among </a:t>
            </a:r>
            <a:r>
              <a:rPr dirty="0" sz="1500">
                <a:latin typeface="Arial"/>
                <a:cs typeface="Arial"/>
              </a:rPr>
              <a:t>variables </a:t>
            </a:r>
            <a:r>
              <a:rPr dirty="0" sz="1500" spc="-5">
                <a:latin typeface="Arial"/>
                <a:cs typeface="Arial"/>
              </a:rPr>
              <a:t>and Regression technique to predict one of the </a:t>
            </a:r>
            <a:r>
              <a:rPr dirty="0" sz="1500">
                <a:latin typeface="Arial"/>
                <a:cs typeface="Arial"/>
              </a:rPr>
              <a:t>variables </a:t>
            </a:r>
            <a:r>
              <a:rPr dirty="0" sz="1500" spc="-40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from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our questionnaire.</a:t>
            </a:r>
            <a:endParaRPr sz="15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194310" algn="l"/>
              </a:tabLst>
            </a:pPr>
            <a:r>
              <a:rPr dirty="0" sz="1500" spc="-5" b="1">
                <a:latin typeface="Arial"/>
                <a:cs typeface="Arial"/>
              </a:rPr>
              <a:t>Software: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All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the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Statistical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analysis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is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performed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using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Minitab.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395" y="1359077"/>
            <a:ext cx="6668770" cy="1676400"/>
          </a:xfrm>
          <a:custGeom>
            <a:avLst/>
            <a:gdLst/>
            <a:ahLst/>
            <a:cxnLst/>
            <a:rect l="l" t="t" r="r" b="b"/>
            <a:pathLst>
              <a:path w="6668770" h="1676400">
                <a:moveTo>
                  <a:pt x="4195178" y="1447800"/>
                </a:moveTo>
                <a:lnTo>
                  <a:pt x="0" y="1447800"/>
                </a:lnTo>
                <a:lnTo>
                  <a:pt x="0" y="1676400"/>
                </a:lnTo>
                <a:lnTo>
                  <a:pt x="4195178" y="1676400"/>
                </a:lnTo>
                <a:lnTo>
                  <a:pt x="4195178" y="1447800"/>
                </a:lnTo>
                <a:close/>
              </a:path>
              <a:path w="6668770" h="1676400">
                <a:moveTo>
                  <a:pt x="6015533" y="0"/>
                </a:moveTo>
                <a:lnTo>
                  <a:pt x="571969" y="0"/>
                </a:lnTo>
                <a:lnTo>
                  <a:pt x="571969" y="228600"/>
                </a:lnTo>
                <a:lnTo>
                  <a:pt x="6015533" y="228600"/>
                </a:lnTo>
                <a:lnTo>
                  <a:pt x="6015533" y="0"/>
                </a:lnTo>
                <a:close/>
              </a:path>
              <a:path w="6668770" h="1676400">
                <a:moveTo>
                  <a:pt x="6668148" y="609600"/>
                </a:moveTo>
                <a:lnTo>
                  <a:pt x="0" y="609600"/>
                </a:lnTo>
                <a:lnTo>
                  <a:pt x="0" y="838200"/>
                </a:lnTo>
                <a:lnTo>
                  <a:pt x="0" y="1066800"/>
                </a:lnTo>
                <a:lnTo>
                  <a:pt x="1705013" y="1066800"/>
                </a:lnTo>
                <a:lnTo>
                  <a:pt x="1705013" y="838200"/>
                </a:lnTo>
                <a:lnTo>
                  <a:pt x="6668148" y="838200"/>
                </a:lnTo>
                <a:lnTo>
                  <a:pt x="6668148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700" y="373417"/>
            <a:ext cx="255524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75">
                <a:solidFill>
                  <a:srgbClr val="1A1A1A"/>
                </a:solidFill>
                <a:latin typeface="Trebuchet MS"/>
                <a:cs typeface="Trebuchet MS"/>
              </a:rPr>
              <a:t>D</a:t>
            </a:r>
            <a:r>
              <a:rPr dirty="0" sz="2600" spc="90">
                <a:solidFill>
                  <a:srgbClr val="1A1A1A"/>
                </a:solidFill>
                <a:latin typeface="Trebuchet MS"/>
                <a:cs typeface="Trebuchet MS"/>
              </a:rPr>
              <a:t>a</a:t>
            </a:r>
            <a:r>
              <a:rPr dirty="0" sz="2600" spc="35">
                <a:solidFill>
                  <a:srgbClr val="1A1A1A"/>
                </a:solidFill>
                <a:latin typeface="Trebuchet MS"/>
                <a:cs typeface="Trebuchet MS"/>
              </a:rPr>
              <a:t>ta</a:t>
            </a:r>
            <a:r>
              <a:rPr dirty="0" sz="2600" spc="-16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600" spc="180">
                <a:solidFill>
                  <a:srgbClr val="1A1A1A"/>
                </a:solidFill>
                <a:latin typeface="Trebuchet MS"/>
                <a:cs typeface="Trebuchet MS"/>
              </a:rPr>
              <a:t>C</a:t>
            </a:r>
            <a:r>
              <a:rPr dirty="0" sz="2600" spc="10">
                <a:solidFill>
                  <a:srgbClr val="1A1A1A"/>
                </a:solidFill>
                <a:latin typeface="Trebuchet MS"/>
                <a:cs typeface="Trebuchet MS"/>
              </a:rPr>
              <a:t>ollection: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700" y="1110155"/>
            <a:ext cx="7141845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28314A"/>
                </a:solidFill>
                <a:latin typeface="Arial"/>
                <a:cs typeface="Arial"/>
              </a:rPr>
              <a:t>This </a:t>
            </a:r>
            <a:r>
              <a:rPr dirty="0" sz="1500">
                <a:solidFill>
                  <a:srgbClr val="28314A"/>
                </a:solidFill>
                <a:latin typeface="Arial"/>
                <a:cs typeface="Arial"/>
              </a:rPr>
              <a:t>survey collected </a:t>
            </a:r>
            <a:r>
              <a:rPr dirty="0" sz="1500" spc="-5">
                <a:solidFill>
                  <a:srgbClr val="28314A"/>
                </a:solidFill>
                <a:latin typeface="Arial"/>
                <a:cs typeface="Arial"/>
              </a:rPr>
              <a:t>information from the targeted people like age between 21 to 30 </a:t>
            </a:r>
            <a:r>
              <a:rPr dirty="0" sz="1500" spc="-405">
                <a:solidFill>
                  <a:srgbClr val="28314A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28314A"/>
                </a:solidFill>
                <a:latin typeface="Arial"/>
                <a:cs typeface="Arial"/>
              </a:rPr>
              <a:t>above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about their opinions,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15">
                <a:solidFill>
                  <a:srgbClr val="090909"/>
                </a:solidFill>
                <a:latin typeface="Arial"/>
                <a:cs typeface="Arial"/>
              </a:rPr>
              <a:t>behavior,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 or </a:t>
            </a:r>
            <a:r>
              <a:rPr dirty="0" sz="1500">
                <a:solidFill>
                  <a:srgbClr val="090909"/>
                </a:solidFill>
                <a:latin typeface="Arial"/>
                <a:cs typeface="Arial"/>
              </a:rPr>
              <a:t>knowledge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for online </a:t>
            </a:r>
            <a:r>
              <a:rPr dirty="0" sz="1500">
                <a:solidFill>
                  <a:srgbClr val="090909"/>
                </a:solidFill>
                <a:latin typeface="Arial"/>
                <a:cs typeface="Arial"/>
              </a:rPr>
              <a:t>shopping.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 marR="459105">
              <a:lnSpc>
                <a:spcPct val="100000"/>
              </a:lnSpc>
              <a:spcBef>
                <a:spcPts val="1045"/>
              </a:spcBef>
            </a:pPr>
            <a:r>
              <a:rPr dirty="0" sz="1500" spc="-15">
                <a:solidFill>
                  <a:srgbClr val="090909"/>
                </a:solidFill>
                <a:latin typeface="Arial"/>
                <a:cs typeface="Arial"/>
              </a:rPr>
              <a:t>We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have added total 15 questions in our questionnaire, </a:t>
            </a:r>
            <a:r>
              <a:rPr dirty="0" sz="1500">
                <a:solidFill>
                  <a:srgbClr val="090909"/>
                </a:solidFill>
                <a:latin typeface="Arial"/>
                <a:cs typeface="Arial"/>
              </a:rPr>
              <a:t>most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of questions were </a:t>
            </a:r>
            <a:r>
              <a:rPr dirty="0" sz="1500" spc="-405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qualitative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in nature.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Over</a:t>
            </a:r>
            <a:r>
              <a:rPr dirty="0" sz="1500" spc="-15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100+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90909"/>
                </a:solidFill>
                <a:latin typeface="Arial"/>
                <a:cs typeface="Arial"/>
              </a:rPr>
              <a:t>responses</a:t>
            </a:r>
            <a:r>
              <a:rPr dirty="0" sz="1500" spc="-15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achieved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during</a:t>
            </a:r>
            <a:r>
              <a:rPr dirty="0" sz="1500" spc="-10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090909"/>
                </a:solidFill>
                <a:latin typeface="Arial"/>
                <a:cs typeface="Arial"/>
              </a:rPr>
              <a:t>the</a:t>
            </a:r>
            <a:r>
              <a:rPr dirty="0" sz="1500" spc="-15">
                <a:solidFill>
                  <a:srgbClr val="090909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090909"/>
                </a:solidFill>
                <a:latin typeface="Arial"/>
                <a:cs typeface="Arial"/>
              </a:rPr>
              <a:t>survey.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1054277"/>
            <a:ext cx="7125970" cy="1028700"/>
          </a:xfrm>
          <a:custGeom>
            <a:avLst/>
            <a:gdLst/>
            <a:ahLst/>
            <a:cxnLst/>
            <a:rect l="l" t="t" r="r" b="b"/>
            <a:pathLst>
              <a:path w="7125970" h="1028700">
                <a:moveTo>
                  <a:pt x="1640497" y="838200"/>
                </a:moveTo>
                <a:lnTo>
                  <a:pt x="0" y="838200"/>
                </a:lnTo>
                <a:lnTo>
                  <a:pt x="0" y="1028700"/>
                </a:lnTo>
                <a:lnTo>
                  <a:pt x="1640497" y="1028700"/>
                </a:lnTo>
                <a:lnTo>
                  <a:pt x="1640497" y="838200"/>
                </a:lnTo>
                <a:close/>
              </a:path>
              <a:path w="7125970" h="1028700">
                <a:moveTo>
                  <a:pt x="3455530" y="0"/>
                </a:moveTo>
                <a:lnTo>
                  <a:pt x="0" y="0"/>
                </a:lnTo>
                <a:lnTo>
                  <a:pt x="0" y="213360"/>
                </a:lnTo>
                <a:lnTo>
                  <a:pt x="3455530" y="213360"/>
                </a:lnTo>
                <a:lnTo>
                  <a:pt x="3455530" y="0"/>
                </a:lnTo>
                <a:close/>
              </a:path>
              <a:path w="7125970" h="1028700">
                <a:moveTo>
                  <a:pt x="6826783" y="619125"/>
                </a:moveTo>
                <a:lnTo>
                  <a:pt x="0" y="619125"/>
                </a:lnTo>
                <a:lnTo>
                  <a:pt x="0" y="809625"/>
                </a:lnTo>
                <a:lnTo>
                  <a:pt x="6826783" y="809625"/>
                </a:lnTo>
                <a:lnTo>
                  <a:pt x="6826783" y="619125"/>
                </a:lnTo>
                <a:close/>
              </a:path>
              <a:path w="7125970" h="1028700">
                <a:moveTo>
                  <a:pt x="7125957" y="400050"/>
                </a:moveTo>
                <a:lnTo>
                  <a:pt x="0" y="400050"/>
                </a:lnTo>
                <a:lnTo>
                  <a:pt x="0" y="590550"/>
                </a:lnTo>
                <a:lnTo>
                  <a:pt x="7125957" y="590550"/>
                </a:lnTo>
                <a:lnTo>
                  <a:pt x="7125957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275" y="407823"/>
            <a:ext cx="638429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1A1A1A"/>
                </a:solidFill>
                <a:latin typeface="Trebuchet MS"/>
                <a:cs typeface="Trebuchet MS"/>
              </a:rPr>
              <a:t>People’s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1A1A1A"/>
                </a:solidFill>
                <a:latin typeface="Trebuchet MS"/>
                <a:cs typeface="Trebuchet MS"/>
              </a:rPr>
              <a:t>average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1A1A1A"/>
                </a:solidFill>
                <a:latin typeface="Trebuchet MS"/>
                <a:cs typeface="Trebuchet MS"/>
              </a:rPr>
              <a:t>opinion</a:t>
            </a:r>
            <a:r>
              <a:rPr dirty="0" sz="2200" spc="-13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1A1A1A"/>
                </a:solidFill>
                <a:latin typeface="Trebuchet MS"/>
                <a:cs typeface="Trebuchet MS"/>
              </a:rPr>
              <a:t>held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1A1A1A"/>
                </a:solidFill>
                <a:latin typeface="Trebuchet MS"/>
                <a:cs typeface="Trebuchet MS"/>
              </a:rPr>
              <a:t>by</a:t>
            </a:r>
            <a:r>
              <a:rPr dirty="0" sz="2200" spc="-18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1A1A1A"/>
                </a:solidFill>
                <a:latin typeface="Trebuchet MS"/>
                <a:cs typeface="Trebuchet MS"/>
              </a:rPr>
              <a:t>questionnaire: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275" y="1034462"/>
            <a:ext cx="7147559" cy="105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Consumer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Spend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money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Online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Shop: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50"/>
              </a:spcBef>
            </a:pP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Among the 102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samples, Majority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of the people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-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over 75.5% were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spend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less than 10,000 amount on </a:t>
            </a:r>
            <a:r>
              <a:rPr dirty="0" sz="1250" spc="-33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online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shopping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in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a month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and over 20% of the people were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spend more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than 10,000 amount on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online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in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a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month.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2177425"/>
            <a:ext cx="7252274" cy="2213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7265" y="1054277"/>
            <a:ext cx="6976745" cy="1028700"/>
          </a:xfrm>
          <a:custGeom>
            <a:avLst/>
            <a:gdLst/>
            <a:ahLst/>
            <a:cxnLst/>
            <a:rect l="l" t="t" r="r" b="b"/>
            <a:pathLst>
              <a:path w="6976745" h="1028700">
                <a:moveTo>
                  <a:pt x="2010791" y="838200"/>
                </a:moveTo>
                <a:lnTo>
                  <a:pt x="0" y="838200"/>
                </a:lnTo>
                <a:lnTo>
                  <a:pt x="0" y="1028700"/>
                </a:lnTo>
                <a:lnTo>
                  <a:pt x="2010791" y="1028700"/>
                </a:lnTo>
                <a:lnTo>
                  <a:pt x="2010791" y="838200"/>
                </a:lnTo>
                <a:close/>
              </a:path>
              <a:path w="6976745" h="1028700">
                <a:moveTo>
                  <a:pt x="3482175" y="0"/>
                </a:moveTo>
                <a:lnTo>
                  <a:pt x="0" y="0"/>
                </a:lnTo>
                <a:lnTo>
                  <a:pt x="0" y="213360"/>
                </a:lnTo>
                <a:lnTo>
                  <a:pt x="3482175" y="213360"/>
                </a:lnTo>
                <a:lnTo>
                  <a:pt x="3482175" y="0"/>
                </a:lnTo>
                <a:close/>
              </a:path>
              <a:path w="6976745" h="1028700">
                <a:moveTo>
                  <a:pt x="6905422" y="400050"/>
                </a:moveTo>
                <a:lnTo>
                  <a:pt x="0" y="400050"/>
                </a:lnTo>
                <a:lnTo>
                  <a:pt x="0" y="590550"/>
                </a:lnTo>
                <a:lnTo>
                  <a:pt x="6905422" y="590550"/>
                </a:lnTo>
                <a:lnTo>
                  <a:pt x="6905422" y="400050"/>
                </a:lnTo>
                <a:close/>
              </a:path>
              <a:path w="6976745" h="1028700">
                <a:moveTo>
                  <a:pt x="6976542" y="619125"/>
                </a:moveTo>
                <a:lnTo>
                  <a:pt x="0" y="619125"/>
                </a:lnTo>
                <a:lnTo>
                  <a:pt x="0" y="809625"/>
                </a:lnTo>
                <a:lnTo>
                  <a:pt x="6976542" y="809625"/>
                </a:lnTo>
                <a:lnTo>
                  <a:pt x="6976542" y="619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442148"/>
            <a:ext cx="638429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1A1A1A"/>
                </a:solidFill>
                <a:latin typeface="Trebuchet MS"/>
                <a:cs typeface="Trebuchet MS"/>
              </a:rPr>
              <a:t>People’s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1A1A1A"/>
                </a:solidFill>
                <a:latin typeface="Trebuchet MS"/>
                <a:cs typeface="Trebuchet MS"/>
              </a:rPr>
              <a:t>average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1A1A1A"/>
                </a:solidFill>
                <a:latin typeface="Trebuchet MS"/>
                <a:cs typeface="Trebuchet MS"/>
              </a:rPr>
              <a:t>opinion</a:t>
            </a:r>
            <a:r>
              <a:rPr dirty="0" sz="2200" spc="-13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1A1A1A"/>
                </a:solidFill>
                <a:latin typeface="Trebuchet MS"/>
                <a:cs typeface="Trebuchet MS"/>
              </a:rPr>
              <a:t>held</a:t>
            </a:r>
            <a:r>
              <a:rPr dirty="0" sz="2200" spc="-1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1A1A1A"/>
                </a:solidFill>
                <a:latin typeface="Trebuchet MS"/>
                <a:cs typeface="Trebuchet MS"/>
              </a:rPr>
              <a:t>by</a:t>
            </a:r>
            <a:r>
              <a:rPr dirty="0" sz="2200" spc="-18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1A1A1A"/>
                </a:solidFill>
                <a:latin typeface="Trebuchet MS"/>
                <a:cs typeface="Trebuchet MS"/>
              </a:rPr>
              <a:t>questionnaire: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75" y="1034462"/>
            <a:ext cx="7000240" cy="105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Consumer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Spend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money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Visit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In-store: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50"/>
              </a:spcBef>
            </a:pP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Among the 104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samples, Majority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of the people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-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over 63.5% were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spend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less than 10,000 amount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on physical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shopping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in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a month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and over 45% of the people were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spend more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than 10,000 amount </a:t>
            </a:r>
            <a:r>
              <a:rPr dirty="0" sz="1250" spc="-33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on</a:t>
            </a:r>
            <a:r>
              <a:rPr dirty="0" sz="1250" spc="-10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physical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shop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in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a</a:t>
            </a:r>
            <a:r>
              <a:rPr dirty="0" sz="1250" spc="-5">
                <a:solidFill>
                  <a:srgbClr val="3B3735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3B3735"/>
                </a:solidFill>
                <a:latin typeface="Arial"/>
                <a:cs typeface="Arial"/>
              </a:rPr>
              <a:t>month.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549" y="2143125"/>
            <a:ext cx="7152899" cy="2194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SPDS Presentation</dc:title>
  <dcterms:created xsi:type="dcterms:W3CDTF">2022-03-16T15:14:16Z</dcterms:created>
  <dcterms:modified xsi:type="dcterms:W3CDTF">2022-03-16T15:14:16Z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