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6" r:id="rId4"/>
    <p:sldId id="267" r:id="rId5"/>
    <p:sldId id="269" r:id="rId6"/>
    <p:sldId id="271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9" r:id="rId23"/>
    <p:sldId id="290" r:id="rId24"/>
    <p:sldId id="291" r:id="rId25"/>
    <p:sldId id="300" r:id="rId26"/>
    <p:sldId id="298" r:id="rId27"/>
    <p:sldId id="299" r:id="rId28"/>
    <p:sldId id="292" r:id="rId29"/>
    <p:sldId id="293" r:id="rId30"/>
    <p:sldId id="294" r:id="rId31"/>
    <p:sldId id="295" r:id="rId32"/>
    <p:sldId id="296" r:id="rId33"/>
    <p:sldId id="297" r:id="rId34"/>
    <p:sldId id="301" r:id="rId35"/>
    <p:sldId id="303" r:id="rId36"/>
    <p:sldId id="305" r:id="rId37"/>
    <p:sldId id="306" r:id="rId38"/>
    <p:sldId id="307" r:id="rId39"/>
    <p:sldId id="302" r:id="rId40"/>
    <p:sldId id="304" r:id="rId41"/>
    <p:sldId id="26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pPr/>
              <a:t>Wednesday, March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47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pPr/>
              <a:t>Wednesday, March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22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pPr/>
              <a:t>Wednesday, March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586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pPr/>
              <a:t>Wednesday, March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085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pPr/>
              <a:t>Wednesday, March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387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pPr/>
              <a:t>Wednesday, March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642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pPr/>
              <a:t>Wednesday, March 16,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=""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584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pPr/>
              <a:t>Wednesday, March 16,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66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pPr/>
              <a:t>Wednesday, March 16,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577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pPr/>
              <a:t>Wednesday, March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423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pPr/>
              <a:t>Wednesday, March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947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March 16,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="" xmlns:p14="http://schemas.microsoft.com/office/powerpoint/2010/main" val="238865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F619DE0E-F039-443E-AF60-E4B6AA72D2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A065953-3D69-4CD4-80C3-DF10DEB4C7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AB36DB5-F10D-4EDB-87E2-ECB9301FFC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46F195D-95DC-419E-BBC1-E2B601A606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55993D72-5628-4E5E-BB9F-96066414EE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643FD7-D8C3-49E6-974C-7CEF1C589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Do consumers spend more money in Online Shopping than visit In-Stores 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D168BEE-22E6-40BA-ADDD-B26134672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anchor="b">
            <a:norm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Survey topic</a:t>
            </a:r>
            <a:endParaRPr lang="en-US" sz="4400" dirty="0">
              <a:solidFill>
                <a:schemeClr val="accent1"/>
              </a:solidFill>
            </a:endParaRPr>
          </a:p>
        </p:txBody>
      </p:sp>
      <p:pic>
        <p:nvPicPr>
          <p:cNvPr id="10" name="Picture 9" descr="statistic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891" y="0"/>
            <a:ext cx="5335088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524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amount on average you spend on physical shopping in a month?</a:t>
            </a:r>
            <a:endParaRPr lang="en-US" dirty="0"/>
          </a:p>
        </p:txBody>
      </p:sp>
      <p:pic>
        <p:nvPicPr>
          <p:cNvPr id="4" name="Content Placeholder 3" descr="amount spend on physical sho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258" y="2168434"/>
            <a:ext cx="7942216" cy="3409406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amount on average you spend on online shopping in a month?</a:t>
            </a:r>
            <a:endParaRPr lang="en-US" dirty="0"/>
          </a:p>
        </p:txBody>
      </p:sp>
      <p:pic>
        <p:nvPicPr>
          <p:cNvPr id="4" name="Content Placeholder 3" descr="amount spend online sho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167" y="2303489"/>
            <a:ext cx="4433056" cy="3261288"/>
          </a:xfrm>
        </p:spPr>
      </p:pic>
      <p:pic>
        <p:nvPicPr>
          <p:cNvPr id="5" name="Picture 4" descr="amount spend online shop_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808" y="2011680"/>
            <a:ext cx="2785278" cy="2338251"/>
          </a:xfrm>
          <a:prstGeom prst="rect">
            <a:avLst/>
          </a:prstGeom>
        </p:spPr>
      </p:pic>
      <p:pic>
        <p:nvPicPr>
          <p:cNvPr id="6" name="Picture 5" descr="amount spend online shop_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802" y="4177852"/>
            <a:ext cx="2591215" cy="17657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you get convince when you are offered discounts or installments on online stores?</a:t>
            </a:r>
            <a:endParaRPr lang="en-US" dirty="0"/>
          </a:p>
        </p:txBody>
      </p:sp>
      <p:pic>
        <p:nvPicPr>
          <p:cNvPr id="4" name="Content Placeholder 3" descr="get convince discount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886" y="2455817"/>
            <a:ext cx="7328263" cy="3461657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 prefer online shopping, what are the important reasons?</a:t>
            </a:r>
            <a:endParaRPr lang="en-US" dirty="0"/>
          </a:p>
        </p:txBody>
      </p:sp>
      <p:pic>
        <p:nvPicPr>
          <p:cNvPr id="4" name="Content Placeholder 3" descr="prefer online reason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743" y="2351314"/>
            <a:ext cx="8595360" cy="3592286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95527"/>
            <a:ext cx="10241280" cy="1346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you don't prefer online shopping, what are the main reasons?</a:t>
            </a:r>
            <a:endParaRPr lang="en-US" dirty="0"/>
          </a:p>
        </p:txBody>
      </p:sp>
      <p:pic>
        <p:nvPicPr>
          <p:cNvPr id="4" name="Content Placeholder 3" descr="don't prefer online reason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679" y="2508069"/>
            <a:ext cx="7916953" cy="372291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products do you buy online mostly?</a:t>
            </a:r>
            <a:endParaRPr lang="en-US" dirty="0"/>
          </a:p>
        </p:txBody>
      </p:sp>
      <p:pic>
        <p:nvPicPr>
          <p:cNvPr id="4" name="Content Placeholder 3" descr="which thing you buy onli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909" y="2286000"/>
            <a:ext cx="9875520" cy="3722914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stores do you prefer to shop online?</a:t>
            </a:r>
            <a:endParaRPr lang="en-US" dirty="0"/>
          </a:p>
        </p:txBody>
      </p:sp>
      <p:pic>
        <p:nvPicPr>
          <p:cNvPr id="4" name="Content Placeholder 3" descr="stores prefer for onli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971" y="2116183"/>
            <a:ext cx="10058400" cy="3905794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966" y="496387"/>
            <a:ext cx="10241280" cy="1037191"/>
          </a:xfrm>
        </p:spPr>
        <p:txBody>
          <a:bodyPr/>
          <a:lstStyle/>
          <a:p>
            <a:r>
              <a:rPr lang="en-US" dirty="0" smtClean="0"/>
              <a:t>Descriptive summary table:</a:t>
            </a:r>
            <a:endParaRPr lang="en-US" dirty="0"/>
          </a:p>
        </p:txBody>
      </p:sp>
      <p:pic>
        <p:nvPicPr>
          <p:cNvPr id="4" name="Content Placeholder 3" descr="excel_count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63486"/>
            <a:ext cx="10189029" cy="4611187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4976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pic>
        <p:nvPicPr>
          <p:cNvPr id="4" name="Content Placeholder 3" descr="excel_counts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782" y="1528354"/>
            <a:ext cx="10162903" cy="4543834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628323"/>
          </a:xfrm>
        </p:spPr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pic>
        <p:nvPicPr>
          <p:cNvPr id="4" name="Content Placeholder 3" descr="excel_counts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407" y="1476103"/>
            <a:ext cx="10084524" cy="459608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D23250-E1C7-4A48-A0D0-57E73237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693638"/>
          </a:xfrm>
        </p:spPr>
        <p:txBody>
          <a:bodyPr/>
          <a:lstStyle/>
          <a:p>
            <a:r>
              <a:rPr lang="en-US" dirty="0" smtClean="0"/>
              <a:t>Descriptive statistics:</a:t>
            </a:r>
            <a:endParaRPr lang="en-US" dirty="0"/>
          </a:p>
        </p:txBody>
      </p:sp>
      <p:pic>
        <p:nvPicPr>
          <p:cNvPr id="4" name="Content Placeholder 3" descr="gen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606" y="2612571"/>
            <a:ext cx="8669549" cy="3501401"/>
          </a:xfrm>
        </p:spPr>
      </p:pic>
      <p:sp>
        <p:nvSpPr>
          <p:cNvPr id="5" name="TextBox 4"/>
          <p:cNvSpPr txBox="1"/>
          <p:nvPr/>
        </p:nvSpPr>
        <p:spPr>
          <a:xfrm flipH="1">
            <a:off x="1397722" y="17634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Total number of Responses are 104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085230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pic>
        <p:nvPicPr>
          <p:cNvPr id="4" name="Content Placeholder 3" descr="excel_counts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406" y="1567543"/>
            <a:ext cx="9535885" cy="4504646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2756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tests: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19349"/>
            <a:ext cx="10241280" cy="4752267"/>
          </a:xfrm>
        </p:spPr>
        <p:txBody>
          <a:bodyPr/>
          <a:lstStyle/>
          <a:p>
            <a:r>
              <a:rPr lang="en-US" dirty="0" smtClean="0"/>
              <a:t>Do you prefer online shopping ? (1 proportion test)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Results: As P-Value &lt; 0.05, therefore we reject Ho and accept H1. This indicates that more people prefer online shopping.</a:t>
            </a:r>
            <a:endParaRPr lang="en-US" dirty="0"/>
          </a:p>
        </p:txBody>
      </p:sp>
      <p:pic>
        <p:nvPicPr>
          <p:cNvPr id="4" name="Picture 3" descr="prefer-online-1por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132" y="1869117"/>
            <a:ext cx="6343144" cy="282044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2756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tests: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19349"/>
            <a:ext cx="10241280" cy="475226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Do you think you buy unnecessary things and spend more money in online shopping as they are a click away?(1 proportion test)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Results: As P-Value &gt; 0.05, therefore we reject H1 and accept Ho. This indicates that people do not buy unnecessary things and spend more money in online shopping.</a:t>
            </a:r>
            <a:endParaRPr lang="en-US" dirty="0"/>
          </a:p>
        </p:txBody>
      </p:sp>
      <p:pic>
        <p:nvPicPr>
          <p:cNvPr id="5" name="Picture 4" descr="unnecessary-things 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3" y="2364378"/>
            <a:ext cx="8085909" cy="24950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2756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tests: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02659"/>
            <a:ext cx="10241280" cy="496895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much do you trust online stores ?(Normality test)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Results: As P-Value &lt; 0.005 therefore, it indicates that data is not normally distributed.</a:t>
            </a:r>
            <a:endParaRPr lang="en-US" dirty="0"/>
          </a:p>
        </p:txBody>
      </p:sp>
      <p:pic>
        <p:nvPicPr>
          <p:cNvPr id="6" name="Picture 5" descr="normality_test trust on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829" y="1559860"/>
            <a:ext cx="7852618" cy="381896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2756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tests: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19349"/>
            <a:ext cx="10241280" cy="4752267"/>
          </a:xfrm>
        </p:spPr>
        <p:txBody>
          <a:bodyPr>
            <a:normAutofit/>
          </a:bodyPr>
          <a:lstStyle/>
          <a:p>
            <a:r>
              <a:rPr lang="en-US" dirty="0" smtClean="0"/>
              <a:t>How much do you trust online stores ? (Mean test)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Results: As P-Value &gt; 0.05, therefore we reject H1 and accept Ho. This indicates that people trust on online stores is average (Neither so good nor so bad).</a:t>
            </a:r>
            <a:endParaRPr lang="en-US" dirty="0"/>
          </a:p>
        </p:txBody>
      </p:sp>
      <p:pic>
        <p:nvPicPr>
          <p:cNvPr id="6" name="Picture 5" descr="mean test trust on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290" y="1907178"/>
            <a:ext cx="9039497" cy="248766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2756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tests: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19349"/>
            <a:ext cx="10241280" cy="4752267"/>
          </a:xfrm>
        </p:spPr>
        <p:txBody>
          <a:bodyPr>
            <a:normAutofit/>
          </a:bodyPr>
          <a:lstStyle/>
          <a:p>
            <a:r>
              <a:rPr lang="en-US" dirty="0" smtClean="0"/>
              <a:t>How often do you shop online ? (Mean test)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Results: As P-Value &lt; 0.05, therefore we reject Ho and accept H1. This indicates that more than 50% of people shop online.</a:t>
            </a:r>
            <a:endParaRPr lang="en-US" dirty="0"/>
          </a:p>
        </p:txBody>
      </p:sp>
      <p:pic>
        <p:nvPicPr>
          <p:cNvPr id="5" name="Picture 4" descr="often shop mean 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20240"/>
            <a:ext cx="7184571" cy="242328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2756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tests: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19349"/>
            <a:ext cx="10241280" cy="4752267"/>
          </a:xfrm>
        </p:spPr>
        <p:txBody>
          <a:bodyPr>
            <a:normAutofit/>
          </a:bodyPr>
          <a:lstStyle/>
          <a:p>
            <a:r>
              <a:rPr lang="en-US" dirty="0" smtClean="0"/>
              <a:t>Monthly Income ? (Group data)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 descr="mean -sd monthly inco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24" y="2116183"/>
            <a:ext cx="9081735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2756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tests: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19349"/>
            <a:ext cx="10241280" cy="4752267"/>
          </a:xfrm>
        </p:spPr>
        <p:txBody>
          <a:bodyPr>
            <a:normAutofit/>
          </a:bodyPr>
          <a:lstStyle/>
          <a:p>
            <a:r>
              <a:rPr lang="en-US" dirty="0" smtClean="0"/>
              <a:t>Monthly Income ? (Mean test)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Result: As P-Value &lt; 0.05, therefore we reject Ho and accept H1. This indicates that mean monthly income of people greater than 50,000.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 descr="mean test monthly inco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0" y="2116183"/>
            <a:ext cx="7093131" cy="195942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2756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tests: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19349"/>
            <a:ext cx="10241280" cy="4752267"/>
          </a:xfrm>
        </p:spPr>
        <p:txBody>
          <a:bodyPr>
            <a:normAutofit/>
          </a:bodyPr>
          <a:lstStyle/>
          <a:p>
            <a:r>
              <a:rPr lang="en-US" dirty="0" smtClean="0"/>
              <a:t>Correlation factor between Gender and Often Shop?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4" descr="correlatio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565" y="1959428"/>
            <a:ext cx="7014754" cy="384048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2756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tests: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19349"/>
            <a:ext cx="10241280" cy="4752267"/>
          </a:xfrm>
        </p:spPr>
        <p:txBody>
          <a:bodyPr>
            <a:normAutofit/>
          </a:bodyPr>
          <a:lstStyle/>
          <a:p>
            <a:r>
              <a:rPr lang="en-US" dirty="0" smtClean="0"/>
              <a:t>Correlation factor between trust online and prefer online?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6" name="Picture 5" descr="correlatio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2129247"/>
            <a:ext cx="8477793" cy="33963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Age:</a:t>
            </a:r>
            <a:endParaRPr lang="en-US" dirty="0"/>
          </a:p>
        </p:txBody>
      </p:sp>
      <p:pic>
        <p:nvPicPr>
          <p:cNvPr id="4" name="Content Placeholder 3" descr="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007" y="2181498"/>
            <a:ext cx="6570411" cy="3722914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2756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tests: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19349"/>
            <a:ext cx="10241280" cy="4752267"/>
          </a:xfrm>
        </p:spPr>
        <p:txBody>
          <a:bodyPr>
            <a:normAutofit/>
          </a:bodyPr>
          <a:lstStyle/>
          <a:p>
            <a:r>
              <a:rPr lang="en-US" dirty="0" smtClean="0"/>
              <a:t>Correlation factor between trust online and buy unnecessary?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4" descr="correlation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1972491"/>
            <a:ext cx="8203474" cy="31742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2756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tests: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45029"/>
            <a:ext cx="10241280" cy="5026587"/>
          </a:xfrm>
        </p:spPr>
        <p:txBody>
          <a:bodyPr>
            <a:normAutofit/>
          </a:bodyPr>
          <a:lstStyle/>
          <a:p>
            <a:r>
              <a:rPr lang="en-US" dirty="0" smtClean="0"/>
              <a:t>Regression test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6" name="Picture 5" descr="regression 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492" y="1496175"/>
            <a:ext cx="9390273" cy="459111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2756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tests: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45029"/>
            <a:ext cx="10241280" cy="5026587"/>
          </a:xfrm>
        </p:spPr>
        <p:txBody>
          <a:bodyPr>
            <a:normAutofit/>
          </a:bodyPr>
          <a:lstStyle/>
          <a:p>
            <a:r>
              <a:rPr lang="en-US" dirty="0" smtClean="0"/>
              <a:t>Regression test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4" descr="regression test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1" y="1789611"/>
            <a:ext cx="8634549" cy="327877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2756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tests: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45029"/>
            <a:ext cx="10241280" cy="5026587"/>
          </a:xfrm>
        </p:spPr>
        <p:txBody>
          <a:bodyPr>
            <a:normAutofit/>
          </a:bodyPr>
          <a:lstStyle/>
          <a:p>
            <a:r>
              <a:rPr lang="en-US" dirty="0" smtClean="0"/>
              <a:t>Regression test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6" name="Picture 5" descr="regression test 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681" y="1554478"/>
            <a:ext cx="8545118" cy="468493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2756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tests: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45029"/>
            <a:ext cx="10241280" cy="5026587"/>
          </a:xfrm>
        </p:spPr>
        <p:txBody>
          <a:bodyPr>
            <a:normAutofit/>
          </a:bodyPr>
          <a:lstStyle/>
          <a:p>
            <a:r>
              <a:rPr lang="en-US" dirty="0" smtClean="0"/>
              <a:t>How much amount on average you spend on physical shopping in a month? (Group data)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4" descr="physical shop mean- sd.PNG"/>
          <p:cNvPicPr>
            <a:picLocks noChangeAspect="1"/>
          </p:cNvPicPr>
          <p:nvPr/>
        </p:nvPicPr>
        <p:blipFill>
          <a:blip r:embed="rId2"/>
          <a:srcRect b="21888"/>
          <a:stretch>
            <a:fillRect/>
          </a:stretch>
        </p:blipFill>
        <p:spPr>
          <a:xfrm>
            <a:off x="1942520" y="2233748"/>
            <a:ext cx="8306960" cy="237744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2756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tests: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45029"/>
            <a:ext cx="10241280" cy="502658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Cont: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6" name="Picture 5" descr="physical shop 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99" y="1789611"/>
            <a:ext cx="8430802" cy="438773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2756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tests: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45029"/>
            <a:ext cx="10241280" cy="50265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often do you shop </a:t>
            </a:r>
            <a:r>
              <a:rPr lang="en-US" dirty="0" smtClean="0"/>
              <a:t>online ? (Chi-Square Goodness-of-fit test one variable)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Result: As C</a:t>
            </a:r>
            <a:r>
              <a:rPr lang="en-US" dirty="0" smtClean="0"/>
              <a:t>hi-Sq value is greater than its table value and P-value &lt; 0.05. Therefore, we reject Ho and accept H1(that means : there </a:t>
            </a:r>
            <a:r>
              <a:rPr lang="en-US" dirty="0" smtClean="0"/>
              <a:t>is difference between observed and expected </a:t>
            </a:r>
            <a:r>
              <a:rPr lang="en-US" dirty="0" smtClean="0"/>
              <a:t>frequency).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4" descr="chi-square goodness of 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303" y="1619795"/>
            <a:ext cx="8294914" cy="296526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2756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tests: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45029"/>
            <a:ext cx="10241280" cy="5026587"/>
          </a:xfrm>
        </p:spPr>
        <p:txBody>
          <a:bodyPr>
            <a:normAutofit/>
          </a:bodyPr>
          <a:lstStyle/>
          <a:p>
            <a:r>
              <a:rPr lang="en-US" dirty="0" smtClean="0"/>
              <a:t>How often do you shop </a:t>
            </a:r>
            <a:r>
              <a:rPr lang="en-US" dirty="0" smtClean="0"/>
              <a:t>online ? (Chi-Square Goodness-of-fit test one variable)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 descr="chi-square goodness of fit 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338" y="1680201"/>
            <a:ext cx="5639587" cy="4020111"/>
          </a:xfrm>
          <a:prstGeom prst="rect">
            <a:avLst/>
          </a:prstGeom>
        </p:spPr>
      </p:pic>
      <p:pic>
        <p:nvPicPr>
          <p:cNvPr id="7" name="Picture 6" descr="chi-square goodness of fit graph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52" y="1657612"/>
            <a:ext cx="5325000" cy="403916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2756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tests: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45029"/>
            <a:ext cx="10241280" cy="50265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Chi-Square </a:t>
            </a:r>
            <a:r>
              <a:rPr lang="en-US" dirty="0" smtClean="0"/>
              <a:t>Test for Association: </a:t>
            </a:r>
            <a:r>
              <a:rPr lang="en-US" dirty="0" smtClean="0"/>
              <a:t>GENDERS vs. check-prefer-online 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Result: </a:t>
            </a:r>
            <a:r>
              <a:rPr lang="en-US" dirty="0" smtClean="0"/>
              <a:t>As Chi-Sq value is </a:t>
            </a:r>
            <a:r>
              <a:rPr lang="en-US" dirty="0" smtClean="0"/>
              <a:t>less than </a:t>
            </a:r>
            <a:r>
              <a:rPr lang="en-US" dirty="0" smtClean="0"/>
              <a:t>its table value and P-value </a:t>
            </a:r>
            <a:r>
              <a:rPr lang="en-US" dirty="0" smtClean="0"/>
              <a:t>&gt; </a:t>
            </a:r>
            <a:r>
              <a:rPr lang="en-US" dirty="0" smtClean="0"/>
              <a:t>0.05. Therefore, we reject </a:t>
            </a:r>
            <a:r>
              <a:rPr lang="en-US" dirty="0" smtClean="0"/>
              <a:t>H1 </a:t>
            </a:r>
            <a:r>
              <a:rPr lang="en-US" dirty="0" smtClean="0"/>
              <a:t>and accept </a:t>
            </a:r>
            <a:r>
              <a:rPr lang="en-US" dirty="0" smtClean="0"/>
              <a:t>H0 (that </a:t>
            </a:r>
            <a:r>
              <a:rPr lang="en-US" dirty="0" smtClean="0"/>
              <a:t>means </a:t>
            </a:r>
            <a:r>
              <a:rPr lang="en-US" dirty="0" smtClean="0"/>
              <a:t>:</a:t>
            </a:r>
            <a:r>
              <a:rPr lang="en-US" dirty="0" smtClean="0"/>
              <a:t> there is no </a:t>
            </a:r>
            <a:r>
              <a:rPr lang="en-US" dirty="0" smtClean="0"/>
              <a:t>association </a:t>
            </a:r>
            <a:r>
              <a:rPr lang="en-US" dirty="0" smtClean="0"/>
              <a:t>between genders and online shopping </a:t>
            </a:r>
            <a:r>
              <a:rPr lang="en-US" dirty="0" smtClean="0"/>
              <a:t>preferences).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7" descr="chi-square of associ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71" y="1580892"/>
            <a:ext cx="7485018" cy="289966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2756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tests: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45029"/>
            <a:ext cx="10241280" cy="5026587"/>
          </a:xfrm>
        </p:spPr>
        <p:txBody>
          <a:bodyPr>
            <a:normAutofit/>
          </a:bodyPr>
          <a:lstStyle/>
          <a:p>
            <a:r>
              <a:rPr lang="en-US" dirty="0" smtClean="0"/>
              <a:t>How much amount on average you spend on online shopping in a month? (Group data)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6" name="Picture 5" descr="online shop mean - s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663" y="2220687"/>
            <a:ext cx="9261565" cy="22468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City:</a:t>
            </a:r>
            <a:endParaRPr lang="en-US" dirty="0"/>
          </a:p>
        </p:txBody>
      </p:sp>
      <p:pic>
        <p:nvPicPr>
          <p:cNvPr id="6" name="Content Placeholder 5" descr="cit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335" y="2693207"/>
            <a:ext cx="3902321" cy="2897695"/>
          </a:xfrm>
        </p:spPr>
      </p:pic>
      <p:pic>
        <p:nvPicPr>
          <p:cNvPr id="7" name="Picture 6" descr="city_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943" y="2144379"/>
            <a:ext cx="1765901" cy="2349244"/>
          </a:xfrm>
          <a:prstGeom prst="rect">
            <a:avLst/>
          </a:prstGeom>
        </p:spPr>
      </p:pic>
      <p:pic>
        <p:nvPicPr>
          <p:cNvPr id="8" name="Picture 7" descr="city_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436" y="4374590"/>
            <a:ext cx="1721929" cy="200008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2756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tests: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45029"/>
            <a:ext cx="10241280" cy="5026587"/>
          </a:xfrm>
        </p:spPr>
        <p:txBody>
          <a:bodyPr>
            <a:normAutofit/>
          </a:bodyPr>
          <a:lstStyle/>
          <a:p>
            <a:r>
              <a:rPr lang="en-US" dirty="0" smtClean="0"/>
              <a:t>Two Mean test (physical amount – online amount)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Result: As P-Value &lt; 0.05, therefore we reject Ho and accept H1. This indicates that people spend more money in physical shopping than online.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4" descr="two mean 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84" y="1959430"/>
            <a:ext cx="8399416" cy="235075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770955-4E4E-4188-86A1-BFFE8A3D4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E38B3696-BC86-48A5-B403-E2951B0B9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76225" y="1"/>
            <a:ext cx="1274445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3249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Monthly income:</a:t>
            </a:r>
            <a:endParaRPr lang="en-US" dirty="0"/>
          </a:p>
        </p:txBody>
      </p:sp>
      <p:pic>
        <p:nvPicPr>
          <p:cNvPr id="4" name="Content Placeholder 3" descr="mothly_inco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754" y="2447038"/>
            <a:ext cx="6727453" cy="296098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often do you shop online?</a:t>
            </a:r>
            <a:endParaRPr lang="en-US" dirty="0"/>
          </a:p>
        </p:txBody>
      </p:sp>
      <p:pic>
        <p:nvPicPr>
          <p:cNvPr id="4" name="Content Placeholder 3" descr="how do you shop online.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931" y="2549374"/>
            <a:ext cx="7340897" cy="297621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prefer online shopping?</a:t>
            </a:r>
            <a:endParaRPr lang="en-US" dirty="0"/>
          </a:p>
        </p:txBody>
      </p:sp>
      <p:pic>
        <p:nvPicPr>
          <p:cNvPr id="4" name="Content Placeholder 3" descr="do you prefer online shopping.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578" y="2679859"/>
            <a:ext cx="7262948" cy="306779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do you think you buy unnecessary things and spend more money in online shopping as they are a click away?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Content Placeholder 3" descr="unnecessar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023" y="2481943"/>
            <a:ext cx="6622868" cy="32134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do you trust online stores?</a:t>
            </a:r>
            <a:endParaRPr lang="en-US" dirty="0"/>
          </a:p>
        </p:txBody>
      </p:sp>
      <p:pic>
        <p:nvPicPr>
          <p:cNvPr id="4" name="Content Placeholder 3" descr="trust_onli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183" y="2233749"/>
            <a:ext cx="8425543" cy="352697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691</Words>
  <Application>Microsoft Office PowerPoint</Application>
  <PresentationFormat>Custom</PresentationFormat>
  <Paragraphs>180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GradientRiseVTI</vt:lpstr>
      <vt:lpstr>Do consumers spend more money in Online Shopping than visit In-Stores ?</vt:lpstr>
      <vt:lpstr>Descriptive statistics:</vt:lpstr>
      <vt:lpstr>Age:</vt:lpstr>
      <vt:lpstr>City:</vt:lpstr>
      <vt:lpstr>Monthly income:</vt:lpstr>
      <vt:lpstr>How often do you shop online?</vt:lpstr>
      <vt:lpstr>Do you prefer online shopping?</vt:lpstr>
      <vt:lpstr>do you think you buy unnecessary things and spend more money in online shopping as they are a click away?</vt:lpstr>
      <vt:lpstr>How much do you trust online stores?</vt:lpstr>
      <vt:lpstr>How much amount on average you spend on physical shopping in a month?</vt:lpstr>
      <vt:lpstr>How much amount on average you spend on online shopping in a month?</vt:lpstr>
      <vt:lpstr>Do you get convince when you are offered discounts or installments on online stores?</vt:lpstr>
      <vt:lpstr>If you prefer online shopping, what are the important reasons?</vt:lpstr>
      <vt:lpstr>If you don't prefer online shopping, what are the main reasons?</vt:lpstr>
      <vt:lpstr>What products do you buy online mostly?</vt:lpstr>
      <vt:lpstr>Which stores do you prefer to shop online?</vt:lpstr>
      <vt:lpstr>Descriptive summary table:</vt:lpstr>
      <vt:lpstr>Cont:</vt:lpstr>
      <vt:lpstr>Cont:</vt:lpstr>
      <vt:lpstr>Cont:</vt:lpstr>
      <vt:lpstr>Statistical tests:</vt:lpstr>
      <vt:lpstr>Statistical tests:</vt:lpstr>
      <vt:lpstr>Statistical tests:</vt:lpstr>
      <vt:lpstr>Statistical tests:</vt:lpstr>
      <vt:lpstr>Statistical tests:</vt:lpstr>
      <vt:lpstr>Statistical tests:</vt:lpstr>
      <vt:lpstr>Statistical tests:</vt:lpstr>
      <vt:lpstr>Statistical tests:</vt:lpstr>
      <vt:lpstr>Statistical tests:</vt:lpstr>
      <vt:lpstr>Statistical tests:</vt:lpstr>
      <vt:lpstr>Statistical tests:</vt:lpstr>
      <vt:lpstr>Statistical tests:</vt:lpstr>
      <vt:lpstr>Statistical tests:</vt:lpstr>
      <vt:lpstr>Statistical tests:</vt:lpstr>
      <vt:lpstr>Statistical tests:</vt:lpstr>
      <vt:lpstr>Statistical tests:</vt:lpstr>
      <vt:lpstr>Statistical tests:</vt:lpstr>
      <vt:lpstr>Statistical tests:</vt:lpstr>
      <vt:lpstr>Statistical tests:</vt:lpstr>
      <vt:lpstr>Statistical tests: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 MEASUREMENT ultrasonic type</dc:title>
  <dc:creator>19TE69</dc:creator>
  <cp:lastModifiedBy>Hafsa Mahnoor</cp:lastModifiedBy>
  <cp:revision>27</cp:revision>
  <dcterms:created xsi:type="dcterms:W3CDTF">2021-01-31T09:42:21Z</dcterms:created>
  <dcterms:modified xsi:type="dcterms:W3CDTF">2022-03-16T19:10:24Z</dcterms:modified>
</cp:coreProperties>
</file>