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67B2"/>
    <a:srgbClr val="C0D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6"/>
    <p:restoredTop sz="94681"/>
  </p:normalViewPr>
  <p:slideViewPr>
    <p:cSldViewPr snapToGrid="0">
      <p:cViewPr varScale="1">
        <p:scale>
          <a:sx n="157" d="100"/>
          <a:sy n="157" d="100"/>
        </p:scale>
        <p:origin x="1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4FAE-7E9A-7D58-F9D3-D03C770E0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391DC-DCA2-1006-6BFE-EF8EBE32D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6ED3C-9510-3910-4BE7-8D1C0DD8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4B7-F635-E24D-A48C-BDE379C90952}" type="datetimeFigureOut">
              <a:rPr lang="en-DE" smtClean="0"/>
              <a:t>03.12.22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75721-F329-4715-89CC-2516CEF2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D5A29-A38E-37B6-C4BE-C3DCDCAB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6BA1-859B-C647-945C-D6D5D1B512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844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3855-FC98-0678-B638-84D936FF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6031A-E912-C3C7-2317-DACBCAD80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7F945-278B-960E-0F24-4FA2045FE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4B7-F635-E24D-A48C-BDE379C90952}" type="datetimeFigureOut">
              <a:rPr lang="en-DE" smtClean="0"/>
              <a:t>03.12.22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01014-1E5D-581F-1C97-A7631064C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12550-5CF0-38CC-BDFD-1A2CC964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6BA1-859B-C647-945C-D6D5D1B512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801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1914D-1456-7FA1-1BFD-1FE1FF464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BBA11-9050-09DC-C3FE-CBA9DC06D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AFF3A-10E8-D64A-A513-1AFCF7CC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4B7-F635-E24D-A48C-BDE379C90952}" type="datetimeFigureOut">
              <a:rPr lang="en-DE" smtClean="0"/>
              <a:t>03.12.22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7C8A3-85D0-512F-A21B-BAAF7D27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1CF31-B93A-6D35-C5E5-A953A964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6BA1-859B-C647-945C-D6D5D1B512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038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CB20-6DB1-90E2-6FB8-0BB984DB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C639E-4ADF-E8BE-59E9-D596BB804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AD9E9-7B57-BD3A-7A21-0B74B781E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4B7-F635-E24D-A48C-BDE379C90952}" type="datetimeFigureOut">
              <a:rPr lang="en-DE" smtClean="0"/>
              <a:t>03.12.22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4CB44-CF07-BD81-52E2-F56B397C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265AD-FD1F-3D08-CBA2-838B4C6F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6BA1-859B-C647-945C-D6D5D1B512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233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FCA38-6789-8BAF-0D41-3C24AB8C3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D36F8-83EF-10D9-4358-DCA8202D4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AE5D5-7CD9-6414-D302-A7EA4D1D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4B7-F635-E24D-A48C-BDE379C90952}" type="datetimeFigureOut">
              <a:rPr lang="en-DE" smtClean="0"/>
              <a:t>03.12.22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888D0-D26F-00A5-22C7-6DE3678E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8754B-8B2F-80D0-FA3A-FE65BB711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6BA1-859B-C647-945C-D6D5D1B512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0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3F93-6F6A-4F66-C25B-AC63F6D84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C5C5-D331-0907-A8FD-700C827F4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FC47C-BBFB-C4E1-F7FC-4BF05888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2BF36-0111-80E6-B59E-9BA63AC3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4B7-F635-E24D-A48C-BDE379C90952}" type="datetimeFigureOut">
              <a:rPr lang="en-DE" smtClean="0"/>
              <a:t>03.12.22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3CA74-BC99-B570-F731-AC574939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CE6F7-FEE3-19F1-1997-FB0D7468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6BA1-859B-C647-945C-D6D5D1B512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608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19BA-08D8-D135-C6F5-E14A2F74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D238F-A9A5-D18D-97A9-63FE74468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2F3C6-2E0F-9F33-AF8B-005538DA3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7F1574-941C-0E53-42B9-AEC37AD3A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4C203F-E4B1-174C-AB3E-4521648DD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03C6E-6C8F-0667-CD43-EEF9BEB4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4B7-F635-E24D-A48C-BDE379C90952}" type="datetimeFigureOut">
              <a:rPr lang="en-DE" smtClean="0"/>
              <a:t>03.12.22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24BED-F616-4EF0-8856-354F27B0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82F866-3D4E-4E87-D479-26CF1A49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6BA1-859B-C647-945C-D6D5D1B512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004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000B-4982-3874-7F34-514D4C96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941E3-5698-AFED-8488-F9FA8A00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4B7-F635-E24D-A48C-BDE379C90952}" type="datetimeFigureOut">
              <a:rPr lang="en-DE" smtClean="0"/>
              <a:t>03.12.22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ADFD2-4A9A-2D66-25FF-3ABEB43A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8A9E2-3650-AF67-2F90-1F46FC60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6BA1-859B-C647-945C-D6D5D1B512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9810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81521-E05A-A232-7BC3-189D0DE90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4B7-F635-E24D-A48C-BDE379C90952}" type="datetimeFigureOut">
              <a:rPr lang="en-DE" smtClean="0"/>
              <a:t>03.12.22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746DF-6B4F-2EE3-95DB-A9EC8469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07B0C-9B9F-E558-1C4F-ABD9FD7A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6BA1-859B-C647-945C-D6D5D1B512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469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321A-8A5C-588C-C06E-09177E2BC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0629B-5F0D-6F83-88A1-0ACFBFD9A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74001-AA44-1935-43DE-2DA996B71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7C3D4-1717-8107-E219-C7885811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4B7-F635-E24D-A48C-BDE379C90952}" type="datetimeFigureOut">
              <a:rPr lang="en-DE" smtClean="0"/>
              <a:t>03.12.22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9A913-1E5D-9A7F-F721-69ADC18E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A3C1C-6D4C-F855-C1D8-7AA67172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6BA1-859B-C647-945C-D6D5D1B512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776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011D-44EE-86B5-D942-A92B19D4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321EA-BA17-ECA0-C2B0-4460EAA20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9CC35-B3BF-5F75-131B-18E0D7780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3F769-20B3-FECD-F085-CB94E7A1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4B7-F635-E24D-A48C-BDE379C90952}" type="datetimeFigureOut">
              <a:rPr lang="en-DE" smtClean="0"/>
              <a:t>03.12.22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14A2E-A0B3-5452-A9B5-D3BFBBB3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AC967-CA2E-15FB-3B9F-9EF8C0FC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6BA1-859B-C647-945C-D6D5D1B512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970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52114-AD69-8C59-62CF-15DED80B9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35921-DAF0-9993-C041-FCB0A94D3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56DE3-E403-1A3D-05A1-F5FD5512C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614B7-F635-E24D-A48C-BDE379C90952}" type="datetimeFigureOut">
              <a:rPr lang="en-DE" smtClean="0"/>
              <a:t>03.12.22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62D45-3BE8-0696-EE89-B38F1EC92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2BB3E-2715-1567-3CDC-F883E6EE4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F6BA1-859B-C647-945C-D6D5D1B512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098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7040D4-6970-6FFB-1FD2-BFDD966480BC}"/>
              </a:ext>
            </a:extLst>
          </p:cNvPr>
          <p:cNvSpPr/>
          <p:nvPr/>
        </p:nvSpPr>
        <p:spPr>
          <a:xfrm>
            <a:off x="0" y="0"/>
            <a:ext cx="12192000" cy="1502980"/>
          </a:xfrm>
          <a:prstGeom prst="rect">
            <a:avLst/>
          </a:prstGeom>
          <a:solidFill>
            <a:srgbClr val="106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7CFF4C-5E2B-D531-15A2-F8D80A5D58B5}"/>
              </a:ext>
            </a:extLst>
          </p:cNvPr>
          <p:cNvSpPr txBox="1"/>
          <p:nvPr/>
        </p:nvSpPr>
        <p:spPr>
          <a:xfrm>
            <a:off x="664566" y="1806317"/>
            <a:ext cx="242085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>
                <a:solidFill>
                  <a:srgbClr val="1067B2"/>
                </a:solidFill>
                <a:latin typeface="SEA Edge" panose="020B0503030403020204" pitchFamily="34" charset="0"/>
              </a:rPr>
              <a:t>HARDWARE: Lecturer</a:t>
            </a:r>
            <a:endParaRPr lang="en-DE" sz="1600" dirty="0">
              <a:solidFill>
                <a:srgbClr val="1067B2"/>
              </a:solidFill>
              <a:latin typeface="SEA Text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One.de Gaming PC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GB" sz="1200" dirty="0">
                <a:latin typeface="SEA Edge" panose="020B0503030403020204" pitchFamily="34" charset="0"/>
              </a:rPr>
              <a:t>Video/Audio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AVerMedia BOLT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GB" sz="1200" dirty="0">
                <a:latin typeface="SEA Edge" panose="020B0503030403020204" pitchFamily="34" charset="0"/>
              </a:rPr>
              <a:t>Video Capture Card</a:t>
            </a:r>
            <a:endParaRPr lang="en-DE" sz="1200" dirty="0">
              <a:latin typeface="SEA Text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Apple iPad Pro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GB" sz="1200" dirty="0">
                <a:latin typeface="SEA Edge" panose="020B0503030403020204" pitchFamily="34" charset="0"/>
              </a:rPr>
              <a:t>Content Presentation</a:t>
            </a:r>
            <a:endParaRPr lang="en-DE" sz="1200" dirty="0">
              <a:latin typeface="SEA Text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Logitech BRIO 4K (5x)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Cameras (1x Lecturer, 4x Room)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Focusrite Scarlett Solo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Microphone Audio Interface</a:t>
            </a:r>
            <a:endParaRPr lang="en-DE" sz="1200" dirty="0">
              <a:latin typeface="SEA Text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Beyerdynamic M 90 Pro X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Microphone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Beyerdynamic DT 770 Pro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Headphone</a:t>
            </a:r>
            <a:endParaRPr lang="en-DE" sz="1200" dirty="0">
              <a:latin typeface="SEA Text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Elgato Greenscreen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Virtual Background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Elgato Key Light (4x)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Greenscreen Lightning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Elgato Key Light Air (2x)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Lecturer Lightning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Elgato StreamDeck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GB" sz="1200" dirty="0">
                <a:latin typeface="SEA Edge" panose="020B0503030403020204" pitchFamily="34" charset="0"/>
              </a:rPr>
              <a:t>P</a:t>
            </a:r>
            <a:r>
              <a:rPr lang="en-DE" sz="1200" dirty="0">
                <a:latin typeface="SEA Edge" panose="020B0503030403020204" pitchFamily="34" charset="0"/>
              </a:rPr>
              <a:t>roduction Control</a:t>
            </a:r>
            <a:endParaRPr lang="en-DE" sz="1200" dirty="0">
              <a:latin typeface="SEA Text" panose="020B05030304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49CBD-27E6-71ED-872F-B7D07DCB2B87}"/>
              </a:ext>
            </a:extLst>
          </p:cNvPr>
          <p:cNvSpPr txBox="1"/>
          <p:nvPr/>
        </p:nvSpPr>
        <p:spPr>
          <a:xfrm>
            <a:off x="664566" y="259047"/>
            <a:ext cx="537839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4000" dirty="0">
                <a:solidFill>
                  <a:schemeClr val="bg1"/>
                </a:solidFill>
                <a:latin typeface="SEA Edge" panose="020B0503030403020204" pitchFamily="34" charset="0"/>
              </a:rPr>
              <a:t>MAKING OF SEIP</a:t>
            </a:r>
            <a:br>
              <a:rPr lang="en-DE" dirty="0">
                <a:solidFill>
                  <a:schemeClr val="bg1"/>
                </a:solidFill>
                <a:latin typeface="SEA Text" panose="020B0503030403020204" pitchFamily="34" charset="0"/>
              </a:rPr>
            </a:br>
            <a:r>
              <a:rPr lang="en-DE" dirty="0">
                <a:solidFill>
                  <a:srgbClr val="C0DBF5"/>
                </a:solidFill>
                <a:latin typeface="SEA Text" panose="020B0503030403020204" pitchFamily="34" charset="0"/>
              </a:rPr>
              <a:t>Software Engineering in der industriellen Praxis (SEIP)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904C8-1E52-F972-9891-D5A5B2CC181F}"/>
              </a:ext>
            </a:extLst>
          </p:cNvPr>
          <p:cNvSpPr txBox="1"/>
          <p:nvPr/>
        </p:nvSpPr>
        <p:spPr>
          <a:xfrm>
            <a:off x="8053338" y="1806316"/>
            <a:ext cx="235352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>
                <a:solidFill>
                  <a:srgbClr val="1067B2"/>
                </a:solidFill>
                <a:latin typeface="SEA Edge" panose="020B0503030403020204" pitchFamily="34" charset="0"/>
              </a:rPr>
              <a:t>SOFTWARE: Cloud/Server</a:t>
            </a:r>
            <a:endParaRPr lang="en-DE" sz="1600" dirty="0">
              <a:solidFill>
                <a:srgbClr val="1067B2"/>
              </a:solidFill>
              <a:latin typeface="SEA Text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YouTube Live Event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Video-Stream Broadcasting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Mosquitto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GB" sz="1200" dirty="0">
                <a:latin typeface="SEA Edge" panose="020B0503030403020204" pitchFamily="34" charset="0"/>
              </a:rPr>
              <a:t>MQTT M</a:t>
            </a:r>
            <a:r>
              <a:rPr lang="en-DE" sz="1200" dirty="0">
                <a:latin typeface="SEA Edge" panose="020B0503030403020204" pitchFamily="34" charset="0"/>
              </a:rPr>
              <a:t>essage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HUDS-HUD-Training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Head-Up Display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>
              <a:latin typeface="SEA Edge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>
              <a:latin typeface="SEA Edge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>
              <a:latin typeface="SEA Edge" panose="020B05030304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D1C3E-3D8E-1F3E-4E16-FD585F468B7C}"/>
              </a:ext>
            </a:extLst>
          </p:cNvPr>
          <p:cNvSpPr txBox="1"/>
          <p:nvPr/>
        </p:nvSpPr>
        <p:spPr>
          <a:xfrm>
            <a:off x="4277027" y="1806316"/>
            <a:ext cx="273504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>
                <a:solidFill>
                  <a:srgbClr val="1067B2"/>
                </a:solidFill>
                <a:latin typeface="SEA Edge" panose="020B0503030403020204" pitchFamily="34" charset="0"/>
              </a:rPr>
              <a:t>SOFTWARE: Lecturer/Video</a:t>
            </a:r>
            <a:endParaRPr lang="en-DE" sz="1600" dirty="0">
              <a:solidFill>
                <a:srgbClr val="1067B2"/>
              </a:solidFill>
              <a:latin typeface="SEA Text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OBS Studio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Video/Audio Mixing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Head-Up Display Server (HUDS)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Head-Up Display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HUDS-HUD-Training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Head-Up Display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ManyCam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Video/Audio Mixing (Room Cameras)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>
              <a:latin typeface="SEA Edge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>
              <a:latin typeface="SEA Edge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>
              <a:latin typeface="SEA Edge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>
              <a:latin typeface="SEA Edge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E854F5-1A66-5865-B9E4-3C235BF3F18B}"/>
              </a:ext>
            </a:extLst>
          </p:cNvPr>
          <p:cNvSpPr txBox="1"/>
          <p:nvPr/>
        </p:nvSpPr>
        <p:spPr>
          <a:xfrm>
            <a:off x="8053338" y="3344922"/>
            <a:ext cx="2476960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>
                <a:solidFill>
                  <a:srgbClr val="1067B2"/>
                </a:solidFill>
                <a:latin typeface="SEA Edge" panose="020B0503030403020204" pitchFamily="34" charset="0"/>
              </a:rPr>
              <a:t>SOFTWARE: Website/Client</a:t>
            </a:r>
            <a:endParaRPr lang="en-DE" sz="1600" dirty="0">
              <a:solidFill>
                <a:srgbClr val="1067B2"/>
              </a:solidFill>
              <a:latin typeface="SEA Text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Vue.js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Webpage Rendering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YouTube Player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Video-Stream 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HUDS Pad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GB" sz="1200" dirty="0">
                <a:latin typeface="SEA Edge" panose="020B0503030403020204" pitchFamily="34" charset="0"/>
              </a:rPr>
              <a:t>Head-Up-Display Client</a:t>
            </a:r>
            <a:endParaRPr lang="en-DE" sz="1200" dirty="0">
              <a:latin typeface="SEA Edge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>
              <a:latin typeface="SEA Edge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>
              <a:latin typeface="SEA Edge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>
              <a:latin typeface="SEA Edge" panose="020B05030304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58D6A6-8E5C-5CFC-21D6-8B2AB3ECD0E1}"/>
              </a:ext>
            </a:extLst>
          </p:cNvPr>
          <p:cNvSpPr txBox="1"/>
          <p:nvPr/>
        </p:nvSpPr>
        <p:spPr>
          <a:xfrm>
            <a:off x="4277027" y="3649721"/>
            <a:ext cx="3249608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>
                <a:solidFill>
                  <a:srgbClr val="1067B2"/>
                </a:solidFill>
                <a:latin typeface="SEA Edge" panose="020B0503030403020204" pitchFamily="34" charset="0"/>
              </a:rPr>
              <a:t>SOFTWARE: Lecturer/Audio</a:t>
            </a:r>
            <a:endParaRPr lang="en-DE" sz="1600" dirty="0">
              <a:solidFill>
                <a:srgbClr val="1067B2"/>
              </a:solidFill>
              <a:latin typeface="SEA Text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Cantabile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Audio Processing (VST Host)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Acon Digital DeVerberate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Audio VST Plugin (Reverberation Reduction)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Waves NS1/WMS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Audio VST Plugins (Noise Suppression)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Waves Sibilance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Audio VST Plugin (De-Esser)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Waves F6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Audio VST Plugin (Equalizer)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BlueCat Dynamics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Audio VST Plugin (Expander, Compressor)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Tokyo Dawn Records Limiter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Audio VST Plugin (Limiter)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200" dirty="0">
              <a:latin typeface="SEA Edge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>
              <a:latin typeface="SEA Edge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>
              <a:latin typeface="SEA Edge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>
              <a:latin typeface="SEA Edge" panose="020B0503030403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AF1A21-16BA-F546-81A0-E17A4F52A7DC}"/>
              </a:ext>
            </a:extLst>
          </p:cNvPr>
          <p:cNvSpPr txBox="1"/>
          <p:nvPr/>
        </p:nvSpPr>
        <p:spPr>
          <a:xfrm rot="21393584">
            <a:off x="8272387" y="428324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DBF5"/>
                </a:solidFill>
                <a:latin typeface="SEA Note" panose="02000500000000000000" pitchFamily="2" charset="77"/>
                <a:cs typeface="SEA Note" panose="02000500000000000000" pitchFamily="2" charset="77"/>
              </a:rPr>
              <a:t>Multimedia is </a:t>
            </a:r>
            <a:r>
              <a:rPr lang="en-DE" u="sng" dirty="0">
                <a:solidFill>
                  <a:srgbClr val="C0DBF5"/>
                </a:solidFill>
                <a:latin typeface="SEA Note" panose="02000500000000000000" pitchFamily="2" charset="77"/>
                <a:cs typeface="SEA Note" panose="02000500000000000000" pitchFamily="2" charset="77"/>
              </a:rPr>
              <a:t>not</a:t>
            </a:r>
            <a:br>
              <a:rPr lang="en-DE" dirty="0">
                <a:solidFill>
                  <a:srgbClr val="C0DBF5"/>
                </a:solidFill>
                <a:latin typeface="SEA Note" panose="02000500000000000000" pitchFamily="2" charset="77"/>
                <a:cs typeface="SEA Note" panose="02000500000000000000" pitchFamily="2" charset="77"/>
              </a:rPr>
            </a:br>
            <a:r>
              <a:rPr lang="en-DE" dirty="0">
                <a:solidFill>
                  <a:srgbClr val="C0DBF5"/>
                </a:solidFill>
                <a:latin typeface="SEA Note" panose="02000500000000000000" pitchFamily="2" charset="77"/>
                <a:cs typeface="SEA Note" panose="02000500000000000000" pitchFamily="2" charset="77"/>
              </a:rPr>
              <a:t>just for gaming…     ;-)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07E4AE-FCD1-4D71-713F-024C1DA1729F}"/>
              </a:ext>
            </a:extLst>
          </p:cNvPr>
          <p:cNvSpPr txBox="1"/>
          <p:nvPr/>
        </p:nvSpPr>
        <p:spPr>
          <a:xfrm>
            <a:off x="7991622" y="4883528"/>
            <a:ext cx="21900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>
                <a:solidFill>
                  <a:srgbClr val="1067B2"/>
                </a:solidFill>
                <a:latin typeface="SEA Edge" panose="020B0503030403020204" pitchFamily="34" charset="0"/>
              </a:rPr>
              <a:t>NETWORK: Protocols</a:t>
            </a:r>
            <a:endParaRPr lang="en-DE" sz="1600" dirty="0">
              <a:solidFill>
                <a:srgbClr val="1067B2"/>
              </a:solidFill>
              <a:latin typeface="SEA Text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RTMP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GB" sz="1200" dirty="0">
                <a:latin typeface="SEA Edge" panose="020B0503030403020204" pitchFamily="34" charset="0"/>
              </a:rPr>
              <a:t>V</a:t>
            </a:r>
            <a:r>
              <a:rPr lang="en-DE" sz="1200" dirty="0">
                <a:latin typeface="SEA Edge" panose="020B0503030403020204" pitchFamily="34" charset="0"/>
              </a:rPr>
              <a:t>ideo/Audio Ingest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HLS (YouTube-Variant)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Video/Audio Playout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MQTT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GB" sz="1200" dirty="0">
                <a:latin typeface="SEA Edge" panose="020B0503030403020204" pitchFamily="34" charset="0"/>
              </a:rPr>
              <a:t>Attendee Feedback/Control</a:t>
            </a:r>
            <a:endParaRPr lang="en-DE" sz="1400" dirty="0">
              <a:latin typeface="SEA Edge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01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297</Words>
  <Application>Microsoft Macintosh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SEA Edge</vt:lpstr>
      <vt:lpstr>SEA Note</vt:lpstr>
      <vt:lpstr>SEA Text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Ralf S. Engelschall</dc:creator>
  <cp:lastModifiedBy>Ralf S. Engelschall</cp:lastModifiedBy>
  <cp:revision>11</cp:revision>
  <dcterms:created xsi:type="dcterms:W3CDTF">2022-12-02T07:43:46Z</dcterms:created>
  <dcterms:modified xsi:type="dcterms:W3CDTF">2022-12-03T09:39:14Z</dcterms:modified>
</cp:coreProperties>
</file>