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8" r:id="rId3"/>
    <p:sldId id="402" r:id="rId4"/>
    <p:sldId id="403" r:id="rId5"/>
    <p:sldId id="404" r:id="rId6"/>
    <p:sldId id="405" r:id="rId7"/>
    <p:sldId id="407" r:id="rId8"/>
    <p:sldId id="406" r:id="rId9"/>
    <p:sldId id="380" r:id="rId10"/>
    <p:sldId id="381" r:id="rId11"/>
    <p:sldId id="396" r:id="rId12"/>
    <p:sldId id="398" r:id="rId13"/>
    <p:sldId id="399" r:id="rId14"/>
    <p:sldId id="397" r:id="rId15"/>
    <p:sldId id="391" r:id="rId16"/>
    <p:sldId id="400" r:id="rId17"/>
    <p:sldId id="401" r:id="rId18"/>
    <p:sldId id="392" r:id="rId19"/>
    <p:sldId id="393" r:id="rId20"/>
    <p:sldId id="394" r:id="rId21"/>
    <p:sldId id="408" r:id="rId22"/>
    <p:sldId id="409" r:id="rId23"/>
    <p:sldId id="410" r:id="rId24"/>
    <p:sldId id="411" r:id="rId25"/>
    <p:sldId id="412" r:id="rId26"/>
    <p:sldId id="414" r:id="rId27"/>
    <p:sldId id="415" r:id="rId28"/>
    <p:sldId id="419" r:id="rId29"/>
    <p:sldId id="420" r:id="rId30"/>
    <p:sldId id="416" r:id="rId31"/>
    <p:sldId id="421" r:id="rId32"/>
    <p:sldId id="417" r:id="rId33"/>
    <p:sldId id="395" r:id="rId34"/>
    <p:sldId id="383" r:id="rId35"/>
    <p:sldId id="384" r:id="rId36"/>
    <p:sldId id="422" r:id="rId37"/>
    <p:sldId id="423" r:id="rId38"/>
    <p:sldId id="424" r:id="rId39"/>
    <p:sldId id="425" r:id="rId40"/>
    <p:sldId id="426" r:id="rId41"/>
    <p:sldId id="427" r:id="rId42"/>
    <p:sldId id="428" r:id="rId43"/>
    <p:sldId id="429" r:id="rId44"/>
    <p:sldId id="430" r:id="rId45"/>
    <p:sldId id="431" r:id="rId46"/>
    <p:sldId id="379" r:id="rId47"/>
    <p:sldId id="26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2895" autoAdjust="0"/>
  </p:normalViewPr>
  <p:slideViewPr>
    <p:cSldViewPr>
      <p:cViewPr>
        <p:scale>
          <a:sx n="66" d="100"/>
          <a:sy n="66"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620AD-7050-4A03-9BF5-6C1811FD036A}"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60488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620AD-7050-4A03-9BF5-6C1811FD036A}"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145733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620AD-7050-4A03-9BF5-6C1811FD036A}"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322051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620AD-7050-4A03-9BF5-6C1811FD036A}"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24651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620AD-7050-4A03-9BF5-6C1811FD036A}"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202395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1620AD-7050-4A03-9BF5-6C1811FD036A}"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273379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1620AD-7050-4A03-9BF5-6C1811FD036A}" type="datetimeFigureOut">
              <a:rPr lang="en-US" smtClean="0"/>
              <a:pPr/>
              <a:t>10/6/2012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362740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1620AD-7050-4A03-9BF5-6C1811FD036A}" type="datetimeFigureOut">
              <a:rPr lang="en-US" smtClean="0"/>
              <a:pPr/>
              <a:t>10/6/2012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108490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620AD-7050-4A03-9BF5-6C1811FD036A}" type="datetimeFigureOut">
              <a:rPr lang="en-US" smtClean="0"/>
              <a:pPr/>
              <a:t>10/6/2012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14506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620AD-7050-4A03-9BF5-6C1811FD036A}"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285450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620AD-7050-4A03-9BF5-6C1811FD036A}"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3F44-F82B-4711-925A-ED61FC12411A}" type="slidenum">
              <a:rPr lang="en-US" smtClean="0"/>
              <a:pPr/>
              <a:t>‹#›</a:t>
            </a:fld>
            <a:endParaRPr lang="en-US"/>
          </a:p>
        </p:txBody>
      </p:sp>
    </p:spTree>
    <p:extLst>
      <p:ext uri="{BB962C8B-B14F-4D97-AF65-F5344CB8AC3E}">
        <p14:creationId xmlns:p14="http://schemas.microsoft.com/office/powerpoint/2010/main" val="37054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620AD-7050-4A03-9BF5-6C1811FD036A}" type="datetimeFigureOut">
              <a:rPr lang="en-US" smtClean="0"/>
              <a:pPr/>
              <a:t>10/6/2012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E3F44-F82B-4711-925A-ED61FC12411A}" type="slidenum">
              <a:rPr lang="en-US" smtClean="0"/>
              <a:pPr/>
              <a:t>‹#›</a:t>
            </a:fld>
            <a:endParaRPr lang="en-US"/>
          </a:p>
        </p:txBody>
      </p:sp>
    </p:spTree>
    <p:extLst>
      <p:ext uri="{BB962C8B-B14F-4D97-AF65-F5344CB8AC3E}">
        <p14:creationId xmlns:p14="http://schemas.microsoft.com/office/powerpoint/2010/main" val="1241690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0" y="2133600"/>
            <a:ext cx="9144000" cy="1323439"/>
          </a:xfrm>
          <a:prstGeom prst="rect">
            <a:avLst/>
          </a:prstGeom>
          <a:noFill/>
        </p:spPr>
        <p:txBody>
          <a:bodyPr wrap="square" rtlCol="0">
            <a:spAutoFit/>
          </a:bodyPr>
          <a:lstStyle/>
          <a:p>
            <a:pPr algn="ctr"/>
            <a:r>
              <a:rPr lang="en-US" sz="8000" dirty="0" smtClean="0">
                <a:solidFill>
                  <a:srgbClr val="FF0000"/>
                </a:solidFill>
                <a:latin typeface="Gloucester MT Extra Condensed" pitchFamily="18" charset="0"/>
              </a:rPr>
              <a:t>A</a:t>
            </a:r>
            <a:r>
              <a:rPr lang="en-US" sz="8000" dirty="0" smtClean="0">
                <a:latin typeface="Gloucester MT Extra Condensed" pitchFamily="18" charset="0"/>
              </a:rPr>
              <a:t>ssignment </a:t>
            </a:r>
            <a:r>
              <a:rPr lang="en-US" sz="8000" dirty="0" smtClean="0">
                <a:solidFill>
                  <a:srgbClr val="FF0000"/>
                </a:solidFill>
                <a:latin typeface="Gloucester MT Extra Condensed" pitchFamily="18" charset="0"/>
              </a:rPr>
              <a:t>M</a:t>
            </a:r>
            <a:r>
              <a:rPr lang="en-US" sz="8000" dirty="0" smtClean="0">
                <a:latin typeface="Gloucester MT Extra Condensed" pitchFamily="18" charset="0"/>
              </a:rPr>
              <a:t>odel</a:t>
            </a:r>
            <a:endParaRPr lang="en-US" sz="8000" dirty="0">
              <a:latin typeface="Gloucester MT Extra Condensed" pitchFamily="18" charset="0"/>
              <a:cs typeface="Leelawadee" pitchFamily="34" charset="-34"/>
            </a:endParaRPr>
          </a:p>
        </p:txBody>
      </p:sp>
      <p:sp>
        <p:nvSpPr>
          <p:cNvPr id="5" name="TextBox 4"/>
          <p:cNvSpPr txBox="1"/>
          <p:nvPr/>
        </p:nvSpPr>
        <p:spPr>
          <a:xfrm>
            <a:off x="0" y="4289048"/>
            <a:ext cx="9144000" cy="892552"/>
          </a:xfrm>
          <a:prstGeom prst="rect">
            <a:avLst/>
          </a:prstGeom>
          <a:noFill/>
        </p:spPr>
        <p:txBody>
          <a:bodyPr wrap="square" rtlCol="0">
            <a:spAutoFit/>
          </a:bodyPr>
          <a:lstStyle/>
          <a:p>
            <a:pPr algn="ctr"/>
            <a:r>
              <a:rPr lang="en-US" sz="2800" b="1" dirty="0" smtClean="0">
                <a:latin typeface="Cambria Math" pitchFamily="18" charset="0"/>
                <a:ea typeface="Cambria Math" pitchFamily="18" charset="0"/>
              </a:rPr>
              <a:t>Winston S. </a:t>
            </a:r>
            <a:r>
              <a:rPr lang="en-US" sz="2800" b="1" dirty="0" err="1" smtClean="0">
                <a:latin typeface="Cambria Math" pitchFamily="18" charset="0"/>
                <a:ea typeface="Cambria Math" pitchFamily="18" charset="0"/>
              </a:rPr>
              <a:t>Sirug</a:t>
            </a:r>
            <a:r>
              <a:rPr lang="en-US" sz="2800" b="1" dirty="0" smtClean="0">
                <a:latin typeface="Cambria Math" pitchFamily="18" charset="0"/>
                <a:ea typeface="Cambria Math" pitchFamily="18" charset="0"/>
              </a:rPr>
              <a:t>, PhD</a:t>
            </a:r>
          </a:p>
          <a:p>
            <a:pPr algn="ctr"/>
            <a:r>
              <a:rPr lang="en-US" sz="2400" b="1" dirty="0" smtClean="0">
                <a:solidFill>
                  <a:srgbClr val="FF0000"/>
                </a:solidFill>
                <a:latin typeface="Cambria Math" pitchFamily="18" charset="0"/>
                <a:ea typeface="Cambria Math" pitchFamily="18" charset="0"/>
                <a:cs typeface="Leelawadee" pitchFamily="34" charset="-34"/>
              </a:rPr>
              <a:t>Full Professor</a:t>
            </a:r>
            <a:endParaRPr lang="en-US" sz="2400" b="1" dirty="0">
              <a:solidFill>
                <a:srgbClr val="FF0000"/>
              </a:solidFill>
              <a:latin typeface="Cambria Math" pitchFamily="18" charset="0"/>
              <a:ea typeface="Cambria Math" pitchFamily="18" charset="0"/>
              <a:cs typeface="Leelawadee" pitchFamily="34" charset="-34"/>
            </a:endParaRPr>
          </a:p>
        </p:txBody>
      </p:sp>
    </p:spTree>
    <p:extLst>
      <p:ext uri="{BB962C8B-B14F-4D97-AF65-F5344CB8AC3E}">
        <p14:creationId xmlns:p14="http://schemas.microsoft.com/office/powerpoint/2010/main" val="14954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544055335"/>
              </p:ext>
            </p:extLst>
          </p:nvPr>
        </p:nvGraphicFramePr>
        <p:xfrm>
          <a:off x="685800" y="1450033"/>
          <a:ext cx="5206792" cy="2590800"/>
        </p:xfrm>
        <a:graphic>
          <a:graphicData uri="http://schemas.openxmlformats.org/drawingml/2006/table">
            <a:tbl>
              <a:tblPr>
                <a:tableStyleId>{5C22544A-7EE6-4342-B048-85BDC9FD1C3A}</a:tableStyleId>
              </a:tblPr>
              <a:tblGrid>
                <a:gridCol w="1504184"/>
                <a:gridCol w="925652"/>
                <a:gridCol w="925652"/>
                <a:gridCol w="925652"/>
                <a:gridCol w="925652"/>
              </a:tblGrid>
              <a:tr h="431800">
                <a:tc rowSpan="2">
                  <a:txBody>
                    <a:bodyPr/>
                    <a:lstStyle/>
                    <a:p>
                      <a:pPr marL="0" marR="0" algn="ctr">
                        <a:spcBef>
                          <a:spcPts val="600"/>
                        </a:spcBef>
                        <a:spcAft>
                          <a:spcPts val="0"/>
                        </a:spcAft>
                      </a:pPr>
                      <a:r>
                        <a:rPr lang="en-US" sz="2400" dirty="0">
                          <a:effectLst/>
                          <a:latin typeface="Arial Narrow" pitchFamily="34" charset="0"/>
                        </a:rPr>
                        <a:t>Operator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11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9</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7</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11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9</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15</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8</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a:off x="7391400" y="2288233"/>
            <a:ext cx="228600" cy="1752600"/>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89221229"/>
              </p:ext>
            </p:extLst>
          </p:nvPr>
        </p:nvGraphicFramePr>
        <p:xfrm>
          <a:off x="5867400" y="1450033"/>
          <a:ext cx="1388478" cy="2590800"/>
        </p:xfrm>
        <a:graphic>
          <a:graphicData uri="http://schemas.openxmlformats.org/drawingml/2006/table">
            <a:tbl>
              <a:tblPr>
                <a:tableStyleId>{5C22544A-7EE6-4342-B048-85BDC9FD1C3A}</a:tableStyleId>
              </a:tblPr>
              <a:tblGrid>
                <a:gridCol w="1388478"/>
              </a:tblGrid>
              <a:tr h="863600">
                <a:tc>
                  <a:txBody>
                    <a:bodyPr/>
                    <a:lstStyle/>
                    <a:p>
                      <a:pPr marL="0" marR="0" algn="ctr">
                        <a:spcBef>
                          <a:spcPts val="0"/>
                        </a:spcBef>
                        <a:spcAft>
                          <a:spcPts val="0"/>
                        </a:spcAft>
                      </a:pPr>
                      <a:r>
                        <a:rPr lang="en-US" sz="2400" dirty="0">
                          <a:effectLst/>
                          <a:latin typeface="Arial Narrow" pitchFamily="34" charset="0"/>
                        </a:rPr>
                        <a:t>Row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9</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algn="ctr"/>
                      <a:r>
                        <a:rPr lang="en-US" sz="2400" dirty="0" smtClean="0">
                          <a:effectLst/>
                          <a:latin typeface="Arial Narrow" pitchFamily="34" charset="0"/>
                        </a:rPr>
                        <a:t>5</a:t>
                      </a:r>
                      <a:endParaRPr lang="en-US" sz="24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11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0" name="Rectangle 9"/>
          <p:cNvSpPr/>
          <p:nvPr/>
        </p:nvSpPr>
        <p:spPr>
          <a:xfrm>
            <a:off x="7772399" y="2564368"/>
            <a:ext cx="1219201" cy="1200329"/>
          </a:xfrm>
          <a:prstGeom prst="rect">
            <a:avLst/>
          </a:prstGeom>
        </p:spPr>
        <p:txBody>
          <a:bodyPr wrap="square">
            <a:spAutoFit/>
          </a:bodyPr>
          <a:lstStyle/>
          <a:p>
            <a:r>
              <a:rPr lang="en-US" sz="2400" dirty="0">
                <a:latin typeface="Arial Narrow" pitchFamily="34" charset="0"/>
              </a:rPr>
              <a:t>Lowest value in each row</a:t>
            </a:r>
          </a:p>
        </p:txBody>
      </p:sp>
    </p:spTree>
    <p:extLst>
      <p:ext uri="{BB962C8B-B14F-4D97-AF65-F5344CB8AC3E}">
        <p14:creationId xmlns:p14="http://schemas.microsoft.com/office/powerpoint/2010/main" val="14108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292587587"/>
              </p:ext>
            </p:extLst>
          </p:nvPr>
        </p:nvGraphicFramePr>
        <p:xfrm>
          <a:off x="679620" y="1447800"/>
          <a:ext cx="4404360" cy="2819400"/>
        </p:xfrm>
        <a:graphic>
          <a:graphicData uri="http://schemas.openxmlformats.org/drawingml/2006/table">
            <a:tbl>
              <a:tblPr>
                <a:tableStyleId>{5C22544A-7EE6-4342-B048-85BDC9FD1C3A}</a:tableStyleId>
              </a:tblPr>
              <a:tblGrid>
                <a:gridCol w="441960"/>
                <a:gridCol w="1060938"/>
                <a:gridCol w="967154"/>
                <a:gridCol w="967154"/>
                <a:gridCol w="967154"/>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Operator</a:t>
                      </a:r>
                      <a:r>
                        <a:rPr lang="en-US" sz="2400" dirty="0" smtClean="0">
                          <a:effectLst/>
                          <a:latin typeface="Arial Narrow" pitchFamily="34" charset="0"/>
                        </a:rPr>
                        <a:t> </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11 – 9 </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12 – 9</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10 – 9</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9 – 9</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8 – 5 </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10 – 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 – 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7 – 5</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11 – 11 </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14 – 11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12 – 11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13 – 11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9 – 8 </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15 – 8</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8 – 8</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11 – 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967589"/>
              </p:ext>
            </p:extLst>
          </p:nvPr>
        </p:nvGraphicFramePr>
        <p:xfrm>
          <a:off x="5715000" y="1447800"/>
          <a:ext cx="3352800" cy="2819400"/>
        </p:xfrm>
        <a:graphic>
          <a:graphicData uri="http://schemas.openxmlformats.org/drawingml/2006/table">
            <a:tbl>
              <a:tblPr>
                <a:tableStyleId>{5C22544A-7EE6-4342-B048-85BDC9FD1C3A}</a:tableStyleId>
              </a:tblPr>
              <a:tblGrid>
                <a:gridCol w="492384"/>
                <a:gridCol w="715104"/>
                <a:gridCol w="715104"/>
                <a:gridCol w="715104"/>
                <a:gridCol w="715104"/>
              </a:tblGrid>
              <a:tr h="4699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7</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Down Arrow 6"/>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2</a:t>
            </a:r>
          </a:p>
        </p:txBody>
      </p:sp>
    </p:spTree>
    <p:extLst>
      <p:ext uri="{BB962C8B-B14F-4D97-AF65-F5344CB8AC3E}">
        <p14:creationId xmlns:p14="http://schemas.microsoft.com/office/powerpoint/2010/main" val="16879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4151440607"/>
              </p:ext>
            </p:extLst>
          </p:nvPr>
        </p:nvGraphicFramePr>
        <p:xfrm>
          <a:off x="685800" y="1450033"/>
          <a:ext cx="5206792" cy="2590800"/>
        </p:xfrm>
        <a:graphic>
          <a:graphicData uri="http://schemas.openxmlformats.org/drawingml/2006/table">
            <a:tbl>
              <a:tblPr>
                <a:tableStyleId>{5C22544A-7EE6-4342-B048-85BDC9FD1C3A}</a:tableStyleId>
              </a:tblPr>
              <a:tblGrid>
                <a:gridCol w="1504184"/>
                <a:gridCol w="925652"/>
                <a:gridCol w="925652"/>
                <a:gridCol w="925652"/>
                <a:gridCol w="925652"/>
              </a:tblGrid>
              <a:tr h="431800">
                <a:tc rowSpan="2">
                  <a:txBody>
                    <a:bodyPr/>
                    <a:lstStyle/>
                    <a:p>
                      <a:pPr marL="0" marR="0" algn="ctr">
                        <a:spcBef>
                          <a:spcPts val="600"/>
                        </a:spcBef>
                        <a:spcAft>
                          <a:spcPts val="0"/>
                        </a:spcAft>
                      </a:pPr>
                      <a:r>
                        <a:rPr lang="en-US" sz="2400" dirty="0">
                          <a:effectLst/>
                          <a:latin typeface="Arial Narrow" pitchFamily="34" charset="0"/>
                        </a:rPr>
                        <a:t>Operator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a:effectLst/>
                          <a:latin typeface="Arial Narrow" pitchFamily="34" charset="0"/>
                        </a:rPr>
                        <a:t>Machine</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7</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rot="5400000">
            <a:off x="3844498" y="3318303"/>
            <a:ext cx="388203" cy="3657600"/>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2971800" y="5410200"/>
            <a:ext cx="2133601" cy="830997"/>
          </a:xfrm>
          <a:prstGeom prst="rect">
            <a:avLst/>
          </a:prstGeom>
        </p:spPr>
        <p:txBody>
          <a:bodyPr wrap="square">
            <a:spAutoFit/>
          </a:bodyPr>
          <a:lstStyle/>
          <a:p>
            <a:pPr algn="ctr"/>
            <a:r>
              <a:rPr lang="en-US" sz="2400" dirty="0">
                <a:latin typeface="Arial Narrow" pitchFamily="34" charset="0"/>
              </a:rPr>
              <a:t>Lowest value in each </a:t>
            </a:r>
            <a:r>
              <a:rPr lang="en-US" sz="2400" dirty="0" smtClean="0">
                <a:latin typeface="Arial Narrow" pitchFamily="34" charset="0"/>
              </a:rPr>
              <a:t>column</a:t>
            </a:r>
            <a:endParaRPr lang="en-US" sz="2400" dirty="0">
              <a:latin typeface="Arial Narrow"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71702850"/>
              </p:ext>
            </p:extLst>
          </p:nvPr>
        </p:nvGraphicFramePr>
        <p:xfrm>
          <a:off x="683985" y="4038600"/>
          <a:ext cx="5206792" cy="731520"/>
        </p:xfrm>
        <a:graphic>
          <a:graphicData uri="http://schemas.openxmlformats.org/drawingml/2006/table">
            <a:tbl>
              <a:tblPr>
                <a:tableStyleId>{5C22544A-7EE6-4342-B048-85BDC9FD1C3A}</a:tableStyleId>
              </a:tblPr>
              <a:tblGrid>
                <a:gridCol w="1504184"/>
                <a:gridCol w="925652"/>
                <a:gridCol w="925652"/>
                <a:gridCol w="925652"/>
                <a:gridCol w="925652"/>
              </a:tblGrid>
              <a:tr h="431800">
                <a:tc>
                  <a:txBody>
                    <a:bodyPr/>
                    <a:lstStyle/>
                    <a:p>
                      <a:pPr marL="0" marR="0" algn="ctr">
                        <a:spcBef>
                          <a:spcPts val="0"/>
                        </a:spcBef>
                        <a:spcAft>
                          <a:spcPts val="0"/>
                        </a:spcAft>
                      </a:pPr>
                      <a:r>
                        <a:rPr lang="en-US" sz="2400" dirty="0" smtClean="0">
                          <a:effectLst/>
                          <a:latin typeface="Arial Narrow" pitchFamily="34" charset="0"/>
                        </a:rPr>
                        <a:t>Column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373635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ppt_y</p:attrName>
                                        </p:attrNameLst>
                                      </p:cBhvr>
                                      <p:tavLst>
                                        <p:tav tm="0">
                                          <p:val>
                                            <p:strVal val="#ppt_y-#ppt_h*1.125000"/>
                                          </p:val>
                                        </p:tav>
                                        <p:tav tm="100000">
                                          <p:val>
                                            <p:strVal val="#ppt_y"/>
                                          </p:val>
                                        </p:tav>
                                      </p:tavLst>
                                    </p:anim>
                                    <p:animEffect transition="in" filter="wipe(down)">
                                      <p:cBhvr>
                                        <p:cTn id="19" dur="500"/>
                                        <p:tgtEl>
                                          <p:spTgt spid="11"/>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childTnLst>
                          </p:cTn>
                        </p:par>
                        <p:par>
                          <p:cTn id="25" fill="hold">
                            <p:stCondLst>
                              <p:cond delay="1000"/>
                            </p:stCondLst>
                            <p:childTnLst>
                              <p:par>
                                <p:cTn id="26" presetID="1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ppt_y</p:attrName>
                                        </p:attrNameLst>
                                      </p:cBhvr>
                                      <p:tavLst>
                                        <p:tav tm="0">
                                          <p:val>
                                            <p:strVal val="#ppt_y-#ppt_h*1.125000"/>
                                          </p:val>
                                        </p:tav>
                                        <p:tav tm="100000">
                                          <p:val>
                                            <p:strVal val="#ppt_y"/>
                                          </p:val>
                                        </p:tav>
                                      </p:tavLst>
                                    </p:anim>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867421764"/>
              </p:ext>
            </p:extLst>
          </p:nvPr>
        </p:nvGraphicFramePr>
        <p:xfrm>
          <a:off x="679620" y="1447800"/>
          <a:ext cx="4404360" cy="2819400"/>
        </p:xfrm>
        <a:graphic>
          <a:graphicData uri="http://schemas.openxmlformats.org/drawingml/2006/table">
            <a:tbl>
              <a:tblPr>
                <a:tableStyleId>{5C22544A-7EE6-4342-B048-85BDC9FD1C3A}</a:tableStyleId>
              </a:tblPr>
              <a:tblGrid>
                <a:gridCol w="441960"/>
                <a:gridCol w="1060938"/>
                <a:gridCol w="967154"/>
                <a:gridCol w="967154"/>
                <a:gridCol w="967154"/>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Operator</a:t>
                      </a:r>
                      <a:r>
                        <a:rPr lang="en-US" sz="2400" dirty="0" smtClean="0">
                          <a:effectLst/>
                          <a:latin typeface="Arial Narrow" pitchFamily="34" charset="0"/>
                        </a:rPr>
                        <a:t> </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 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 –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 – 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 –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 – 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 –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7 –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22908720"/>
              </p:ext>
            </p:extLst>
          </p:nvPr>
        </p:nvGraphicFramePr>
        <p:xfrm>
          <a:off x="5638800" y="1447800"/>
          <a:ext cx="3352800" cy="2819400"/>
        </p:xfrm>
        <a:graphic>
          <a:graphicData uri="http://schemas.openxmlformats.org/drawingml/2006/table">
            <a:tbl>
              <a:tblPr>
                <a:tableStyleId>{5C22544A-7EE6-4342-B048-85BDC9FD1C3A}</a:tableStyleId>
              </a:tblPr>
              <a:tblGrid>
                <a:gridCol w="492384"/>
                <a:gridCol w="715104"/>
                <a:gridCol w="715104"/>
                <a:gridCol w="715104"/>
                <a:gridCol w="715104"/>
              </a:tblGrid>
              <a:tr h="4699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Down Arrow 6"/>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7700" y="97149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spTree>
    <p:extLst>
      <p:ext uri="{BB962C8B-B14F-4D97-AF65-F5344CB8AC3E}">
        <p14:creationId xmlns:p14="http://schemas.microsoft.com/office/powerpoint/2010/main" val="120625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1688817972"/>
              </p:ext>
            </p:extLst>
          </p:nvPr>
        </p:nvGraphicFramePr>
        <p:xfrm>
          <a:off x="762000" y="1447800"/>
          <a:ext cx="3352800" cy="2971800"/>
        </p:xfrm>
        <a:graphic>
          <a:graphicData uri="http://schemas.openxmlformats.org/drawingml/2006/table">
            <a:tbl>
              <a:tblPr>
                <a:tableStyleId>{5C22544A-7EE6-4342-B048-85BDC9FD1C3A}</a:tableStyleId>
              </a:tblPr>
              <a:tblGrid>
                <a:gridCol w="492384"/>
                <a:gridCol w="715104"/>
                <a:gridCol w="715104"/>
                <a:gridCol w="715104"/>
                <a:gridCol w="715104"/>
              </a:tblGrid>
              <a:tr h="4953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8" name="Rectangle 7"/>
          <p:cNvSpPr/>
          <p:nvPr/>
        </p:nvSpPr>
        <p:spPr>
          <a:xfrm>
            <a:off x="6477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sp>
        <p:nvSpPr>
          <p:cNvPr id="9" name="Rectangle 8"/>
          <p:cNvSpPr/>
          <p:nvPr/>
        </p:nvSpPr>
        <p:spPr>
          <a:xfrm>
            <a:off x="4953000" y="1981200"/>
            <a:ext cx="3933371" cy="1446550"/>
          </a:xfrm>
          <a:prstGeom prst="rect">
            <a:avLst/>
          </a:prstGeom>
        </p:spPr>
        <p:txBody>
          <a:bodyPr wrap="square">
            <a:spAutoFit/>
          </a:bodyPr>
          <a:lstStyle/>
          <a:p>
            <a:r>
              <a:rPr lang="en-US" sz="2200" dirty="0" smtClean="0">
                <a:latin typeface="Arial Narrow" pitchFamily="34" charset="0"/>
              </a:rPr>
              <a:t>Drawing </a:t>
            </a:r>
            <a:r>
              <a:rPr lang="en-US" sz="2200" dirty="0">
                <a:latin typeface="Arial Narrow" pitchFamily="34" charset="0"/>
              </a:rPr>
              <a:t>the minimum number of horizontal or vertical lines necessary to cross out all zeros through the rows and columns of the tableau. </a:t>
            </a:r>
          </a:p>
        </p:txBody>
      </p:sp>
      <p:cxnSp>
        <p:nvCxnSpPr>
          <p:cNvPr id="11" name="Straight Connector 10"/>
          <p:cNvCxnSpPr/>
          <p:nvPr/>
        </p:nvCxnSpPr>
        <p:spPr>
          <a:xfrm>
            <a:off x="3048000" y="1314510"/>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 y="26670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 y="3657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9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edge">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edge">
                                      <p:cBhvr>
                                        <p:cTn id="3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705214865"/>
              </p:ext>
            </p:extLst>
          </p:nvPr>
        </p:nvGraphicFramePr>
        <p:xfrm>
          <a:off x="762000" y="1447800"/>
          <a:ext cx="3352800" cy="2971800"/>
        </p:xfrm>
        <a:graphic>
          <a:graphicData uri="http://schemas.openxmlformats.org/drawingml/2006/table">
            <a:tbl>
              <a:tblPr>
                <a:tableStyleId>{5C22544A-7EE6-4342-B048-85BDC9FD1C3A}</a:tableStyleId>
              </a:tblPr>
              <a:tblGrid>
                <a:gridCol w="492384"/>
                <a:gridCol w="715104"/>
                <a:gridCol w="715104"/>
                <a:gridCol w="715104"/>
                <a:gridCol w="715104"/>
              </a:tblGrid>
              <a:tr h="4953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8" name="Rectangle 7"/>
          <p:cNvSpPr/>
          <p:nvPr/>
        </p:nvSpPr>
        <p:spPr>
          <a:xfrm>
            <a:off x="647700" y="97149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cxnSp>
        <p:nvCxnSpPr>
          <p:cNvPr id="9" name="Straight Connector 8"/>
          <p:cNvCxnSpPr/>
          <p:nvPr/>
        </p:nvCxnSpPr>
        <p:spPr>
          <a:xfrm>
            <a:off x="3048000" y="1314510"/>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26670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700" y="3657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331836" y="3915228"/>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29200" y="2470450"/>
            <a:ext cx="3048000" cy="1107996"/>
          </a:xfrm>
          <a:prstGeom prst="rect">
            <a:avLst/>
          </a:prstGeom>
        </p:spPr>
        <p:txBody>
          <a:bodyPr wrap="square">
            <a:spAutoFit/>
          </a:bodyPr>
          <a:lstStyle/>
          <a:p>
            <a:r>
              <a:rPr lang="en-US" sz="2200" dirty="0">
                <a:latin typeface="Arial Narrow" pitchFamily="34" charset="0"/>
              </a:rPr>
              <a:t>Identify the minimum </a:t>
            </a:r>
            <a:r>
              <a:rPr lang="en-US" sz="2200" dirty="0" smtClean="0">
                <a:latin typeface="Arial Narrow" pitchFamily="34" charset="0"/>
              </a:rPr>
              <a:t>value which is not covered by the line test.</a:t>
            </a:r>
            <a:endParaRPr lang="en-US" sz="2200" dirty="0">
              <a:latin typeface="Arial Narrow" pitchFamily="34" charset="0"/>
            </a:endParaRPr>
          </a:p>
        </p:txBody>
      </p:sp>
    </p:spTree>
    <p:extLst>
      <p:ext uri="{BB962C8B-B14F-4D97-AF65-F5344CB8AC3E}">
        <p14:creationId xmlns:p14="http://schemas.microsoft.com/office/powerpoint/2010/main" val="41030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589794136"/>
              </p:ext>
            </p:extLst>
          </p:nvPr>
        </p:nvGraphicFramePr>
        <p:xfrm>
          <a:off x="679620" y="1447800"/>
          <a:ext cx="4404360" cy="2819400"/>
        </p:xfrm>
        <a:graphic>
          <a:graphicData uri="http://schemas.openxmlformats.org/drawingml/2006/table">
            <a:tbl>
              <a:tblPr>
                <a:tableStyleId>{5C22544A-7EE6-4342-B048-85BDC9FD1C3A}</a:tableStyleId>
              </a:tblPr>
              <a:tblGrid>
                <a:gridCol w="441960"/>
                <a:gridCol w="1060938"/>
                <a:gridCol w="967154"/>
                <a:gridCol w="967154"/>
                <a:gridCol w="967154"/>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Operator</a:t>
                      </a:r>
                      <a:r>
                        <a:rPr lang="en-US" sz="2400" dirty="0" smtClean="0">
                          <a:effectLst/>
                          <a:latin typeface="Arial Narrow" pitchFamily="34" charset="0"/>
                        </a:rPr>
                        <a:t> </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42084349"/>
              </p:ext>
            </p:extLst>
          </p:nvPr>
        </p:nvGraphicFramePr>
        <p:xfrm>
          <a:off x="5638800" y="1447800"/>
          <a:ext cx="3352800" cy="2819400"/>
        </p:xfrm>
        <a:graphic>
          <a:graphicData uri="http://schemas.openxmlformats.org/drawingml/2006/table">
            <a:tbl>
              <a:tblPr>
                <a:tableStyleId>{5C22544A-7EE6-4342-B048-85BDC9FD1C3A}</a:tableStyleId>
              </a:tblPr>
              <a:tblGrid>
                <a:gridCol w="492384"/>
                <a:gridCol w="715104"/>
                <a:gridCol w="715104"/>
                <a:gridCol w="715104"/>
                <a:gridCol w="715104"/>
              </a:tblGrid>
              <a:tr h="4699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Down Arrow 6"/>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4</a:t>
            </a:r>
          </a:p>
        </p:txBody>
      </p:sp>
    </p:spTree>
    <p:extLst>
      <p:ext uri="{BB962C8B-B14F-4D97-AF65-F5344CB8AC3E}">
        <p14:creationId xmlns:p14="http://schemas.microsoft.com/office/powerpoint/2010/main" val="108553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4212489594"/>
              </p:ext>
            </p:extLst>
          </p:nvPr>
        </p:nvGraphicFramePr>
        <p:xfrm>
          <a:off x="762000" y="1447800"/>
          <a:ext cx="3352800" cy="2971800"/>
        </p:xfrm>
        <a:graphic>
          <a:graphicData uri="http://schemas.openxmlformats.org/drawingml/2006/table">
            <a:tbl>
              <a:tblPr>
                <a:tableStyleId>{5C22544A-7EE6-4342-B048-85BDC9FD1C3A}</a:tableStyleId>
              </a:tblPr>
              <a:tblGrid>
                <a:gridCol w="492384"/>
                <a:gridCol w="715104"/>
                <a:gridCol w="715104"/>
                <a:gridCol w="715104"/>
                <a:gridCol w="715104"/>
              </a:tblGrid>
              <a:tr h="495300">
                <a:tc rowSpan="2">
                  <a:txBody>
                    <a:bodyPr/>
                    <a:lstStyle/>
                    <a:p>
                      <a:pPr marL="0" marR="0" algn="ctr">
                        <a:spcBef>
                          <a:spcPts val="600"/>
                        </a:spcBef>
                        <a:spcAft>
                          <a:spcPts val="0"/>
                        </a:spcAft>
                      </a:pPr>
                      <a:r>
                        <a:rPr lang="en-US" sz="2000" dirty="0">
                          <a:effectLst/>
                          <a:latin typeface="Arial Narrow" pitchFamily="34" charset="0"/>
                        </a:rPr>
                        <a:t>Operator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4</a:t>
            </a:r>
            <a:endParaRPr lang="en-US" sz="2000" dirty="0">
              <a:latin typeface="Impact" pitchFamily="34" charset="0"/>
            </a:endParaRPr>
          </a:p>
        </p:txBody>
      </p:sp>
      <p:sp>
        <p:nvSpPr>
          <p:cNvPr id="9" name="Rectangle 8"/>
          <p:cNvSpPr/>
          <p:nvPr/>
        </p:nvSpPr>
        <p:spPr>
          <a:xfrm>
            <a:off x="4953000" y="1981200"/>
            <a:ext cx="3933371" cy="1446550"/>
          </a:xfrm>
          <a:prstGeom prst="rect">
            <a:avLst/>
          </a:prstGeom>
        </p:spPr>
        <p:txBody>
          <a:bodyPr wrap="square">
            <a:spAutoFit/>
          </a:bodyPr>
          <a:lstStyle/>
          <a:p>
            <a:r>
              <a:rPr lang="en-US" sz="2200" dirty="0" smtClean="0">
                <a:latin typeface="Arial Narrow" pitchFamily="34" charset="0"/>
              </a:rPr>
              <a:t>Drawing </a:t>
            </a:r>
            <a:r>
              <a:rPr lang="en-US" sz="2200" dirty="0">
                <a:latin typeface="Arial Narrow" pitchFamily="34" charset="0"/>
              </a:rPr>
              <a:t>the minimum number of horizontal or vertical lines necessary to cross out all zeros through the rows and columns of the tableau. </a:t>
            </a:r>
          </a:p>
        </p:txBody>
      </p:sp>
      <p:cxnSp>
        <p:nvCxnSpPr>
          <p:cNvPr id="11" name="Straight Connector 10"/>
          <p:cNvCxnSpPr/>
          <p:nvPr/>
        </p:nvCxnSpPr>
        <p:spPr>
          <a:xfrm>
            <a:off x="3048000" y="1314510"/>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 y="26670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 y="3657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700" y="41148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62000" y="5036403"/>
            <a:ext cx="7543800" cy="769441"/>
          </a:xfrm>
          <a:prstGeom prst="rect">
            <a:avLst/>
          </a:prstGeom>
        </p:spPr>
        <p:txBody>
          <a:bodyPr wrap="square">
            <a:spAutoFit/>
          </a:bodyPr>
          <a:lstStyle/>
          <a:p>
            <a:r>
              <a:rPr lang="en-US" sz="2200" dirty="0">
                <a:latin typeface="Arial Narrow" pitchFamily="34" charset="0"/>
              </a:rPr>
              <a:t>This indicates that the four unique assignments can be made and that an optimal solution has been reached.</a:t>
            </a:r>
          </a:p>
        </p:txBody>
      </p:sp>
    </p:spTree>
    <p:extLst>
      <p:ext uri="{BB962C8B-B14F-4D97-AF65-F5344CB8AC3E}">
        <p14:creationId xmlns:p14="http://schemas.microsoft.com/office/powerpoint/2010/main" val="329245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edge">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edge">
                                      <p:cBhvr>
                                        <p:cTn id="34" dur="2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edge">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p:tgtEl>
                                          <p:spTgt spid="2"/>
                                        </p:tgtEl>
                                        <p:attrNameLst>
                                          <p:attrName>ppt_y</p:attrName>
                                        </p:attrNameLst>
                                      </p:cBhvr>
                                      <p:tavLst>
                                        <p:tav tm="0">
                                          <p:val>
                                            <p:strVal val="#ppt_y-#ppt_h*1.125000"/>
                                          </p:val>
                                        </p:tav>
                                        <p:tav tm="100000">
                                          <p:val>
                                            <p:strVal val="#ppt_y"/>
                                          </p:val>
                                        </p:tav>
                                      </p:tavLst>
                                    </p:anim>
                                    <p:animEffect transition="in" filter="wipe(down)">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1637357510"/>
              </p:ext>
            </p:extLst>
          </p:nvPr>
        </p:nvGraphicFramePr>
        <p:xfrm>
          <a:off x="761999" y="1066800"/>
          <a:ext cx="2735599" cy="2590800"/>
        </p:xfrm>
        <a:graphic>
          <a:graphicData uri="http://schemas.openxmlformats.org/drawingml/2006/table">
            <a:tbl>
              <a:tblPr>
                <a:tableStyleId>{5C22544A-7EE6-4342-B048-85BDC9FD1C3A}</a:tableStyleId>
              </a:tblPr>
              <a:tblGrid>
                <a:gridCol w="1393255"/>
                <a:gridCol w="1342344"/>
              </a:tblGrid>
              <a:tr h="518160">
                <a:tc>
                  <a:txBody>
                    <a:bodyPr/>
                    <a:lstStyle/>
                    <a:p>
                      <a:pPr marL="0" marR="0" algn="ctr">
                        <a:spcBef>
                          <a:spcPts val="0"/>
                        </a:spcBef>
                        <a:spcAft>
                          <a:spcPts val="0"/>
                        </a:spcAft>
                      </a:pPr>
                      <a:r>
                        <a:rPr lang="en-US" sz="2400" dirty="0">
                          <a:effectLst/>
                          <a:latin typeface="Arial Narrow" pitchFamily="34" charset="0"/>
                        </a:rPr>
                        <a:t>Operator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a:effectLst/>
                          <a:latin typeface="Arial Narrow" pitchFamily="34" charset="0"/>
                        </a:rPr>
                        <a:t>B,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a:effectLst/>
                          <a:latin typeface="Arial Narrow" pitchFamily="34" charset="0"/>
                        </a:rPr>
                        <a:t>A, 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a:effectLst/>
                          <a:latin typeface="Arial Narrow" pitchFamily="34" charset="0"/>
                        </a:rPr>
                        <a:t>A, 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6680182"/>
              </p:ext>
            </p:extLst>
          </p:nvPr>
        </p:nvGraphicFramePr>
        <p:xfrm>
          <a:off x="3489997" y="1066800"/>
          <a:ext cx="2682203" cy="2590800"/>
        </p:xfrm>
        <a:graphic>
          <a:graphicData uri="http://schemas.openxmlformats.org/drawingml/2006/table">
            <a:tbl>
              <a:tblPr>
                <a:tableStyleId>{5C22544A-7EE6-4342-B048-85BDC9FD1C3A}</a:tableStyleId>
              </a:tblPr>
              <a:tblGrid>
                <a:gridCol w="2682203"/>
              </a:tblGrid>
              <a:tr h="518160">
                <a:tc>
                  <a:txBody>
                    <a:bodyPr/>
                    <a:lstStyle/>
                    <a:p>
                      <a:pPr marL="0" marR="0" algn="ctr">
                        <a:spcBef>
                          <a:spcPts val="0"/>
                        </a:spcBef>
                        <a:spcAft>
                          <a:spcPts val="0"/>
                        </a:spcAft>
                      </a:pPr>
                      <a:r>
                        <a:rPr lang="en-US" sz="2400" dirty="0">
                          <a:effectLst/>
                          <a:latin typeface="Arial Narrow" pitchFamily="34" charset="0"/>
                        </a:rPr>
                        <a:t>Order of Assignment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r">
                        <a:spcBef>
                          <a:spcPts val="0"/>
                        </a:spcBef>
                        <a:spcAft>
                          <a:spcPts val="0"/>
                        </a:spcAft>
                      </a:pPr>
                      <a:r>
                        <a:rPr lang="en-US" sz="2400">
                          <a:effectLst/>
                          <a:latin typeface="Arial Narrow" pitchFamily="34" charset="0"/>
                        </a:rPr>
                        <a:t>Fourth </a:t>
                      </a:r>
                      <a:r>
                        <a:rPr lang="en-US" sz="2400">
                          <a:effectLst/>
                          <a:latin typeface="Arial Narrow" pitchFamily="34" charset="0"/>
                          <a:sym typeface="Symbol"/>
                        </a:rPr>
                        <a:t></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a:effectLst/>
                          <a:latin typeface="Arial Narrow" pitchFamily="34" charset="0"/>
                        </a:rPr>
                        <a:t>First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a:effectLst/>
                          <a:latin typeface="Arial Narrow" pitchFamily="34" charset="0"/>
                        </a:rPr>
                        <a:t>Third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a:effectLst/>
                          <a:latin typeface="Arial Narrow" pitchFamily="34" charset="0"/>
                        </a:rPr>
                        <a:t>Second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45939800"/>
              </p:ext>
            </p:extLst>
          </p:nvPr>
        </p:nvGraphicFramePr>
        <p:xfrm>
          <a:off x="6172200" y="1066800"/>
          <a:ext cx="2735599" cy="2590800"/>
        </p:xfrm>
        <a:graphic>
          <a:graphicData uri="http://schemas.openxmlformats.org/drawingml/2006/table">
            <a:tbl>
              <a:tblPr>
                <a:tableStyleId>{5C22544A-7EE6-4342-B048-85BDC9FD1C3A}</a:tableStyleId>
              </a:tblPr>
              <a:tblGrid>
                <a:gridCol w="1393255"/>
                <a:gridCol w="1342344"/>
              </a:tblGrid>
              <a:tr h="518160">
                <a:tc>
                  <a:txBody>
                    <a:bodyPr/>
                    <a:lstStyle/>
                    <a:p>
                      <a:pPr marL="0" marR="0" algn="ctr">
                        <a:spcBef>
                          <a:spcPts val="0"/>
                        </a:spcBef>
                        <a:spcAft>
                          <a:spcPts val="0"/>
                        </a:spcAft>
                      </a:pPr>
                      <a:r>
                        <a:rPr lang="en-US" sz="2400" dirty="0">
                          <a:effectLst/>
                          <a:latin typeface="Arial Narrow" pitchFamily="34" charset="0"/>
                        </a:rPr>
                        <a:t>Operator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D</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C </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41030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 y="32657"/>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Optimal Solution </a:t>
            </a:r>
            <a:r>
              <a:rPr lang="en-US" sz="3200" b="1" dirty="0">
                <a:solidFill>
                  <a:srgbClr val="FFFF00"/>
                </a:solidFill>
                <a:latin typeface="Arial Narrow" pitchFamily="34" charset="0"/>
              </a:rPr>
              <a:t>for Example </a:t>
            </a:r>
            <a:r>
              <a:rPr lang="en-US" sz="3200" b="1" dirty="0" smtClean="0">
                <a:solidFill>
                  <a:srgbClr val="FFFF00"/>
                </a:solidFill>
                <a:latin typeface="Arial Narrow" pitchFamily="34" charset="0"/>
              </a:rPr>
              <a:t>1</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819698680"/>
              </p:ext>
            </p:extLst>
          </p:nvPr>
        </p:nvGraphicFramePr>
        <p:xfrm>
          <a:off x="1371600" y="2242457"/>
          <a:ext cx="5410200" cy="2438400"/>
        </p:xfrm>
        <a:graphic>
          <a:graphicData uri="http://schemas.openxmlformats.org/drawingml/2006/table">
            <a:tbl>
              <a:tblPr>
                <a:tableStyleId>{5C22544A-7EE6-4342-B048-85BDC9FD1C3A}</a:tableStyleId>
              </a:tblPr>
              <a:tblGrid>
                <a:gridCol w="1472019"/>
                <a:gridCol w="1429659"/>
                <a:gridCol w="2508522"/>
              </a:tblGrid>
              <a:tr h="406400">
                <a:tc>
                  <a:txBody>
                    <a:bodyPr/>
                    <a:lstStyle/>
                    <a:p>
                      <a:pPr marL="0" marR="0" algn="ctr">
                        <a:spcBef>
                          <a:spcPts val="0"/>
                        </a:spcBef>
                        <a:spcAft>
                          <a:spcPts val="0"/>
                        </a:spcAft>
                      </a:pPr>
                      <a:r>
                        <a:rPr lang="en-US" sz="2200" dirty="0">
                          <a:effectLst/>
                          <a:latin typeface="Arial Narrow" pitchFamily="34" charset="0"/>
                        </a:rPr>
                        <a:t>Operator</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Machine</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2200" dirty="0" smtClean="0">
                          <a:effectLst/>
                          <a:latin typeface="Arial Narrow" pitchFamily="34" charset="0"/>
                        </a:rPr>
                        <a:t>Time </a:t>
                      </a:r>
                      <a:r>
                        <a:rPr lang="en-US" sz="2200" dirty="0">
                          <a:effectLst/>
                          <a:latin typeface="Arial Narrow" pitchFamily="34" charset="0"/>
                        </a:rPr>
                        <a:t>(in minutes)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0640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D</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40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C</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400">
                <a:tc>
                  <a:txBody>
                    <a:bodyPr/>
                    <a:lstStyle/>
                    <a:p>
                      <a:pPr marL="0" marR="0" algn="ctr">
                        <a:spcBef>
                          <a:spcPts val="0"/>
                        </a:spcBef>
                        <a:spcAft>
                          <a:spcPts val="0"/>
                        </a:spcAft>
                      </a:pPr>
                      <a:r>
                        <a:rPr lang="en-US" sz="2200">
                          <a:effectLst/>
                          <a:latin typeface="Arial Narrow" pitchFamily="34" charset="0"/>
                        </a:rPr>
                        <a:t>3</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B</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400">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A</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9</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400">
                <a:tc gridSpan="2">
                  <a:txBody>
                    <a:bodyPr/>
                    <a:lstStyle/>
                    <a:p>
                      <a:pPr marL="0" marR="0" algn="ctr">
                        <a:spcBef>
                          <a:spcPts val="0"/>
                        </a:spcBef>
                        <a:spcAft>
                          <a:spcPts val="0"/>
                        </a:spcAft>
                      </a:pPr>
                      <a:r>
                        <a:rPr lang="en-US" sz="2200">
                          <a:effectLst/>
                          <a:latin typeface="Arial Narrow" pitchFamily="34" charset="0"/>
                        </a:rPr>
                        <a:t>                    Total</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a:txBody>
                    <a:bodyPr/>
                    <a:lstStyle/>
                    <a:p>
                      <a:pPr marL="0" marR="0" algn="ctr">
                        <a:spcBef>
                          <a:spcPts val="0"/>
                        </a:spcBef>
                        <a:spcAft>
                          <a:spcPts val="0"/>
                        </a:spcAft>
                      </a:pPr>
                      <a:r>
                        <a:rPr lang="en-US" sz="2200" dirty="0">
                          <a:effectLst/>
                          <a:latin typeface="Arial Narrow" pitchFamily="34" charset="0"/>
                        </a:rPr>
                        <a:t>37</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Rectangle 6"/>
          <p:cNvSpPr/>
          <p:nvPr/>
        </p:nvSpPr>
        <p:spPr>
          <a:xfrm>
            <a:off x="669471" y="1143000"/>
            <a:ext cx="8322130" cy="769441"/>
          </a:xfrm>
          <a:prstGeom prst="rect">
            <a:avLst/>
          </a:prstGeom>
        </p:spPr>
        <p:txBody>
          <a:bodyPr wrap="square">
            <a:spAutoFit/>
          </a:bodyPr>
          <a:lstStyle/>
          <a:p>
            <a:pPr algn="just"/>
            <a:r>
              <a:rPr lang="en-US" sz="2200" dirty="0">
                <a:latin typeface="Arial Narrow" pitchFamily="34" charset="0"/>
              </a:rPr>
              <a:t>The assignment distribution shown resulted to the most efficient distribution of job assignments of operators to machines.</a:t>
            </a:r>
          </a:p>
        </p:txBody>
      </p:sp>
    </p:spTree>
    <p:extLst>
      <p:ext uri="{BB962C8B-B14F-4D97-AF65-F5344CB8AC3E}">
        <p14:creationId xmlns:p14="http://schemas.microsoft.com/office/powerpoint/2010/main" val="41030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Topics</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2" name="Rectangle 1"/>
          <p:cNvSpPr/>
          <p:nvPr/>
        </p:nvSpPr>
        <p:spPr>
          <a:xfrm>
            <a:off x="656918" y="10623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smtClean="0">
                <a:latin typeface="Arial Narrow" pitchFamily="34" charset="0"/>
              </a:rPr>
              <a:t>Basic Concepts</a:t>
            </a:r>
            <a:endParaRPr lang="en-US" sz="2400" dirty="0">
              <a:latin typeface="Arial Narrow" pitchFamily="34" charset="0"/>
            </a:endParaRPr>
          </a:p>
        </p:txBody>
      </p:sp>
      <p:sp>
        <p:nvSpPr>
          <p:cNvPr id="11" name="Rectangle 10"/>
          <p:cNvSpPr/>
          <p:nvPr/>
        </p:nvSpPr>
        <p:spPr>
          <a:xfrm>
            <a:off x="656918" y="17481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a:latin typeface="Arial Narrow" pitchFamily="34" charset="0"/>
              </a:rPr>
              <a:t>Assignment Model: Minimization </a:t>
            </a:r>
            <a:r>
              <a:rPr lang="en-US" sz="2400" dirty="0" smtClean="0">
                <a:latin typeface="Arial Narrow" pitchFamily="34" charset="0"/>
              </a:rPr>
              <a:t>Problem</a:t>
            </a:r>
            <a:endParaRPr lang="en-US" sz="2400" dirty="0">
              <a:latin typeface="Arial Narrow" pitchFamily="34" charset="0"/>
            </a:endParaRPr>
          </a:p>
        </p:txBody>
      </p:sp>
      <p:sp>
        <p:nvSpPr>
          <p:cNvPr id="12" name="Rectangle 11"/>
          <p:cNvSpPr/>
          <p:nvPr/>
        </p:nvSpPr>
        <p:spPr>
          <a:xfrm>
            <a:off x="656918" y="24339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a:t>
            </a:r>
            <a:r>
              <a:rPr lang="en-US" sz="2400" dirty="0">
                <a:latin typeface="Arial Narrow" pitchFamily="34" charset="0"/>
              </a:rPr>
              <a:t> Assignment Model: Maximization </a:t>
            </a:r>
            <a:r>
              <a:rPr lang="en-US" sz="2400" dirty="0" smtClean="0">
                <a:latin typeface="Arial Narrow" pitchFamily="34" charset="0"/>
              </a:rPr>
              <a:t>Problem</a:t>
            </a:r>
            <a:endParaRPr lang="en-US" sz="2400" dirty="0">
              <a:latin typeface="Arial Narrow" pitchFamily="34" charset="0"/>
            </a:endParaRPr>
          </a:p>
        </p:txBody>
      </p:sp>
      <p:sp>
        <p:nvSpPr>
          <p:cNvPr id="13" name="Rectangle 12"/>
          <p:cNvSpPr/>
          <p:nvPr/>
        </p:nvSpPr>
        <p:spPr>
          <a:xfrm>
            <a:off x="656918" y="3119735"/>
            <a:ext cx="8487082" cy="461665"/>
          </a:xfrm>
          <a:prstGeom prst="rect">
            <a:avLst/>
          </a:prstGeom>
        </p:spPr>
        <p:txBody>
          <a:bodyPr wrap="square">
            <a:spAutoFit/>
          </a:bodyPr>
          <a:lstStyle/>
          <a:p>
            <a:r>
              <a:rPr lang="en-US" sz="2400" dirty="0" smtClean="0">
                <a:solidFill>
                  <a:srgbClr val="FF0000"/>
                </a:solidFill>
                <a:latin typeface="Arial Narrow" pitchFamily="34" charset="0"/>
                <a:sym typeface="Wingdings 2"/>
              </a:rPr>
              <a:t> </a:t>
            </a:r>
            <a:r>
              <a:rPr lang="en-US" sz="2400" dirty="0">
                <a:latin typeface="Arial Narrow" pitchFamily="34" charset="0"/>
              </a:rPr>
              <a:t>Unbalanced Assignment Model: Minimization </a:t>
            </a:r>
            <a:r>
              <a:rPr lang="en-US" sz="2400" dirty="0" smtClean="0">
                <a:latin typeface="Arial Narrow" pitchFamily="34" charset="0"/>
              </a:rPr>
              <a:t>Problem</a:t>
            </a:r>
            <a:endParaRPr lang="en-US" sz="2400" dirty="0">
              <a:latin typeface="Arial Narrow" pitchFamily="34" charset="0"/>
            </a:endParaRPr>
          </a:p>
        </p:txBody>
      </p:sp>
      <p:sp>
        <p:nvSpPr>
          <p:cNvPr id="15" name="Rectangle 14"/>
          <p:cNvSpPr/>
          <p:nvPr/>
        </p:nvSpPr>
        <p:spPr>
          <a:xfrm>
            <a:off x="656919" y="38055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a:latin typeface="Arial Narrow" pitchFamily="34" charset="0"/>
              </a:rPr>
              <a:t>Unbalanced Assignment Model: Maximization </a:t>
            </a:r>
            <a:r>
              <a:rPr lang="en-US" sz="2400" dirty="0" smtClean="0">
                <a:latin typeface="Arial Narrow" pitchFamily="34" charset="0"/>
              </a:rPr>
              <a:t>Problem</a:t>
            </a:r>
            <a:endParaRPr lang="en-US" sz="2400" dirty="0">
              <a:latin typeface="Arial Narrow" pitchFamily="34" charset="0"/>
            </a:endParaRPr>
          </a:p>
        </p:txBody>
      </p:sp>
      <p:sp>
        <p:nvSpPr>
          <p:cNvPr id="10" name="Rectangle 9"/>
          <p:cNvSpPr/>
          <p:nvPr/>
        </p:nvSpPr>
        <p:spPr>
          <a:xfrm>
            <a:off x="656918" y="44913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a:latin typeface="Arial Narrow" pitchFamily="34" charset="0"/>
              </a:rPr>
              <a:t>Assignment Model: Degenerate </a:t>
            </a:r>
            <a:r>
              <a:rPr lang="en-US" sz="2400" dirty="0" smtClean="0">
                <a:latin typeface="Arial Narrow" pitchFamily="34" charset="0"/>
              </a:rPr>
              <a:t>Case</a:t>
            </a:r>
            <a:endParaRPr lang="en-US" sz="2400" dirty="0">
              <a:latin typeface="Arial Narrow" pitchFamily="34" charset="0"/>
            </a:endParaRPr>
          </a:p>
        </p:txBody>
      </p:sp>
    </p:spTree>
    <p:extLst>
      <p:ext uri="{BB962C8B-B14F-4D97-AF65-F5344CB8AC3E}">
        <p14:creationId xmlns:p14="http://schemas.microsoft.com/office/powerpoint/2010/main" val="28369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p:tgtEl>
                                          <p:spTgt spid="10"/>
                                        </p:tgtEl>
                                        <p:attrNameLst>
                                          <p:attrName>ppt_y</p:attrName>
                                        </p:attrNameLst>
                                      </p:cBhvr>
                                      <p:tavLst>
                                        <p:tav tm="0">
                                          <p:val>
                                            <p:strVal val="#ppt_y-#ppt_h*1.125000"/>
                                          </p:val>
                                        </p:tav>
                                        <p:tav tm="100000">
                                          <p:val>
                                            <p:strVal val="#ppt_y"/>
                                          </p:val>
                                        </p:tav>
                                      </p:tavLst>
                                    </p:anim>
                                    <p:animEffect transition="in" filter="wipe(down)">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5"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Maximization Problem</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963557497"/>
              </p:ext>
            </p:extLst>
          </p:nvPr>
        </p:nvGraphicFramePr>
        <p:xfrm>
          <a:off x="914400" y="2743200"/>
          <a:ext cx="7848600" cy="2346960"/>
        </p:xfrm>
        <a:graphic>
          <a:graphicData uri="http://schemas.openxmlformats.org/drawingml/2006/table">
            <a:tbl>
              <a:tblPr>
                <a:tableStyleId>{5C22544A-7EE6-4342-B048-85BDC9FD1C3A}</a:tableStyleId>
              </a:tblPr>
              <a:tblGrid>
                <a:gridCol w="1435655"/>
                <a:gridCol w="1435655"/>
                <a:gridCol w="1330092"/>
                <a:gridCol w="1272033"/>
                <a:gridCol w="1235086"/>
                <a:gridCol w="1140079"/>
              </a:tblGrid>
              <a:tr h="0">
                <a:tc rowSpan="2">
                  <a:txBody>
                    <a:bodyPr/>
                    <a:lstStyle/>
                    <a:p>
                      <a:pPr marL="0" marR="0" algn="ctr">
                        <a:spcBef>
                          <a:spcPts val="600"/>
                        </a:spcBef>
                        <a:spcAft>
                          <a:spcPts val="0"/>
                        </a:spcAft>
                      </a:pPr>
                      <a:r>
                        <a:rPr lang="en-US" sz="2200" dirty="0">
                          <a:effectLst/>
                          <a:latin typeface="Arial Narrow" pitchFamily="34" charset="0"/>
                        </a:rPr>
                        <a:t>Buyer</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200" dirty="0">
                          <a:effectLst/>
                          <a:latin typeface="Arial Narrow" pitchFamily="34" charset="0"/>
                        </a:rPr>
                        <a:t>Automobile</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vMerge="1">
                  <a:txBody>
                    <a:bodyPr/>
                    <a:lstStyle/>
                    <a:p>
                      <a:endParaRPr lang="en-US"/>
                    </a:p>
                  </a:txBody>
                  <a:tcPr/>
                </a:tc>
                <a:tc>
                  <a:txBody>
                    <a:bodyPr/>
                    <a:lstStyle/>
                    <a:p>
                      <a:pPr marL="0" marR="0" algn="ctr">
                        <a:spcBef>
                          <a:spcPts val="0"/>
                        </a:spcBef>
                        <a:spcAft>
                          <a:spcPts val="0"/>
                        </a:spcAft>
                      </a:pPr>
                      <a:r>
                        <a:rPr lang="en-US" sz="2200" dirty="0">
                          <a:effectLst/>
                          <a:latin typeface="Arial Narrow" pitchFamily="34" charset="0"/>
                        </a:rPr>
                        <a:t>Toyota</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Mitsubishi</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Ford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Nissan</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Mazda</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12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20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10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11</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6</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9</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9</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11</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10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6</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Rectangle 1"/>
          <p:cNvSpPr>
            <a:spLocks noChangeArrowheads="1"/>
          </p:cNvSpPr>
          <p:nvPr/>
        </p:nvSpPr>
        <p:spPr bwMode="auto">
          <a:xfrm>
            <a:off x="685800" y="838944"/>
            <a:ext cx="83058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00FF"/>
                </a:solidFill>
                <a:effectLst/>
                <a:latin typeface="Arial Narrow" pitchFamily="34" charset="0"/>
                <a:ea typeface="Times New Roman" pitchFamily="18" charset="0"/>
                <a:cs typeface="Times New Roman" pitchFamily="18" charset="0"/>
              </a:rPr>
              <a:t>Example 2:</a:t>
            </a:r>
            <a:r>
              <a:rPr kumimoji="0" lang="en-US" sz="2200" b="0" i="0" u="none" strike="noStrike" cap="none" normalizeH="0" baseline="0" dirty="0" smtClean="0">
                <a:ln>
                  <a:noFill/>
                </a:ln>
                <a:solidFill>
                  <a:srgbClr val="0000FF"/>
                </a:solidFill>
                <a:effectLst/>
                <a:latin typeface="Arial Narrow" pitchFamily="34" charset="0"/>
                <a:ea typeface="Times New Roman" pitchFamily="18" charset="0"/>
                <a:cs typeface="Times New Roman" pitchFamily="18" charset="0"/>
              </a:rPr>
              <a:t> </a:t>
            </a:r>
            <a:r>
              <a:rPr kumimoji="0" lang="en-US" sz="22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MSS Car Rental Agency plans to purchase five new automobiles to replace five older vehicles. The older vehicles are to be sold at auction. The agency has solicited from five individuals, each of whom wishes to buy only one vehicle but has agreed to make a sealed bid on each of the five. The bids are as follows in terms of (</a:t>
            </a:r>
            <a:r>
              <a:rPr kumimoji="0" lang="en-US" sz="2200" b="0" i="0" u="none" strike="noStrike" cap="none" normalizeH="0" baseline="0" dirty="0" smtClean="0">
                <a:ln>
                  <a:noFill/>
                </a:ln>
                <a:solidFill>
                  <a:schemeClr val="tx1"/>
                </a:solidFill>
                <a:effectLst/>
                <a:latin typeface="Palatino Linotype"/>
                <a:ea typeface="Times New Roman" pitchFamily="18" charset="0"/>
                <a:cs typeface="Times New Roman" pitchFamily="18" charset="0"/>
              </a:rPr>
              <a:t>₧</a:t>
            </a:r>
            <a:r>
              <a:rPr kumimoji="0" lang="en-US" sz="22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10,000):</a:t>
            </a:r>
            <a:endParaRPr kumimoji="0" lang="en-US" sz="2200" b="0" i="0" u="none" strike="noStrike" cap="none" normalizeH="0" baseline="0" dirty="0" smtClean="0">
              <a:ln>
                <a:noFill/>
              </a:ln>
              <a:solidFill>
                <a:schemeClr val="tx1"/>
              </a:solidFill>
              <a:effectLst/>
              <a:latin typeface="Arial Narrow" pitchFamily="34" charset="0"/>
              <a:cs typeface="Arial" pitchFamily="34" charset="0"/>
            </a:endParaRPr>
          </a:p>
        </p:txBody>
      </p:sp>
      <p:sp>
        <p:nvSpPr>
          <p:cNvPr id="7" name="Rectangle 6"/>
          <p:cNvSpPr/>
          <p:nvPr/>
        </p:nvSpPr>
        <p:spPr>
          <a:xfrm>
            <a:off x="685800" y="5334000"/>
            <a:ext cx="8305800" cy="1107996"/>
          </a:xfrm>
          <a:prstGeom prst="rect">
            <a:avLst/>
          </a:prstGeom>
        </p:spPr>
        <p:txBody>
          <a:bodyPr wrap="square">
            <a:spAutoFit/>
          </a:bodyPr>
          <a:lstStyle/>
          <a:p>
            <a:pPr lvl="0" algn="just" eaLnBrk="0" fontAlgn="base" hangingPunct="0">
              <a:spcBef>
                <a:spcPct val="0"/>
              </a:spcBef>
              <a:spcAft>
                <a:spcPct val="0"/>
              </a:spcAft>
            </a:pPr>
            <a:r>
              <a:rPr lang="en-US" sz="2200" dirty="0">
                <a:latin typeface="Arial Narrow" pitchFamily="34" charset="0"/>
                <a:ea typeface="Times New Roman" pitchFamily="18" charset="0"/>
                <a:cs typeface="Times New Roman" pitchFamily="18" charset="0"/>
              </a:rPr>
              <a:t>The agency wishes to determine which bid to accept from each of the five bidders so that each of them can buy one vehicle while the total of the five accepted bids is a maximum.</a:t>
            </a:r>
            <a:endParaRPr lang="en-US" sz="2200" dirty="0">
              <a:latin typeface="Arial Narrow" pitchFamily="34" charset="0"/>
              <a:cs typeface="Arial" pitchFamily="34" charset="0"/>
            </a:endParaRPr>
          </a:p>
        </p:txBody>
      </p:sp>
    </p:spTree>
    <p:extLst>
      <p:ext uri="{BB962C8B-B14F-4D97-AF65-F5344CB8AC3E}">
        <p14:creationId xmlns:p14="http://schemas.microsoft.com/office/powerpoint/2010/main" val="41030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515421411"/>
              </p:ext>
            </p:extLst>
          </p:nvPr>
        </p:nvGraphicFramePr>
        <p:xfrm>
          <a:off x="685800" y="1450033"/>
          <a:ext cx="5206792" cy="3022600"/>
        </p:xfrm>
        <a:graphic>
          <a:graphicData uri="http://schemas.openxmlformats.org/drawingml/2006/table">
            <a:tbl>
              <a:tblPr>
                <a:tableStyleId>{5C22544A-7EE6-4342-B048-85BDC9FD1C3A}</a:tableStyleId>
              </a:tblPr>
              <a:tblGrid>
                <a:gridCol w="1277137"/>
                <a:gridCol w="785931"/>
                <a:gridCol w="785931"/>
                <a:gridCol w="785931"/>
                <a:gridCol w="785931"/>
                <a:gridCol w="785931"/>
              </a:tblGrid>
              <a:tr h="431800">
                <a:tc rowSpan="2">
                  <a:txBody>
                    <a:bodyPr/>
                    <a:lstStyle/>
                    <a:p>
                      <a:pPr marL="0" marR="0" algn="ctr">
                        <a:spcBef>
                          <a:spcPts val="60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a:off x="7391400" y="2288233"/>
            <a:ext cx="228600" cy="2131368"/>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97989708"/>
              </p:ext>
            </p:extLst>
          </p:nvPr>
        </p:nvGraphicFramePr>
        <p:xfrm>
          <a:off x="5867400" y="1450033"/>
          <a:ext cx="1388478" cy="3022600"/>
        </p:xfrm>
        <a:graphic>
          <a:graphicData uri="http://schemas.openxmlformats.org/drawingml/2006/table">
            <a:tbl>
              <a:tblPr>
                <a:tableStyleId>{5C22544A-7EE6-4342-B048-85BDC9FD1C3A}</a:tableStyleId>
              </a:tblPr>
              <a:tblGrid>
                <a:gridCol w="1388478"/>
              </a:tblGrid>
              <a:tr h="863600">
                <a:tc>
                  <a:txBody>
                    <a:bodyPr/>
                    <a:lstStyle/>
                    <a:p>
                      <a:pPr marL="0" marR="0" algn="ctr">
                        <a:spcBef>
                          <a:spcPts val="0"/>
                        </a:spcBef>
                        <a:spcAft>
                          <a:spcPts val="0"/>
                        </a:spcAft>
                      </a:pPr>
                      <a:r>
                        <a:rPr lang="en-US" sz="2400" dirty="0">
                          <a:effectLst/>
                          <a:latin typeface="Arial Narrow" pitchFamily="34" charset="0"/>
                        </a:rPr>
                        <a:t>Row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ea typeface="Times New Roman"/>
                          <a:cs typeface="Times New Roman"/>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algn="ctr"/>
                      <a:r>
                        <a:rPr lang="en-US" sz="2400" dirty="0" smtClean="0">
                          <a:effectLst/>
                          <a:latin typeface="Arial Narrow" pitchFamily="34" charset="0"/>
                        </a:rPr>
                        <a:t>14 </a:t>
                      </a:r>
                      <a:endParaRPr lang="en-US" sz="24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ea typeface="Times New Roman"/>
                          <a:cs typeface="Times New Roman"/>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ea typeface="Times New Roman"/>
                          <a:cs typeface="Times New Roman"/>
                        </a:rPr>
                        <a:t>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0" name="Rectangle 9"/>
          <p:cNvSpPr/>
          <p:nvPr/>
        </p:nvSpPr>
        <p:spPr>
          <a:xfrm>
            <a:off x="7772399" y="2743200"/>
            <a:ext cx="1219201" cy="1200329"/>
          </a:xfrm>
          <a:prstGeom prst="rect">
            <a:avLst/>
          </a:prstGeom>
        </p:spPr>
        <p:txBody>
          <a:bodyPr wrap="square">
            <a:spAutoFit/>
          </a:bodyPr>
          <a:lstStyle/>
          <a:p>
            <a:r>
              <a:rPr lang="en-US" sz="2400" dirty="0" smtClean="0">
                <a:latin typeface="Arial Narrow" pitchFamily="34" charset="0"/>
              </a:rPr>
              <a:t>Highest value </a:t>
            </a:r>
            <a:r>
              <a:rPr lang="en-US" sz="2400" dirty="0">
                <a:latin typeface="Arial Narrow" pitchFamily="34" charset="0"/>
              </a:rPr>
              <a:t>in each row</a:t>
            </a:r>
          </a:p>
        </p:txBody>
      </p:sp>
    </p:spTree>
    <p:extLst>
      <p:ext uri="{BB962C8B-B14F-4D97-AF65-F5344CB8AC3E}">
        <p14:creationId xmlns:p14="http://schemas.microsoft.com/office/powerpoint/2010/main" val="212373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283381574"/>
              </p:ext>
            </p:extLst>
          </p:nvPr>
        </p:nvGraphicFramePr>
        <p:xfrm>
          <a:off x="342901" y="1447800"/>
          <a:ext cx="4741081" cy="3289300"/>
        </p:xfrm>
        <a:graphic>
          <a:graphicData uri="http://schemas.openxmlformats.org/drawingml/2006/table">
            <a:tbl>
              <a:tblPr>
                <a:tableStyleId>{5C22544A-7EE6-4342-B048-85BDC9FD1C3A}</a:tableStyleId>
              </a:tblPr>
              <a:tblGrid>
                <a:gridCol w="390089"/>
                <a:gridCol w="936420"/>
                <a:gridCol w="853643"/>
                <a:gridCol w="853643"/>
                <a:gridCol w="853643"/>
                <a:gridCol w="853643"/>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Buyer </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20 – 12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20 – 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20 –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20 – 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20 –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11 – 9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11 –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11 –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11 – 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11 – 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14 –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14 –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14 –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66635734"/>
              </p:ext>
            </p:extLst>
          </p:nvPr>
        </p:nvGraphicFramePr>
        <p:xfrm>
          <a:off x="5638800" y="1447800"/>
          <a:ext cx="3352802" cy="3289300"/>
        </p:xfrm>
        <a:graphic>
          <a:graphicData uri="http://schemas.openxmlformats.org/drawingml/2006/table">
            <a:tbl>
              <a:tblPr>
                <a:tableStyleId>{5C22544A-7EE6-4342-B048-85BDC9FD1C3A}</a:tableStyleId>
              </a:tblPr>
              <a:tblGrid>
                <a:gridCol w="405827"/>
                <a:gridCol w="589395"/>
                <a:gridCol w="589395"/>
                <a:gridCol w="589395"/>
                <a:gridCol w="589395"/>
                <a:gridCol w="589395"/>
              </a:tblGrid>
              <a:tr h="469900">
                <a:tc rowSpan="2">
                  <a:txBody>
                    <a:bodyPr/>
                    <a:lstStyle/>
                    <a:p>
                      <a:pPr marL="0" marR="0" algn="ctr">
                        <a:spcBef>
                          <a:spcPts val="600"/>
                        </a:spcBef>
                        <a:spcAft>
                          <a:spcPts val="0"/>
                        </a:spcAft>
                      </a:pPr>
                      <a:r>
                        <a:rPr lang="en-US" sz="2000" dirty="0" smtClean="0">
                          <a:effectLst/>
                          <a:latin typeface="Arial Narrow" pitchFamily="34" charset="0"/>
                        </a:rPr>
                        <a:t>Buyer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Down Arrow 6"/>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914400"/>
            <a:ext cx="1195007" cy="400110"/>
          </a:xfrm>
          <a:prstGeom prst="rect">
            <a:avLst/>
          </a:prstGeom>
        </p:spPr>
        <p:txBody>
          <a:bodyPr wrap="none">
            <a:spAutoFit/>
          </a:bodyPr>
          <a:lstStyle/>
          <a:p>
            <a:r>
              <a:rPr lang="en-US" sz="2000" dirty="0">
                <a:latin typeface="Impact" pitchFamily="34" charset="0"/>
              </a:rPr>
              <a:t>Tableau 2</a:t>
            </a:r>
          </a:p>
        </p:txBody>
      </p:sp>
    </p:spTree>
    <p:extLst>
      <p:ext uri="{BB962C8B-B14F-4D97-AF65-F5344CB8AC3E}">
        <p14:creationId xmlns:p14="http://schemas.microsoft.com/office/powerpoint/2010/main" val="345579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14808352"/>
              </p:ext>
            </p:extLst>
          </p:nvPr>
        </p:nvGraphicFramePr>
        <p:xfrm>
          <a:off x="685800" y="1450033"/>
          <a:ext cx="5206792" cy="3022600"/>
        </p:xfrm>
        <a:graphic>
          <a:graphicData uri="http://schemas.openxmlformats.org/drawingml/2006/table">
            <a:tbl>
              <a:tblPr>
                <a:tableStyleId>{5C22544A-7EE6-4342-B048-85BDC9FD1C3A}</a:tableStyleId>
              </a:tblPr>
              <a:tblGrid>
                <a:gridCol w="1277137"/>
                <a:gridCol w="785931"/>
                <a:gridCol w="785931"/>
                <a:gridCol w="785931"/>
                <a:gridCol w="785931"/>
                <a:gridCol w="785931"/>
              </a:tblGrid>
              <a:tr h="431800">
                <a:tc rowSpan="2">
                  <a:txBody>
                    <a:bodyPr/>
                    <a:lstStyle/>
                    <a:p>
                      <a:pPr marL="0" marR="0" algn="ctr">
                        <a:spcBef>
                          <a:spcPts val="60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rot="5400000">
            <a:off x="3730198" y="3639379"/>
            <a:ext cx="388203" cy="3886200"/>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2971800" y="5845575"/>
            <a:ext cx="2133601" cy="830997"/>
          </a:xfrm>
          <a:prstGeom prst="rect">
            <a:avLst/>
          </a:prstGeom>
        </p:spPr>
        <p:txBody>
          <a:bodyPr wrap="square">
            <a:spAutoFit/>
          </a:bodyPr>
          <a:lstStyle/>
          <a:p>
            <a:pPr algn="ctr"/>
            <a:r>
              <a:rPr lang="en-US" sz="2400" dirty="0">
                <a:latin typeface="Arial Narrow" pitchFamily="34" charset="0"/>
              </a:rPr>
              <a:t>Lowest value in each </a:t>
            </a:r>
            <a:r>
              <a:rPr lang="en-US" sz="2400" dirty="0" smtClean="0">
                <a:latin typeface="Arial Narrow" pitchFamily="34" charset="0"/>
              </a:rPr>
              <a:t>column</a:t>
            </a:r>
            <a:endParaRPr lang="en-US" sz="2400" dirty="0">
              <a:latin typeface="Arial Narrow"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76293803"/>
              </p:ext>
            </p:extLst>
          </p:nvPr>
        </p:nvGraphicFramePr>
        <p:xfrm>
          <a:off x="683985" y="4473975"/>
          <a:ext cx="5206792" cy="731520"/>
        </p:xfrm>
        <a:graphic>
          <a:graphicData uri="http://schemas.openxmlformats.org/drawingml/2006/table">
            <a:tbl>
              <a:tblPr>
                <a:tableStyleId>{5C22544A-7EE6-4342-B048-85BDC9FD1C3A}</a:tableStyleId>
              </a:tblPr>
              <a:tblGrid>
                <a:gridCol w="1277137"/>
                <a:gridCol w="785931"/>
                <a:gridCol w="785931"/>
                <a:gridCol w="785931"/>
                <a:gridCol w="785931"/>
                <a:gridCol w="785931"/>
              </a:tblGrid>
              <a:tr h="431800">
                <a:tc>
                  <a:txBody>
                    <a:bodyPr/>
                    <a:lstStyle/>
                    <a:p>
                      <a:pPr marL="0" marR="0" algn="ctr">
                        <a:spcBef>
                          <a:spcPts val="0"/>
                        </a:spcBef>
                        <a:spcAft>
                          <a:spcPts val="0"/>
                        </a:spcAft>
                      </a:pPr>
                      <a:r>
                        <a:rPr lang="en-US" sz="2400" dirty="0" smtClean="0">
                          <a:effectLst/>
                          <a:latin typeface="Arial Narrow" pitchFamily="34" charset="0"/>
                        </a:rPr>
                        <a:t>Column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9166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ppt_y</p:attrName>
                                        </p:attrNameLst>
                                      </p:cBhvr>
                                      <p:tavLst>
                                        <p:tav tm="0">
                                          <p:val>
                                            <p:strVal val="#ppt_y-#ppt_h*1.125000"/>
                                          </p:val>
                                        </p:tav>
                                        <p:tav tm="100000">
                                          <p:val>
                                            <p:strVal val="#ppt_y"/>
                                          </p:val>
                                        </p:tav>
                                      </p:tavLst>
                                    </p:anim>
                                    <p:animEffect transition="in" filter="wipe(down)">
                                      <p:cBhvr>
                                        <p:cTn id="19" dur="500"/>
                                        <p:tgtEl>
                                          <p:spTgt spid="11"/>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childTnLst>
                          </p:cTn>
                        </p:par>
                        <p:par>
                          <p:cTn id="25" fill="hold">
                            <p:stCondLst>
                              <p:cond delay="1000"/>
                            </p:stCondLst>
                            <p:childTnLst>
                              <p:par>
                                <p:cTn id="26" presetID="1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ppt_y</p:attrName>
                                        </p:attrNameLst>
                                      </p:cBhvr>
                                      <p:tavLst>
                                        <p:tav tm="0">
                                          <p:val>
                                            <p:strVal val="#ppt_y-#ppt_h*1.125000"/>
                                          </p:val>
                                        </p:tav>
                                        <p:tav tm="100000">
                                          <p:val>
                                            <p:strVal val="#ppt_y"/>
                                          </p:val>
                                        </p:tav>
                                      </p:tavLst>
                                    </p:anim>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2</a:t>
            </a:r>
            <a:endParaRPr lang="en-US" sz="3200" b="1" dirty="0" smtClean="0">
              <a:solidFill>
                <a:srgbClr val="FFFF00"/>
              </a:solidFill>
              <a:latin typeface="Arial Narrow" pitchFamily="34" charset="0"/>
            </a:endParaRP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13" name="Table 12"/>
          <p:cNvGraphicFramePr>
            <a:graphicFrameLocks noGrp="1"/>
          </p:cNvGraphicFramePr>
          <p:nvPr>
            <p:extLst>
              <p:ext uri="{D42A27DB-BD31-4B8C-83A1-F6EECF244321}">
                <p14:modId xmlns:p14="http://schemas.microsoft.com/office/powerpoint/2010/main" val="3634944871"/>
              </p:ext>
            </p:extLst>
          </p:nvPr>
        </p:nvGraphicFramePr>
        <p:xfrm>
          <a:off x="342901" y="1447800"/>
          <a:ext cx="4741081" cy="3289300"/>
        </p:xfrm>
        <a:graphic>
          <a:graphicData uri="http://schemas.openxmlformats.org/drawingml/2006/table">
            <a:tbl>
              <a:tblPr>
                <a:tableStyleId>{5C22544A-7EE6-4342-B048-85BDC9FD1C3A}</a:tableStyleId>
              </a:tblPr>
              <a:tblGrid>
                <a:gridCol w="390089"/>
                <a:gridCol w="936420"/>
                <a:gridCol w="853643"/>
                <a:gridCol w="853643"/>
                <a:gridCol w="853643"/>
                <a:gridCol w="853643"/>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Buyer </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8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12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13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29432954"/>
              </p:ext>
            </p:extLst>
          </p:nvPr>
        </p:nvGraphicFramePr>
        <p:xfrm>
          <a:off x="5638800" y="1447800"/>
          <a:ext cx="3352802" cy="3289300"/>
        </p:xfrm>
        <a:graphic>
          <a:graphicData uri="http://schemas.openxmlformats.org/drawingml/2006/table">
            <a:tbl>
              <a:tblPr>
                <a:tableStyleId>{5C22544A-7EE6-4342-B048-85BDC9FD1C3A}</a:tableStyleId>
              </a:tblPr>
              <a:tblGrid>
                <a:gridCol w="405827"/>
                <a:gridCol w="589395"/>
                <a:gridCol w="589395"/>
                <a:gridCol w="589395"/>
                <a:gridCol w="589395"/>
                <a:gridCol w="589395"/>
              </a:tblGrid>
              <a:tr h="469900">
                <a:tc rowSpan="2">
                  <a:txBody>
                    <a:bodyPr/>
                    <a:lstStyle/>
                    <a:p>
                      <a:pPr marL="0" marR="0" algn="ctr">
                        <a:spcBef>
                          <a:spcPts val="600"/>
                        </a:spcBef>
                        <a:spcAft>
                          <a:spcPts val="0"/>
                        </a:spcAft>
                      </a:pPr>
                      <a:r>
                        <a:rPr lang="en-US" sz="2000" dirty="0" smtClean="0">
                          <a:effectLst/>
                          <a:latin typeface="Arial Narrow" pitchFamily="34" charset="0"/>
                        </a:rPr>
                        <a:t>Buyer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5" name="Down Arrow 14"/>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48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spTree>
    <p:extLst>
      <p:ext uri="{BB962C8B-B14F-4D97-AF65-F5344CB8AC3E}">
        <p14:creationId xmlns:p14="http://schemas.microsoft.com/office/powerpoint/2010/main" val="594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down)">
                                      <p:cBhvr>
                                        <p:cTn id="8" dur="500"/>
                                        <p:tgtEl>
                                          <p:spTgt spid="16"/>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96462937"/>
              </p:ext>
            </p:extLst>
          </p:nvPr>
        </p:nvGraphicFramePr>
        <p:xfrm>
          <a:off x="762000" y="1447800"/>
          <a:ext cx="3810002" cy="3467100"/>
        </p:xfrm>
        <a:graphic>
          <a:graphicData uri="http://schemas.openxmlformats.org/drawingml/2006/table">
            <a:tbl>
              <a:tblPr>
                <a:tableStyleId>{5C22544A-7EE6-4342-B048-85BDC9FD1C3A}</a:tableStyleId>
              </a:tblPr>
              <a:tblGrid>
                <a:gridCol w="461167"/>
                <a:gridCol w="669767"/>
                <a:gridCol w="669767"/>
                <a:gridCol w="669767"/>
                <a:gridCol w="669767"/>
                <a:gridCol w="669767"/>
              </a:tblGrid>
              <a:tr h="495300">
                <a:tc rowSpan="2">
                  <a:txBody>
                    <a:bodyPr/>
                    <a:lstStyle/>
                    <a:p>
                      <a:pPr marL="0" marR="0" algn="ctr">
                        <a:spcBef>
                          <a:spcPts val="60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8" name="Rectangle 7"/>
          <p:cNvSpPr/>
          <p:nvPr/>
        </p:nvSpPr>
        <p:spPr>
          <a:xfrm>
            <a:off x="6477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cxnSp>
        <p:nvCxnSpPr>
          <p:cNvPr id="11" name="Straight Connector 10"/>
          <p:cNvCxnSpPr/>
          <p:nvPr/>
        </p:nvCxnSpPr>
        <p:spPr>
          <a:xfrm>
            <a:off x="42672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 y="41148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098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56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291114" y="3385458"/>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98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edge">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edge">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edge">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edge">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edge">
                                      <p:cBhvr>
                                        <p:cTn id="3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13" name="Table 12"/>
          <p:cNvGraphicFramePr>
            <a:graphicFrameLocks noGrp="1"/>
          </p:cNvGraphicFramePr>
          <p:nvPr>
            <p:extLst>
              <p:ext uri="{D42A27DB-BD31-4B8C-83A1-F6EECF244321}">
                <p14:modId xmlns:p14="http://schemas.microsoft.com/office/powerpoint/2010/main" val="1272009109"/>
              </p:ext>
            </p:extLst>
          </p:nvPr>
        </p:nvGraphicFramePr>
        <p:xfrm>
          <a:off x="342901" y="1447800"/>
          <a:ext cx="4741081" cy="3289300"/>
        </p:xfrm>
        <a:graphic>
          <a:graphicData uri="http://schemas.openxmlformats.org/drawingml/2006/table">
            <a:tbl>
              <a:tblPr>
                <a:tableStyleId>{5C22544A-7EE6-4342-B048-85BDC9FD1C3A}</a:tableStyleId>
              </a:tblPr>
              <a:tblGrid>
                <a:gridCol w="390089"/>
                <a:gridCol w="936420"/>
                <a:gridCol w="853643"/>
                <a:gridCol w="853643"/>
                <a:gridCol w="853643"/>
                <a:gridCol w="853643"/>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Buyer </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6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05059978"/>
              </p:ext>
            </p:extLst>
          </p:nvPr>
        </p:nvGraphicFramePr>
        <p:xfrm>
          <a:off x="5638800" y="1447800"/>
          <a:ext cx="3352802" cy="3289300"/>
        </p:xfrm>
        <a:graphic>
          <a:graphicData uri="http://schemas.openxmlformats.org/drawingml/2006/table">
            <a:tbl>
              <a:tblPr>
                <a:tableStyleId>{5C22544A-7EE6-4342-B048-85BDC9FD1C3A}</a:tableStyleId>
              </a:tblPr>
              <a:tblGrid>
                <a:gridCol w="405827"/>
                <a:gridCol w="589395"/>
                <a:gridCol w="589395"/>
                <a:gridCol w="589395"/>
                <a:gridCol w="589395"/>
                <a:gridCol w="589395"/>
              </a:tblGrid>
              <a:tr h="469900">
                <a:tc rowSpan="2">
                  <a:txBody>
                    <a:bodyPr/>
                    <a:lstStyle/>
                    <a:p>
                      <a:pPr marL="0" marR="0" algn="ctr">
                        <a:spcBef>
                          <a:spcPts val="600"/>
                        </a:spcBef>
                        <a:spcAft>
                          <a:spcPts val="0"/>
                        </a:spcAft>
                      </a:pPr>
                      <a:r>
                        <a:rPr lang="en-US" sz="2000" dirty="0" smtClean="0">
                          <a:effectLst/>
                          <a:latin typeface="Arial Narrow" pitchFamily="34" charset="0"/>
                        </a:rPr>
                        <a:t>Buyer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5" name="Down Arrow 14"/>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4800" y="914400"/>
            <a:ext cx="1195007" cy="400110"/>
          </a:xfrm>
          <a:prstGeom prst="rect">
            <a:avLst/>
          </a:prstGeom>
        </p:spPr>
        <p:txBody>
          <a:bodyPr wrap="none">
            <a:spAutoFit/>
          </a:bodyPr>
          <a:lstStyle/>
          <a:p>
            <a:r>
              <a:rPr lang="en-US" sz="2000" dirty="0">
                <a:latin typeface="Impact" pitchFamily="34" charset="0"/>
              </a:rPr>
              <a:t>Tableau 4</a:t>
            </a:r>
          </a:p>
        </p:txBody>
      </p:sp>
    </p:spTree>
    <p:extLst>
      <p:ext uri="{BB962C8B-B14F-4D97-AF65-F5344CB8AC3E}">
        <p14:creationId xmlns:p14="http://schemas.microsoft.com/office/powerpoint/2010/main" val="233827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down)">
                                      <p:cBhvr>
                                        <p:cTn id="8" dur="500"/>
                                        <p:tgtEl>
                                          <p:spTgt spid="16"/>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14" name="Table 13"/>
          <p:cNvGraphicFramePr>
            <a:graphicFrameLocks noGrp="1"/>
          </p:cNvGraphicFramePr>
          <p:nvPr>
            <p:extLst>
              <p:ext uri="{D42A27DB-BD31-4B8C-83A1-F6EECF244321}">
                <p14:modId xmlns:p14="http://schemas.microsoft.com/office/powerpoint/2010/main" val="100630016"/>
              </p:ext>
            </p:extLst>
          </p:nvPr>
        </p:nvGraphicFramePr>
        <p:xfrm>
          <a:off x="762000" y="1447800"/>
          <a:ext cx="3810002" cy="3467100"/>
        </p:xfrm>
        <a:graphic>
          <a:graphicData uri="http://schemas.openxmlformats.org/drawingml/2006/table">
            <a:tbl>
              <a:tblPr>
                <a:tableStyleId>{5C22544A-7EE6-4342-B048-85BDC9FD1C3A}</a:tableStyleId>
              </a:tblPr>
              <a:tblGrid>
                <a:gridCol w="461167"/>
                <a:gridCol w="669767"/>
                <a:gridCol w="669767"/>
                <a:gridCol w="669767"/>
                <a:gridCol w="669767"/>
                <a:gridCol w="669767"/>
              </a:tblGrid>
              <a:tr h="495300">
                <a:tc rowSpan="2">
                  <a:txBody>
                    <a:bodyPr/>
                    <a:lstStyle/>
                    <a:p>
                      <a:pPr marL="0" marR="0" algn="ctr">
                        <a:spcBef>
                          <a:spcPts val="60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5" name="Rectangle 14"/>
          <p:cNvSpPr/>
          <p:nvPr/>
        </p:nvSpPr>
        <p:spPr>
          <a:xfrm>
            <a:off x="647700" y="914400"/>
            <a:ext cx="1195007"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4</a:t>
            </a:r>
            <a:endParaRPr lang="en-US" sz="2000" dirty="0">
              <a:latin typeface="Impact" pitchFamily="34" charset="0"/>
            </a:endParaRPr>
          </a:p>
        </p:txBody>
      </p:sp>
      <p:cxnSp>
        <p:nvCxnSpPr>
          <p:cNvPr id="17" name="Straight Connector 16"/>
          <p:cNvCxnSpPr/>
          <p:nvPr/>
        </p:nvCxnSpPr>
        <p:spPr>
          <a:xfrm>
            <a:off x="42672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700" y="41148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7700" y="36576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295400" y="2910114"/>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15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down)">
                                      <p:cBhvr>
                                        <p:cTn id="8" dur="500"/>
                                        <p:tgtEl>
                                          <p:spTgt spid="15"/>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edge">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edge">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edge">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edge">
                                      <p:cBhvr>
                                        <p:cTn id="33" dur="20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edge">
                                      <p:cBhvr>
                                        <p:cTn id="3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01250433"/>
              </p:ext>
            </p:extLst>
          </p:nvPr>
        </p:nvGraphicFramePr>
        <p:xfrm>
          <a:off x="342901" y="1447800"/>
          <a:ext cx="4741079" cy="3289300"/>
        </p:xfrm>
        <a:graphic>
          <a:graphicData uri="http://schemas.openxmlformats.org/drawingml/2006/table">
            <a:tbl>
              <a:tblPr>
                <a:tableStyleId>{5C22544A-7EE6-4342-B048-85BDC9FD1C3A}</a:tableStyleId>
              </a:tblPr>
              <a:tblGrid>
                <a:gridCol w="475749"/>
                <a:gridCol w="1142048"/>
                <a:gridCol w="1041094"/>
                <a:gridCol w="1041094"/>
                <a:gridCol w="1041094"/>
              </a:tblGrid>
              <a:tr h="469900">
                <a:tc rowSpan="2">
                  <a:txBody>
                    <a:bodyPr/>
                    <a:lstStyle/>
                    <a:p>
                      <a:pPr marL="0" marR="0" algn="ctr">
                        <a:lnSpc>
                          <a:spcPct val="100000"/>
                        </a:lnSpc>
                        <a:spcBef>
                          <a:spcPts val="600"/>
                        </a:spcBef>
                        <a:spcAft>
                          <a:spcPts val="0"/>
                        </a:spcAft>
                      </a:pPr>
                      <a:r>
                        <a:rPr lang="en-US" sz="2000" dirty="0" smtClean="0">
                          <a:effectLst/>
                          <a:latin typeface="Arial Narrow" pitchFamily="34" charset="0"/>
                        </a:rPr>
                        <a:t>Buyer </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B</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10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9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3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4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6749974"/>
              </p:ext>
            </p:extLst>
          </p:nvPr>
        </p:nvGraphicFramePr>
        <p:xfrm>
          <a:off x="5638800" y="1447800"/>
          <a:ext cx="3352802" cy="3289300"/>
        </p:xfrm>
        <a:graphic>
          <a:graphicData uri="http://schemas.openxmlformats.org/drawingml/2006/table">
            <a:tbl>
              <a:tblPr>
                <a:tableStyleId>{5C22544A-7EE6-4342-B048-85BDC9FD1C3A}</a:tableStyleId>
              </a:tblPr>
              <a:tblGrid>
                <a:gridCol w="405827"/>
                <a:gridCol w="589395"/>
                <a:gridCol w="589395"/>
                <a:gridCol w="589395"/>
                <a:gridCol w="589395"/>
                <a:gridCol w="589395"/>
              </a:tblGrid>
              <a:tr h="469900">
                <a:tc rowSpan="2">
                  <a:txBody>
                    <a:bodyPr/>
                    <a:lstStyle/>
                    <a:p>
                      <a:pPr marL="0" marR="0" algn="ctr">
                        <a:spcBef>
                          <a:spcPts val="600"/>
                        </a:spcBef>
                        <a:spcAft>
                          <a:spcPts val="0"/>
                        </a:spcAft>
                      </a:pPr>
                      <a:r>
                        <a:rPr lang="en-US" sz="2000" dirty="0" smtClean="0">
                          <a:effectLst/>
                          <a:latin typeface="Arial Narrow" pitchFamily="34" charset="0"/>
                        </a:rPr>
                        <a:t>Buyer</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000" dirty="0" smtClean="0">
                          <a:effectLst/>
                          <a:latin typeface="Arial Narrow" pitchFamily="34" charset="0"/>
                        </a:rPr>
                        <a:t>Automobile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69900">
                <a:tc vMerge="1">
                  <a:txBody>
                    <a:bodyPr/>
                    <a:lstStyle/>
                    <a:p>
                      <a:endParaRPr lang="en-US"/>
                    </a:p>
                  </a:txBody>
                  <a:tcPr/>
                </a:tc>
                <a:tc>
                  <a:txBody>
                    <a:bodyPr/>
                    <a:lstStyle/>
                    <a:p>
                      <a:pPr marL="0" marR="0" algn="ctr">
                        <a:spcBef>
                          <a:spcPts val="0"/>
                        </a:spcBef>
                        <a:spcAft>
                          <a:spcPts val="0"/>
                        </a:spcAft>
                      </a:pPr>
                      <a:r>
                        <a:rPr lang="en-US" sz="2000" dirty="0">
                          <a:effectLst/>
                          <a:latin typeface="Arial Narrow" pitchFamily="34" charset="0"/>
                        </a:rPr>
                        <a:t>A</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rPr>
                        <a:t>B</a:t>
                      </a:r>
                      <a:endParaRPr lang="en-US" sz="20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C</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rPr>
                        <a:t>D</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E</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000" dirty="0">
                          <a:effectLst/>
                          <a:latin typeface="Arial Narrow" pitchFamily="34" charset="0"/>
                        </a:rPr>
                        <a:t>1</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2</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3</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a:effectLst/>
                          <a:latin typeface="Arial Narrow" pitchFamily="34" charset="0"/>
                        </a:rPr>
                        <a:t>4</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000" dirty="0" smtClean="0">
                          <a:effectLst/>
                          <a:latin typeface="Arial Narrow" pitchFamily="34" charset="0"/>
                          <a:ea typeface="Times New Roman"/>
                          <a:cs typeface="Times New Roman"/>
                        </a:rPr>
                        <a:t>5</a:t>
                      </a:r>
                      <a:endParaRPr lang="en-US" sz="20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0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1" name="Down Arrow 10"/>
          <p:cNvSpPr/>
          <p:nvPr/>
        </p:nvSpPr>
        <p:spPr>
          <a:xfrm rot="16200000">
            <a:off x="5143500" y="2857500"/>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Narrow" pitchFamily="34" charset="0"/>
            </a:endParaRPr>
          </a:p>
        </p:txBody>
      </p:sp>
      <p:sp>
        <p:nvSpPr>
          <p:cNvPr id="12" name="Rectangle 11"/>
          <p:cNvSpPr/>
          <p:nvPr/>
        </p:nvSpPr>
        <p:spPr>
          <a:xfrm>
            <a:off x="304800" y="914400"/>
            <a:ext cx="1204625"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5</a:t>
            </a:r>
            <a:endParaRPr lang="en-US" sz="2000" dirty="0">
              <a:latin typeface="Impact" pitchFamily="34" charset="0"/>
            </a:endParaRPr>
          </a:p>
        </p:txBody>
      </p:sp>
    </p:spTree>
    <p:extLst>
      <p:ext uri="{BB962C8B-B14F-4D97-AF65-F5344CB8AC3E}">
        <p14:creationId xmlns:p14="http://schemas.microsoft.com/office/powerpoint/2010/main" val="33779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ppt_x</p:attrName>
                                        </p:attrNameLst>
                                      </p:cBhvr>
                                      <p:tavLst>
                                        <p:tav tm="0">
                                          <p:val>
                                            <p:strVal val="#ppt_x-#ppt_w*1.125000"/>
                                          </p:val>
                                        </p:tav>
                                        <p:tav tm="100000">
                                          <p:val>
                                            <p:strVal val="#ppt_x"/>
                                          </p:val>
                                        </p:tav>
                                      </p:tavLst>
                                    </p:anim>
                                    <p:animEffect transition="in" filter="wipe(right)">
                                      <p:cBhvr>
                                        <p:cTn id="19" dur="500"/>
                                        <p:tgtEl>
                                          <p:spTgt spid="11"/>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righ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14" name="Table 13"/>
          <p:cNvGraphicFramePr>
            <a:graphicFrameLocks noGrp="1"/>
          </p:cNvGraphicFramePr>
          <p:nvPr>
            <p:extLst>
              <p:ext uri="{D42A27DB-BD31-4B8C-83A1-F6EECF244321}">
                <p14:modId xmlns:p14="http://schemas.microsoft.com/office/powerpoint/2010/main" val="4083968640"/>
              </p:ext>
            </p:extLst>
          </p:nvPr>
        </p:nvGraphicFramePr>
        <p:xfrm>
          <a:off x="762000" y="1447800"/>
          <a:ext cx="3810002" cy="3467100"/>
        </p:xfrm>
        <a:graphic>
          <a:graphicData uri="http://schemas.openxmlformats.org/drawingml/2006/table">
            <a:tbl>
              <a:tblPr>
                <a:tableStyleId>{5C22544A-7EE6-4342-B048-85BDC9FD1C3A}</a:tableStyleId>
              </a:tblPr>
              <a:tblGrid>
                <a:gridCol w="461167"/>
                <a:gridCol w="669767"/>
                <a:gridCol w="669767"/>
                <a:gridCol w="669767"/>
                <a:gridCol w="669767"/>
                <a:gridCol w="669767"/>
              </a:tblGrid>
              <a:tr h="495300">
                <a:tc rowSpan="2">
                  <a:txBody>
                    <a:bodyPr/>
                    <a:lstStyle/>
                    <a:p>
                      <a:pPr marL="0" marR="0" algn="ctr">
                        <a:spcBef>
                          <a:spcPts val="60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5">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2400" dirty="0">
                        <a:effectLst/>
                        <a:latin typeface="Arial Narrow" pitchFamily="34" charset="0"/>
                        <a:ea typeface="Times New Roman"/>
                        <a:cs typeface="Times New Roman"/>
                      </a:endParaRPr>
                    </a:p>
                  </a:txBody>
                  <a:tcPr marL="68580" marR="68580" marT="0" marB="0">
                    <a:solidFill>
                      <a:schemeClr val="accent2">
                        <a:lumMod val="60000"/>
                        <a:lumOff val="40000"/>
                      </a:schemeClr>
                    </a:solidFill>
                  </a:tcPr>
                </a:tc>
              </a:tr>
              <a:tr h="4953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5" name="Rectangle 14"/>
          <p:cNvSpPr/>
          <p:nvPr/>
        </p:nvSpPr>
        <p:spPr>
          <a:xfrm>
            <a:off x="647700" y="914400"/>
            <a:ext cx="1204625" cy="400110"/>
          </a:xfrm>
          <a:prstGeom prst="rect">
            <a:avLst/>
          </a:prstGeom>
        </p:spPr>
        <p:txBody>
          <a:bodyPr wrap="none">
            <a:spAutoFit/>
          </a:bodyPr>
          <a:lstStyle/>
          <a:p>
            <a:r>
              <a:rPr lang="en-US" sz="2000" dirty="0">
                <a:latin typeface="Impact" pitchFamily="34" charset="0"/>
              </a:rPr>
              <a:t>Tableau 5</a:t>
            </a:r>
          </a:p>
        </p:txBody>
      </p:sp>
      <p:cxnSp>
        <p:nvCxnSpPr>
          <p:cNvPr id="18" name="Straight Connector 17"/>
          <p:cNvCxnSpPr/>
          <p:nvPr/>
        </p:nvCxnSpPr>
        <p:spPr>
          <a:xfrm>
            <a:off x="647700" y="41148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1314510"/>
            <a:ext cx="0" cy="37146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7700" y="36576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700" y="4648200"/>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 y="3171855"/>
            <a:ext cx="4076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029200" y="2286000"/>
            <a:ext cx="4114800" cy="830997"/>
          </a:xfrm>
          <a:prstGeom prst="rect">
            <a:avLst/>
          </a:prstGeom>
        </p:spPr>
        <p:txBody>
          <a:bodyPr wrap="square">
            <a:spAutoFit/>
          </a:bodyPr>
          <a:lstStyle/>
          <a:p>
            <a:r>
              <a:rPr lang="en-US" sz="2400" dirty="0" smtClean="0">
                <a:latin typeface="Arial Narrow" pitchFamily="34" charset="0"/>
              </a:rPr>
              <a:t>The optimal </a:t>
            </a:r>
            <a:r>
              <a:rPr lang="en-US" sz="2400" dirty="0">
                <a:latin typeface="Arial Narrow" pitchFamily="34" charset="0"/>
              </a:rPr>
              <a:t>solution has been reached.</a:t>
            </a:r>
          </a:p>
        </p:txBody>
      </p:sp>
    </p:spTree>
    <p:extLst>
      <p:ext uri="{BB962C8B-B14F-4D97-AF65-F5344CB8AC3E}">
        <p14:creationId xmlns:p14="http://schemas.microsoft.com/office/powerpoint/2010/main" val="186413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down)">
                                      <p:cBhvr>
                                        <p:cTn id="8" dur="500"/>
                                        <p:tgtEl>
                                          <p:spTgt spid="15"/>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edge">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edge">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edge">
                                      <p:cBhvr>
                                        <p:cTn id="33" dur="2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edge">
                                      <p:cBhvr>
                                        <p:cTn id="38" dur="20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down)">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Basic Concepts</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2" name="Rectangle 1"/>
          <p:cNvSpPr/>
          <p:nvPr/>
        </p:nvSpPr>
        <p:spPr>
          <a:xfrm>
            <a:off x="647700" y="990600"/>
            <a:ext cx="8343900" cy="1107996"/>
          </a:xfrm>
          <a:prstGeom prst="rect">
            <a:avLst/>
          </a:prstGeom>
        </p:spPr>
        <p:txBody>
          <a:bodyPr wrap="square">
            <a:spAutoFit/>
          </a:bodyPr>
          <a:lstStyle/>
          <a:p>
            <a:pPr algn="just"/>
            <a:r>
              <a:rPr lang="en-US" sz="2200" dirty="0">
                <a:latin typeface="Arial Narrow" pitchFamily="34" charset="0"/>
              </a:rPr>
              <a:t>An </a:t>
            </a:r>
            <a:r>
              <a:rPr lang="en-US" sz="2200" b="1" dirty="0">
                <a:solidFill>
                  <a:srgbClr val="0000FF"/>
                </a:solidFill>
                <a:latin typeface="Arial Narrow" pitchFamily="34" charset="0"/>
              </a:rPr>
              <a:t>Assignment Model</a:t>
            </a:r>
            <a:r>
              <a:rPr lang="en-US" sz="2200" dirty="0">
                <a:solidFill>
                  <a:srgbClr val="0000FF"/>
                </a:solidFill>
                <a:latin typeface="Arial Narrow" pitchFamily="34" charset="0"/>
              </a:rPr>
              <a:t> </a:t>
            </a:r>
            <a:r>
              <a:rPr lang="en-US" sz="2200" dirty="0">
                <a:latin typeface="Arial Narrow" pitchFamily="34" charset="0"/>
              </a:rPr>
              <a:t>is a problem that requires pairing two sets of items given a set of paired costs/profits in such a way that the total cost/profit of the pairings is minimized or maximized. </a:t>
            </a:r>
          </a:p>
        </p:txBody>
      </p:sp>
      <p:sp>
        <p:nvSpPr>
          <p:cNvPr id="4" name="Rectangle 3"/>
          <p:cNvSpPr/>
          <p:nvPr/>
        </p:nvSpPr>
        <p:spPr>
          <a:xfrm>
            <a:off x="647700" y="2286000"/>
            <a:ext cx="8343900" cy="769441"/>
          </a:xfrm>
          <a:prstGeom prst="rect">
            <a:avLst/>
          </a:prstGeom>
        </p:spPr>
        <p:txBody>
          <a:bodyPr wrap="square">
            <a:spAutoFit/>
          </a:bodyPr>
          <a:lstStyle/>
          <a:p>
            <a:pPr algn="just"/>
            <a:r>
              <a:rPr lang="en-US" sz="2200" b="1" dirty="0">
                <a:solidFill>
                  <a:srgbClr val="0000FF"/>
                </a:solidFill>
                <a:latin typeface="Arial Narrow" pitchFamily="34" charset="0"/>
              </a:rPr>
              <a:t>Hungarian Method </a:t>
            </a:r>
            <a:r>
              <a:rPr lang="en-US" sz="2200" dirty="0" smtClean="0">
                <a:latin typeface="Arial Narrow" pitchFamily="34" charset="0"/>
              </a:rPr>
              <a:t>(or</a:t>
            </a:r>
            <a:r>
              <a:rPr lang="en-US" sz="2200" b="1" dirty="0" smtClean="0">
                <a:latin typeface="Arial Narrow" pitchFamily="34" charset="0"/>
              </a:rPr>
              <a:t> </a:t>
            </a:r>
            <a:r>
              <a:rPr lang="en-US" sz="2200" b="1" dirty="0">
                <a:solidFill>
                  <a:srgbClr val="0000FF"/>
                </a:solidFill>
                <a:latin typeface="Arial Narrow" pitchFamily="34" charset="0"/>
              </a:rPr>
              <a:t>Flood’s Technique</a:t>
            </a:r>
            <a:r>
              <a:rPr lang="en-US" sz="2200" dirty="0">
                <a:solidFill>
                  <a:srgbClr val="0000FF"/>
                </a:solidFill>
                <a:latin typeface="Arial Narrow" pitchFamily="34" charset="0"/>
              </a:rPr>
              <a:t> </a:t>
            </a:r>
            <a:r>
              <a:rPr lang="en-US" sz="2200" dirty="0" smtClean="0">
                <a:solidFill>
                  <a:srgbClr val="0000FF"/>
                </a:solidFill>
                <a:latin typeface="Arial Narrow" pitchFamily="34" charset="0"/>
              </a:rPr>
              <a:t> </a:t>
            </a:r>
            <a:r>
              <a:rPr lang="en-US" sz="2200" dirty="0" smtClean="0">
                <a:latin typeface="Arial Narrow" pitchFamily="34" charset="0"/>
              </a:rPr>
              <a:t>or</a:t>
            </a:r>
            <a:r>
              <a:rPr lang="en-US" sz="2200" dirty="0" smtClean="0">
                <a:solidFill>
                  <a:srgbClr val="0000FF"/>
                </a:solidFill>
                <a:latin typeface="Arial Narrow" pitchFamily="34" charset="0"/>
              </a:rPr>
              <a:t> </a:t>
            </a:r>
            <a:r>
              <a:rPr lang="en-US" sz="2200" b="1" dirty="0" smtClean="0">
                <a:solidFill>
                  <a:srgbClr val="0000FF"/>
                </a:solidFill>
                <a:latin typeface="Arial Narrow" pitchFamily="34" charset="0"/>
              </a:rPr>
              <a:t>Reduced Matrix Method</a:t>
            </a:r>
            <a:r>
              <a:rPr lang="en-US" sz="2200" dirty="0" smtClean="0">
                <a:latin typeface="Arial Narrow" pitchFamily="34" charset="0"/>
              </a:rPr>
              <a:t>) is </a:t>
            </a:r>
            <a:r>
              <a:rPr lang="en-US" sz="2200" dirty="0">
                <a:latin typeface="Arial Narrow" pitchFamily="34" charset="0"/>
              </a:rPr>
              <a:t>an algorithm used to determine an optimal solution to an assignment problem. </a:t>
            </a:r>
          </a:p>
        </p:txBody>
      </p:sp>
      <p:sp>
        <p:nvSpPr>
          <p:cNvPr id="7" name="Rectangle 6"/>
          <p:cNvSpPr/>
          <p:nvPr/>
        </p:nvSpPr>
        <p:spPr>
          <a:xfrm>
            <a:off x="647700" y="3429000"/>
            <a:ext cx="8343900" cy="1107996"/>
          </a:xfrm>
          <a:prstGeom prst="rect">
            <a:avLst/>
          </a:prstGeom>
        </p:spPr>
        <p:txBody>
          <a:bodyPr wrap="square">
            <a:spAutoFit/>
          </a:bodyPr>
          <a:lstStyle/>
          <a:p>
            <a:pPr algn="just"/>
            <a:r>
              <a:rPr lang="en-US" sz="2200" dirty="0">
                <a:latin typeface="Arial Narrow" pitchFamily="34" charset="0"/>
              </a:rPr>
              <a:t>It was developed and published </a:t>
            </a:r>
            <a:r>
              <a:rPr lang="en-US" sz="2200" dirty="0" smtClean="0">
                <a:latin typeface="Arial Narrow" pitchFamily="34" charset="0"/>
              </a:rPr>
              <a:t>by </a:t>
            </a:r>
            <a:r>
              <a:rPr lang="en-US" sz="2200" dirty="0" smtClean="0">
                <a:solidFill>
                  <a:srgbClr val="0000FF"/>
                </a:solidFill>
                <a:latin typeface="Arial Narrow" pitchFamily="34" charset="0"/>
              </a:rPr>
              <a:t>Harold Kuhn </a:t>
            </a:r>
            <a:r>
              <a:rPr lang="en-US" sz="2200" dirty="0" smtClean="0">
                <a:latin typeface="Arial Narrow" pitchFamily="34" charset="0"/>
              </a:rPr>
              <a:t>in </a:t>
            </a:r>
            <a:r>
              <a:rPr lang="en-US" sz="2200" dirty="0">
                <a:latin typeface="Arial Narrow" pitchFamily="34" charset="0"/>
              </a:rPr>
              <a:t>1955, who gave the name "Hungarian method" because the algorithm was largely based on the earlier works of </a:t>
            </a:r>
            <a:r>
              <a:rPr lang="en-US" sz="2200" dirty="0" smtClean="0">
                <a:latin typeface="Arial Narrow" pitchFamily="34" charset="0"/>
              </a:rPr>
              <a:t>two Hungarians </a:t>
            </a:r>
            <a:r>
              <a:rPr lang="en-US" sz="2200" dirty="0">
                <a:latin typeface="Arial Narrow" pitchFamily="34" charset="0"/>
              </a:rPr>
              <a:t>mathematicians</a:t>
            </a:r>
            <a:r>
              <a:rPr lang="en-US" sz="2200" dirty="0" smtClean="0">
                <a:latin typeface="Arial Narrow" pitchFamily="34" charset="0"/>
              </a:rPr>
              <a:t>:  </a:t>
            </a:r>
            <a:r>
              <a:rPr lang="en-US" sz="2200" dirty="0" err="1" smtClean="0">
                <a:solidFill>
                  <a:srgbClr val="0000FF"/>
                </a:solidFill>
                <a:latin typeface="Arial Narrow" pitchFamily="34" charset="0"/>
              </a:rPr>
              <a:t>Dénes</a:t>
            </a:r>
            <a:r>
              <a:rPr lang="en-US" sz="2200" dirty="0" smtClean="0">
                <a:solidFill>
                  <a:srgbClr val="0000FF"/>
                </a:solidFill>
                <a:latin typeface="Arial Narrow" pitchFamily="34" charset="0"/>
              </a:rPr>
              <a:t> K</a:t>
            </a:r>
            <a:r>
              <a:rPr lang="hu-HU" sz="2200" dirty="0" smtClean="0">
                <a:solidFill>
                  <a:srgbClr val="0000FF"/>
                </a:solidFill>
                <a:latin typeface="Arial Narrow" pitchFamily="34" charset="0"/>
              </a:rPr>
              <a:t>ő</a:t>
            </a:r>
            <a:r>
              <a:rPr lang="en-US" sz="2200" dirty="0" err="1" smtClean="0">
                <a:solidFill>
                  <a:srgbClr val="0000FF"/>
                </a:solidFill>
                <a:latin typeface="Arial Narrow" pitchFamily="34" charset="0"/>
              </a:rPr>
              <a:t>nig</a:t>
            </a:r>
            <a:r>
              <a:rPr lang="en-US" sz="2200" dirty="0" smtClean="0">
                <a:solidFill>
                  <a:srgbClr val="0000FF"/>
                </a:solidFill>
                <a:latin typeface="Arial Narrow" pitchFamily="34" charset="0"/>
              </a:rPr>
              <a:t> </a:t>
            </a:r>
            <a:r>
              <a:rPr lang="en-US" sz="2200" dirty="0" smtClean="0">
                <a:latin typeface="Arial Narrow" pitchFamily="34" charset="0"/>
              </a:rPr>
              <a:t>and </a:t>
            </a:r>
            <a:r>
              <a:rPr lang="en-US" sz="2200" dirty="0" smtClean="0">
                <a:solidFill>
                  <a:srgbClr val="0000FF"/>
                </a:solidFill>
                <a:latin typeface="Arial Narrow" pitchFamily="34" charset="0"/>
              </a:rPr>
              <a:t>Jen</a:t>
            </a:r>
            <a:r>
              <a:rPr lang="hu-HU" sz="2200" dirty="0" smtClean="0">
                <a:solidFill>
                  <a:srgbClr val="0000FF"/>
                </a:solidFill>
                <a:latin typeface="Arial Narrow" pitchFamily="34" charset="0"/>
              </a:rPr>
              <a:t>ő</a:t>
            </a:r>
            <a:r>
              <a:rPr lang="en-US" sz="2200" dirty="0" smtClean="0">
                <a:solidFill>
                  <a:srgbClr val="0000FF"/>
                </a:solidFill>
                <a:latin typeface="Arial Narrow" pitchFamily="34" charset="0"/>
              </a:rPr>
              <a:t> </a:t>
            </a:r>
            <a:r>
              <a:rPr lang="en-US" sz="2200" dirty="0" err="1" smtClean="0">
                <a:solidFill>
                  <a:srgbClr val="0000FF"/>
                </a:solidFill>
                <a:latin typeface="Arial Narrow" pitchFamily="34" charset="0"/>
              </a:rPr>
              <a:t>Egerváry</a:t>
            </a:r>
            <a:r>
              <a:rPr lang="en-US" sz="2200" dirty="0" smtClean="0">
                <a:latin typeface="Arial Narrow" pitchFamily="34" charset="0"/>
              </a:rPr>
              <a:t>.</a:t>
            </a:r>
            <a:endParaRPr lang="en-US" sz="2200" dirty="0">
              <a:latin typeface="Arial Narrow" pitchFamily="34" charset="0"/>
            </a:endParaRPr>
          </a:p>
        </p:txBody>
      </p:sp>
    </p:spTree>
    <p:extLst>
      <p:ext uri="{BB962C8B-B14F-4D97-AF65-F5344CB8AC3E}">
        <p14:creationId xmlns:p14="http://schemas.microsoft.com/office/powerpoint/2010/main" val="8410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70241235"/>
              </p:ext>
            </p:extLst>
          </p:nvPr>
        </p:nvGraphicFramePr>
        <p:xfrm>
          <a:off x="761999" y="1066800"/>
          <a:ext cx="2735599" cy="3108960"/>
        </p:xfrm>
        <a:graphic>
          <a:graphicData uri="http://schemas.openxmlformats.org/drawingml/2006/table">
            <a:tbl>
              <a:tblPr>
                <a:tableStyleId>{5C22544A-7EE6-4342-B048-85BDC9FD1C3A}</a:tableStyleId>
              </a:tblPr>
              <a:tblGrid>
                <a:gridCol w="1219201"/>
                <a:gridCol w="1516398"/>
              </a:tblGrid>
              <a:tr h="51816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A, 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C,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A,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ea typeface="Times New Roman"/>
                          <a:cs typeface="Times New Roman"/>
                        </a:rPr>
                        <a:t>A, B,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93552782"/>
              </p:ext>
            </p:extLst>
          </p:nvPr>
        </p:nvGraphicFramePr>
        <p:xfrm>
          <a:off x="3489997" y="1066800"/>
          <a:ext cx="2682203" cy="3108960"/>
        </p:xfrm>
        <a:graphic>
          <a:graphicData uri="http://schemas.openxmlformats.org/drawingml/2006/table">
            <a:tbl>
              <a:tblPr>
                <a:tableStyleId>{5C22544A-7EE6-4342-B048-85BDC9FD1C3A}</a:tableStyleId>
              </a:tblPr>
              <a:tblGrid>
                <a:gridCol w="2682203"/>
              </a:tblGrid>
              <a:tr h="518160">
                <a:tc>
                  <a:txBody>
                    <a:bodyPr/>
                    <a:lstStyle/>
                    <a:p>
                      <a:pPr marL="0" marR="0" algn="ctr">
                        <a:spcBef>
                          <a:spcPts val="0"/>
                        </a:spcBef>
                        <a:spcAft>
                          <a:spcPts val="0"/>
                        </a:spcAft>
                      </a:pPr>
                      <a:r>
                        <a:rPr lang="en-US" sz="2400" dirty="0">
                          <a:effectLst/>
                          <a:latin typeface="Arial Narrow" pitchFamily="34" charset="0"/>
                        </a:rPr>
                        <a:t>Order of Assignment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First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Second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a:effectLst/>
                          <a:latin typeface="Arial Narrow" pitchFamily="34" charset="0"/>
                        </a:rPr>
                        <a:t>Third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Fourth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Fifth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1409777"/>
              </p:ext>
            </p:extLst>
          </p:nvPr>
        </p:nvGraphicFramePr>
        <p:xfrm>
          <a:off x="6172200" y="1066800"/>
          <a:ext cx="2735599" cy="3108960"/>
        </p:xfrm>
        <a:graphic>
          <a:graphicData uri="http://schemas.openxmlformats.org/drawingml/2006/table">
            <a:tbl>
              <a:tblPr>
                <a:tableStyleId>{5C22544A-7EE6-4342-B048-85BDC9FD1C3A}</a:tableStyleId>
              </a:tblPr>
              <a:tblGrid>
                <a:gridCol w="1219200"/>
                <a:gridCol w="1516399"/>
              </a:tblGrid>
              <a:tr h="51816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mn-ea"/>
                          <a:cs typeface="+mn-cs"/>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E </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42528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2</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2666876807"/>
              </p:ext>
            </p:extLst>
          </p:nvPr>
        </p:nvGraphicFramePr>
        <p:xfrm>
          <a:off x="761999" y="1066800"/>
          <a:ext cx="2735599" cy="3108960"/>
        </p:xfrm>
        <a:graphic>
          <a:graphicData uri="http://schemas.openxmlformats.org/drawingml/2006/table">
            <a:tbl>
              <a:tblPr>
                <a:tableStyleId>{5C22544A-7EE6-4342-B048-85BDC9FD1C3A}</a:tableStyleId>
              </a:tblPr>
              <a:tblGrid>
                <a:gridCol w="1143001"/>
                <a:gridCol w="1592598"/>
              </a:tblGrid>
              <a:tr h="51816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A, 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C,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A,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ea typeface="Times New Roman"/>
                          <a:cs typeface="Times New Roman"/>
                        </a:rPr>
                        <a:t>A, B,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11766233"/>
              </p:ext>
            </p:extLst>
          </p:nvPr>
        </p:nvGraphicFramePr>
        <p:xfrm>
          <a:off x="3489997" y="1066800"/>
          <a:ext cx="2682203" cy="3108960"/>
        </p:xfrm>
        <a:graphic>
          <a:graphicData uri="http://schemas.openxmlformats.org/drawingml/2006/table">
            <a:tbl>
              <a:tblPr>
                <a:tableStyleId>{5C22544A-7EE6-4342-B048-85BDC9FD1C3A}</a:tableStyleId>
              </a:tblPr>
              <a:tblGrid>
                <a:gridCol w="2682203"/>
              </a:tblGrid>
              <a:tr h="518160">
                <a:tc>
                  <a:txBody>
                    <a:bodyPr/>
                    <a:lstStyle/>
                    <a:p>
                      <a:pPr marL="0" marR="0" algn="ctr">
                        <a:spcBef>
                          <a:spcPts val="0"/>
                        </a:spcBef>
                        <a:spcAft>
                          <a:spcPts val="0"/>
                        </a:spcAft>
                      </a:pPr>
                      <a:r>
                        <a:rPr lang="en-US" sz="2400" dirty="0">
                          <a:effectLst/>
                          <a:latin typeface="Arial Narrow" pitchFamily="34" charset="0"/>
                        </a:rPr>
                        <a:t>Order of Assignment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First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Second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a:effectLst/>
                          <a:latin typeface="Arial Narrow" pitchFamily="34" charset="0"/>
                        </a:rPr>
                        <a:t>Third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Fifth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rPr>
                        <a:t>Fourth </a:t>
                      </a:r>
                      <a:r>
                        <a:rPr lang="en-US" sz="2400" dirty="0" smtClean="0">
                          <a:effectLst/>
                          <a:latin typeface="Arial Narrow" pitchFamily="34" charset="0"/>
                          <a:sym typeface="Symbol"/>
                        </a:rPr>
                        <a:t></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02503452"/>
              </p:ext>
            </p:extLst>
          </p:nvPr>
        </p:nvGraphicFramePr>
        <p:xfrm>
          <a:off x="6172200" y="1066800"/>
          <a:ext cx="2735599" cy="3108960"/>
        </p:xfrm>
        <a:graphic>
          <a:graphicData uri="http://schemas.openxmlformats.org/drawingml/2006/table">
            <a:tbl>
              <a:tblPr>
                <a:tableStyleId>{5C22544A-7EE6-4342-B048-85BDC9FD1C3A}</a:tableStyleId>
              </a:tblPr>
              <a:tblGrid>
                <a:gridCol w="1143000"/>
                <a:gridCol w="1592599"/>
              </a:tblGrid>
              <a:tr h="51816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Automobile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a:effectLst/>
                          <a:latin typeface="Arial Narrow" pitchFamily="34" charset="0"/>
                        </a:rPr>
                        <a:t>1</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mn-ea"/>
                          <a:cs typeface="+mn-cs"/>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E </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11910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Optimal Solution </a:t>
            </a:r>
            <a:r>
              <a:rPr lang="en-US" sz="3200" b="1" dirty="0">
                <a:solidFill>
                  <a:srgbClr val="FFFF00"/>
                </a:solidFill>
                <a:latin typeface="Arial Narrow" pitchFamily="34" charset="0"/>
              </a:rPr>
              <a:t>for Example 2</a:t>
            </a:r>
            <a:endParaRPr lang="en-US" sz="3200" b="1" dirty="0" smtClean="0">
              <a:solidFill>
                <a:srgbClr val="FFFF00"/>
              </a:solidFill>
              <a:latin typeface="Arial Narrow" pitchFamily="34" charset="0"/>
            </a:endParaRP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4266679471"/>
              </p:ext>
            </p:extLst>
          </p:nvPr>
        </p:nvGraphicFramePr>
        <p:xfrm>
          <a:off x="685800" y="1447800"/>
          <a:ext cx="3743642" cy="3289300"/>
        </p:xfrm>
        <a:graphic>
          <a:graphicData uri="http://schemas.openxmlformats.org/drawingml/2006/table">
            <a:tbl>
              <a:tblPr>
                <a:tableStyleId>{5C22544A-7EE6-4342-B048-85BDC9FD1C3A}</a:tableStyleId>
              </a:tblPr>
              <a:tblGrid>
                <a:gridCol w="861060"/>
                <a:gridCol w="1570672"/>
                <a:gridCol w="1311910"/>
              </a:tblGrid>
              <a:tr h="46990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2400" dirty="0" smtClean="0">
                          <a:effectLst/>
                          <a:latin typeface="Arial Narrow" pitchFamily="34" charset="0"/>
                        </a:rPr>
                        <a:t>Amount </a:t>
                      </a:r>
                      <a:endParaRPr lang="en-US" sz="24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B-Mitsubishi</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200,000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E-Mazda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140,000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C-Ford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100,000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A-Toyota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90,000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D-Nissan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100,000</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gridSpan="2">
                  <a:txBody>
                    <a:bodyPr/>
                    <a:lstStyle/>
                    <a:p>
                      <a:pPr marL="0" marR="0" algn="ctr">
                        <a:spcBef>
                          <a:spcPts val="0"/>
                        </a:spcBef>
                        <a:spcAft>
                          <a:spcPts val="0"/>
                        </a:spcAft>
                      </a:pPr>
                      <a:r>
                        <a:rPr lang="en-US" sz="2400" dirty="0">
                          <a:effectLst/>
                          <a:latin typeface="Arial Narrow" pitchFamily="34" charset="0"/>
                        </a:rPr>
                        <a:t>                    Total</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a:txBody>
                    <a:bodyPr/>
                    <a:lstStyle/>
                    <a:p>
                      <a:pPr marL="0" marR="0" algn="r">
                        <a:spcBef>
                          <a:spcPts val="0"/>
                        </a:spcBef>
                        <a:spcAft>
                          <a:spcPts val="0"/>
                        </a:spcAft>
                      </a:pPr>
                      <a:r>
                        <a:rPr lang="en-US" sz="2400" kern="1200" dirty="0" smtClean="0">
                          <a:solidFill>
                            <a:schemeClr val="dk1"/>
                          </a:solidFill>
                          <a:effectLst/>
                          <a:latin typeface="Palatino Linotype" pitchFamily="18" charset="0"/>
                          <a:ea typeface="+mn-ea"/>
                          <a:cs typeface="+mn-cs"/>
                        </a:rPr>
                        <a:t>₧</a:t>
                      </a:r>
                      <a:r>
                        <a:rPr lang="en-US" sz="2400" kern="1200" dirty="0" smtClean="0">
                          <a:solidFill>
                            <a:schemeClr val="dk1"/>
                          </a:solidFill>
                          <a:effectLst/>
                          <a:latin typeface="Arial Narrow" pitchFamily="34" charset="0"/>
                          <a:ea typeface="+mn-ea"/>
                          <a:cs typeface="+mn-cs"/>
                        </a:rPr>
                        <a:t>630,000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Rectangle 6"/>
          <p:cNvSpPr/>
          <p:nvPr/>
        </p:nvSpPr>
        <p:spPr>
          <a:xfrm>
            <a:off x="669471" y="914400"/>
            <a:ext cx="1768930" cy="461665"/>
          </a:xfrm>
          <a:prstGeom prst="rect">
            <a:avLst/>
          </a:prstGeom>
        </p:spPr>
        <p:txBody>
          <a:bodyPr wrap="square">
            <a:spAutoFit/>
          </a:bodyPr>
          <a:lstStyle/>
          <a:p>
            <a:pPr algn="just"/>
            <a:r>
              <a:rPr lang="en-US" sz="2400" dirty="0" smtClean="0">
                <a:latin typeface="Arial Narrow" pitchFamily="34" charset="0"/>
              </a:rPr>
              <a:t>First Solution</a:t>
            </a:r>
            <a:endParaRPr lang="en-US" sz="2400" dirty="0">
              <a:latin typeface="Arial Narrow"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6364470"/>
              </p:ext>
            </p:extLst>
          </p:nvPr>
        </p:nvGraphicFramePr>
        <p:xfrm>
          <a:off x="5247958" y="1447800"/>
          <a:ext cx="3743642" cy="3289300"/>
        </p:xfrm>
        <a:graphic>
          <a:graphicData uri="http://schemas.openxmlformats.org/drawingml/2006/table">
            <a:tbl>
              <a:tblPr>
                <a:tableStyleId>{5C22544A-7EE6-4342-B048-85BDC9FD1C3A}</a:tableStyleId>
              </a:tblPr>
              <a:tblGrid>
                <a:gridCol w="861060"/>
                <a:gridCol w="1570672"/>
                <a:gridCol w="1311910"/>
              </a:tblGrid>
              <a:tr h="469900">
                <a:tc>
                  <a:txBody>
                    <a:bodyPr/>
                    <a:lstStyle/>
                    <a:p>
                      <a:pPr marL="0" marR="0" algn="ctr">
                        <a:spcBef>
                          <a:spcPts val="0"/>
                        </a:spcBef>
                        <a:spcAft>
                          <a:spcPts val="0"/>
                        </a:spcAft>
                      </a:pPr>
                      <a:r>
                        <a:rPr lang="en-US" sz="2400" dirty="0" smtClean="0">
                          <a:effectLst/>
                          <a:latin typeface="Arial Narrow" pitchFamily="34" charset="0"/>
                        </a:rPr>
                        <a:t>Buyer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Auto</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2400" dirty="0" smtClean="0">
                          <a:effectLst/>
                          <a:latin typeface="Arial Narrow" pitchFamily="34" charset="0"/>
                        </a:rPr>
                        <a:t>Amount </a:t>
                      </a:r>
                      <a:endParaRPr lang="en-US" sz="24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699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B-Mitsubishi</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200,000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E-Mazda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140,000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C-Ford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100,000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a:spcBef>
                          <a:spcPts val="0"/>
                        </a:spcBef>
                        <a:spcAft>
                          <a:spcPts val="0"/>
                        </a:spcAft>
                      </a:pPr>
                      <a:r>
                        <a:rPr lang="en-US" sz="2400" dirty="0" smtClean="0">
                          <a:effectLst/>
                          <a:latin typeface="Arial Narrow" pitchFamily="34" charset="0"/>
                          <a:ea typeface="Times New Roman"/>
                          <a:cs typeface="Times New Roman"/>
                        </a:rPr>
                        <a:t>D-Nissan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100,000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Arial Narrow" pitchFamily="34" charset="0"/>
                          <a:ea typeface="Times New Roman"/>
                          <a:cs typeface="Times New Roman"/>
                        </a:rPr>
                        <a:t>A-Toyota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Palatino Linotype"/>
                          <a:ea typeface="+mn-ea"/>
                          <a:cs typeface="+mn-cs"/>
                        </a:rPr>
                        <a:t>₧</a:t>
                      </a:r>
                      <a:r>
                        <a:rPr lang="en-US" sz="2400" kern="1200" dirty="0" smtClean="0">
                          <a:solidFill>
                            <a:schemeClr val="dk1"/>
                          </a:solidFill>
                          <a:effectLst/>
                          <a:latin typeface="Arial Narrow" pitchFamily="34" charset="0"/>
                          <a:ea typeface="+mn-ea"/>
                          <a:cs typeface="+mn-cs"/>
                        </a:rPr>
                        <a:t>90,000</a:t>
                      </a:r>
                      <a:endParaRPr lang="en-US" sz="2400" dirty="0" smtClean="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69900">
                <a:tc gridSpan="2">
                  <a:txBody>
                    <a:bodyPr/>
                    <a:lstStyle/>
                    <a:p>
                      <a:pPr marL="0" marR="0" algn="ctr">
                        <a:spcBef>
                          <a:spcPts val="0"/>
                        </a:spcBef>
                        <a:spcAft>
                          <a:spcPts val="0"/>
                        </a:spcAft>
                      </a:pPr>
                      <a:r>
                        <a:rPr lang="en-US" sz="2400" dirty="0">
                          <a:effectLst/>
                          <a:latin typeface="Arial Narrow" pitchFamily="34" charset="0"/>
                        </a:rPr>
                        <a:t>                    Total</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a:txBody>
                    <a:bodyPr/>
                    <a:lstStyle/>
                    <a:p>
                      <a:pPr marL="0" marR="0" algn="r">
                        <a:spcBef>
                          <a:spcPts val="0"/>
                        </a:spcBef>
                        <a:spcAft>
                          <a:spcPts val="0"/>
                        </a:spcAft>
                      </a:pPr>
                      <a:r>
                        <a:rPr lang="en-US" sz="2400" kern="1200" dirty="0" smtClean="0">
                          <a:solidFill>
                            <a:schemeClr val="dk1"/>
                          </a:solidFill>
                          <a:effectLst/>
                          <a:latin typeface="Palatino Linotype" pitchFamily="18" charset="0"/>
                          <a:ea typeface="+mn-ea"/>
                          <a:cs typeface="+mn-cs"/>
                        </a:rPr>
                        <a:t>₧</a:t>
                      </a:r>
                      <a:r>
                        <a:rPr lang="en-US" sz="2400" kern="1200" dirty="0" smtClean="0">
                          <a:solidFill>
                            <a:schemeClr val="dk1"/>
                          </a:solidFill>
                          <a:effectLst/>
                          <a:latin typeface="Arial Narrow" pitchFamily="34" charset="0"/>
                          <a:ea typeface="+mn-ea"/>
                          <a:cs typeface="+mn-cs"/>
                        </a:rPr>
                        <a:t>630,000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9" name="Rectangle 8"/>
          <p:cNvSpPr/>
          <p:nvPr/>
        </p:nvSpPr>
        <p:spPr>
          <a:xfrm>
            <a:off x="5241470" y="914400"/>
            <a:ext cx="2759530" cy="461665"/>
          </a:xfrm>
          <a:prstGeom prst="rect">
            <a:avLst/>
          </a:prstGeom>
        </p:spPr>
        <p:txBody>
          <a:bodyPr wrap="square">
            <a:spAutoFit/>
          </a:bodyPr>
          <a:lstStyle/>
          <a:p>
            <a:pPr algn="just"/>
            <a:r>
              <a:rPr lang="en-US" sz="2400" dirty="0" smtClean="0">
                <a:latin typeface="Arial Narrow" pitchFamily="34" charset="0"/>
              </a:rPr>
              <a:t>Alternative Solution</a:t>
            </a:r>
            <a:endParaRPr lang="en-US" sz="2400" dirty="0">
              <a:latin typeface="Arial Narrow" pitchFamily="34" charset="0"/>
            </a:endParaRPr>
          </a:p>
        </p:txBody>
      </p:sp>
    </p:spTree>
    <p:extLst>
      <p:ext uri="{BB962C8B-B14F-4D97-AF65-F5344CB8AC3E}">
        <p14:creationId xmlns:p14="http://schemas.microsoft.com/office/powerpoint/2010/main" val="421184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ppt_y</p:attrName>
                                        </p:attrNameLst>
                                      </p:cBhvr>
                                      <p:tavLst>
                                        <p:tav tm="0">
                                          <p:val>
                                            <p:strVal val="#ppt_y-#ppt_h*1.125000"/>
                                          </p:val>
                                        </p:tav>
                                        <p:tav tm="100000">
                                          <p:val>
                                            <p:strVal val="#ppt_y"/>
                                          </p:val>
                                        </p:tav>
                                      </p:tavLst>
                                    </p:anim>
                                    <p:animEffect transition="in" filter="wipe(down)">
                                      <p:cBhvr>
                                        <p:cTn id="19" dur="500"/>
                                        <p:tgtEl>
                                          <p:spTgt spid="9"/>
                                        </p:tgtEl>
                                      </p:cBhvr>
                                    </p:animEffect>
                                  </p:childTnLst>
                                </p:cTn>
                              </p:par>
                            </p:childTnLst>
                          </p:cTn>
                        </p:par>
                        <p:par>
                          <p:cTn id="20" fill="hold">
                            <p:stCondLst>
                              <p:cond delay="500"/>
                            </p:stCondLst>
                            <p:childTnLst>
                              <p:par>
                                <p:cTn id="21" presetID="1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Unbalanced: Minimization Problem</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413248687"/>
              </p:ext>
            </p:extLst>
          </p:nvPr>
        </p:nvGraphicFramePr>
        <p:xfrm>
          <a:off x="2133600" y="2362200"/>
          <a:ext cx="5181597" cy="2346960"/>
        </p:xfrm>
        <a:graphic>
          <a:graphicData uri="http://schemas.openxmlformats.org/drawingml/2006/table">
            <a:tbl>
              <a:tblPr>
                <a:tableStyleId>{5C22544A-7EE6-4342-B048-85BDC9FD1C3A}</a:tableStyleId>
              </a:tblPr>
              <a:tblGrid>
                <a:gridCol w="893379"/>
                <a:gridCol w="714703"/>
                <a:gridCol w="714703"/>
                <a:gridCol w="714703"/>
                <a:gridCol w="714703"/>
                <a:gridCol w="714703"/>
                <a:gridCol w="714703"/>
              </a:tblGrid>
              <a:tr h="0">
                <a:tc rowSpan="2">
                  <a:txBody>
                    <a:bodyPr/>
                    <a:lstStyle/>
                    <a:p>
                      <a:pPr marL="0" marR="0" algn="ctr">
                        <a:spcBef>
                          <a:spcPts val="600"/>
                        </a:spcBef>
                        <a:spcAft>
                          <a:spcPts val="0"/>
                        </a:spcAft>
                      </a:pPr>
                      <a:r>
                        <a:rPr lang="en-US" sz="2200" dirty="0">
                          <a:effectLst/>
                          <a:latin typeface="Arial Narrow" pitchFamily="34" charset="0"/>
                        </a:rPr>
                        <a:t>Cab</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6">
                  <a:txBody>
                    <a:bodyPr/>
                    <a:lstStyle/>
                    <a:p>
                      <a:pPr marL="0" marR="0" algn="ctr">
                        <a:spcBef>
                          <a:spcPts val="0"/>
                        </a:spcBef>
                        <a:spcAft>
                          <a:spcPts val="0"/>
                        </a:spcAft>
                      </a:pPr>
                      <a:r>
                        <a:rPr lang="en-US" sz="2200" dirty="0">
                          <a:effectLst/>
                          <a:latin typeface="Arial Narrow" pitchFamily="34" charset="0"/>
                        </a:rPr>
                        <a:t>Customer</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vMerge="1">
                  <a:txBody>
                    <a:bodyPr/>
                    <a:lstStyle/>
                    <a:p>
                      <a:endParaRPr lang="en-US"/>
                    </a:p>
                  </a:txBody>
                  <a:tcPr/>
                </a:tc>
                <a:tc>
                  <a:txBody>
                    <a:bodyPr/>
                    <a:lstStyle/>
                    <a:p>
                      <a:pPr marL="0" marR="0" algn="ctr">
                        <a:spcBef>
                          <a:spcPts val="0"/>
                        </a:spcBef>
                        <a:spcAft>
                          <a:spcPts val="0"/>
                        </a:spcAft>
                      </a:pPr>
                      <a:r>
                        <a:rPr lang="en-US" sz="2200">
                          <a:effectLst/>
                          <a:latin typeface="Arial Narrow" pitchFamily="34" charset="0"/>
                        </a:rPr>
                        <a:t>A</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B</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C</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E</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F</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7</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3</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7</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3</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10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8</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Rectangle 1"/>
          <p:cNvSpPr>
            <a:spLocks noChangeArrowheads="1"/>
          </p:cNvSpPr>
          <p:nvPr/>
        </p:nvSpPr>
        <p:spPr bwMode="auto">
          <a:xfrm>
            <a:off x="609600" y="899755"/>
            <a:ext cx="8382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00FF"/>
                </a:solidFill>
                <a:effectLst/>
                <a:latin typeface="Arial Narrow" pitchFamily="34" charset="0"/>
                <a:ea typeface="Times New Roman" pitchFamily="18" charset="0"/>
                <a:cs typeface="Times New Roman" pitchFamily="18" charset="0"/>
              </a:rPr>
              <a:t>Example 3:</a:t>
            </a:r>
            <a:r>
              <a:rPr kumimoji="0" lang="en-US" sz="2200" b="0" i="0" u="none" strike="noStrike" cap="none" normalizeH="0" baseline="0" dirty="0" smtClean="0">
                <a:ln>
                  <a:noFill/>
                </a:ln>
                <a:solidFill>
                  <a:srgbClr val="0000FF"/>
                </a:solidFill>
                <a:effectLst/>
                <a:latin typeface="Arial Narrow" pitchFamily="34" charset="0"/>
                <a:ea typeface="Times New Roman" pitchFamily="18" charset="0"/>
                <a:cs typeface="Times New Roman" pitchFamily="18" charset="0"/>
              </a:rPr>
              <a:t> </a:t>
            </a:r>
            <a:r>
              <a:rPr kumimoji="0" lang="en-US" sz="22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A dispatcher for the Metro Manila Taxi Company presently has five taxi cabs at different locations and six customers who have called for service. The distance (in kilometers) from each taxi’s present location to each customer is shown below. </a:t>
            </a:r>
            <a:endParaRPr kumimoji="0" lang="en-US" sz="2200" b="0" i="0" u="none" strike="noStrike" cap="none" normalizeH="0" baseline="0" dirty="0" smtClean="0">
              <a:ln>
                <a:noFill/>
              </a:ln>
              <a:solidFill>
                <a:schemeClr val="tx1"/>
              </a:solidFill>
              <a:effectLst/>
              <a:latin typeface="Arial Narrow" pitchFamily="34" charset="0"/>
              <a:cs typeface="Arial" pitchFamily="34" charset="0"/>
            </a:endParaRPr>
          </a:p>
        </p:txBody>
      </p:sp>
      <p:sp>
        <p:nvSpPr>
          <p:cNvPr id="7" name="Rectangle 1"/>
          <p:cNvSpPr>
            <a:spLocks noChangeArrowheads="1"/>
          </p:cNvSpPr>
          <p:nvPr/>
        </p:nvSpPr>
        <p:spPr bwMode="auto">
          <a:xfrm>
            <a:off x="647700" y="4876800"/>
            <a:ext cx="72771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Determine the optimal assignment(s) that will minimize the total distance traveled.</a:t>
            </a:r>
            <a:endParaRPr kumimoji="0" lang="en-US" sz="2200" b="0" i="0" u="none" strike="noStrike" cap="none" normalizeH="0" baseline="0" dirty="0" smtClean="0">
              <a:ln>
                <a:noFill/>
              </a:ln>
              <a:solidFill>
                <a:schemeClr val="tx1"/>
              </a:solidFill>
              <a:effectLst/>
              <a:latin typeface="Arial Narrow" pitchFamily="34" charset="0"/>
              <a:cs typeface="Arial" pitchFamily="34" charset="0"/>
            </a:endParaRPr>
          </a:p>
        </p:txBody>
      </p:sp>
    </p:spTree>
    <p:extLst>
      <p:ext uri="{BB962C8B-B14F-4D97-AF65-F5344CB8AC3E}">
        <p14:creationId xmlns:p14="http://schemas.microsoft.com/office/powerpoint/2010/main" val="41030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Unbalanced: Maximization Problem</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872491443"/>
              </p:ext>
            </p:extLst>
          </p:nvPr>
        </p:nvGraphicFramePr>
        <p:xfrm>
          <a:off x="2209799" y="2514600"/>
          <a:ext cx="5410201" cy="2346960"/>
        </p:xfrm>
        <a:graphic>
          <a:graphicData uri="http://schemas.openxmlformats.org/drawingml/2006/table">
            <a:tbl>
              <a:tblPr>
                <a:tableStyleId>{5C22544A-7EE6-4342-B048-85BDC9FD1C3A}</a:tableStyleId>
              </a:tblPr>
              <a:tblGrid>
                <a:gridCol w="1095241"/>
                <a:gridCol w="1095241"/>
                <a:gridCol w="1099366"/>
                <a:gridCol w="1099366"/>
                <a:gridCol w="1020987"/>
              </a:tblGrid>
              <a:tr h="0">
                <a:tc rowSpan="2">
                  <a:txBody>
                    <a:bodyPr/>
                    <a:lstStyle/>
                    <a:p>
                      <a:pPr marL="0" marR="0" algn="ctr">
                        <a:spcBef>
                          <a:spcPts val="600"/>
                        </a:spcBef>
                        <a:spcAft>
                          <a:spcPts val="0"/>
                        </a:spcAft>
                      </a:pPr>
                      <a:r>
                        <a:rPr lang="en-US" sz="2200" dirty="0">
                          <a:effectLst/>
                          <a:latin typeface="Arial Narrow" pitchFamily="34" charset="0"/>
                        </a:rPr>
                        <a:t>Teacher</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200" dirty="0">
                          <a:effectLst/>
                          <a:latin typeface="Arial Narrow" pitchFamily="34" charset="0"/>
                        </a:rPr>
                        <a:t>Year Level</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vMerge="1">
                  <a:txBody>
                    <a:bodyPr/>
                    <a:lstStyle/>
                    <a:p>
                      <a:endParaRPr lang="en-US"/>
                    </a:p>
                  </a:txBody>
                  <a:tcPr/>
                </a:tc>
                <a:tc>
                  <a:txBody>
                    <a:bodyPr/>
                    <a:lstStyle/>
                    <a:p>
                      <a:pPr marL="0" marR="0" algn="ctr">
                        <a:spcBef>
                          <a:spcPts val="0"/>
                        </a:spcBef>
                        <a:spcAft>
                          <a:spcPts val="0"/>
                        </a:spcAft>
                      </a:pPr>
                      <a:r>
                        <a:rPr lang="en-US" sz="2200">
                          <a:effectLst/>
                          <a:latin typeface="Arial Narrow" pitchFamily="34" charset="0"/>
                        </a:rPr>
                        <a:t>First</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Second </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Third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Fourth</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80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75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95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90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85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95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88</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91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93</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91</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84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0">
                <a:tc>
                  <a:txBody>
                    <a:bodyPr/>
                    <a:lstStyle/>
                    <a:p>
                      <a:pPr marL="0" marR="0" algn="ctr">
                        <a:spcBef>
                          <a:spcPts val="0"/>
                        </a:spcBef>
                        <a:spcAft>
                          <a:spcPts val="0"/>
                        </a:spcAft>
                      </a:pPr>
                      <a:r>
                        <a:rPr lang="en-US" sz="2200" dirty="0">
                          <a:effectLst/>
                          <a:latin typeface="Arial Narrow" pitchFamily="34" charset="0"/>
                          <a:ea typeface="Times New Roman"/>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91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88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Rectangle 1"/>
          <p:cNvSpPr>
            <a:spLocks noChangeArrowheads="1"/>
          </p:cNvSpPr>
          <p:nvPr/>
        </p:nvSpPr>
        <p:spPr bwMode="auto">
          <a:xfrm>
            <a:off x="533400" y="899755"/>
            <a:ext cx="8534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00FF"/>
                </a:solidFill>
                <a:effectLst/>
                <a:latin typeface="Arial Narrow" pitchFamily="34" charset="0"/>
                <a:ea typeface="Times New Roman" pitchFamily="18" charset="0"/>
                <a:cs typeface="Times New Roman" pitchFamily="18" charset="0"/>
              </a:rPr>
              <a:t>Example 4:</a:t>
            </a:r>
            <a:r>
              <a:rPr kumimoji="0" lang="en-US" sz="22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 A high school department head has five teachers to be assigned to four different year levels. All of the teachers have taught the different year levels in the past &amp; have been evaluated by the students. The rating for each teacher for each year level is given in the following table.</a:t>
            </a:r>
            <a:endParaRPr kumimoji="0" lang="en-US" sz="2200" b="0" i="0" u="none" strike="noStrike" cap="none" normalizeH="0" baseline="0" dirty="0" smtClean="0">
              <a:ln>
                <a:noFill/>
              </a:ln>
              <a:solidFill>
                <a:schemeClr val="tx1"/>
              </a:solidFill>
              <a:effectLst/>
              <a:latin typeface="Arial Narrow" pitchFamily="34" charset="0"/>
              <a:cs typeface="Arial" pitchFamily="34" charset="0"/>
            </a:endParaRPr>
          </a:p>
        </p:txBody>
      </p:sp>
      <p:sp>
        <p:nvSpPr>
          <p:cNvPr id="7" name="Rectangle 6"/>
          <p:cNvSpPr/>
          <p:nvPr/>
        </p:nvSpPr>
        <p:spPr>
          <a:xfrm>
            <a:off x="533400" y="5029200"/>
            <a:ext cx="8534400" cy="1107996"/>
          </a:xfrm>
          <a:prstGeom prst="rect">
            <a:avLst/>
          </a:prstGeom>
        </p:spPr>
        <p:txBody>
          <a:bodyPr wrap="square">
            <a:spAutoFit/>
          </a:bodyPr>
          <a:lstStyle/>
          <a:p>
            <a:pPr algn="just"/>
            <a:r>
              <a:rPr lang="en-US" sz="2200" dirty="0">
                <a:latin typeface="Arial Narrow" pitchFamily="34" charset="0"/>
              </a:rPr>
              <a:t>The department head wants to know the optimal assignment of teachers to year levels that will maximize the overall average student evaluation rating. The teacher who is not assigned to teach will be assigned as secretary</a:t>
            </a:r>
            <a:r>
              <a:rPr lang="en-US" sz="2200" dirty="0" smtClean="0">
                <a:latin typeface="Arial Narrow" pitchFamily="34" charset="0"/>
              </a:rPr>
              <a:t>..</a:t>
            </a:r>
            <a:endParaRPr lang="en-US" sz="2200" dirty="0">
              <a:latin typeface="Arial Narrow" pitchFamily="34" charset="0"/>
            </a:endParaRPr>
          </a:p>
        </p:txBody>
      </p:sp>
    </p:spTree>
    <p:extLst>
      <p:ext uri="{BB962C8B-B14F-4D97-AF65-F5344CB8AC3E}">
        <p14:creationId xmlns:p14="http://schemas.microsoft.com/office/powerpoint/2010/main" val="14108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Degenerate Case</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94038715"/>
              </p:ext>
            </p:extLst>
          </p:nvPr>
        </p:nvGraphicFramePr>
        <p:xfrm>
          <a:off x="685799" y="3352800"/>
          <a:ext cx="5105401" cy="2132112"/>
        </p:xfrm>
        <a:graphic>
          <a:graphicData uri="http://schemas.openxmlformats.org/drawingml/2006/table">
            <a:tbl>
              <a:tblPr>
                <a:tableStyleId>{5C22544A-7EE6-4342-B048-85BDC9FD1C3A}</a:tableStyleId>
              </a:tblPr>
              <a:tblGrid>
                <a:gridCol w="1546771"/>
                <a:gridCol w="1021785"/>
                <a:gridCol w="845615"/>
                <a:gridCol w="845615"/>
                <a:gridCol w="845615"/>
              </a:tblGrid>
              <a:tr h="355352">
                <a:tc rowSpan="2">
                  <a:txBody>
                    <a:bodyPr/>
                    <a:lstStyle/>
                    <a:p>
                      <a:pPr marL="0" marR="0" algn="ctr">
                        <a:spcBef>
                          <a:spcPts val="600"/>
                        </a:spcBef>
                        <a:spcAft>
                          <a:spcPts val="0"/>
                        </a:spcAft>
                      </a:pPr>
                      <a:r>
                        <a:rPr lang="en-US" sz="2200" dirty="0">
                          <a:effectLst/>
                          <a:latin typeface="Arial Narrow" pitchFamily="34" charset="0"/>
                        </a:rPr>
                        <a:t>Salesperson</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200" dirty="0">
                          <a:effectLst/>
                          <a:latin typeface="Arial Narrow" pitchFamily="34" charset="0"/>
                        </a:rPr>
                        <a:t>Region </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55352">
                <a:tc vMerge="1">
                  <a:txBody>
                    <a:bodyPr/>
                    <a:lstStyle/>
                    <a:p>
                      <a:endParaRPr lang="en-US"/>
                    </a:p>
                  </a:txBody>
                  <a:tcPr/>
                </a:tc>
                <a:tc>
                  <a:txBody>
                    <a:bodyPr/>
                    <a:lstStyle/>
                    <a:p>
                      <a:pPr marL="0" marR="0" algn="ctr">
                        <a:spcBef>
                          <a:spcPts val="0"/>
                        </a:spcBef>
                        <a:spcAft>
                          <a:spcPts val="0"/>
                        </a:spcAft>
                      </a:pPr>
                      <a:r>
                        <a:rPr lang="en-US" sz="2200">
                          <a:effectLst/>
                          <a:latin typeface="Arial Narrow" pitchFamily="34" charset="0"/>
                        </a:rPr>
                        <a:t>A</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B</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C</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55352">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70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M</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64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55352">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54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58</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55352">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68</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58</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56</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55352">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70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62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60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Rectangle 1"/>
          <p:cNvSpPr>
            <a:spLocks noChangeArrowheads="1"/>
          </p:cNvSpPr>
          <p:nvPr/>
        </p:nvSpPr>
        <p:spPr bwMode="auto">
          <a:xfrm>
            <a:off x="647700" y="838200"/>
            <a:ext cx="8343900" cy="244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00FF"/>
                </a:solidFill>
                <a:effectLst/>
                <a:latin typeface="Arial Narrow" pitchFamily="34" charset="0"/>
                <a:cs typeface="Arial" pitchFamily="34" charset="0"/>
              </a:rPr>
              <a:t>Example 5: </a:t>
            </a:r>
            <a:r>
              <a:rPr kumimoji="0" lang="en-US" sz="2200" i="0" u="none" strike="noStrike" cap="none" normalizeH="0" baseline="0" dirty="0" smtClean="0">
                <a:ln>
                  <a:noFill/>
                </a:ln>
                <a:solidFill>
                  <a:schemeClr val="tx1"/>
                </a:solidFill>
                <a:effectLst/>
                <a:latin typeface="Arial Narrow" pitchFamily="34" charset="0"/>
                <a:cs typeface="Arial" pitchFamily="34" charset="0"/>
              </a:rPr>
              <a:t>The Kappa pharmaceutical firm has four salespersons, the firm wants to assign to four regions. Given their various previous contracts, the salespersons are able to cover the regions in different amounts of time. The amount of time (in days) required by each salesperson to cover each city is shown below, except for Salesperson 1 who refuse to be assigned in Region B with no time table.  Which salesperson should be assigned to each region in order to minimize total time? Identify the total assignment and compute for total minimum time.</a:t>
            </a:r>
          </a:p>
        </p:txBody>
      </p:sp>
      <p:sp>
        <p:nvSpPr>
          <p:cNvPr id="7" name="Rectangle 6"/>
          <p:cNvSpPr/>
          <p:nvPr/>
        </p:nvSpPr>
        <p:spPr>
          <a:xfrm>
            <a:off x="5867400" y="3505200"/>
            <a:ext cx="3276600" cy="1785104"/>
          </a:xfrm>
          <a:prstGeom prst="rect">
            <a:avLst/>
          </a:prstGeom>
        </p:spPr>
        <p:txBody>
          <a:bodyPr wrap="square">
            <a:spAutoFit/>
          </a:bodyPr>
          <a:lstStyle/>
          <a:p>
            <a:r>
              <a:rPr lang="en-US" sz="2200" dirty="0" smtClean="0">
                <a:solidFill>
                  <a:srgbClr val="0000FF"/>
                </a:solidFill>
                <a:latin typeface="Arial Narrow" pitchFamily="34" charset="0"/>
              </a:rPr>
              <a:t>Note: </a:t>
            </a:r>
            <a:r>
              <a:rPr lang="en-US" sz="2200" dirty="0" smtClean="0">
                <a:latin typeface="Arial Narrow" pitchFamily="34" charset="0"/>
              </a:rPr>
              <a:t>M </a:t>
            </a:r>
            <a:r>
              <a:rPr lang="en-US" sz="2200" dirty="0">
                <a:latin typeface="Arial Narrow" pitchFamily="34" charset="0"/>
              </a:rPr>
              <a:t>is not used in any reduction, nor is any value added to it or subtracted from it during the course of the analysis.</a:t>
            </a:r>
          </a:p>
        </p:txBody>
      </p:sp>
    </p:spTree>
    <p:extLst>
      <p:ext uri="{BB962C8B-B14F-4D97-AF65-F5344CB8AC3E}">
        <p14:creationId xmlns:p14="http://schemas.microsoft.com/office/powerpoint/2010/main" val="14108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386232483"/>
              </p:ext>
            </p:extLst>
          </p:nvPr>
        </p:nvGraphicFramePr>
        <p:xfrm>
          <a:off x="685800" y="1450033"/>
          <a:ext cx="5303443" cy="2590800"/>
        </p:xfrm>
        <a:graphic>
          <a:graphicData uri="http://schemas.openxmlformats.org/drawingml/2006/table">
            <a:tbl>
              <a:tblPr>
                <a:tableStyleId>{5C22544A-7EE6-4342-B048-85BDC9FD1C3A}</a:tableStyleId>
              </a:tblPr>
              <a:tblGrid>
                <a:gridCol w="1600835"/>
                <a:gridCol w="925652"/>
                <a:gridCol w="925652"/>
                <a:gridCol w="925652"/>
                <a:gridCol w="925652"/>
              </a:tblGrid>
              <a:tr h="431800">
                <a:tc rowSpan="2">
                  <a:txBody>
                    <a:bodyPr/>
                    <a:lstStyle/>
                    <a:p>
                      <a:pPr marL="0" marR="0" algn="ctr">
                        <a:spcBef>
                          <a:spcPts val="600"/>
                        </a:spcBef>
                        <a:spcAft>
                          <a:spcPts val="0"/>
                        </a:spcAft>
                      </a:pPr>
                      <a:r>
                        <a:rPr lang="en-US" sz="24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70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M</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64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80</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54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55</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68</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64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56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70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67</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rPr>
                        <a:t>62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rPr>
                        <a:t>60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a:off x="7496628" y="2288233"/>
            <a:ext cx="228600" cy="1752600"/>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8556414"/>
              </p:ext>
            </p:extLst>
          </p:nvPr>
        </p:nvGraphicFramePr>
        <p:xfrm>
          <a:off x="5972628" y="1450033"/>
          <a:ext cx="1388478" cy="2590800"/>
        </p:xfrm>
        <a:graphic>
          <a:graphicData uri="http://schemas.openxmlformats.org/drawingml/2006/table">
            <a:tbl>
              <a:tblPr>
                <a:tableStyleId>{5C22544A-7EE6-4342-B048-85BDC9FD1C3A}</a:tableStyleId>
              </a:tblPr>
              <a:tblGrid>
                <a:gridCol w="1388478"/>
              </a:tblGrid>
              <a:tr h="863600">
                <a:tc>
                  <a:txBody>
                    <a:bodyPr/>
                    <a:lstStyle/>
                    <a:p>
                      <a:pPr marL="0" marR="0" algn="ctr">
                        <a:spcBef>
                          <a:spcPts val="0"/>
                        </a:spcBef>
                        <a:spcAft>
                          <a:spcPts val="0"/>
                        </a:spcAft>
                      </a:pPr>
                      <a:r>
                        <a:rPr lang="en-US" sz="2400" dirty="0">
                          <a:effectLst/>
                          <a:latin typeface="Arial Narrow" pitchFamily="34" charset="0"/>
                        </a:rPr>
                        <a:t>Row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64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algn="ctr"/>
                      <a:r>
                        <a:rPr lang="en-US" sz="2400" dirty="0" smtClean="0">
                          <a:effectLst/>
                          <a:latin typeface="Arial Narrow" pitchFamily="34" charset="0"/>
                        </a:rPr>
                        <a:t>52</a:t>
                      </a:r>
                      <a:endParaRPr lang="en-US" sz="24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56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60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0" name="Rectangle 9"/>
          <p:cNvSpPr/>
          <p:nvPr/>
        </p:nvSpPr>
        <p:spPr>
          <a:xfrm>
            <a:off x="7877627" y="2564368"/>
            <a:ext cx="1219201" cy="1200329"/>
          </a:xfrm>
          <a:prstGeom prst="rect">
            <a:avLst/>
          </a:prstGeom>
        </p:spPr>
        <p:txBody>
          <a:bodyPr wrap="square">
            <a:spAutoFit/>
          </a:bodyPr>
          <a:lstStyle/>
          <a:p>
            <a:r>
              <a:rPr lang="en-US" sz="2400" dirty="0">
                <a:latin typeface="Arial Narrow" pitchFamily="34" charset="0"/>
              </a:rPr>
              <a:t>Lowest value in each row</a:t>
            </a:r>
          </a:p>
        </p:txBody>
      </p:sp>
    </p:spTree>
    <p:extLst>
      <p:ext uri="{BB962C8B-B14F-4D97-AF65-F5344CB8AC3E}">
        <p14:creationId xmlns:p14="http://schemas.microsoft.com/office/powerpoint/2010/main" val="35767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201615207"/>
              </p:ext>
            </p:extLst>
          </p:nvPr>
        </p:nvGraphicFramePr>
        <p:xfrm>
          <a:off x="679620" y="1402078"/>
          <a:ext cx="4404360" cy="3017522"/>
        </p:xfrm>
        <a:graphic>
          <a:graphicData uri="http://schemas.openxmlformats.org/drawingml/2006/table">
            <a:tbl>
              <a:tblPr>
                <a:tableStyleId>{5C22544A-7EE6-4342-B048-85BDC9FD1C3A}</a:tableStyleId>
              </a:tblPr>
              <a:tblGrid>
                <a:gridCol w="441960"/>
                <a:gridCol w="1060938"/>
                <a:gridCol w="967154"/>
                <a:gridCol w="967154"/>
                <a:gridCol w="967154"/>
              </a:tblGrid>
              <a:tr h="719360">
                <a:tc rowSpan="2">
                  <a:txBody>
                    <a:bodyPr/>
                    <a:lstStyle/>
                    <a:p>
                      <a:pPr marL="0" marR="0" algn="ctr">
                        <a:lnSpc>
                          <a:spcPct val="100000"/>
                        </a:lnSpc>
                        <a:spcBef>
                          <a:spcPts val="600"/>
                        </a:spcBef>
                        <a:spcAft>
                          <a:spcPts val="0"/>
                        </a:spcAft>
                      </a:pPr>
                      <a:r>
                        <a:rPr lang="en-US" sz="20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1898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06857">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70 – 64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64 – 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80 – 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8606">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54 – 52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58 – 52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55 – 52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52 – 52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68 – 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64 – 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58 – 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56 – 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70 – 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67 – 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62 – 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60 – 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69962657"/>
              </p:ext>
            </p:extLst>
          </p:nvPr>
        </p:nvGraphicFramePr>
        <p:xfrm>
          <a:off x="5638800" y="1390708"/>
          <a:ext cx="3352800" cy="3038724"/>
        </p:xfrm>
        <a:graphic>
          <a:graphicData uri="http://schemas.openxmlformats.org/drawingml/2006/table">
            <a:tbl>
              <a:tblPr>
                <a:tableStyleId>{5C22544A-7EE6-4342-B048-85BDC9FD1C3A}</a:tableStyleId>
              </a:tblPr>
              <a:tblGrid>
                <a:gridCol w="492384"/>
                <a:gridCol w="715104"/>
                <a:gridCol w="715104"/>
                <a:gridCol w="715104"/>
                <a:gridCol w="715104"/>
              </a:tblGrid>
              <a:tr h="683897">
                <a:tc rowSpan="2">
                  <a:txBody>
                    <a:bodyPr/>
                    <a:lstStyle/>
                    <a:p>
                      <a:pPr marL="0" marR="0" algn="ctr">
                        <a:spcBef>
                          <a:spcPts val="600"/>
                        </a:spcBef>
                        <a:spcAft>
                          <a:spcPts val="0"/>
                        </a:spcAft>
                      </a:pPr>
                      <a:r>
                        <a:rPr lang="en-US" sz="2000" dirty="0" smtClean="0">
                          <a:effectLst/>
                          <a:latin typeface="Arial Narrow" pitchFamily="34" charset="0"/>
                          <a:ea typeface="Times New Roman"/>
                          <a:cs typeface="Times New Roman"/>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6859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24263">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13937">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72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90832">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Down Arrow 6"/>
          <p:cNvSpPr/>
          <p:nvPr/>
        </p:nvSpPr>
        <p:spPr>
          <a:xfrm rot="16200000">
            <a:off x="5143500" y="2933698"/>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2</a:t>
            </a:r>
          </a:p>
        </p:txBody>
      </p:sp>
    </p:spTree>
    <p:extLst>
      <p:ext uri="{BB962C8B-B14F-4D97-AF65-F5344CB8AC3E}">
        <p14:creationId xmlns:p14="http://schemas.microsoft.com/office/powerpoint/2010/main" val="293474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Solution for Example 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870151995"/>
              </p:ext>
            </p:extLst>
          </p:nvPr>
        </p:nvGraphicFramePr>
        <p:xfrm>
          <a:off x="685800" y="1450033"/>
          <a:ext cx="5303443" cy="2590800"/>
        </p:xfrm>
        <a:graphic>
          <a:graphicData uri="http://schemas.openxmlformats.org/drawingml/2006/table">
            <a:tbl>
              <a:tblPr>
                <a:tableStyleId>{5C22544A-7EE6-4342-B048-85BDC9FD1C3A}</a:tableStyleId>
              </a:tblPr>
              <a:tblGrid>
                <a:gridCol w="1600835"/>
                <a:gridCol w="925652"/>
                <a:gridCol w="925652"/>
                <a:gridCol w="925652"/>
                <a:gridCol w="925652"/>
              </a:tblGrid>
              <a:tr h="431800">
                <a:tc rowSpan="2">
                  <a:txBody>
                    <a:bodyPr/>
                    <a:lstStyle/>
                    <a:p>
                      <a:pPr marL="0" marR="0" algn="ctr">
                        <a:spcBef>
                          <a:spcPts val="600"/>
                        </a:spcBef>
                        <a:spcAft>
                          <a:spcPts val="0"/>
                        </a:spcAft>
                      </a:pPr>
                      <a:r>
                        <a:rPr lang="en-US" sz="24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18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M</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16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12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8</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318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10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7</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4" name="AutoShape 2"/>
          <p:cNvSpPr>
            <a:spLocks/>
          </p:cNvSpPr>
          <p:nvPr/>
        </p:nvSpPr>
        <p:spPr bwMode="auto">
          <a:xfrm rot="5400000">
            <a:off x="3844498" y="3318303"/>
            <a:ext cx="388203" cy="3657600"/>
          </a:xfrm>
          <a:prstGeom prst="rightBrace">
            <a:avLst>
              <a:gd name="adj1" fmla="val 389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Arial Narrow" pitchFamily="34" charset="0"/>
            </a:endParaRPr>
          </a:p>
        </p:txBody>
      </p:sp>
      <p:sp>
        <p:nvSpPr>
          <p:cNvPr id="8" name="Rectangle 3"/>
          <p:cNvSpPr>
            <a:spLocks noChangeArrowheads="1"/>
          </p:cNvSpPr>
          <p:nvPr/>
        </p:nvSpPr>
        <p:spPr bwMode="auto">
          <a:xfrm>
            <a:off x="609600" y="914400"/>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Impact" pitchFamily="34" charset="0"/>
                <a:ea typeface="Times New Roman" pitchFamily="18" charset="0"/>
                <a:cs typeface="Times New Roman" pitchFamily="18" charset="0"/>
              </a:rPr>
              <a:t>Tableau 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2971800" y="5410200"/>
            <a:ext cx="2133601" cy="830997"/>
          </a:xfrm>
          <a:prstGeom prst="rect">
            <a:avLst/>
          </a:prstGeom>
        </p:spPr>
        <p:txBody>
          <a:bodyPr wrap="square">
            <a:spAutoFit/>
          </a:bodyPr>
          <a:lstStyle/>
          <a:p>
            <a:pPr algn="ctr"/>
            <a:r>
              <a:rPr lang="en-US" sz="2400" dirty="0">
                <a:latin typeface="Arial Narrow" pitchFamily="34" charset="0"/>
              </a:rPr>
              <a:t>Lowest value in each </a:t>
            </a:r>
            <a:r>
              <a:rPr lang="en-US" sz="2400" dirty="0" smtClean="0">
                <a:latin typeface="Arial Narrow" pitchFamily="34" charset="0"/>
              </a:rPr>
              <a:t>column</a:t>
            </a:r>
            <a:endParaRPr lang="en-US" sz="2400" dirty="0">
              <a:latin typeface="Arial Narrow"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67263419"/>
              </p:ext>
            </p:extLst>
          </p:nvPr>
        </p:nvGraphicFramePr>
        <p:xfrm>
          <a:off x="683985" y="4038600"/>
          <a:ext cx="5335816" cy="731520"/>
        </p:xfrm>
        <a:graphic>
          <a:graphicData uri="http://schemas.openxmlformats.org/drawingml/2006/table">
            <a:tbl>
              <a:tblPr>
                <a:tableStyleId>{5C22544A-7EE6-4342-B048-85BDC9FD1C3A}</a:tableStyleId>
              </a:tblPr>
              <a:tblGrid>
                <a:gridCol w="1625225"/>
                <a:gridCol w="927648"/>
                <a:gridCol w="927648"/>
                <a:gridCol w="970266"/>
                <a:gridCol w="885029"/>
              </a:tblGrid>
              <a:tr h="431800">
                <a:tc>
                  <a:txBody>
                    <a:bodyPr/>
                    <a:lstStyle/>
                    <a:p>
                      <a:pPr marL="0" marR="0" algn="ctr">
                        <a:spcBef>
                          <a:spcPts val="0"/>
                        </a:spcBef>
                        <a:spcAft>
                          <a:spcPts val="0"/>
                        </a:spcAft>
                      </a:pPr>
                      <a:r>
                        <a:rPr lang="en-US" sz="2400" dirty="0" smtClean="0">
                          <a:effectLst/>
                          <a:latin typeface="Arial Narrow" pitchFamily="34" charset="0"/>
                        </a:rPr>
                        <a:t>Column Reducer</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6</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74036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ppt_y</p:attrName>
                                        </p:attrNameLst>
                                      </p:cBhvr>
                                      <p:tavLst>
                                        <p:tav tm="0">
                                          <p:val>
                                            <p:strVal val="#ppt_y-#ppt_h*1.125000"/>
                                          </p:val>
                                        </p:tav>
                                        <p:tav tm="100000">
                                          <p:val>
                                            <p:strVal val="#ppt_y"/>
                                          </p:val>
                                        </p:tav>
                                      </p:tavLst>
                                    </p:anim>
                                    <p:animEffect transition="in" filter="wipe(down)">
                                      <p:cBhvr>
                                        <p:cTn id="19" dur="500"/>
                                        <p:tgtEl>
                                          <p:spTgt spid="11"/>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childTnLst>
                          </p:cTn>
                        </p:par>
                        <p:par>
                          <p:cTn id="25" fill="hold">
                            <p:stCondLst>
                              <p:cond delay="1000"/>
                            </p:stCondLst>
                            <p:childTnLst>
                              <p:par>
                                <p:cTn id="26" presetID="1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ppt_y</p:attrName>
                                        </p:attrNameLst>
                                      </p:cBhvr>
                                      <p:tavLst>
                                        <p:tav tm="0">
                                          <p:val>
                                            <p:strVal val="#ppt_y-#ppt_h*1.125000"/>
                                          </p:val>
                                        </p:tav>
                                        <p:tav tm="100000">
                                          <p:val>
                                            <p:strVal val="#ppt_y"/>
                                          </p:val>
                                        </p:tav>
                                      </p:tavLst>
                                    </p:anim>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8" name="Rectangle 7"/>
          <p:cNvSpPr/>
          <p:nvPr/>
        </p:nvSpPr>
        <p:spPr>
          <a:xfrm>
            <a:off x="6477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24607333"/>
              </p:ext>
            </p:extLst>
          </p:nvPr>
        </p:nvGraphicFramePr>
        <p:xfrm>
          <a:off x="679620" y="1402078"/>
          <a:ext cx="4404360" cy="3017522"/>
        </p:xfrm>
        <a:graphic>
          <a:graphicData uri="http://schemas.openxmlformats.org/drawingml/2006/table">
            <a:tbl>
              <a:tblPr>
                <a:tableStyleId>{5C22544A-7EE6-4342-B048-85BDC9FD1C3A}</a:tableStyleId>
              </a:tblPr>
              <a:tblGrid>
                <a:gridCol w="441960"/>
                <a:gridCol w="1060938"/>
                <a:gridCol w="967154"/>
                <a:gridCol w="967154"/>
                <a:gridCol w="967154"/>
              </a:tblGrid>
              <a:tr h="719360">
                <a:tc rowSpan="2">
                  <a:txBody>
                    <a:bodyPr/>
                    <a:lstStyle/>
                    <a:p>
                      <a:pPr marL="0" marR="0" algn="ctr">
                        <a:lnSpc>
                          <a:spcPct val="100000"/>
                        </a:lnSpc>
                        <a:spcBef>
                          <a:spcPts val="600"/>
                        </a:spcBef>
                        <a:spcAft>
                          <a:spcPts val="0"/>
                        </a:spcAft>
                      </a:pPr>
                      <a:r>
                        <a:rPr lang="en-US" sz="20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1898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06857">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16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8606">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 –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6 –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3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12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8 –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10 –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7 –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 –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27277448"/>
              </p:ext>
            </p:extLst>
          </p:nvPr>
        </p:nvGraphicFramePr>
        <p:xfrm>
          <a:off x="5638800" y="1390708"/>
          <a:ext cx="3352800" cy="3038724"/>
        </p:xfrm>
        <a:graphic>
          <a:graphicData uri="http://schemas.openxmlformats.org/drawingml/2006/table">
            <a:tbl>
              <a:tblPr>
                <a:tableStyleId>{5C22544A-7EE6-4342-B048-85BDC9FD1C3A}</a:tableStyleId>
              </a:tblPr>
              <a:tblGrid>
                <a:gridCol w="492384"/>
                <a:gridCol w="715104"/>
                <a:gridCol w="715104"/>
                <a:gridCol w="715104"/>
                <a:gridCol w="715104"/>
              </a:tblGrid>
              <a:tr h="683897">
                <a:tc rowSpan="2">
                  <a:txBody>
                    <a:bodyPr/>
                    <a:lstStyle/>
                    <a:p>
                      <a:pPr marL="0" marR="0" algn="ctr">
                        <a:spcBef>
                          <a:spcPts val="600"/>
                        </a:spcBef>
                        <a:spcAft>
                          <a:spcPts val="0"/>
                        </a:spcAft>
                      </a:pPr>
                      <a:r>
                        <a:rPr lang="en-US" sz="2000" dirty="0" smtClean="0">
                          <a:effectLst/>
                          <a:latin typeface="Arial Narrow" pitchFamily="34" charset="0"/>
                          <a:ea typeface="Times New Roman"/>
                          <a:cs typeface="Times New Roman"/>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6859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24263">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13937">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72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90832">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1" name="Down Arrow 10"/>
          <p:cNvSpPr/>
          <p:nvPr/>
        </p:nvSpPr>
        <p:spPr>
          <a:xfrm rot="16200000">
            <a:off x="5143500" y="2933698"/>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1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ppt_x</p:attrName>
                                        </p:attrNameLst>
                                      </p:cBhvr>
                                      <p:tavLst>
                                        <p:tav tm="0">
                                          <p:val>
                                            <p:strVal val="#ppt_x-#ppt_w*1.125000"/>
                                          </p:val>
                                        </p:tav>
                                        <p:tav tm="100000">
                                          <p:val>
                                            <p:strVal val="#ppt_x"/>
                                          </p:val>
                                        </p:tav>
                                      </p:tavLst>
                                    </p:anim>
                                    <p:animEffect transition="in" filter="wipe(right)">
                                      <p:cBhvr>
                                        <p:cTn id="19" dur="500"/>
                                        <p:tgtEl>
                                          <p:spTgt spid="11"/>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righ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Hungarian Method</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2" name="Rectangle 1"/>
          <p:cNvSpPr/>
          <p:nvPr/>
        </p:nvSpPr>
        <p:spPr>
          <a:xfrm>
            <a:off x="647700" y="990600"/>
            <a:ext cx="8343900" cy="1107996"/>
          </a:xfrm>
          <a:prstGeom prst="rect">
            <a:avLst/>
          </a:prstGeom>
        </p:spPr>
        <p:txBody>
          <a:bodyPr wrap="square">
            <a:spAutoFit/>
          </a:bodyPr>
          <a:lstStyle/>
          <a:p>
            <a:pPr algn="just"/>
            <a:r>
              <a:rPr lang="en-US" sz="2200" dirty="0" err="1">
                <a:latin typeface="Arial Narrow" pitchFamily="34" charset="0"/>
              </a:rPr>
              <a:t>Dénes</a:t>
            </a:r>
            <a:r>
              <a:rPr lang="en-US" sz="2200" dirty="0">
                <a:latin typeface="Arial Narrow" pitchFamily="34" charset="0"/>
              </a:rPr>
              <a:t> K</a:t>
            </a:r>
            <a:r>
              <a:rPr lang="hu-HU" sz="2200" dirty="0">
                <a:latin typeface="Arial Narrow" pitchFamily="34" charset="0"/>
              </a:rPr>
              <a:t>ő</a:t>
            </a:r>
            <a:r>
              <a:rPr lang="en-US" sz="2200" dirty="0" err="1">
                <a:latin typeface="Arial Narrow" pitchFamily="34" charset="0"/>
              </a:rPr>
              <a:t>nig</a:t>
            </a:r>
            <a:r>
              <a:rPr lang="en-US" sz="2200" dirty="0">
                <a:latin typeface="Arial Narrow" pitchFamily="34" charset="0"/>
              </a:rPr>
              <a:t> </a:t>
            </a:r>
            <a:r>
              <a:rPr lang="en-US" sz="2200" dirty="0" smtClean="0">
                <a:latin typeface="Arial Narrow" pitchFamily="34" charset="0"/>
              </a:rPr>
              <a:t>proved </a:t>
            </a:r>
            <a:r>
              <a:rPr lang="en-US" sz="2200" dirty="0">
                <a:latin typeface="Arial Narrow" pitchFamily="34" charset="0"/>
              </a:rPr>
              <a:t>a theorem required of the development of Hungarian method development. The Hungarian method yields optimal solutions to the assignment model. </a:t>
            </a:r>
          </a:p>
        </p:txBody>
      </p:sp>
      <p:sp>
        <p:nvSpPr>
          <p:cNvPr id="4" name="Rectangle 3"/>
          <p:cNvSpPr/>
          <p:nvPr/>
        </p:nvSpPr>
        <p:spPr>
          <a:xfrm>
            <a:off x="665843" y="2505670"/>
            <a:ext cx="8326082" cy="769441"/>
          </a:xfrm>
          <a:prstGeom prst="rect">
            <a:avLst/>
          </a:prstGeom>
        </p:spPr>
        <p:txBody>
          <a:bodyPr wrap="square">
            <a:spAutoFit/>
          </a:bodyPr>
          <a:lstStyle/>
          <a:p>
            <a:pPr algn="just"/>
            <a:r>
              <a:rPr lang="en-US" sz="2200" dirty="0">
                <a:latin typeface="Arial Narrow" pitchFamily="34" charset="0"/>
              </a:rPr>
              <a:t>The method is based on a mathematically proven algorithm for determining the optimal solution.</a:t>
            </a:r>
          </a:p>
        </p:txBody>
      </p:sp>
      <p:sp>
        <p:nvSpPr>
          <p:cNvPr id="7" name="Rectangle 6"/>
          <p:cNvSpPr/>
          <p:nvPr/>
        </p:nvSpPr>
        <p:spPr>
          <a:xfrm>
            <a:off x="647701" y="3733800"/>
            <a:ext cx="8343898" cy="430887"/>
          </a:xfrm>
          <a:prstGeom prst="rect">
            <a:avLst/>
          </a:prstGeom>
        </p:spPr>
        <p:txBody>
          <a:bodyPr wrap="square">
            <a:spAutoFit/>
          </a:bodyPr>
          <a:lstStyle/>
          <a:p>
            <a:pPr algn="just"/>
            <a:r>
              <a:rPr lang="en-US" sz="2200" dirty="0">
                <a:latin typeface="Arial Narrow" pitchFamily="34" charset="0"/>
              </a:rPr>
              <a:t>The Hungarian method is based on the concept of opportunity losses. </a:t>
            </a:r>
          </a:p>
        </p:txBody>
      </p:sp>
    </p:spTree>
    <p:extLst>
      <p:ext uri="{BB962C8B-B14F-4D97-AF65-F5344CB8AC3E}">
        <p14:creationId xmlns:p14="http://schemas.microsoft.com/office/powerpoint/2010/main" val="8410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4173001285"/>
              </p:ext>
            </p:extLst>
          </p:nvPr>
        </p:nvGraphicFramePr>
        <p:xfrm>
          <a:off x="762000" y="1371600"/>
          <a:ext cx="3352800" cy="3200400"/>
        </p:xfrm>
        <a:graphic>
          <a:graphicData uri="http://schemas.openxmlformats.org/drawingml/2006/table">
            <a:tbl>
              <a:tblPr>
                <a:tableStyleId>{5C22544A-7EE6-4342-B048-85BDC9FD1C3A}</a:tableStyleId>
              </a:tblPr>
              <a:tblGrid>
                <a:gridCol w="492384"/>
                <a:gridCol w="715104"/>
                <a:gridCol w="715104"/>
                <a:gridCol w="715104"/>
                <a:gridCol w="715104"/>
              </a:tblGrid>
              <a:tr h="571500">
                <a:tc rowSpan="2">
                  <a:txBody>
                    <a:bodyPr/>
                    <a:lstStyle/>
                    <a:p>
                      <a:pPr marL="0" marR="0" algn="ctr">
                        <a:spcBef>
                          <a:spcPts val="600"/>
                        </a:spcBef>
                        <a:spcAft>
                          <a:spcPts val="0"/>
                        </a:spcAft>
                      </a:pPr>
                      <a:r>
                        <a:rPr lang="en-US" sz="2000" dirty="0" smtClean="0">
                          <a:effectLst/>
                          <a:latin typeface="Arial Narrow" pitchFamily="34" charset="0"/>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77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8" name="Rectangle 7"/>
          <p:cNvSpPr/>
          <p:nvPr/>
        </p:nvSpPr>
        <p:spPr>
          <a:xfrm>
            <a:off x="6477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sp>
        <p:nvSpPr>
          <p:cNvPr id="9" name="Rectangle 8"/>
          <p:cNvSpPr/>
          <p:nvPr/>
        </p:nvSpPr>
        <p:spPr>
          <a:xfrm>
            <a:off x="4953000" y="1981200"/>
            <a:ext cx="3933371" cy="1446550"/>
          </a:xfrm>
          <a:prstGeom prst="rect">
            <a:avLst/>
          </a:prstGeom>
        </p:spPr>
        <p:txBody>
          <a:bodyPr wrap="square">
            <a:spAutoFit/>
          </a:bodyPr>
          <a:lstStyle/>
          <a:p>
            <a:pPr algn="just"/>
            <a:r>
              <a:rPr lang="en-US" sz="2200" dirty="0" smtClean="0">
                <a:latin typeface="Arial Narrow" pitchFamily="34" charset="0"/>
              </a:rPr>
              <a:t>Drawing </a:t>
            </a:r>
            <a:r>
              <a:rPr lang="en-US" sz="2200" dirty="0">
                <a:latin typeface="Arial Narrow" pitchFamily="34" charset="0"/>
              </a:rPr>
              <a:t>the minimum number of horizontal or vertical lines necessary to cross out all zeros through the rows and columns of the tableau. </a:t>
            </a:r>
          </a:p>
        </p:txBody>
      </p:sp>
      <p:cxnSp>
        <p:nvCxnSpPr>
          <p:cNvPr id="11" name="Straight Connector 10"/>
          <p:cNvCxnSpPr/>
          <p:nvPr/>
        </p:nvCxnSpPr>
        <p:spPr>
          <a:xfrm>
            <a:off x="3737429" y="1314510"/>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 y="28194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 y="3276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edge">
                                      <p:cBhvr>
                                        <p:cTn id="29" dur="2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edge">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8" name="Rectangle 7"/>
          <p:cNvSpPr/>
          <p:nvPr/>
        </p:nvSpPr>
        <p:spPr>
          <a:xfrm>
            <a:off x="647700" y="914400"/>
            <a:ext cx="1203022"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3</a:t>
            </a:r>
            <a:endParaRPr lang="en-US" sz="2000" dirty="0">
              <a:latin typeface="Impact" pitchFamily="34" charset="0"/>
            </a:endParaRPr>
          </a:p>
        </p:txBody>
      </p:sp>
      <p:sp>
        <p:nvSpPr>
          <p:cNvPr id="4" name="Rectangle 3"/>
          <p:cNvSpPr/>
          <p:nvPr/>
        </p:nvSpPr>
        <p:spPr>
          <a:xfrm>
            <a:off x="5029200" y="2470450"/>
            <a:ext cx="3048000" cy="1107996"/>
          </a:xfrm>
          <a:prstGeom prst="rect">
            <a:avLst/>
          </a:prstGeom>
        </p:spPr>
        <p:txBody>
          <a:bodyPr wrap="square">
            <a:spAutoFit/>
          </a:bodyPr>
          <a:lstStyle/>
          <a:p>
            <a:pPr algn="just"/>
            <a:r>
              <a:rPr lang="en-US" sz="2200" dirty="0">
                <a:latin typeface="Arial Narrow" pitchFamily="34" charset="0"/>
              </a:rPr>
              <a:t>Identify the minimum </a:t>
            </a:r>
            <a:r>
              <a:rPr lang="en-US" sz="2200" dirty="0" smtClean="0">
                <a:latin typeface="Arial Narrow" pitchFamily="34" charset="0"/>
              </a:rPr>
              <a:t>value which is not covered by the line test.</a:t>
            </a:r>
            <a:endParaRPr lang="en-US" sz="2200" dirty="0">
              <a:latin typeface="Arial Narrow"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659930092"/>
              </p:ext>
            </p:extLst>
          </p:nvPr>
        </p:nvGraphicFramePr>
        <p:xfrm>
          <a:off x="762000" y="1371600"/>
          <a:ext cx="3352800" cy="3200400"/>
        </p:xfrm>
        <a:graphic>
          <a:graphicData uri="http://schemas.openxmlformats.org/drawingml/2006/table">
            <a:tbl>
              <a:tblPr>
                <a:tableStyleId>{5C22544A-7EE6-4342-B048-85BDC9FD1C3A}</a:tableStyleId>
              </a:tblPr>
              <a:tblGrid>
                <a:gridCol w="492384"/>
                <a:gridCol w="715104"/>
                <a:gridCol w="715104"/>
                <a:gridCol w="715104"/>
                <a:gridCol w="715104"/>
              </a:tblGrid>
              <a:tr h="571500">
                <a:tc rowSpan="2">
                  <a:txBody>
                    <a:bodyPr/>
                    <a:lstStyle/>
                    <a:p>
                      <a:pPr marL="0" marR="0" algn="ctr">
                        <a:spcBef>
                          <a:spcPts val="600"/>
                        </a:spcBef>
                        <a:spcAft>
                          <a:spcPts val="0"/>
                        </a:spcAft>
                      </a:pPr>
                      <a:r>
                        <a:rPr lang="en-US" sz="2000" dirty="0" smtClean="0">
                          <a:effectLst/>
                          <a:latin typeface="Arial Narrow" pitchFamily="34" charset="0"/>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77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cxnSp>
        <p:nvCxnSpPr>
          <p:cNvPr id="13" name="Straight Connector 12"/>
          <p:cNvCxnSpPr/>
          <p:nvPr/>
        </p:nvCxnSpPr>
        <p:spPr>
          <a:xfrm>
            <a:off x="3733800" y="1447800"/>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7700" y="28194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7700" y="3276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057400" y="40386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45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a:t>
            </a:r>
            <a:r>
              <a:rPr lang="en-US" sz="3200" b="1" dirty="0" smtClean="0">
                <a:solidFill>
                  <a:srgbClr val="FFFF00"/>
                </a:solidFill>
                <a:latin typeface="Arial Narrow" pitchFamily="34" charset="0"/>
              </a:rPr>
              <a:t>5</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4</a:t>
            </a:r>
          </a:p>
        </p:txBody>
      </p:sp>
      <p:graphicFrame>
        <p:nvGraphicFramePr>
          <p:cNvPr id="9" name="Table 8"/>
          <p:cNvGraphicFramePr>
            <a:graphicFrameLocks noGrp="1"/>
          </p:cNvGraphicFramePr>
          <p:nvPr>
            <p:extLst>
              <p:ext uri="{D42A27DB-BD31-4B8C-83A1-F6EECF244321}">
                <p14:modId xmlns:p14="http://schemas.microsoft.com/office/powerpoint/2010/main" val="1230195799"/>
              </p:ext>
            </p:extLst>
          </p:nvPr>
        </p:nvGraphicFramePr>
        <p:xfrm>
          <a:off x="679620" y="1402078"/>
          <a:ext cx="4404360" cy="3017522"/>
        </p:xfrm>
        <a:graphic>
          <a:graphicData uri="http://schemas.openxmlformats.org/drawingml/2006/table">
            <a:tbl>
              <a:tblPr>
                <a:tableStyleId>{5C22544A-7EE6-4342-B048-85BDC9FD1C3A}</a:tableStyleId>
              </a:tblPr>
              <a:tblGrid>
                <a:gridCol w="441960"/>
                <a:gridCol w="1060938"/>
                <a:gridCol w="967154"/>
                <a:gridCol w="967154"/>
                <a:gridCol w="967154"/>
              </a:tblGrid>
              <a:tr h="719360">
                <a:tc rowSpan="2">
                  <a:txBody>
                    <a:bodyPr/>
                    <a:lstStyle/>
                    <a:p>
                      <a:pPr marL="0" marR="0" algn="ctr">
                        <a:lnSpc>
                          <a:spcPct val="100000"/>
                        </a:lnSpc>
                        <a:spcBef>
                          <a:spcPts val="600"/>
                        </a:spcBef>
                        <a:spcAft>
                          <a:spcPts val="0"/>
                        </a:spcAft>
                      </a:pPr>
                      <a:r>
                        <a:rPr lang="en-US" sz="20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1898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06857">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4 – 1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8606">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3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10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06857">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8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 –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29080194"/>
              </p:ext>
            </p:extLst>
          </p:nvPr>
        </p:nvGraphicFramePr>
        <p:xfrm>
          <a:off x="5638800" y="1390708"/>
          <a:ext cx="3352800" cy="3038724"/>
        </p:xfrm>
        <a:graphic>
          <a:graphicData uri="http://schemas.openxmlformats.org/drawingml/2006/table">
            <a:tbl>
              <a:tblPr>
                <a:tableStyleId>{5C22544A-7EE6-4342-B048-85BDC9FD1C3A}</a:tableStyleId>
              </a:tblPr>
              <a:tblGrid>
                <a:gridCol w="492384"/>
                <a:gridCol w="715104"/>
                <a:gridCol w="715104"/>
                <a:gridCol w="715104"/>
                <a:gridCol w="715104"/>
              </a:tblGrid>
              <a:tr h="683897">
                <a:tc rowSpan="2">
                  <a:txBody>
                    <a:bodyPr/>
                    <a:lstStyle/>
                    <a:p>
                      <a:pPr marL="0" marR="0" algn="ctr">
                        <a:spcBef>
                          <a:spcPts val="600"/>
                        </a:spcBef>
                        <a:spcAft>
                          <a:spcPts val="0"/>
                        </a:spcAft>
                      </a:pPr>
                      <a:r>
                        <a:rPr lang="en-US" sz="2000" dirty="0" smtClean="0">
                          <a:effectLst/>
                          <a:latin typeface="Arial Narrow" pitchFamily="34" charset="0"/>
                          <a:ea typeface="Times New Roman"/>
                          <a:cs typeface="Times New Roman"/>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a:effectLst/>
                          <a:latin typeface="Arial Narrow" pitchFamily="34" charset="0"/>
                        </a:rPr>
                        <a:t>Machine</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68595">
                <a:tc vMerge="1">
                  <a:txBody>
                    <a:bodyPr/>
                    <a:lstStyle/>
                    <a:p>
                      <a:endParaRPr lang="en-US"/>
                    </a:p>
                  </a:txBody>
                  <a:tcPr/>
                </a:tc>
                <a:tc>
                  <a:txBody>
                    <a:bodyPr/>
                    <a:lstStyle/>
                    <a:p>
                      <a:pPr marL="0" marR="0" algn="ctr">
                        <a:spcBef>
                          <a:spcPts val="0"/>
                        </a:spcBef>
                        <a:spcAft>
                          <a:spcPts val="0"/>
                        </a:spcAft>
                      </a:pPr>
                      <a:r>
                        <a:rPr lang="en-US" sz="2400" dirty="0">
                          <a:effectLst/>
                          <a:latin typeface="Arial Narrow" pitchFamily="34" charset="0"/>
                        </a:rPr>
                        <a:t>A</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24263">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smtClean="0">
                          <a:effectLst/>
                          <a:latin typeface="Arial Narrow" pitchFamily="34" charset="0"/>
                          <a:ea typeface="Times New Roman"/>
                          <a:cs typeface="Times New Roman"/>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13937">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572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ea typeface="Times New Roman"/>
                          <a:cs typeface="Times New Roman"/>
                        </a:rPr>
                        <a:t>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90832">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11" name="Down Arrow 10"/>
          <p:cNvSpPr/>
          <p:nvPr/>
        </p:nvSpPr>
        <p:spPr>
          <a:xfrm rot="16200000">
            <a:off x="5143500" y="2933698"/>
            <a:ext cx="457200" cy="381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0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ppt_x</p:attrName>
                                        </p:attrNameLst>
                                      </p:cBhvr>
                                      <p:tavLst>
                                        <p:tav tm="0">
                                          <p:val>
                                            <p:strVal val="#ppt_x-#ppt_w*1.125000"/>
                                          </p:val>
                                        </p:tav>
                                        <p:tav tm="100000">
                                          <p:val>
                                            <p:strVal val="#ppt_x"/>
                                          </p:val>
                                        </p:tav>
                                      </p:tavLst>
                                    </p:anim>
                                    <p:animEffect transition="in" filter="wipe(right)">
                                      <p:cBhvr>
                                        <p:cTn id="19" dur="500"/>
                                        <p:tgtEl>
                                          <p:spTgt spid="11"/>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righ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Opportunity </a:t>
            </a:r>
            <a:r>
              <a:rPr lang="en-US" sz="3200" b="1" dirty="0">
                <a:solidFill>
                  <a:srgbClr val="FFFF00"/>
                </a:solidFill>
                <a:latin typeface="Arial Narrow" pitchFamily="34" charset="0"/>
              </a:rPr>
              <a:t>Cost Tableau with the Line </a:t>
            </a:r>
            <a:r>
              <a:rPr lang="en-US" sz="3200" b="1" dirty="0" smtClean="0">
                <a:solidFill>
                  <a:srgbClr val="FFFF00"/>
                </a:solidFill>
                <a:latin typeface="Arial Narrow" pitchFamily="34" charset="0"/>
              </a:rPr>
              <a:t>Test</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8" name="Rectangle 7"/>
          <p:cNvSpPr/>
          <p:nvPr/>
        </p:nvSpPr>
        <p:spPr>
          <a:xfrm>
            <a:off x="647700" y="914400"/>
            <a:ext cx="1195007" cy="400110"/>
          </a:xfrm>
          <a:prstGeom prst="rect">
            <a:avLst/>
          </a:prstGeom>
        </p:spPr>
        <p:txBody>
          <a:bodyPr wrap="none">
            <a:spAutoFit/>
          </a:bodyPr>
          <a:lstStyle/>
          <a:p>
            <a:r>
              <a:rPr lang="en-US" sz="2000" dirty="0">
                <a:latin typeface="Impact" pitchFamily="34" charset="0"/>
              </a:rPr>
              <a:t>Tableau </a:t>
            </a:r>
            <a:r>
              <a:rPr lang="en-US" sz="2000" dirty="0" smtClean="0">
                <a:latin typeface="Impact" pitchFamily="34" charset="0"/>
              </a:rPr>
              <a:t>4</a:t>
            </a:r>
            <a:endParaRPr lang="en-US" sz="2000" dirty="0">
              <a:latin typeface="Impact" pitchFamily="34" charset="0"/>
            </a:endParaRPr>
          </a:p>
        </p:txBody>
      </p:sp>
      <p:sp>
        <p:nvSpPr>
          <p:cNvPr id="9" name="Rectangle 8"/>
          <p:cNvSpPr/>
          <p:nvPr/>
        </p:nvSpPr>
        <p:spPr>
          <a:xfrm>
            <a:off x="4953000" y="1981200"/>
            <a:ext cx="3933371" cy="1446550"/>
          </a:xfrm>
          <a:prstGeom prst="rect">
            <a:avLst/>
          </a:prstGeom>
        </p:spPr>
        <p:txBody>
          <a:bodyPr wrap="square">
            <a:spAutoFit/>
          </a:bodyPr>
          <a:lstStyle/>
          <a:p>
            <a:pPr algn="just"/>
            <a:r>
              <a:rPr lang="en-US" sz="2200" dirty="0" smtClean="0">
                <a:latin typeface="Arial Narrow" pitchFamily="34" charset="0"/>
              </a:rPr>
              <a:t>Drawing </a:t>
            </a:r>
            <a:r>
              <a:rPr lang="en-US" sz="2200" dirty="0">
                <a:latin typeface="Arial Narrow" pitchFamily="34" charset="0"/>
              </a:rPr>
              <a:t>the minimum number of horizontal or vertical lines necessary to cross out all zeros through the rows and columns of the tableau. </a:t>
            </a:r>
          </a:p>
        </p:txBody>
      </p:sp>
      <p:sp>
        <p:nvSpPr>
          <p:cNvPr id="2" name="Rectangle 1"/>
          <p:cNvSpPr/>
          <p:nvPr/>
        </p:nvSpPr>
        <p:spPr>
          <a:xfrm>
            <a:off x="762000" y="5036403"/>
            <a:ext cx="7391400" cy="769441"/>
          </a:xfrm>
          <a:prstGeom prst="rect">
            <a:avLst/>
          </a:prstGeom>
        </p:spPr>
        <p:txBody>
          <a:bodyPr wrap="square">
            <a:spAutoFit/>
          </a:bodyPr>
          <a:lstStyle/>
          <a:p>
            <a:r>
              <a:rPr lang="en-US" sz="2200" dirty="0">
                <a:latin typeface="Arial Narrow" pitchFamily="34" charset="0"/>
              </a:rPr>
              <a:t>This indicates that the four unique assignments can be made and that an optimal solution has been reached.</a:t>
            </a:r>
          </a:p>
        </p:txBody>
      </p:sp>
      <p:graphicFrame>
        <p:nvGraphicFramePr>
          <p:cNvPr id="14" name="Table 13"/>
          <p:cNvGraphicFramePr>
            <a:graphicFrameLocks noGrp="1"/>
          </p:cNvGraphicFramePr>
          <p:nvPr>
            <p:extLst>
              <p:ext uri="{D42A27DB-BD31-4B8C-83A1-F6EECF244321}">
                <p14:modId xmlns:p14="http://schemas.microsoft.com/office/powerpoint/2010/main" val="2470126595"/>
              </p:ext>
            </p:extLst>
          </p:nvPr>
        </p:nvGraphicFramePr>
        <p:xfrm>
          <a:off x="762000" y="1371600"/>
          <a:ext cx="3352800" cy="3200400"/>
        </p:xfrm>
        <a:graphic>
          <a:graphicData uri="http://schemas.openxmlformats.org/drawingml/2006/table">
            <a:tbl>
              <a:tblPr>
                <a:tableStyleId>{5C22544A-7EE6-4342-B048-85BDC9FD1C3A}</a:tableStyleId>
              </a:tblPr>
              <a:tblGrid>
                <a:gridCol w="492384"/>
                <a:gridCol w="715104"/>
                <a:gridCol w="715104"/>
                <a:gridCol w="715104"/>
                <a:gridCol w="715104"/>
              </a:tblGrid>
              <a:tr h="571500">
                <a:tc rowSpan="2">
                  <a:txBody>
                    <a:bodyPr/>
                    <a:lstStyle/>
                    <a:p>
                      <a:pPr marL="0" marR="0" algn="ctr">
                        <a:spcBef>
                          <a:spcPts val="600"/>
                        </a:spcBef>
                        <a:spcAft>
                          <a:spcPts val="0"/>
                        </a:spcAft>
                      </a:pPr>
                      <a:r>
                        <a:rPr lang="en-US" sz="2000" dirty="0" smtClean="0">
                          <a:effectLst/>
                          <a:latin typeface="Arial Narrow" pitchFamily="34" charset="0"/>
                        </a:rPr>
                        <a:t>Salesperson</a:t>
                      </a:r>
                      <a:endParaRPr lang="en-US" sz="2000" dirty="0">
                        <a:effectLst/>
                        <a:latin typeface="Arial Narrow" pitchFamily="34" charset="0"/>
                        <a:ea typeface="Times New Roman"/>
                        <a:cs typeface="Times New Roman"/>
                      </a:endParaRPr>
                    </a:p>
                  </a:txBody>
                  <a:tcPr marL="68580" marR="6858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7700">
                <a:tc vMerge="1">
                  <a:txBody>
                    <a:bodyPr/>
                    <a:lstStyle/>
                    <a:p>
                      <a:endParaRPr lang="en-US"/>
                    </a:p>
                  </a:txBody>
                  <a:tcPr/>
                </a:tc>
                <a:tc>
                  <a:txBody>
                    <a:bodyPr/>
                    <a:lstStyle/>
                    <a:p>
                      <a:pPr marL="0" marR="0" algn="ctr">
                        <a:spcBef>
                          <a:spcPts val="0"/>
                        </a:spcBef>
                        <a:spcAft>
                          <a:spcPts val="0"/>
                        </a:spcAft>
                      </a:pPr>
                      <a:r>
                        <a:rPr lang="en-US" sz="2400">
                          <a:effectLst/>
                          <a:latin typeface="Arial Narrow" pitchFamily="34" charset="0"/>
                        </a:rPr>
                        <a:t>A</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a:effectLst/>
                          <a:latin typeface="Arial Narrow" pitchFamily="34" charset="0"/>
                        </a:rPr>
                        <a:t>B</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9530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ea typeface="Times New Roman"/>
                          <a:cs typeface="Times New Roman"/>
                        </a:rPr>
                        <a:t>0</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9530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a:effectLst/>
                          <a:latin typeface="Arial Narrow" pitchFamily="34" charset="0"/>
                          <a:ea typeface="Times New Roman"/>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cxnSp>
        <p:nvCxnSpPr>
          <p:cNvPr id="15" name="Straight Connector 14"/>
          <p:cNvCxnSpPr/>
          <p:nvPr/>
        </p:nvCxnSpPr>
        <p:spPr>
          <a:xfrm>
            <a:off x="3733800" y="1253192"/>
            <a:ext cx="0" cy="3395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7700" y="28194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700" y="32766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7700" y="4267200"/>
            <a:ext cx="36195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9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ppt_x</p:attrName>
                                        </p:attrNameLst>
                                      </p:cBhvr>
                                      <p:tavLst>
                                        <p:tav tm="0">
                                          <p:val>
                                            <p:strVal val="#ppt_x-#ppt_w*1.125000"/>
                                          </p:val>
                                        </p:tav>
                                        <p:tav tm="100000">
                                          <p:val>
                                            <p:strVal val="#ppt_x"/>
                                          </p:val>
                                        </p:tav>
                                      </p:tavLst>
                                    </p:anim>
                                    <p:animEffect transition="in" filter="wipe(right)">
                                      <p:cBhvr>
                                        <p:cTn id="14" dur="500"/>
                                        <p:tgtEl>
                                          <p:spTgt spid="9"/>
                                        </p:tgtEl>
                                      </p:cBhvr>
                                    </p:animEffect>
                                  </p:childTnLst>
                                </p:cTn>
                              </p:par>
                            </p:childTnLst>
                          </p:cTn>
                        </p:par>
                        <p:par>
                          <p:cTn id="15" fill="hold">
                            <p:stCondLst>
                              <p:cond delay="500"/>
                            </p:stCondLst>
                            <p:childTnLst>
                              <p:par>
                                <p:cTn id="16" presetID="12" presetClass="entr" presetSubtype="1"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ppt_y</p:attrName>
                                        </p:attrNameLst>
                                      </p:cBhvr>
                                      <p:tavLst>
                                        <p:tav tm="0">
                                          <p:val>
                                            <p:strVal val="#ppt_y-#ppt_h*1.125000"/>
                                          </p:val>
                                        </p:tav>
                                        <p:tav tm="100000">
                                          <p:val>
                                            <p:strVal val="#ppt_y"/>
                                          </p:val>
                                        </p:tav>
                                      </p:tavLst>
                                    </p:anim>
                                    <p:animEffect transition="in" filter="wipe(dow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edge">
                                      <p:cBhvr>
                                        <p:cTn id="24" dur="2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edge">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edge">
                                      <p:cBhvr>
                                        <p:cTn id="34" dur="2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edge">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p:tgtEl>
                                          <p:spTgt spid="2"/>
                                        </p:tgtEl>
                                        <p:attrNameLst>
                                          <p:attrName>ppt_y</p:attrName>
                                        </p:attrNameLst>
                                      </p:cBhvr>
                                      <p:tavLst>
                                        <p:tav tm="0">
                                          <p:val>
                                            <p:strVal val="#ppt_y-#ppt_h*1.125000"/>
                                          </p:val>
                                        </p:tav>
                                        <p:tav tm="100000">
                                          <p:val>
                                            <p:strVal val="#ppt_y"/>
                                          </p:val>
                                        </p:tav>
                                      </p:tavLst>
                                    </p:anim>
                                    <p:animEffect transition="in" filter="wipe(down)">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Solution for Example 5</a:t>
            </a:r>
            <a:endParaRPr lang="en-US" sz="3200" b="1" dirty="0" smtClean="0">
              <a:solidFill>
                <a:srgbClr val="FFFF00"/>
              </a:solidFill>
              <a:latin typeface="Arial Narrow" pitchFamily="34" charset="0"/>
            </a:endParaRP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803066734"/>
              </p:ext>
            </p:extLst>
          </p:nvPr>
        </p:nvGraphicFramePr>
        <p:xfrm>
          <a:off x="609600" y="1066800"/>
          <a:ext cx="2887999" cy="2590800"/>
        </p:xfrm>
        <a:graphic>
          <a:graphicData uri="http://schemas.openxmlformats.org/drawingml/2006/table">
            <a:tbl>
              <a:tblPr>
                <a:tableStyleId>{5C22544A-7EE6-4342-B048-85BDC9FD1C3A}</a:tableStyleId>
              </a:tblPr>
              <a:tblGrid>
                <a:gridCol w="1600200"/>
                <a:gridCol w="1287799"/>
              </a:tblGrid>
              <a:tr h="518160">
                <a:tc>
                  <a:txBody>
                    <a:bodyPr/>
                    <a:lstStyle/>
                    <a:p>
                      <a:pPr marL="0" marR="0" algn="ctr">
                        <a:spcBef>
                          <a:spcPts val="0"/>
                        </a:spcBef>
                        <a:spcAft>
                          <a:spcPts val="0"/>
                        </a:spcAft>
                      </a:pPr>
                      <a:r>
                        <a:rPr lang="en-US" sz="24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2</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A, 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3</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a:effectLst/>
                          <a:latin typeface="Arial Narrow" pitchFamily="34" charset="0"/>
                        </a:rPr>
                        <a:t>4</a:t>
                      </a:r>
                      <a:endParaRPr lang="en-US" sz="24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2400" dirty="0" smtClean="0">
                          <a:effectLst/>
                          <a:latin typeface="Arial Narrow" pitchFamily="34" charset="0"/>
                        </a:rPr>
                        <a:t>B, 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7222918"/>
              </p:ext>
            </p:extLst>
          </p:nvPr>
        </p:nvGraphicFramePr>
        <p:xfrm>
          <a:off x="3489997" y="1066800"/>
          <a:ext cx="2606003" cy="2590800"/>
        </p:xfrm>
        <a:graphic>
          <a:graphicData uri="http://schemas.openxmlformats.org/drawingml/2006/table">
            <a:tbl>
              <a:tblPr>
                <a:tableStyleId>{5C22544A-7EE6-4342-B048-85BDC9FD1C3A}</a:tableStyleId>
              </a:tblPr>
              <a:tblGrid>
                <a:gridCol w="2606003"/>
              </a:tblGrid>
              <a:tr h="518160">
                <a:tc>
                  <a:txBody>
                    <a:bodyPr/>
                    <a:lstStyle/>
                    <a:p>
                      <a:pPr marL="0" marR="0" algn="ctr">
                        <a:spcBef>
                          <a:spcPts val="0"/>
                        </a:spcBef>
                        <a:spcAft>
                          <a:spcPts val="0"/>
                        </a:spcAft>
                      </a:pPr>
                      <a:r>
                        <a:rPr lang="en-US" sz="2400" dirty="0">
                          <a:effectLst/>
                          <a:latin typeface="Arial Narrow" pitchFamily="34" charset="0"/>
                        </a:rPr>
                        <a:t>Order of Assignment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r">
                        <a:spcBef>
                          <a:spcPts val="0"/>
                        </a:spcBef>
                        <a:spcAft>
                          <a:spcPts val="0"/>
                        </a:spcAft>
                      </a:pPr>
                      <a:r>
                        <a:rPr lang="en-US" sz="2400" dirty="0" smtClean="0">
                          <a:effectLst/>
                          <a:latin typeface="Arial Narrow" pitchFamily="34" charset="0"/>
                        </a:rPr>
                        <a:t>First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smtClean="0">
                          <a:effectLst/>
                          <a:latin typeface="Arial Narrow" pitchFamily="34" charset="0"/>
                        </a:rPr>
                        <a:t>Fourth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smtClean="0">
                          <a:effectLst/>
                          <a:latin typeface="Arial Narrow" pitchFamily="34" charset="0"/>
                        </a:rPr>
                        <a:t>Second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r">
                        <a:spcBef>
                          <a:spcPts val="0"/>
                        </a:spcBef>
                        <a:spcAft>
                          <a:spcPts val="0"/>
                        </a:spcAft>
                      </a:pPr>
                      <a:r>
                        <a:rPr lang="en-US" sz="2400" dirty="0" smtClean="0">
                          <a:effectLst/>
                          <a:latin typeface="Arial Narrow" pitchFamily="34" charset="0"/>
                        </a:rPr>
                        <a:t>Third </a:t>
                      </a:r>
                      <a:r>
                        <a:rPr lang="en-US" sz="2400" dirty="0">
                          <a:effectLst/>
                          <a:latin typeface="Arial Narrow" pitchFamily="34" charset="0"/>
                          <a:sym typeface="Symbol"/>
                        </a:rPr>
                        <a:t></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76368777"/>
              </p:ext>
            </p:extLst>
          </p:nvPr>
        </p:nvGraphicFramePr>
        <p:xfrm>
          <a:off x="6096000" y="1066800"/>
          <a:ext cx="2895600" cy="2590800"/>
        </p:xfrm>
        <a:graphic>
          <a:graphicData uri="http://schemas.openxmlformats.org/drawingml/2006/table">
            <a:tbl>
              <a:tblPr>
                <a:tableStyleId>{5C22544A-7EE6-4342-B048-85BDC9FD1C3A}</a:tableStyleId>
              </a:tblPr>
              <a:tblGrid>
                <a:gridCol w="1613136"/>
                <a:gridCol w="1282464"/>
              </a:tblGrid>
              <a:tr h="518160">
                <a:tc>
                  <a:txBody>
                    <a:bodyPr/>
                    <a:lstStyle/>
                    <a:p>
                      <a:pPr marL="0" marR="0" algn="ctr">
                        <a:spcBef>
                          <a:spcPts val="0"/>
                        </a:spcBef>
                        <a:spcAft>
                          <a:spcPts val="0"/>
                        </a:spcAft>
                      </a:pPr>
                      <a:r>
                        <a:rPr lang="en-US" sz="2400" dirty="0" smtClean="0">
                          <a:effectLst/>
                          <a:latin typeface="Arial Narrow" pitchFamily="34" charset="0"/>
                        </a:rPr>
                        <a:t>Salesperson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400" dirty="0" smtClean="0">
                          <a:effectLst/>
                          <a:latin typeface="Arial Narrow" pitchFamily="34" charset="0"/>
                        </a:rPr>
                        <a:t>Region</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8160">
                <a:tc>
                  <a:txBody>
                    <a:bodyPr/>
                    <a:lstStyle/>
                    <a:p>
                      <a:pPr marL="0" marR="0" algn="ctr">
                        <a:spcBef>
                          <a:spcPts val="0"/>
                        </a:spcBef>
                        <a:spcAft>
                          <a:spcPts val="0"/>
                        </a:spcAft>
                      </a:pPr>
                      <a:r>
                        <a:rPr lang="en-US" sz="2400" dirty="0">
                          <a:effectLst/>
                          <a:latin typeface="Arial Narrow" pitchFamily="34" charset="0"/>
                        </a:rPr>
                        <a:t>1</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C</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2</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A </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3</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D</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160">
                <a:tc>
                  <a:txBody>
                    <a:bodyPr/>
                    <a:lstStyle/>
                    <a:p>
                      <a:pPr marL="0" marR="0" algn="ctr">
                        <a:spcBef>
                          <a:spcPts val="0"/>
                        </a:spcBef>
                        <a:spcAft>
                          <a:spcPts val="0"/>
                        </a:spcAft>
                      </a:pPr>
                      <a:r>
                        <a:rPr lang="en-US" sz="2400" dirty="0">
                          <a:effectLst/>
                          <a:latin typeface="Arial Narrow" pitchFamily="34" charset="0"/>
                        </a:rPr>
                        <a:t>4</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400" dirty="0" smtClean="0">
                          <a:effectLst/>
                          <a:latin typeface="Arial Narrow" pitchFamily="34" charset="0"/>
                        </a:rPr>
                        <a:t>B</a:t>
                      </a:r>
                      <a:endParaRPr lang="en-US" sz="24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254693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 y="32657"/>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Optimal Solution </a:t>
            </a:r>
            <a:r>
              <a:rPr lang="en-US" sz="3200" b="1" dirty="0">
                <a:solidFill>
                  <a:srgbClr val="FFFF00"/>
                </a:solidFill>
                <a:latin typeface="Arial Narrow" pitchFamily="34" charset="0"/>
              </a:rPr>
              <a:t>for Example 5</a:t>
            </a:r>
            <a:endParaRPr lang="en-US" sz="3200" b="1" dirty="0" smtClean="0">
              <a:solidFill>
                <a:srgbClr val="FFFF00"/>
              </a:solidFill>
              <a:latin typeface="Arial Narrow" pitchFamily="34" charset="0"/>
            </a:endParaRP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229313259"/>
              </p:ext>
            </p:extLst>
          </p:nvPr>
        </p:nvGraphicFramePr>
        <p:xfrm>
          <a:off x="1295400" y="2057400"/>
          <a:ext cx="4572000" cy="2209800"/>
        </p:xfrm>
        <a:graphic>
          <a:graphicData uri="http://schemas.openxmlformats.org/drawingml/2006/table">
            <a:tbl>
              <a:tblPr>
                <a:tableStyleId>{5C22544A-7EE6-4342-B048-85BDC9FD1C3A}</a:tableStyleId>
              </a:tblPr>
              <a:tblGrid>
                <a:gridCol w="1697672"/>
                <a:gridCol w="1429659"/>
                <a:gridCol w="1444669"/>
              </a:tblGrid>
              <a:tr h="368300">
                <a:tc>
                  <a:txBody>
                    <a:bodyPr/>
                    <a:lstStyle/>
                    <a:p>
                      <a:pPr marL="0" marR="0" algn="ctr">
                        <a:spcBef>
                          <a:spcPts val="0"/>
                        </a:spcBef>
                        <a:spcAft>
                          <a:spcPts val="0"/>
                        </a:spcAft>
                      </a:pPr>
                      <a:r>
                        <a:rPr lang="en-US" sz="2200" dirty="0" smtClean="0">
                          <a:effectLst/>
                          <a:latin typeface="Arial Narrow" pitchFamily="34" charset="0"/>
                        </a:rPr>
                        <a:t>Salesperson</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smtClean="0">
                          <a:effectLst/>
                          <a:latin typeface="Arial Narrow" pitchFamily="34" charset="0"/>
                        </a:rPr>
                        <a:t>Region</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2200" dirty="0" smtClean="0">
                          <a:effectLst/>
                          <a:latin typeface="Arial Narrow" pitchFamily="34" charset="0"/>
                        </a:rPr>
                        <a:t>Days</a:t>
                      </a:r>
                      <a:endParaRPr lang="en-US" sz="2200" dirty="0">
                        <a:effectLst/>
                        <a:latin typeface="Arial Narrow"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6830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C</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64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A</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54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a:effectLst/>
                          <a:latin typeface="Arial Narrow" pitchFamily="34" charset="0"/>
                        </a:rPr>
                        <a:t>3</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56</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a:effectLst/>
                          <a:latin typeface="Arial Narrow" pitchFamily="34" charset="0"/>
                        </a:rPr>
                        <a:t>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B</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smtClean="0">
                          <a:effectLst/>
                          <a:latin typeface="Arial Narrow" pitchFamily="34" charset="0"/>
                        </a:rPr>
                        <a:t>67</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gridSpan="2">
                  <a:txBody>
                    <a:bodyPr/>
                    <a:lstStyle/>
                    <a:p>
                      <a:pPr marL="0" marR="0" algn="ctr">
                        <a:spcBef>
                          <a:spcPts val="0"/>
                        </a:spcBef>
                        <a:spcAft>
                          <a:spcPts val="0"/>
                        </a:spcAft>
                      </a:pPr>
                      <a:r>
                        <a:rPr lang="en-US" sz="2200">
                          <a:effectLst/>
                          <a:latin typeface="Arial Narrow" pitchFamily="34" charset="0"/>
                        </a:rPr>
                        <a:t>                    Total</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a:txBody>
                    <a:bodyPr/>
                    <a:lstStyle/>
                    <a:p>
                      <a:pPr marL="0" marR="0" algn="ctr">
                        <a:spcBef>
                          <a:spcPts val="0"/>
                        </a:spcBef>
                        <a:spcAft>
                          <a:spcPts val="0"/>
                        </a:spcAft>
                      </a:pPr>
                      <a:r>
                        <a:rPr lang="en-US" sz="2200" dirty="0" smtClean="0">
                          <a:effectLst/>
                          <a:latin typeface="Arial Narrow" pitchFamily="34" charset="0"/>
                        </a:rPr>
                        <a:t>241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Rectangle 6"/>
          <p:cNvSpPr/>
          <p:nvPr/>
        </p:nvSpPr>
        <p:spPr>
          <a:xfrm>
            <a:off x="669471" y="914400"/>
            <a:ext cx="8322130" cy="769441"/>
          </a:xfrm>
          <a:prstGeom prst="rect">
            <a:avLst/>
          </a:prstGeom>
        </p:spPr>
        <p:txBody>
          <a:bodyPr wrap="square">
            <a:spAutoFit/>
          </a:bodyPr>
          <a:lstStyle/>
          <a:p>
            <a:pPr algn="just"/>
            <a:r>
              <a:rPr lang="en-US" sz="2200" dirty="0">
                <a:latin typeface="Arial Narrow" pitchFamily="34" charset="0"/>
              </a:rPr>
              <a:t>The assignment distribution shown resulted to the most efficient distribution of </a:t>
            </a:r>
            <a:r>
              <a:rPr lang="en-US" sz="2200" dirty="0" smtClean="0">
                <a:latin typeface="Arial Narrow" pitchFamily="34" charset="0"/>
              </a:rPr>
              <a:t>Salesperson to Regions.</a:t>
            </a:r>
            <a:endParaRPr lang="en-US" sz="2200" dirty="0">
              <a:latin typeface="Arial Narrow" pitchFamily="34" charset="0"/>
            </a:endParaRPr>
          </a:p>
        </p:txBody>
      </p:sp>
      <p:sp>
        <p:nvSpPr>
          <p:cNvPr id="8" name="Rectangle 7"/>
          <p:cNvSpPr/>
          <p:nvPr/>
        </p:nvSpPr>
        <p:spPr>
          <a:xfrm>
            <a:off x="669472" y="4572000"/>
            <a:ext cx="8322130" cy="430887"/>
          </a:xfrm>
          <a:prstGeom prst="rect">
            <a:avLst/>
          </a:prstGeom>
        </p:spPr>
        <p:txBody>
          <a:bodyPr wrap="square">
            <a:spAutoFit/>
          </a:bodyPr>
          <a:lstStyle/>
          <a:p>
            <a:pPr algn="just"/>
            <a:r>
              <a:rPr lang="en-US" sz="2200" dirty="0" smtClean="0">
                <a:latin typeface="Arial Narrow" pitchFamily="34" charset="0"/>
              </a:rPr>
              <a:t>Note that Salesperson 1 was not assign to Region B. </a:t>
            </a:r>
            <a:endParaRPr lang="en-US" sz="2200" dirty="0">
              <a:latin typeface="Arial Narrow" pitchFamily="34" charset="0"/>
            </a:endParaRPr>
          </a:p>
        </p:txBody>
      </p:sp>
    </p:spTree>
    <p:extLst>
      <p:ext uri="{BB962C8B-B14F-4D97-AF65-F5344CB8AC3E}">
        <p14:creationId xmlns:p14="http://schemas.microsoft.com/office/powerpoint/2010/main" val="139878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945" name="Rectangle 1"/>
          <p:cNvSpPr>
            <a:spLocks noChangeArrowheads="1"/>
          </p:cNvSpPr>
          <p:nvPr/>
        </p:nvSpPr>
        <p:spPr bwMode="auto">
          <a:xfrm>
            <a:off x="381000" y="2439145"/>
            <a:ext cx="8382000" cy="166199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algn="ctr"/>
            <a:r>
              <a:rPr lang="en-US" sz="3600" dirty="0">
                <a:latin typeface="Gloucester MT Extra Condensed" pitchFamily="18" charset="0"/>
              </a:rPr>
              <a:t>Truth is ever to be found in the simplicity, and not in the multiplicity </a:t>
            </a:r>
            <a:r>
              <a:rPr lang="en-US" sz="3600" dirty="0" smtClean="0">
                <a:latin typeface="Gloucester MT Extra Condensed" pitchFamily="18" charset="0"/>
              </a:rPr>
              <a:t>and </a:t>
            </a:r>
            <a:r>
              <a:rPr lang="en-US" sz="3600" dirty="0">
                <a:latin typeface="Gloucester MT Extra Condensed" pitchFamily="18" charset="0"/>
              </a:rPr>
              <a:t>confusion of things.</a:t>
            </a:r>
          </a:p>
          <a:p>
            <a:r>
              <a:rPr lang="en-US" sz="3600" dirty="0">
                <a:solidFill>
                  <a:srgbClr val="FF0000"/>
                </a:solidFill>
                <a:latin typeface="Gloucester MT Extra Condensed" pitchFamily="18" charset="0"/>
              </a:rPr>
              <a:t>                                                   </a:t>
            </a:r>
            <a:r>
              <a:rPr lang="en-US" sz="3600" dirty="0" smtClean="0">
                <a:solidFill>
                  <a:srgbClr val="FF0000"/>
                </a:solidFill>
                <a:latin typeface="Gloucester MT Extra Condensed" pitchFamily="18" charset="0"/>
              </a:rPr>
              <a:t>– Sir </a:t>
            </a:r>
            <a:r>
              <a:rPr lang="en-US" sz="3600" dirty="0">
                <a:solidFill>
                  <a:srgbClr val="FF0000"/>
                </a:solidFill>
                <a:latin typeface="Gloucester MT Extra Condensed" pitchFamily="18" charset="0"/>
              </a:rPr>
              <a:t>Isaac Newton (1643-1727)</a:t>
            </a:r>
            <a:endParaRPr kumimoji="0" lang="en-US" sz="3600" b="0" i="0" u="none" strike="noStrike" cap="none" normalizeH="0" baseline="0" dirty="0" smtClean="0">
              <a:ln>
                <a:noFill/>
              </a:ln>
              <a:solidFill>
                <a:srgbClr val="FF0000"/>
              </a:solidFill>
              <a:effectLst/>
              <a:latin typeface="Gloucester MT Extra Condensed" pitchFamily="18" charset="0"/>
              <a:cs typeface="Arial" pitchFamily="34" charset="0"/>
            </a:endParaRPr>
          </a:p>
        </p:txBody>
      </p:sp>
    </p:spTree>
    <p:extLst>
      <p:ext uri="{BB962C8B-B14F-4D97-AF65-F5344CB8AC3E}">
        <p14:creationId xmlns:p14="http://schemas.microsoft.com/office/powerpoint/2010/main" val="3576732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0" y="2767280"/>
            <a:ext cx="9144000" cy="1323439"/>
          </a:xfrm>
          <a:prstGeom prst="rect">
            <a:avLst/>
          </a:prstGeom>
          <a:noFill/>
        </p:spPr>
        <p:txBody>
          <a:bodyPr wrap="square" rtlCol="0">
            <a:spAutoFit/>
          </a:bodyPr>
          <a:lstStyle/>
          <a:p>
            <a:pPr algn="ctr"/>
            <a:r>
              <a:rPr lang="en-US" sz="8000" dirty="0" smtClean="0">
                <a:solidFill>
                  <a:srgbClr val="FF0000"/>
                </a:solidFill>
                <a:latin typeface="Gloucester MT Extra Condensed" pitchFamily="18" charset="0"/>
              </a:rPr>
              <a:t>E</a:t>
            </a:r>
            <a:r>
              <a:rPr lang="en-US" sz="8000" dirty="0" smtClean="0">
                <a:latin typeface="Gloucester MT Extra Condensed" pitchFamily="18" charset="0"/>
              </a:rPr>
              <a:t>nd of </a:t>
            </a:r>
            <a:r>
              <a:rPr lang="en-US" sz="8000" dirty="0" smtClean="0">
                <a:solidFill>
                  <a:srgbClr val="FF0000"/>
                </a:solidFill>
                <a:latin typeface="Gloucester MT Extra Condensed" pitchFamily="18" charset="0"/>
              </a:rPr>
              <a:t>P</a:t>
            </a:r>
            <a:r>
              <a:rPr lang="en-US" sz="8000" dirty="0" smtClean="0">
                <a:latin typeface="Gloucester MT Extra Condensed" pitchFamily="18" charset="0"/>
              </a:rPr>
              <a:t>resentation</a:t>
            </a:r>
            <a:endParaRPr lang="en-US" sz="8000" dirty="0">
              <a:latin typeface="Gloucester MT Extra Condensed" pitchFamily="18" charset="0"/>
              <a:cs typeface="Leelawadee" pitchFamily="34" charset="-34"/>
            </a:endParaRPr>
          </a:p>
        </p:txBody>
      </p:sp>
    </p:spTree>
    <p:extLst>
      <p:ext uri="{BB962C8B-B14F-4D97-AF65-F5344CB8AC3E}">
        <p14:creationId xmlns:p14="http://schemas.microsoft.com/office/powerpoint/2010/main" val="3576732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Assignment Model</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7" name="Rectangle 6"/>
          <p:cNvSpPr/>
          <p:nvPr/>
        </p:nvSpPr>
        <p:spPr>
          <a:xfrm>
            <a:off x="647699" y="1037610"/>
            <a:ext cx="8496301" cy="430887"/>
          </a:xfrm>
          <a:prstGeom prst="rect">
            <a:avLst/>
          </a:prstGeom>
        </p:spPr>
        <p:txBody>
          <a:bodyPr wrap="square">
            <a:spAutoFit/>
          </a:bodyPr>
          <a:lstStyle/>
          <a:p>
            <a:r>
              <a:rPr lang="en-US" sz="2200" dirty="0" smtClean="0">
                <a:latin typeface="Arial Narrow" pitchFamily="34" charset="0"/>
              </a:rPr>
              <a:t>The </a:t>
            </a:r>
            <a:r>
              <a:rPr lang="en-US" sz="2200" dirty="0">
                <a:latin typeface="Arial Narrow" pitchFamily="34" charset="0"/>
              </a:rPr>
              <a:t>optimal solution gives zero opportunity losses. </a:t>
            </a:r>
          </a:p>
        </p:txBody>
      </p:sp>
      <p:sp>
        <p:nvSpPr>
          <p:cNvPr id="8" name="Rectangle 7"/>
          <p:cNvSpPr/>
          <p:nvPr/>
        </p:nvSpPr>
        <p:spPr>
          <a:xfrm>
            <a:off x="665843" y="1600200"/>
            <a:ext cx="8496301" cy="769441"/>
          </a:xfrm>
          <a:prstGeom prst="rect">
            <a:avLst/>
          </a:prstGeom>
        </p:spPr>
        <p:txBody>
          <a:bodyPr wrap="square">
            <a:spAutoFit/>
          </a:bodyPr>
          <a:lstStyle/>
          <a:p>
            <a:r>
              <a:rPr lang="en-US" sz="2200" dirty="0" smtClean="0">
                <a:latin typeface="Arial Narrow" pitchFamily="34" charset="0"/>
              </a:rPr>
              <a:t>Any </a:t>
            </a:r>
            <a:r>
              <a:rPr lang="en-US" sz="2200" dirty="0">
                <a:latin typeface="Arial Narrow" pitchFamily="34" charset="0"/>
              </a:rPr>
              <a:t>other solution with a higher cost gives an opportunity loss that is equivalent to its increase in cost over the minimum cost resulted in the optimal solution. </a:t>
            </a:r>
          </a:p>
        </p:txBody>
      </p:sp>
      <p:sp>
        <p:nvSpPr>
          <p:cNvPr id="9" name="Rectangle 8"/>
          <p:cNvSpPr/>
          <p:nvPr/>
        </p:nvSpPr>
        <p:spPr>
          <a:xfrm>
            <a:off x="665843" y="2590800"/>
            <a:ext cx="8496301" cy="430887"/>
          </a:xfrm>
          <a:prstGeom prst="rect">
            <a:avLst/>
          </a:prstGeom>
        </p:spPr>
        <p:txBody>
          <a:bodyPr wrap="square">
            <a:spAutoFit/>
          </a:bodyPr>
          <a:lstStyle/>
          <a:p>
            <a:r>
              <a:rPr lang="en-US" sz="2200" dirty="0" smtClean="0">
                <a:latin typeface="Arial Narrow" pitchFamily="34" charset="0"/>
              </a:rPr>
              <a:t>The </a:t>
            </a:r>
            <a:r>
              <a:rPr lang="en-US" sz="2200" dirty="0">
                <a:latin typeface="Arial Narrow" pitchFamily="34" charset="0"/>
              </a:rPr>
              <a:t>basic idea </a:t>
            </a:r>
            <a:r>
              <a:rPr lang="en-US" sz="2200" dirty="0" smtClean="0">
                <a:latin typeface="Arial Narrow" pitchFamily="34" charset="0"/>
              </a:rPr>
              <a:t>is </a:t>
            </a:r>
            <a:r>
              <a:rPr lang="en-US" sz="2200" dirty="0">
                <a:latin typeface="Arial Narrow" pitchFamily="34" charset="0"/>
              </a:rPr>
              <a:t>to avoid opportunity losses. </a:t>
            </a:r>
          </a:p>
        </p:txBody>
      </p:sp>
      <p:sp>
        <p:nvSpPr>
          <p:cNvPr id="2" name="Rectangle 1"/>
          <p:cNvSpPr/>
          <p:nvPr/>
        </p:nvSpPr>
        <p:spPr>
          <a:xfrm>
            <a:off x="665843" y="3352800"/>
            <a:ext cx="8478157" cy="1107996"/>
          </a:xfrm>
          <a:prstGeom prst="rect">
            <a:avLst/>
          </a:prstGeom>
        </p:spPr>
        <p:txBody>
          <a:bodyPr wrap="square">
            <a:spAutoFit/>
          </a:bodyPr>
          <a:lstStyle/>
          <a:p>
            <a:r>
              <a:rPr lang="en-US" sz="2200" dirty="0" smtClean="0">
                <a:latin typeface="Arial Narrow" pitchFamily="34" charset="0"/>
              </a:rPr>
              <a:t>The model is </a:t>
            </a:r>
            <a:r>
              <a:rPr lang="en-US" sz="2200" dirty="0">
                <a:latin typeface="Arial Narrow" pitchFamily="34" charset="0"/>
              </a:rPr>
              <a:t>a special case of transportation problem in which the objective is to assign a number of origins to the equal number of destinations at the minimum cost (or maximum profit). </a:t>
            </a:r>
          </a:p>
        </p:txBody>
      </p:sp>
    </p:spTree>
    <p:extLst>
      <p:ext uri="{BB962C8B-B14F-4D97-AF65-F5344CB8AC3E}">
        <p14:creationId xmlns:p14="http://schemas.microsoft.com/office/powerpoint/2010/main" val="8410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Assignment Model</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2" name="Rectangle 1"/>
          <p:cNvSpPr/>
          <p:nvPr/>
        </p:nvSpPr>
        <p:spPr>
          <a:xfrm>
            <a:off x="647700" y="990600"/>
            <a:ext cx="8343900" cy="1107996"/>
          </a:xfrm>
          <a:prstGeom prst="rect">
            <a:avLst/>
          </a:prstGeom>
        </p:spPr>
        <p:txBody>
          <a:bodyPr wrap="square">
            <a:spAutoFit/>
          </a:bodyPr>
          <a:lstStyle/>
          <a:p>
            <a:pPr algn="just"/>
            <a:r>
              <a:rPr lang="en-US" sz="2200" dirty="0" smtClean="0">
                <a:latin typeface="Arial Narrow" pitchFamily="34" charset="0"/>
              </a:rPr>
              <a:t>The model involves </a:t>
            </a:r>
            <a:r>
              <a:rPr lang="en-US" sz="2200" dirty="0">
                <a:latin typeface="Arial Narrow" pitchFamily="34" charset="0"/>
              </a:rPr>
              <a:t>assignment of people to projects, jobs to machines, workers to jobs and teachers to classes etc., while minimizing the total assignment costs (or maximizing the total assignment profit). </a:t>
            </a:r>
          </a:p>
        </p:txBody>
      </p:sp>
      <p:sp>
        <p:nvSpPr>
          <p:cNvPr id="4" name="Rectangle 3"/>
          <p:cNvSpPr/>
          <p:nvPr/>
        </p:nvSpPr>
        <p:spPr>
          <a:xfrm>
            <a:off x="647700" y="2438400"/>
            <a:ext cx="8343900" cy="769441"/>
          </a:xfrm>
          <a:prstGeom prst="rect">
            <a:avLst/>
          </a:prstGeom>
        </p:spPr>
        <p:txBody>
          <a:bodyPr wrap="square">
            <a:spAutoFit/>
          </a:bodyPr>
          <a:lstStyle/>
          <a:p>
            <a:pPr algn="just"/>
            <a:r>
              <a:rPr lang="en-US" sz="2200" dirty="0">
                <a:latin typeface="Arial Narrow" pitchFamily="34" charset="0"/>
              </a:rPr>
              <a:t>One of the important characteristics of assignment problem is that only one job (or worker) is assigned to one machine (or project). </a:t>
            </a:r>
          </a:p>
        </p:txBody>
      </p:sp>
      <p:sp>
        <p:nvSpPr>
          <p:cNvPr id="7" name="Rectangle 6"/>
          <p:cNvSpPr/>
          <p:nvPr/>
        </p:nvSpPr>
        <p:spPr>
          <a:xfrm>
            <a:off x="647700" y="3581400"/>
            <a:ext cx="8343900" cy="769441"/>
          </a:xfrm>
          <a:prstGeom prst="rect">
            <a:avLst/>
          </a:prstGeom>
        </p:spPr>
        <p:txBody>
          <a:bodyPr wrap="square">
            <a:spAutoFit/>
          </a:bodyPr>
          <a:lstStyle/>
          <a:p>
            <a:pPr algn="just"/>
            <a:r>
              <a:rPr lang="en-US" sz="2200" dirty="0" smtClean="0">
                <a:latin typeface="Arial Narrow" pitchFamily="34" charset="0"/>
              </a:rPr>
              <a:t>The </a:t>
            </a:r>
            <a:r>
              <a:rPr lang="en-US" sz="2200" dirty="0">
                <a:latin typeface="Arial Narrow" pitchFamily="34" charset="0"/>
              </a:rPr>
              <a:t>number of sources are equal the number of destinations and each requirement and capacity value is exactly one unit.</a:t>
            </a:r>
          </a:p>
        </p:txBody>
      </p:sp>
    </p:spTree>
    <p:extLst>
      <p:ext uri="{BB962C8B-B14F-4D97-AF65-F5344CB8AC3E}">
        <p14:creationId xmlns:p14="http://schemas.microsoft.com/office/powerpoint/2010/main" val="25473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Some Applications of Assignment Model</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2" name="Rectangle 1"/>
          <p:cNvSpPr/>
          <p:nvPr/>
        </p:nvSpPr>
        <p:spPr>
          <a:xfrm>
            <a:off x="656918" y="10623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smtClean="0">
                <a:latin typeface="Arial Narrow" pitchFamily="34" charset="0"/>
              </a:rPr>
              <a:t>Assigning </a:t>
            </a:r>
            <a:r>
              <a:rPr lang="en-US" sz="2400" dirty="0">
                <a:latin typeface="Arial Narrow" pitchFamily="34" charset="0"/>
              </a:rPr>
              <a:t>machines to factory </a:t>
            </a:r>
            <a:r>
              <a:rPr lang="en-US" sz="2400" dirty="0" smtClean="0">
                <a:latin typeface="Arial Narrow" pitchFamily="34" charset="0"/>
              </a:rPr>
              <a:t>orders</a:t>
            </a:r>
            <a:endParaRPr lang="en-US" sz="2400" dirty="0">
              <a:latin typeface="Arial Narrow" pitchFamily="34" charset="0"/>
            </a:endParaRPr>
          </a:p>
        </p:txBody>
      </p:sp>
      <p:sp>
        <p:nvSpPr>
          <p:cNvPr id="11" name="Rectangle 10"/>
          <p:cNvSpPr/>
          <p:nvPr/>
        </p:nvSpPr>
        <p:spPr>
          <a:xfrm>
            <a:off x="656918" y="17481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smtClean="0">
                <a:latin typeface="Arial Narrow" pitchFamily="34" charset="0"/>
              </a:rPr>
              <a:t>Assigning </a:t>
            </a:r>
            <a:r>
              <a:rPr lang="en-US" sz="2400" dirty="0">
                <a:latin typeface="Arial Narrow" pitchFamily="34" charset="0"/>
              </a:rPr>
              <a:t>sales/marketing people to sales </a:t>
            </a:r>
            <a:r>
              <a:rPr lang="en-US" sz="2400" dirty="0" smtClean="0">
                <a:latin typeface="Arial Narrow" pitchFamily="34" charset="0"/>
              </a:rPr>
              <a:t>territories</a:t>
            </a:r>
            <a:endParaRPr lang="en-US" sz="2400" dirty="0">
              <a:latin typeface="Arial Narrow" pitchFamily="34" charset="0"/>
            </a:endParaRPr>
          </a:p>
        </p:txBody>
      </p:sp>
      <p:sp>
        <p:nvSpPr>
          <p:cNvPr id="12" name="Rectangle 11"/>
          <p:cNvSpPr/>
          <p:nvPr/>
        </p:nvSpPr>
        <p:spPr>
          <a:xfrm>
            <a:off x="656918" y="24339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a:t>
            </a:r>
            <a:r>
              <a:rPr lang="en-US" sz="2400" dirty="0">
                <a:latin typeface="Arial Narrow" pitchFamily="34" charset="0"/>
              </a:rPr>
              <a:t> </a:t>
            </a:r>
            <a:r>
              <a:rPr lang="en-US" sz="2400" dirty="0" smtClean="0">
                <a:latin typeface="Arial Narrow" pitchFamily="34" charset="0"/>
              </a:rPr>
              <a:t>Assigning </a:t>
            </a:r>
            <a:r>
              <a:rPr lang="en-US" sz="2400" dirty="0">
                <a:latin typeface="Arial Narrow" pitchFamily="34" charset="0"/>
              </a:rPr>
              <a:t>contracts to bidders by systematic </a:t>
            </a:r>
            <a:r>
              <a:rPr lang="en-US" sz="2400" dirty="0" smtClean="0">
                <a:latin typeface="Arial Narrow" pitchFamily="34" charset="0"/>
              </a:rPr>
              <a:t>bid-evaluation</a:t>
            </a:r>
            <a:endParaRPr lang="en-US" sz="2400" dirty="0">
              <a:latin typeface="Arial Narrow" pitchFamily="34" charset="0"/>
            </a:endParaRPr>
          </a:p>
        </p:txBody>
      </p:sp>
      <p:sp>
        <p:nvSpPr>
          <p:cNvPr id="13" name="Rectangle 12"/>
          <p:cNvSpPr/>
          <p:nvPr/>
        </p:nvSpPr>
        <p:spPr>
          <a:xfrm>
            <a:off x="656918" y="3119735"/>
            <a:ext cx="8487082" cy="461665"/>
          </a:xfrm>
          <a:prstGeom prst="rect">
            <a:avLst/>
          </a:prstGeom>
        </p:spPr>
        <p:txBody>
          <a:bodyPr wrap="square">
            <a:spAutoFit/>
          </a:bodyPr>
          <a:lstStyle/>
          <a:p>
            <a:r>
              <a:rPr lang="en-US" sz="2400" dirty="0" smtClean="0">
                <a:solidFill>
                  <a:srgbClr val="FF0000"/>
                </a:solidFill>
                <a:latin typeface="Arial Narrow" pitchFamily="34" charset="0"/>
                <a:sym typeface="Wingdings 2"/>
              </a:rPr>
              <a:t> </a:t>
            </a:r>
            <a:r>
              <a:rPr lang="en-US" sz="2400" dirty="0" smtClean="0">
                <a:latin typeface="Arial Narrow" pitchFamily="34" charset="0"/>
              </a:rPr>
              <a:t>Assigning </a:t>
            </a:r>
            <a:r>
              <a:rPr lang="en-US" sz="2400" dirty="0">
                <a:latin typeface="Arial Narrow" pitchFamily="34" charset="0"/>
              </a:rPr>
              <a:t>teachers to </a:t>
            </a:r>
            <a:r>
              <a:rPr lang="en-US" sz="2400" dirty="0" smtClean="0">
                <a:latin typeface="Arial Narrow" pitchFamily="34" charset="0"/>
              </a:rPr>
              <a:t>classes</a:t>
            </a:r>
            <a:endParaRPr lang="en-US" sz="2400" dirty="0">
              <a:latin typeface="Arial Narrow" pitchFamily="34" charset="0"/>
            </a:endParaRPr>
          </a:p>
        </p:txBody>
      </p:sp>
      <p:sp>
        <p:nvSpPr>
          <p:cNvPr id="15" name="Rectangle 14"/>
          <p:cNvSpPr/>
          <p:nvPr/>
        </p:nvSpPr>
        <p:spPr>
          <a:xfrm>
            <a:off x="656919" y="3805535"/>
            <a:ext cx="8487082" cy="461665"/>
          </a:xfrm>
          <a:prstGeom prst="rect">
            <a:avLst/>
          </a:prstGeom>
        </p:spPr>
        <p:txBody>
          <a:bodyPr wrap="square">
            <a:spAutoFit/>
          </a:bodyPr>
          <a:lstStyle/>
          <a:p>
            <a:pPr marL="339725" indent="-339725"/>
            <a:r>
              <a:rPr lang="en-US" sz="2400" dirty="0" smtClean="0">
                <a:solidFill>
                  <a:srgbClr val="FF0000"/>
                </a:solidFill>
                <a:latin typeface="Arial Narrow" pitchFamily="34" charset="0"/>
                <a:sym typeface="Wingdings 2"/>
              </a:rPr>
              <a:t> </a:t>
            </a:r>
            <a:r>
              <a:rPr lang="en-US" sz="2400" dirty="0" smtClean="0">
                <a:latin typeface="Arial Narrow" pitchFamily="34" charset="0"/>
              </a:rPr>
              <a:t>Assigning </a:t>
            </a:r>
            <a:r>
              <a:rPr lang="en-US" sz="2400" dirty="0">
                <a:latin typeface="Arial Narrow" pitchFamily="34" charset="0"/>
              </a:rPr>
              <a:t>accountants to accounts of the </a:t>
            </a:r>
            <a:r>
              <a:rPr lang="en-US" sz="2400" dirty="0" smtClean="0">
                <a:latin typeface="Arial Narrow" pitchFamily="34" charset="0"/>
              </a:rPr>
              <a:t>clients</a:t>
            </a:r>
            <a:endParaRPr lang="en-US" sz="2400" dirty="0">
              <a:latin typeface="Arial Narrow" pitchFamily="34" charset="0"/>
            </a:endParaRPr>
          </a:p>
        </p:txBody>
      </p:sp>
    </p:spTree>
    <p:extLst>
      <p:ext uri="{BB962C8B-B14F-4D97-AF65-F5344CB8AC3E}">
        <p14:creationId xmlns:p14="http://schemas.microsoft.com/office/powerpoint/2010/main" val="16883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smtClean="0">
                <a:solidFill>
                  <a:srgbClr val="FFFF00"/>
                </a:solidFill>
                <a:latin typeface="Arial Narrow" pitchFamily="34" charset="0"/>
              </a:rPr>
              <a:t>Unbalanced and Degeneracy</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4" name="Rectangle 3"/>
          <p:cNvSpPr/>
          <p:nvPr/>
        </p:nvSpPr>
        <p:spPr>
          <a:xfrm>
            <a:off x="647700" y="4045803"/>
            <a:ext cx="8343313" cy="769441"/>
          </a:xfrm>
          <a:prstGeom prst="rect">
            <a:avLst/>
          </a:prstGeom>
        </p:spPr>
        <p:txBody>
          <a:bodyPr wrap="square">
            <a:spAutoFit/>
          </a:bodyPr>
          <a:lstStyle/>
          <a:p>
            <a:pPr algn="just"/>
            <a:r>
              <a:rPr lang="en-US" sz="2200" b="1" dirty="0">
                <a:solidFill>
                  <a:srgbClr val="0000FF"/>
                </a:solidFill>
                <a:latin typeface="Arial Narrow" pitchFamily="34" charset="0"/>
              </a:rPr>
              <a:t>Degeneracy</a:t>
            </a:r>
            <a:r>
              <a:rPr lang="en-US" sz="2200" dirty="0">
                <a:latin typeface="Arial Narrow" pitchFamily="34" charset="0"/>
              </a:rPr>
              <a:t> occurs if one or more destination has some restrictions in their assignment or destination. </a:t>
            </a:r>
          </a:p>
        </p:txBody>
      </p:sp>
      <p:sp>
        <p:nvSpPr>
          <p:cNvPr id="7" name="Rectangle 6"/>
          <p:cNvSpPr/>
          <p:nvPr/>
        </p:nvSpPr>
        <p:spPr>
          <a:xfrm>
            <a:off x="680357" y="1066800"/>
            <a:ext cx="8311244" cy="769441"/>
          </a:xfrm>
          <a:prstGeom prst="rect">
            <a:avLst/>
          </a:prstGeom>
        </p:spPr>
        <p:txBody>
          <a:bodyPr wrap="square">
            <a:spAutoFit/>
          </a:bodyPr>
          <a:lstStyle/>
          <a:p>
            <a:pPr algn="just"/>
            <a:r>
              <a:rPr lang="en-US" sz="2200" b="1" dirty="0" smtClean="0">
                <a:solidFill>
                  <a:srgbClr val="0000FF"/>
                </a:solidFill>
                <a:latin typeface="Arial Narrow" pitchFamily="34" charset="0"/>
              </a:rPr>
              <a:t>Unbalanced</a:t>
            </a:r>
            <a:r>
              <a:rPr lang="en-US" sz="2200" dirty="0" smtClean="0">
                <a:latin typeface="Arial Narrow" pitchFamily="34" charset="0"/>
              </a:rPr>
              <a:t> occurs when the number of rows in not equal to the number of columns. </a:t>
            </a:r>
            <a:endParaRPr lang="en-US" sz="2200" dirty="0">
              <a:latin typeface="Arial Narrow" pitchFamily="34" charset="0"/>
            </a:endParaRPr>
          </a:p>
        </p:txBody>
      </p:sp>
      <p:sp>
        <p:nvSpPr>
          <p:cNvPr id="8" name="Rectangle 7"/>
          <p:cNvSpPr/>
          <p:nvPr/>
        </p:nvSpPr>
        <p:spPr>
          <a:xfrm>
            <a:off x="1142999" y="2133600"/>
            <a:ext cx="7856931" cy="769441"/>
          </a:xfrm>
          <a:prstGeom prst="rect">
            <a:avLst/>
          </a:prstGeom>
        </p:spPr>
        <p:txBody>
          <a:bodyPr wrap="square">
            <a:spAutoFit/>
          </a:bodyPr>
          <a:lstStyle/>
          <a:p>
            <a:pPr marL="347663" indent="-347663" algn="just"/>
            <a:r>
              <a:rPr lang="en-US" sz="2200" dirty="0">
                <a:solidFill>
                  <a:srgbClr val="FF0000"/>
                </a:solidFill>
                <a:latin typeface="Arial Narrow" pitchFamily="34" charset="0"/>
                <a:sym typeface="Wingdings 2"/>
              </a:rPr>
              <a:t> </a:t>
            </a:r>
            <a:r>
              <a:rPr lang="en-US" sz="2200" dirty="0" smtClean="0">
                <a:solidFill>
                  <a:srgbClr val="FF0000"/>
                </a:solidFill>
                <a:latin typeface="Arial Narrow" pitchFamily="34" charset="0"/>
                <a:sym typeface="Wingdings 2"/>
              </a:rPr>
              <a:t> </a:t>
            </a:r>
            <a:r>
              <a:rPr lang="en-US" sz="2200" dirty="0" smtClean="0">
                <a:latin typeface="Arial Narrow" pitchFamily="34" charset="0"/>
              </a:rPr>
              <a:t>A </a:t>
            </a:r>
            <a:r>
              <a:rPr lang="en-US" sz="2200" dirty="0">
                <a:latin typeface="Arial Narrow" pitchFamily="34" charset="0"/>
              </a:rPr>
              <a:t>dummy row or dummy column is being added to satisfy the one-to-one relationship for an assignment model. </a:t>
            </a:r>
          </a:p>
        </p:txBody>
      </p:sp>
      <p:sp>
        <p:nvSpPr>
          <p:cNvPr id="9" name="Rectangle 8"/>
          <p:cNvSpPr/>
          <p:nvPr/>
        </p:nvSpPr>
        <p:spPr>
          <a:xfrm>
            <a:off x="1143000" y="3219716"/>
            <a:ext cx="7856930" cy="430887"/>
          </a:xfrm>
          <a:prstGeom prst="rect">
            <a:avLst/>
          </a:prstGeom>
        </p:spPr>
        <p:txBody>
          <a:bodyPr wrap="square">
            <a:spAutoFit/>
          </a:bodyPr>
          <a:lstStyle/>
          <a:p>
            <a:pPr algn="just"/>
            <a:r>
              <a:rPr lang="en-US" sz="2200" dirty="0">
                <a:solidFill>
                  <a:srgbClr val="FF0000"/>
                </a:solidFill>
                <a:latin typeface="Arial Narrow" pitchFamily="34" charset="0"/>
                <a:sym typeface="Wingdings 2"/>
              </a:rPr>
              <a:t> </a:t>
            </a:r>
            <a:r>
              <a:rPr lang="en-US" sz="2200" dirty="0" smtClean="0">
                <a:solidFill>
                  <a:srgbClr val="FF0000"/>
                </a:solidFill>
                <a:latin typeface="Arial Narrow" pitchFamily="34" charset="0"/>
                <a:sym typeface="Wingdings 2"/>
              </a:rPr>
              <a:t> </a:t>
            </a:r>
            <a:r>
              <a:rPr lang="en-US" sz="2200" dirty="0" smtClean="0">
                <a:latin typeface="Arial Narrow" pitchFamily="34" charset="0"/>
              </a:rPr>
              <a:t>The </a:t>
            </a:r>
            <a:r>
              <a:rPr lang="en-US" sz="2200" dirty="0">
                <a:latin typeface="Arial Narrow" pitchFamily="34" charset="0"/>
              </a:rPr>
              <a:t>dummy will have zero entries</a:t>
            </a:r>
          </a:p>
        </p:txBody>
      </p:sp>
    </p:spTree>
    <p:extLst>
      <p:ext uri="{BB962C8B-B14F-4D97-AF65-F5344CB8AC3E}">
        <p14:creationId xmlns:p14="http://schemas.microsoft.com/office/powerpoint/2010/main" val="214475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SC-R PPT Template-Title and Content slid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5" name="TextBox 4"/>
          <p:cNvSpPr txBox="1"/>
          <p:nvPr/>
        </p:nvSpPr>
        <p:spPr>
          <a:xfrm>
            <a:off x="0" y="0"/>
            <a:ext cx="9144000" cy="677108"/>
          </a:xfrm>
          <a:prstGeom prst="rect">
            <a:avLst/>
          </a:prstGeom>
          <a:gradFill>
            <a:gsLst>
              <a:gs pos="0">
                <a:srgbClr val="FF0000"/>
              </a:gs>
              <a:gs pos="10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wrap="square" rtlCol="0">
            <a:spAutoFit/>
          </a:bodyPr>
          <a:lstStyle/>
          <a:p>
            <a:pPr marL="685800"/>
            <a:endParaRPr lang="en-US" sz="300" b="1" dirty="0" smtClean="0">
              <a:solidFill>
                <a:srgbClr val="FFFF00"/>
              </a:solidFill>
              <a:latin typeface="Arial Narrow" pitchFamily="34" charset="0"/>
            </a:endParaRPr>
          </a:p>
          <a:p>
            <a:pPr marL="685800"/>
            <a:r>
              <a:rPr lang="en-US" sz="3200" b="1" dirty="0">
                <a:solidFill>
                  <a:srgbClr val="FFFF00"/>
                </a:solidFill>
                <a:latin typeface="Arial Narrow" pitchFamily="34" charset="0"/>
              </a:rPr>
              <a:t>Minimization </a:t>
            </a:r>
            <a:r>
              <a:rPr lang="en-US" sz="3200" b="1" dirty="0" smtClean="0">
                <a:solidFill>
                  <a:srgbClr val="FFFF00"/>
                </a:solidFill>
                <a:latin typeface="Arial Narrow" pitchFamily="34" charset="0"/>
              </a:rPr>
              <a:t>Problem</a:t>
            </a:r>
          </a:p>
          <a:p>
            <a:pPr marL="685800"/>
            <a:endParaRPr lang="en-US" sz="300" b="1" dirty="0">
              <a:solidFill>
                <a:srgbClr val="FFFF00"/>
              </a:solidFill>
              <a:latin typeface="Arial Narrow" pitchFamily="34" charset="0"/>
              <a:cs typeface="Leelawadee" pitchFamily="34" charset="-34"/>
            </a:endParaRPr>
          </a:p>
        </p:txBody>
      </p:sp>
      <p:pic>
        <p:nvPicPr>
          <p:cNvPr id="6" name="Picture 17" descr="Sscr_100x100"/>
          <p:cNvPicPr>
            <a:picLocks noChangeAspect="1" noChangeArrowheads="1"/>
          </p:cNvPicPr>
          <p:nvPr/>
        </p:nvPicPr>
        <p:blipFill>
          <a:blip r:embed="rId3" cstate="print"/>
          <a:srcRect/>
          <a:stretch>
            <a:fillRect/>
          </a:stretch>
        </p:blipFill>
        <p:spPr bwMode="auto">
          <a:xfrm>
            <a:off x="38100" y="60722"/>
            <a:ext cx="609600" cy="609600"/>
          </a:xfrm>
          <a:prstGeom prst="rect">
            <a:avLst/>
          </a:prstGeom>
          <a:noFill/>
          <a:ln w="9525">
            <a:noFill/>
            <a:miter lim="800000"/>
            <a:headEnd/>
            <a:tailEnd/>
          </a:ln>
        </p:spPr>
      </p:pic>
      <p:sp>
        <p:nvSpPr>
          <p:cNvPr id="7" name="Rectangle 6"/>
          <p:cNvSpPr/>
          <p:nvPr/>
        </p:nvSpPr>
        <p:spPr>
          <a:xfrm>
            <a:off x="647700" y="990600"/>
            <a:ext cx="8496300" cy="1107996"/>
          </a:xfrm>
          <a:prstGeom prst="rect">
            <a:avLst/>
          </a:prstGeom>
        </p:spPr>
        <p:txBody>
          <a:bodyPr wrap="square">
            <a:spAutoFit/>
          </a:bodyPr>
          <a:lstStyle/>
          <a:p>
            <a:r>
              <a:rPr lang="en-US" sz="2200" b="1" dirty="0" smtClean="0">
                <a:solidFill>
                  <a:srgbClr val="0000FF"/>
                </a:solidFill>
                <a:latin typeface="Arial Narrow" pitchFamily="34" charset="0"/>
              </a:rPr>
              <a:t>Example 1:</a:t>
            </a:r>
            <a:r>
              <a:rPr lang="en-US" sz="2200" b="1" dirty="0" smtClean="0">
                <a:latin typeface="Arial Narrow" pitchFamily="34" charset="0"/>
              </a:rPr>
              <a:t> </a:t>
            </a:r>
            <a:r>
              <a:rPr lang="en-US" sz="2200" dirty="0" smtClean="0">
                <a:latin typeface="Arial Narrow" pitchFamily="34" charset="0"/>
              </a:rPr>
              <a:t>A </a:t>
            </a:r>
            <a:r>
              <a:rPr lang="en-US" sz="2200" dirty="0">
                <a:latin typeface="Arial Narrow" pitchFamily="34" charset="0"/>
              </a:rPr>
              <a:t>plant has 4 operators to be assigned to four machines. The time (in minutes) required by each operator to produce a product on each machine is shown below.</a:t>
            </a:r>
          </a:p>
        </p:txBody>
      </p:sp>
      <p:graphicFrame>
        <p:nvGraphicFramePr>
          <p:cNvPr id="8" name="Table 7"/>
          <p:cNvGraphicFramePr>
            <a:graphicFrameLocks noGrp="1"/>
          </p:cNvGraphicFramePr>
          <p:nvPr>
            <p:extLst>
              <p:ext uri="{D42A27DB-BD31-4B8C-83A1-F6EECF244321}">
                <p14:modId xmlns:p14="http://schemas.microsoft.com/office/powerpoint/2010/main" val="3463133545"/>
              </p:ext>
            </p:extLst>
          </p:nvPr>
        </p:nvGraphicFramePr>
        <p:xfrm>
          <a:off x="990600" y="2209800"/>
          <a:ext cx="7162800" cy="2209800"/>
        </p:xfrm>
        <a:graphic>
          <a:graphicData uri="http://schemas.openxmlformats.org/drawingml/2006/table">
            <a:tbl>
              <a:tblPr>
                <a:tableStyleId>{5C22544A-7EE6-4342-B048-85BDC9FD1C3A}</a:tableStyleId>
              </a:tblPr>
              <a:tblGrid>
                <a:gridCol w="1936861"/>
                <a:gridCol w="1352216"/>
                <a:gridCol w="1291241"/>
                <a:gridCol w="1291241"/>
                <a:gridCol w="1291241"/>
              </a:tblGrid>
              <a:tr h="368300">
                <a:tc rowSpan="2">
                  <a:txBody>
                    <a:bodyPr/>
                    <a:lstStyle/>
                    <a:p>
                      <a:pPr marL="0" marR="0" algn="ctr">
                        <a:spcBef>
                          <a:spcPts val="600"/>
                        </a:spcBef>
                        <a:spcAft>
                          <a:spcPts val="0"/>
                        </a:spcAft>
                      </a:pPr>
                      <a:r>
                        <a:rPr lang="en-US" sz="2200" dirty="0">
                          <a:effectLst/>
                          <a:latin typeface="Arial Narrow" pitchFamily="34" charset="0"/>
                        </a:rPr>
                        <a:t>Operator</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marL="0" marR="0" algn="ctr">
                        <a:spcBef>
                          <a:spcPts val="0"/>
                        </a:spcBef>
                        <a:spcAft>
                          <a:spcPts val="0"/>
                        </a:spcAft>
                      </a:pPr>
                      <a:r>
                        <a:rPr lang="en-US" sz="2200" dirty="0">
                          <a:effectLst/>
                          <a:latin typeface="Arial Narrow" pitchFamily="34" charset="0"/>
                        </a:rPr>
                        <a:t>Machine </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8300">
                <a:tc vMerge="1">
                  <a:txBody>
                    <a:bodyPr/>
                    <a:lstStyle/>
                    <a:p>
                      <a:endParaRPr lang="en-US"/>
                    </a:p>
                  </a:txBody>
                  <a:tcPr/>
                </a:tc>
                <a:tc>
                  <a:txBody>
                    <a:bodyPr/>
                    <a:lstStyle/>
                    <a:p>
                      <a:pPr marL="0" marR="0" algn="ctr">
                        <a:spcBef>
                          <a:spcPts val="0"/>
                        </a:spcBef>
                        <a:spcAft>
                          <a:spcPts val="0"/>
                        </a:spcAft>
                      </a:pPr>
                      <a:r>
                        <a:rPr lang="en-US" sz="2200">
                          <a:effectLst/>
                          <a:latin typeface="Arial Narrow" pitchFamily="34" charset="0"/>
                        </a:rPr>
                        <a:t>A</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B</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C</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D</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68300">
                <a:tc>
                  <a:txBody>
                    <a:bodyPr/>
                    <a:lstStyle/>
                    <a:p>
                      <a:pPr marL="0" marR="0" algn="ctr">
                        <a:spcBef>
                          <a:spcPts val="0"/>
                        </a:spcBef>
                        <a:spcAft>
                          <a:spcPts val="0"/>
                        </a:spcAft>
                      </a:pPr>
                      <a:r>
                        <a:rPr lang="en-US" sz="2200" dirty="0">
                          <a:effectLst/>
                          <a:latin typeface="Arial Narrow" pitchFamily="34" charset="0"/>
                        </a:rPr>
                        <a:t>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11</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12</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10</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9</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dirty="0">
                          <a:effectLst/>
                          <a:latin typeface="Arial Narrow" pitchFamily="34" charset="0"/>
                        </a:rPr>
                        <a:t>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dirty="0">
                          <a:effectLst/>
                          <a:latin typeface="Arial Narrow" pitchFamily="34" charset="0"/>
                        </a:rPr>
                        <a:t>8</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10</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5</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7</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dirty="0">
                          <a:effectLst/>
                          <a:latin typeface="Arial Narrow" pitchFamily="34" charset="0"/>
                        </a:rPr>
                        <a:t>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11</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14</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12</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13</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8300">
                <a:tc>
                  <a:txBody>
                    <a:bodyPr/>
                    <a:lstStyle/>
                    <a:p>
                      <a:pPr marL="0" marR="0" algn="ctr">
                        <a:spcBef>
                          <a:spcPts val="0"/>
                        </a:spcBef>
                        <a:spcAft>
                          <a:spcPts val="0"/>
                        </a:spcAft>
                      </a:pPr>
                      <a:r>
                        <a:rPr lang="en-US" sz="2200" dirty="0">
                          <a:effectLst/>
                          <a:latin typeface="Arial Narrow" pitchFamily="34" charset="0"/>
                        </a:rPr>
                        <a:t>4</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r>
                        <a:rPr lang="en-US" sz="2200">
                          <a:effectLst/>
                          <a:latin typeface="Arial Narrow" pitchFamily="34" charset="0"/>
                        </a:rPr>
                        <a:t>9</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15</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a:effectLst/>
                          <a:latin typeface="Arial Narrow" pitchFamily="34" charset="0"/>
                        </a:rPr>
                        <a:t>8</a:t>
                      </a:r>
                      <a:endParaRPr lang="en-US" sz="220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ctr">
                        <a:spcBef>
                          <a:spcPts val="0"/>
                        </a:spcBef>
                        <a:spcAft>
                          <a:spcPts val="0"/>
                        </a:spcAft>
                      </a:pPr>
                      <a:r>
                        <a:rPr lang="en-US" sz="2200" dirty="0">
                          <a:effectLst/>
                          <a:latin typeface="Arial Narrow" pitchFamily="34" charset="0"/>
                        </a:rPr>
                        <a:t>11</a:t>
                      </a:r>
                      <a:endParaRPr lang="en-US" sz="2200" dirty="0">
                        <a:effectLst/>
                        <a:latin typeface="Arial Narrow" pitchFamily="34"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9" name="Rectangle 8"/>
          <p:cNvSpPr/>
          <p:nvPr/>
        </p:nvSpPr>
        <p:spPr>
          <a:xfrm>
            <a:off x="647700" y="4648200"/>
            <a:ext cx="8496300" cy="769441"/>
          </a:xfrm>
          <a:prstGeom prst="rect">
            <a:avLst/>
          </a:prstGeom>
        </p:spPr>
        <p:txBody>
          <a:bodyPr wrap="square">
            <a:spAutoFit/>
          </a:bodyPr>
          <a:lstStyle/>
          <a:p>
            <a:r>
              <a:rPr lang="en-US" sz="2200" dirty="0">
                <a:latin typeface="Arial Narrow" pitchFamily="34" charset="0"/>
              </a:rPr>
              <a:t>Determine the optimal operator-machine assignment and compute for the total minimum time.</a:t>
            </a:r>
          </a:p>
        </p:txBody>
      </p:sp>
    </p:spTree>
    <p:extLst>
      <p:ext uri="{BB962C8B-B14F-4D97-AF65-F5344CB8AC3E}">
        <p14:creationId xmlns:p14="http://schemas.microsoft.com/office/powerpoint/2010/main" val="30207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3217</Words>
  <Application>Microsoft Office PowerPoint</Application>
  <PresentationFormat>On-screen Show (4:3)</PresentationFormat>
  <Paragraphs>1603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Sirug</dc:creator>
  <cp:lastModifiedBy>Dean Sirug</cp:lastModifiedBy>
  <cp:revision>457</cp:revision>
  <dcterms:created xsi:type="dcterms:W3CDTF">2012-06-24T23:20:07Z</dcterms:created>
  <dcterms:modified xsi:type="dcterms:W3CDTF">2012-10-06T05:50:18Z</dcterms:modified>
</cp:coreProperties>
</file>