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1" r:id="rId12"/>
    <p:sldId id="265" r:id="rId13"/>
    <p:sldId id="270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15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77D38-604B-498B-9680-7E193062C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8B6AB-FDB1-462B-9B12-726B6D54E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5FE6F-AD32-4758-BEB5-9D6469B1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9B06-A8E0-4E6D-A84C-B1CF3A5EE24F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434E8-E488-4A60-99E2-F37A6307C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90F58-B392-4FDB-9141-A0634796D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8D23-AD39-48D4-8FF9-72D58D5CA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7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764A4-5363-4945-951A-FA0BD6BD6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197D0-EA61-4E29-BEAD-CB2A7B8F8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F820A-BF94-4A0E-91A7-F4A8779EB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9B06-A8E0-4E6D-A84C-B1CF3A5EE24F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2023D-E5E4-4A68-8F63-44C7C4821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DE998-79CC-45C1-AC92-BBFE93C2F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8D23-AD39-48D4-8FF9-72D58D5CA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10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42C012-1CA2-4BF1-8E82-9AD941EEAB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EA7751-6056-49FB-85F7-AC19612B3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E53D8-3472-4994-AA8E-5F90FDF3B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9B06-A8E0-4E6D-A84C-B1CF3A5EE24F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47BE5-AA61-419C-9D10-134E09648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84CA7-B0EC-4335-BD0D-BA3890ABB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8D23-AD39-48D4-8FF9-72D58D5CA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43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85A3E-B9BF-4AB6-84D9-BF43E5A9C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E8E38-9825-49DA-89CD-D884A5D71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84720-9131-4364-9999-D98B3D668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9B06-A8E0-4E6D-A84C-B1CF3A5EE24F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9AA97-09A5-4FE6-B67D-D0FBEEDC8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56F30-91CB-422A-BEC7-BDF880C2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8D23-AD39-48D4-8FF9-72D58D5CA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2616C-D1F3-488C-BB40-A1F66216B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2C71D-857F-4A98-BB3F-D3CB7CCB5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1D324-0C9C-467D-8702-E2EC6DE73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9B06-A8E0-4E6D-A84C-B1CF3A5EE24F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25696-C028-4F9C-966C-8134AD223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196F2-380B-4E6E-A923-C68F6366F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8D23-AD39-48D4-8FF9-72D58D5CA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41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1F72-9760-4187-AF9D-B437606A0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91D4C-B518-4BAA-A2AB-7F9B79180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24AA9-87E3-4067-8980-686865F75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881F3-7C1A-4A55-8E83-ECC9B39C6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9B06-A8E0-4E6D-A84C-B1CF3A5EE24F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0BFCE-5570-4F07-93A2-805C62844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E8F92-49A5-4E51-95BE-2827C4551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8D23-AD39-48D4-8FF9-72D58D5CA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85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20B52-7F1C-4F4B-8ABC-2296A5498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88383-F86E-4884-9E20-BF23A99C5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CD3FB-C823-45B7-86C8-EFEA27014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4EB6BC-5D82-494F-80C9-21A6309E8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0AA665-962A-4E88-A3E6-20F661DBF2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14D408-FF31-4F76-8BB7-ABDC3E1BB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9B06-A8E0-4E6D-A84C-B1CF3A5EE24F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7623AC-58E9-48F3-AAEC-37EFB720F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08C921-4AB9-4414-92F2-F408582E7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8D23-AD39-48D4-8FF9-72D58D5CA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7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AD1AF-C9D1-4AC4-BB52-E37A8F7EF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148BCB-A8FD-4BC7-9E4B-CDA9FB823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9B06-A8E0-4E6D-A84C-B1CF3A5EE24F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A53B-531B-499E-9CF8-2C222FA32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FC1E6-DCF0-4ABE-A218-0D9A0B12A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8D23-AD39-48D4-8FF9-72D58D5CA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84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E1D8B1-30FD-49F2-8F53-D27EA256F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9B06-A8E0-4E6D-A84C-B1CF3A5EE24F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676302-F623-4216-844B-9646F667C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967260-A4E0-4455-A2FF-D21E64BF9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8D23-AD39-48D4-8FF9-72D58D5CA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8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A132C-E6B9-46D6-8B85-CD32C9EEC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F867D-D335-4A1D-A81B-936777F14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E5177-0DE2-4582-BD58-65F8D3036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EFD2C-D910-4C05-9171-73AA4FCF7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9B06-A8E0-4E6D-A84C-B1CF3A5EE24F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F25DC-E376-4E43-8429-8A4023BC1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BCDE4-47F9-4A18-9204-FA6AF115D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8D23-AD39-48D4-8FF9-72D58D5CA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45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D4316-CB86-4D7E-B079-7A20FB7DA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DB9B00-3A95-4656-9AF7-1DF3D1294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286EB-673D-4865-9B97-DF02B8D2F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967BC-1609-41DB-B293-60209C809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9B06-A8E0-4E6D-A84C-B1CF3A5EE24F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7D619-EC53-4E29-ADAE-E0F1F9E6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14613-00D0-412F-BA22-8AA03FEFE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8D23-AD39-48D4-8FF9-72D58D5CA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7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45D6E6-6D4E-44C0-B090-05CA52CBA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ADC98-0291-459B-89D8-97F7FDC39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D2D6B-4BE6-490A-AE6F-4ECA2FBDCF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09B06-A8E0-4E6D-A84C-B1CF3A5EE24F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F3132-17F3-4DBC-B64A-C2948C074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333CB-9D90-4DDA-AC15-6C4C8F3D1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B8D23-AD39-48D4-8FF9-72D58D5CA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59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122B5-3B9F-424C-B77F-DD5665EB1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7556"/>
          </a:xfrm>
        </p:spPr>
        <p:txBody>
          <a:bodyPr>
            <a:normAutofit/>
          </a:bodyPr>
          <a:lstStyle/>
          <a:p>
            <a:r>
              <a:rPr lang="en-US" sz="2400" dirty="0" err="1"/>
              <a:t>Klipper</a:t>
            </a:r>
            <a:r>
              <a:rPr lang="en-US" sz="2400" dirty="0"/>
              <a:t> Defaults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DD687-1C03-437E-979C-0C9030D85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2681"/>
            <a:ext cx="10515600" cy="5114282"/>
          </a:xfrm>
        </p:spPr>
        <p:txBody>
          <a:bodyPr>
            <a:normAutofit/>
          </a:bodyPr>
          <a:lstStyle/>
          <a:p>
            <a:r>
              <a:rPr lang="en-US" sz="1800" dirty="0"/>
              <a:t>Default I2C SDA=&gt;P0.0, SCL=&gt;P0.1</a:t>
            </a:r>
          </a:p>
          <a:p>
            <a:r>
              <a:rPr lang="en-US" sz="1800" dirty="0"/>
              <a:t>Default SPI SCK0=&gt;P0.15, MISI0=&gt;P0.17, MOSI0=&gt;P0.18</a:t>
            </a:r>
          </a:p>
          <a:p>
            <a:r>
              <a:rPr lang="en-US" sz="1800" dirty="0"/>
              <a:t>Default USBD+=&gt;P0.29, USBD-=&gt;P0.30, USB connect=&gt;P2.9</a:t>
            </a:r>
          </a:p>
          <a:p>
            <a:r>
              <a:rPr lang="en-US" sz="1800" dirty="0"/>
              <a:t>Default Serial RX=&gt;P0.3, TX=&gt;P0.2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83994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3F8733-9FA5-4414-B88C-84AADDCA8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122197"/>
              </p:ext>
            </p:extLst>
          </p:nvPr>
        </p:nvGraphicFramePr>
        <p:xfrm>
          <a:off x="215392" y="292946"/>
          <a:ext cx="8159118" cy="586566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47776">
                  <a:extLst>
                    <a:ext uri="{9D8B030D-6E8A-4147-A177-3AD203B41FA5}">
                      <a16:colId xmlns:a16="http://schemas.microsoft.com/office/drawing/2014/main" val="1792695561"/>
                    </a:ext>
                  </a:extLst>
                </a:gridCol>
                <a:gridCol w="930847">
                  <a:extLst>
                    <a:ext uri="{9D8B030D-6E8A-4147-A177-3AD203B41FA5}">
                      <a16:colId xmlns:a16="http://schemas.microsoft.com/office/drawing/2014/main" val="3819489899"/>
                    </a:ext>
                  </a:extLst>
                </a:gridCol>
                <a:gridCol w="658062">
                  <a:extLst>
                    <a:ext uri="{9D8B030D-6E8A-4147-A177-3AD203B41FA5}">
                      <a16:colId xmlns:a16="http://schemas.microsoft.com/office/drawing/2014/main" val="540933180"/>
                    </a:ext>
                  </a:extLst>
                </a:gridCol>
                <a:gridCol w="5822433">
                  <a:extLst>
                    <a:ext uri="{9D8B030D-6E8A-4147-A177-3AD203B41FA5}">
                      <a16:colId xmlns:a16="http://schemas.microsoft.com/office/drawing/2014/main" val="901308328"/>
                    </a:ext>
                  </a:extLst>
                </a:gridCol>
              </a:tblGrid>
              <a:tr h="28575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BTN_EN1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P3.26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P3[26]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181349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STCLK — System tick timer clock input. The maximum STCLK frequency is 1/4 of the Arm processor clock frequency CCLK.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086907"/>
                  </a:ext>
                </a:extLst>
              </a:tr>
              <a:tr h="1352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MAT0[1] — Match output for Timer 0, channel 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701620"/>
                  </a:ext>
                </a:extLst>
              </a:tr>
              <a:tr h="1852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PWM1[3] — Pulse Width Modulator 1, output 3.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359585"/>
                  </a:ext>
                </a:extLst>
              </a:tr>
              <a:tr h="28575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SD_MISO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P0[17]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019113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CTS1 — Clear to Send input for UART1.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214021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MISO0 — Master In Slave Out for SSP0.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271236"/>
                  </a:ext>
                </a:extLst>
              </a:tr>
              <a:tr h="225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MISO — Master In Slave Out for SPI.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026833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631064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408871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133899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230474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54749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55372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508988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739314"/>
                  </a:ext>
                </a:extLst>
              </a:tr>
              <a:tr h="200170">
                <a:tc rowSpan="4"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66233"/>
                  </a:ext>
                </a:extLst>
              </a:tr>
              <a:tr h="1664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12126"/>
                  </a:ext>
                </a:extLst>
              </a:tr>
              <a:tr h="2564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7342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983160"/>
                  </a:ext>
                </a:extLst>
              </a:tr>
              <a:tr h="199727">
                <a:tc rowSpan="4"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0244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113736"/>
                  </a:ext>
                </a:extLst>
              </a:tr>
              <a:tr h="2942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014286"/>
                  </a:ext>
                </a:extLst>
              </a:tr>
              <a:tr h="1172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362459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BFA63C9E-F7F6-4D28-A3B2-05D6F6BDE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0728" y="252132"/>
            <a:ext cx="1743075" cy="1314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BF3274-C639-4577-84E0-A8C72998A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2444" y="1815275"/>
            <a:ext cx="3388853" cy="302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94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3F8733-9FA5-4414-B88C-84AADDCA8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824176"/>
              </p:ext>
            </p:extLst>
          </p:nvPr>
        </p:nvGraphicFramePr>
        <p:xfrm>
          <a:off x="215392" y="292946"/>
          <a:ext cx="8159118" cy="600282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15872">
                  <a:extLst>
                    <a:ext uri="{9D8B030D-6E8A-4147-A177-3AD203B41FA5}">
                      <a16:colId xmlns:a16="http://schemas.microsoft.com/office/drawing/2014/main" val="1792695561"/>
                    </a:ext>
                  </a:extLst>
                </a:gridCol>
                <a:gridCol w="612533">
                  <a:extLst>
                    <a:ext uri="{9D8B030D-6E8A-4147-A177-3AD203B41FA5}">
                      <a16:colId xmlns:a16="http://schemas.microsoft.com/office/drawing/2014/main" val="3819489899"/>
                    </a:ext>
                  </a:extLst>
                </a:gridCol>
                <a:gridCol w="442075">
                  <a:extLst>
                    <a:ext uri="{9D8B030D-6E8A-4147-A177-3AD203B41FA5}">
                      <a16:colId xmlns:a16="http://schemas.microsoft.com/office/drawing/2014/main" val="540933180"/>
                    </a:ext>
                  </a:extLst>
                </a:gridCol>
                <a:gridCol w="5588638">
                  <a:extLst>
                    <a:ext uri="{9D8B030D-6E8A-4147-A177-3AD203B41FA5}">
                      <a16:colId xmlns:a16="http://schemas.microsoft.com/office/drawing/2014/main" val="901308328"/>
                    </a:ext>
                  </a:extLst>
                </a:gridCol>
              </a:tblGrid>
              <a:tr h="28575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LCD7 /</a:t>
                      </a:r>
                    </a:p>
                    <a:p>
                      <a:r>
                        <a:rPr lang="en-US" sz="900" b="0" dirty="0"/>
                        <a:t>NC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181349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086907"/>
                  </a:ext>
                </a:extLst>
              </a:tr>
              <a:tr h="1352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701620"/>
                  </a:ext>
                </a:extLst>
              </a:tr>
              <a:tr h="1852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359585"/>
                  </a:ext>
                </a:extLst>
              </a:tr>
              <a:tr h="28575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LCD5 /</a:t>
                      </a:r>
                    </a:p>
                    <a:p>
                      <a:r>
                        <a:rPr lang="en-US" sz="900" b="0" dirty="0"/>
                        <a:t>NC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019113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214021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271236"/>
                  </a:ext>
                </a:extLst>
              </a:tr>
              <a:tr h="225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026833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LCDRS /</a:t>
                      </a:r>
                    </a:p>
                    <a:p>
                      <a:r>
                        <a:rPr lang="en-US" sz="900" b="0" dirty="0"/>
                        <a:t>D-CS (LCD_RS)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P0[16]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631064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RXD1 — Receiver input for UART1.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408871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SSEL0 — Slave Select for SSP0.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133899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SSEL — Slave Select for SPI.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230474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BTN_ENC / </a:t>
                      </a:r>
                    </a:p>
                    <a:p>
                      <a:r>
                        <a:rPr lang="en-US" sz="900" b="0" dirty="0"/>
                        <a:t>BTN_CLICK (BTN_ENC)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P2.11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P2[11]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54749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EINT1 — External interrupt 1 input.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55372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I2STX_CLK — Transmit Clock. It is driven by the master and received by the slave. Corresponds to the signal SCK in the I2S-bus specification. (LPC1769/68/67/66/65/63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508988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739314"/>
                  </a:ext>
                </a:extLst>
              </a:tr>
              <a:tr h="20017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LCD6 /</a:t>
                      </a:r>
                    </a:p>
                    <a:p>
                      <a:r>
                        <a:rPr lang="en-US" sz="900" b="0" dirty="0"/>
                        <a:t>NC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66233"/>
                  </a:ext>
                </a:extLst>
              </a:tr>
              <a:tr h="1664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12126"/>
                  </a:ext>
                </a:extLst>
              </a:tr>
              <a:tr h="2564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7342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983160"/>
                  </a:ext>
                </a:extLst>
              </a:tr>
              <a:tr h="199727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LCD4 /</a:t>
                      </a:r>
                    </a:p>
                    <a:p>
                      <a:r>
                        <a:rPr lang="en-US" sz="900" b="0" dirty="0"/>
                        <a:t>D_SCK (LCD_D4)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P0[15]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0244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TXD1 — Transmitter output for UART1.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113736"/>
                  </a:ext>
                </a:extLst>
              </a:tr>
              <a:tr h="2942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SCK0 — Serial clock for SSP0.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014286"/>
                  </a:ext>
                </a:extLst>
              </a:tr>
              <a:tr h="1172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SCK — Serial clock for SPI.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362459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F9B74FC-81B7-4280-BB8B-CFF229572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640" y="464317"/>
            <a:ext cx="1663033" cy="1314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1F2523-F322-4968-816D-D03A82223847}"/>
              </a:ext>
            </a:extLst>
          </p:cNvPr>
          <p:cNvSpPr txBox="1"/>
          <p:nvPr/>
        </p:nvSpPr>
        <p:spPr>
          <a:xfrm>
            <a:off x="8423639" y="292946"/>
            <a:ext cx="30522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u="sng" dirty="0"/>
              <a:t>EXP1 / EXP1 Serial Display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D34DAE-00FE-4A30-928E-2B4E2F719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540" y="1950139"/>
            <a:ext cx="3134890" cy="307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889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3F8733-9FA5-4414-B88C-84AADDCA8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752722"/>
              </p:ext>
            </p:extLst>
          </p:nvPr>
        </p:nvGraphicFramePr>
        <p:xfrm>
          <a:off x="215392" y="292946"/>
          <a:ext cx="7676518" cy="588005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9504">
                  <a:extLst>
                    <a:ext uri="{9D8B030D-6E8A-4147-A177-3AD203B41FA5}">
                      <a16:colId xmlns:a16="http://schemas.microsoft.com/office/drawing/2014/main" val="1792695561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3819489899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540933180"/>
                    </a:ext>
                  </a:extLst>
                </a:gridCol>
                <a:gridCol w="5142614">
                  <a:extLst>
                    <a:ext uri="{9D8B030D-6E8A-4147-A177-3AD203B41FA5}">
                      <a16:colId xmlns:a16="http://schemas.microsoft.com/office/drawing/2014/main" val="901308328"/>
                    </a:ext>
                  </a:extLst>
                </a:gridCol>
              </a:tblGrid>
              <a:tr h="28575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LCDE /</a:t>
                      </a:r>
                    </a:p>
                    <a:p>
                      <a:r>
                        <a:rPr lang="en-US" sz="900" b="0" dirty="0"/>
                        <a:t>D_MOSI (LCD_ENABLE)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P0[18]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181349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DCD1 — Data Carrier Detect input for UART1.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086907"/>
                  </a:ext>
                </a:extLst>
              </a:tr>
              <a:tr h="1352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MOSI0 — Master Out Slave In for SSP0.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701620"/>
                  </a:ext>
                </a:extLst>
              </a:tr>
              <a:tr h="1852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MOSI — Master Out Slave In for SPI.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359585"/>
                  </a:ext>
                </a:extLst>
              </a:tr>
              <a:tr h="28575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BEEPER /</a:t>
                      </a:r>
                    </a:p>
                    <a:p>
                      <a:r>
                        <a:rPr lang="en-US" sz="900" b="0" dirty="0"/>
                        <a:t>BEEPER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P1.30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P1[30]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019113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VBUS — Monitors the presence of USB bus power. (LPC1769/68/66/65/64 only). Note: This signal must be HIGH for USB reset to occur.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214021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900" b="0" dirty="0"/>
                        <a:t>AD0[4] — A/D converter 0, input 4.</a:t>
                      </a: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271236"/>
                  </a:ext>
                </a:extLst>
              </a:tr>
              <a:tr h="225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026833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631064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408871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133899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230474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54749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55372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508988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739314"/>
                  </a:ext>
                </a:extLst>
              </a:tr>
              <a:tr h="200170">
                <a:tc rowSpan="4"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66233"/>
                  </a:ext>
                </a:extLst>
              </a:tr>
              <a:tr h="1664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12126"/>
                  </a:ext>
                </a:extLst>
              </a:tr>
              <a:tr h="2564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7342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983160"/>
                  </a:ext>
                </a:extLst>
              </a:tr>
              <a:tr h="199727">
                <a:tc rowSpan="4"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0244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1137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014286"/>
                  </a:ext>
                </a:extLst>
              </a:tr>
              <a:tr h="11726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362459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145FF660-1437-4BBA-B545-CD413C638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565" y="235415"/>
            <a:ext cx="1663033" cy="1314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AE73AE4-1C69-44B2-A6F8-BD85DEA7D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565" y="1755067"/>
            <a:ext cx="3134890" cy="307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99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3F8733-9FA5-4414-B88C-84AADDCA8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831477"/>
              </p:ext>
            </p:extLst>
          </p:nvPr>
        </p:nvGraphicFramePr>
        <p:xfrm>
          <a:off x="215392" y="292946"/>
          <a:ext cx="7676518" cy="593720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20672">
                  <a:extLst>
                    <a:ext uri="{9D8B030D-6E8A-4147-A177-3AD203B41FA5}">
                      <a16:colId xmlns:a16="http://schemas.microsoft.com/office/drawing/2014/main" val="1792695561"/>
                    </a:ext>
                  </a:extLst>
                </a:gridCol>
                <a:gridCol w="499872">
                  <a:extLst>
                    <a:ext uri="{9D8B030D-6E8A-4147-A177-3AD203B41FA5}">
                      <a16:colId xmlns:a16="http://schemas.microsoft.com/office/drawing/2014/main" val="3819489899"/>
                    </a:ext>
                  </a:extLst>
                </a:gridCol>
                <a:gridCol w="408432">
                  <a:extLst>
                    <a:ext uri="{9D8B030D-6E8A-4147-A177-3AD203B41FA5}">
                      <a16:colId xmlns:a16="http://schemas.microsoft.com/office/drawing/2014/main" val="540933180"/>
                    </a:ext>
                  </a:extLst>
                </a:gridCol>
                <a:gridCol w="4947542">
                  <a:extLst>
                    <a:ext uri="{9D8B030D-6E8A-4147-A177-3AD203B41FA5}">
                      <a16:colId xmlns:a16="http://schemas.microsoft.com/office/drawing/2014/main" val="901308328"/>
                    </a:ext>
                  </a:extLst>
                </a:gridCol>
              </a:tblGrid>
              <a:tr h="285750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D_MOSI (LCD_ENABLE)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P0[18]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181349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DCD1 — Data Carrier Detect input for UART1.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086907"/>
                  </a:ext>
                </a:extLst>
              </a:tr>
              <a:tr h="1352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MOSI0 — Master Out Slave In for SSP0.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701620"/>
                  </a:ext>
                </a:extLst>
              </a:tr>
              <a:tr h="1852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MOSI — Master Out Slave In for SPI.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359585"/>
                  </a:ext>
                </a:extLst>
              </a:tr>
              <a:tr h="285750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D_SCK (LCD_D4)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P2[6]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019113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PCAP1[0] — Capture input for PWM1, channel 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214021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RI1 — Ring Indicator input for UART1.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271236"/>
                  </a:ext>
                </a:extLst>
              </a:tr>
              <a:tr h="2253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TRACECLK — Trace Clock.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026833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RESET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P0[17]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631064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CTS1 — Clear to Send input for UART1.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408871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MISO0 — Master In Slave Out for SSP0.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133899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MISO — Master In Slave Out for SPI.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230474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BTN_CLK (BTN_ENC)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P3.25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P3[25]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54749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MAT0[0] — Match output for Timer 0, channel 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55372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PWM1[2] — Pulse Width Modulator 1, output 2.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508988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739314"/>
                  </a:ext>
                </a:extLst>
              </a:tr>
              <a:tr h="200170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FREE_PIN1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P3.26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P3[26]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66233"/>
                  </a:ext>
                </a:extLst>
              </a:tr>
              <a:tr h="1664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STCLK — System tick timer clock input. The maximum STCLK frequency is 1/4 of the Arm processor clock frequency CCLK.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12126"/>
                  </a:ext>
                </a:extLst>
              </a:tr>
              <a:tr h="2564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MAT0[1] — Match output for Timer 0, channel 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7342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PWM1[3] — Pulse Width Modulator 1, output 3.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983160"/>
                  </a:ext>
                </a:extLst>
              </a:tr>
              <a:tr h="199727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D_CS (LCD_RS)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P0[15]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0244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TXD1 — Transmitter output for UART1.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1137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SCK0 — Serial clock for SSP0.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01428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SCK — Serial clock for SPI.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362459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A5E599CF-95A4-45AC-9F47-4B4C33D27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294" y="416814"/>
            <a:ext cx="3619500" cy="952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60CAE3-F368-4F9D-BC2C-8C30A7E96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9577" y="1469136"/>
            <a:ext cx="2360182" cy="11899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CAD8F0-2B18-4D6D-8798-85991B74703B}"/>
              </a:ext>
            </a:extLst>
          </p:cNvPr>
          <p:cNvSpPr txBox="1"/>
          <p:nvPr/>
        </p:nvSpPr>
        <p:spPr>
          <a:xfrm>
            <a:off x="9744044" y="1740048"/>
            <a:ext cx="2232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Reimagine the side expandable port as EXP3. This will allow us to connect CR-10 stock display to the board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3BEB52-C1BB-4836-B02E-1B9173264EA8}"/>
              </a:ext>
            </a:extLst>
          </p:cNvPr>
          <p:cNvSpPr txBox="1"/>
          <p:nvPr/>
        </p:nvSpPr>
        <p:spPr>
          <a:xfrm>
            <a:off x="7934294" y="228404"/>
            <a:ext cx="3454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C-10 / Ender 3 Stock Display Mapping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E9BB14-BB1E-464D-9E2B-02A7451A9BBB}"/>
              </a:ext>
            </a:extLst>
          </p:cNvPr>
          <p:cNvSpPr txBox="1"/>
          <p:nvPr/>
        </p:nvSpPr>
        <p:spPr>
          <a:xfrm>
            <a:off x="7995250" y="2608007"/>
            <a:ext cx="3454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C-10 / Ender 3 Stock Display Mapping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2291A46-67C9-4732-9BD6-13CC92526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9577" y="3192968"/>
            <a:ext cx="3796094" cy="113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300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3F8733-9FA5-4414-B88C-84AADDCA8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95931"/>
              </p:ext>
            </p:extLst>
          </p:nvPr>
        </p:nvGraphicFramePr>
        <p:xfrm>
          <a:off x="215392" y="292946"/>
          <a:ext cx="7634105" cy="576575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86567">
                  <a:extLst>
                    <a:ext uri="{9D8B030D-6E8A-4147-A177-3AD203B41FA5}">
                      <a16:colId xmlns:a16="http://schemas.microsoft.com/office/drawing/2014/main" val="1792695561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3819489899"/>
                    </a:ext>
                  </a:extLst>
                </a:gridCol>
                <a:gridCol w="658062">
                  <a:extLst>
                    <a:ext uri="{9D8B030D-6E8A-4147-A177-3AD203B41FA5}">
                      <a16:colId xmlns:a16="http://schemas.microsoft.com/office/drawing/2014/main" val="540933180"/>
                    </a:ext>
                  </a:extLst>
                </a:gridCol>
                <a:gridCol w="5822433">
                  <a:extLst>
                    <a:ext uri="{9D8B030D-6E8A-4147-A177-3AD203B41FA5}">
                      <a16:colId xmlns:a16="http://schemas.microsoft.com/office/drawing/2014/main" val="901308328"/>
                    </a:ext>
                  </a:extLst>
                </a:gridCol>
              </a:tblGrid>
              <a:tr h="130042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BTN_EN2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P0[16]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181349"/>
                  </a:ext>
                </a:extLst>
              </a:tr>
              <a:tr h="1626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RXD1 — Receiver input for UART1.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086907"/>
                  </a:ext>
                </a:extLst>
              </a:tr>
              <a:tr h="1352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SSEL0 — Slave Select for SSP0.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701620"/>
                  </a:ext>
                </a:extLst>
              </a:tr>
              <a:tr h="1852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SSEL — Slave Select for SPI.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359585"/>
                  </a:ext>
                </a:extLst>
              </a:tr>
              <a:tr h="130042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BTN_EN1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P1.23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P1[23]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019113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MCI1 — Motor control PWM channel 1, input. Also Quadrature Encoder Interface PHB input.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214021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PWM1[4] — Pulse Width Modulator 1, channel 4 output.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271236"/>
                  </a:ext>
                </a:extLst>
              </a:tr>
              <a:tr h="225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MISO0 — Master In Slave Out for SSP0.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026833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BEEPER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P2.11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P2[11]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631064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EINT1 — External interrupt 1 input.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408871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I2STX_CLK — Transmit Clock. It is driven by the master and received by the slave. Corresponds to the signal SCK in the I2S-bus specification. (LPC1769/68/67/66/65/63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133899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230474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FREE_PIN2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P1.31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P1[31]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54749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SCK1 — Serial Clock for SSP1.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55372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900" b="0" dirty="0"/>
                        <a:t>AD0[5] — A/D converter 0, input 5.</a:t>
                      </a: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508988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739314"/>
                  </a:ext>
                </a:extLst>
              </a:tr>
              <a:tr h="200170">
                <a:tc rowSpan="4"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66233"/>
                  </a:ext>
                </a:extLst>
              </a:tr>
              <a:tr h="1664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12126"/>
                  </a:ext>
                </a:extLst>
              </a:tr>
              <a:tr h="2564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7342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983160"/>
                  </a:ext>
                </a:extLst>
              </a:tr>
              <a:tr h="199727">
                <a:tc rowSpan="4"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0244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113736"/>
                  </a:ext>
                </a:extLst>
              </a:tr>
              <a:tr h="1639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014286"/>
                  </a:ext>
                </a:extLst>
              </a:tr>
              <a:tr h="1172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36245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8E30BBF-A5AD-4093-9997-E9579B8F7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051" y="1288499"/>
            <a:ext cx="3796094" cy="11314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38430B-D9E4-4315-9B2D-9C9F1BFB2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051" y="292946"/>
            <a:ext cx="3619500" cy="952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1BB2EB-A616-4F57-A3F8-DBDB2E53E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72396" y="3872609"/>
            <a:ext cx="3619500" cy="952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C516439-4201-4491-ACBD-0CCA7DEB2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4849" y="2654300"/>
            <a:ext cx="2558165" cy="12898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CC8D80-1DAC-4143-A015-8D7DD91DF507}"/>
              </a:ext>
            </a:extLst>
          </p:cNvPr>
          <p:cNvSpPr txBox="1"/>
          <p:nvPr/>
        </p:nvSpPr>
        <p:spPr>
          <a:xfrm>
            <a:off x="8271953" y="6119336"/>
            <a:ext cx="3920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Rotate the view and Reimagine the side expandable port as EXP3. This will allow us to connect CR-10 stock display to the board with out any physical modification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73FEC-F6C3-4995-AD05-A0936709D5E1}"/>
              </a:ext>
            </a:extLst>
          </p:cNvPr>
          <p:cNvSpPr txBox="1"/>
          <p:nvPr/>
        </p:nvSpPr>
        <p:spPr>
          <a:xfrm>
            <a:off x="9258396" y="3901465"/>
            <a:ext cx="3454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C-10 / Ender 3 Stock Display Mapping</a:t>
            </a:r>
          </a:p>
        </p:txBody>
      </p:sp>
    </p:spTree>
    <p:extLst>
      <p:ext uri="{BB962C8B-B14F-4D97-AF65-F5344CB8AC3E}">
        <p14:creationId xmlns:p14="http://schemas.microsoft.com/office/powerpoint/2010/main" val="195416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FE77272-2E17-4587-AEE7-EF708DD68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62" y="0"/>
            <a:ext cx="11276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47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3F8733-9FA5-4414-B88C-84AADDCA8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725370"/>
              </p:ext>
            </p:extLst>
          </p:nvPr>
        </p:nvGraphicFramePr>
        <p:xfrm>
          <a:off x="465328" y="292946"/>
          <a:ext cx="7449185" cy="625207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77143">
                  <a:extLst>
                    <a:ext uri="{9D8B030D-6E8A-4147-A177-3AD203B41FA5}">
                      <a16:colId xmlns:a16="http://schemas.microsoft.com/office/drawing/2014/main" val="1792695561"/>
                    </a:ext>
                  </a:extLst>
                </a:gridCol>
                <a:gridCol w="506783">
                  <a:extLst>
                    <a:ext uri="{9D8B030D-6E8A-4147-A177-3AD203B41FA5}">
                      <a16:colId xmlns:a16="http://schemas.microsoft.com/office/drawing/2014/main" val="3819489899"/>
                    </a:ext>
                  </a:extLst>
                </a:gridCol>
                <a:gridCol w="636206">
                  <a:extLst>
                    <a:ext uri="{9D8B030D-6E8A-4147-A177-3AD203B41FA5}">
                      <a16:colId xmlns:a16="http://schemas.microsoft.com/office/drawing/2014/main" val="540933180"/>
                    </a:ext>
                  </a:extLst>
                </a:gridCol>
                <a:gridCol w="5629053">
                  <a:extLst>
                    <a:ext uri="{9D8B030D-6E8A-4147-A177-3AD203B41FA5}">
                      <a16:colId xmlns:a16="http://schemas.microsoft.com/office/drawing/2014/main" val="901308328"/>
                    </a:ext>
                  </a:extLst>
                </a:gridCol>
              </a:tblGrid>
              <a:tr h="285750">
                <a:tc rowSpan="4">
                  <a:txBody>
                    <a:bodyPr/>
                    <a:lstStyle/>
                    <a:p>
                      <a:r>
                        <a:rPr lang="en-US" sz="1050" b="0" dirty="0"/>
                        <a:t>X+_STOP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050" b="0" dirty="0"/>
                        <a:t>P1.28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I/O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P1[28] — General purpose digital input/output pin.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5181349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MCOA2 — Motor control PWM channel 2, output A.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7086907"/>
                  </a:ext>
                </a:extLst>
              </a:tr>
              <a:tr h="3401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PCAP1[0] — Capture input for PWM1, channel 0.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701620"/>
                  </a:ext>
                </a:extLst>
              </a:tr>
              <a:tr h="3401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MAT0[0] — Match output for Timer 0, channel 0.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18359585"/>
                  </a:ext>
                </a:extLst>
              </a:tr>
              <a:tr h="285750">
                <a:tc rowSpan="4">
                  <a:txBody>
                    <a:bodyPr/>
                    <a:lstStyle/>
                    <a:p>
                      <a:r>
                        <a:rPr lang="en-US" sz="1050" b="0" dirty="0"/>
                        <a:t>X-_STOP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050" b="0" dirty="0"/>
                        <a:t>P1.29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I/O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P1[29] — General purpose digital input/output pin.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6019113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MCOB2 — Motor control PWM channel 2, output B.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7214021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PCAP1[1] — Capture input for PWM1, channel 1.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5271236"/>
                  </a:ext>
                </a:extLst>
              </a:tr>
              <a:tr h="3660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MAT0[1] — Match output for Timer 0, channel 1.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75026833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r>
                        <a:rPr lang="en-US" sz="1050" b="0" dirty="0"/>
                        <a:t>Y+_STOP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050" b="0" dirty="0"/>
                        <a:t>P1.26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P1[26]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631064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MCOB1 — Motor control PWM channel 1, output B.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408871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PWM1[6] — Pulse Width Modulator 1, channel 6 output.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133899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CAP0[0] — Capture input for Timer 0, channel 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230474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r>
                        <a:rPr lang="en-US" sz="1050" b="0" dirty="0"/>
                        <a:t>Y-_STOP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050" b="0" dirty="0"/>
                        <a:t>P1.27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I/O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P1[27] — General purpose digital input/output pin.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254749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CLKOUT — Clock output pin.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555372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USB_OVRCR — USB port Over-Current status. (LPC1769/68/66/65 only).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1508988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CAP0[1] — Capture input for Timer 0, channel 1.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82739314"/>
                  </a:ext>
                </a:extLst>
              </a:tr>
              <a:tr h="200170">
                <a:tc rowSpan="4">
                  <a:txBody>
                    <a:bodyPr/>
                    <a:lstStyle/>
                    <a:p>
                      <a:r>
                        <a:rPr lang="en-US" sz="1050" b="0" dirty="0"/>
                        <a:t>Z+_STOP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050" b="0" dirty="0"/>
                        <a:t>P1.24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P1[24]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66233"/>
                  </a:ext>
                </a:extLst>
              </a:tr>
              <a:tr h="1664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/>
                        <a:t>MCI2 — Motor control PWM channel 2, input. Also Quadrature Encoder Interface INDEX input.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12126"/>
                  </a:ext>
                </a:extLst>
              </a:tr>
              <a:tr h="2564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/>
                        <a:t>PWM1[5] — Pulse Width Modulator 1, channel 5 output.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7342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/>
                        <a:t>MOSI0 — Master Out Slave in for SSP0.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983160"/>
                  </a:ext>
                </a:extLst>
              </a:tr>
              <a:tr h="199727">
                <a:tc rowSpan="3">
                  <a:txBody>
                    <a:bodyPr/>
                    <a:lstStyle/>
                    <a:p>
                      <a:r>
                        <a:rPr lang="en-US" sz="1050" b="0" dirty="0"/>
                        <a:t>Z-_STOP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050" b="0" dirty="0"/>
                        <a:t>P1.25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P1[25]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0244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MCOA1 — Motor control PWM channel 1, output 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113736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MAT1[1] — Match output for Timer 1, channel 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014286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FA65841E-E170-4E96-8CAE-29B59E4D8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4513" y="292946"/>
            <a:ext cx="4191391" cy="517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226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3F8733-9FA5-4414-B88C-84AADDCA8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338154"/>
              </p:ext>
            </p:extLst>
          </p:nvPr>
        </p:nvGraphicFramePr>
        <p:xfrm>
          <a:off x="136144" y="201506"/>
          <a:ext cx="7589206" cy="634572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84518">
                  <a:extLst>
                    <a:ext uri="{9D8B030D-6E8A-4147-A177-3AD203B41FA5}">
                      <a16:colId xmlns:a16="http://schemas.microsoft.com/office/drawing/2014/main" val="1792695561"/>
                    </a:ext>
                  </a:extLst>
                </a:gridCol>
                <a:gridCol w="524193">
                  <a:extLst>
                    <a:ext uri="{9D8B030D-6E8A-4147-A177-3AD203B41FA5}">
                      <a16:colId xmlns:a16="http://schemas.microsoft.com/office/drawing/2014/main" val="3819489899"/>
                    </a:ext>
                  </a:extLst>
                </a:gridCol>
                <a:gridCol w="658062">
                  <a:extLst>
                    <a:ext uri="{9D8B030D-6E8A-4147-A177-3AD203B41FA5}">
                      <a16:colId xmlns:a16="http://schemas.microsoft.com/office/drawing/2014/main" val="540933180"/>
                    </a:ext>
                  </a:extLst>
                </a:gridCol>
                <a:gridCol w="5822433">
                  <a:extLst>
                    <a:ext uri="{9D8B030D-6E8A-4147-A177-3AD203B41FA5}">
                      <a16:colId xmlns:a16="http://schemas.microsoft.com/office/drawing/2014/main" val="901308328"/>
                    </a:ext>
                  </a:extLst>
                </a:gridCol>
              </a:tblGrid>
              <a:tr h="285750">
                <a:tc rowSpan="4">
                  <a:txBody>
                    <a:bodyPr/>
                    <a:lstStyle/>
                    <a:p>
                      <a:r>
                        <a:rPr lang="en-US" sz="1000" b="0" dirty="0"/>
                        <a:t>X_EN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000" b="0" dirty="0"/>
                        <a:t>P4.28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P4[28]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181349"/>
                  </a:ext>
                </a:extLst>
              </a:tr>
              <a:tr h="1711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RX_MCLK — I2S receive master clock. (LPC1769/68/67/66/65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086907"/>
                  </a:ext>
                </a:extLst>
              </a:tr>
              <a:tr h="1413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MAT2[0] — Match output for Timer 2, channel 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701620"/>
                  </a:ext>
                </a:extLst>
              </a:tr>
              <a:tr h="1852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TXD3 — Transmitter output for UART3.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359585"/>
                  </a:ext>
                </a:extLst>
              </a:tr>
              <a:tr h="285750">
                <a:tc rowSpan="4">
                  <a:txBody>
                    <a:bodyPr/>
                    <a:lstStyle/>
                    <a:p>
                      <a:r>
                        <a:rPr lang="en-US" sz="1000" dirty="0"/>
                        <a:t>X_STEP</a:t>
                      </a:r>
                      <a:endParaRPr lang="en-US" sz="1000" b="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000" b="0" dirty="0"/>
                        <a:t>P0.4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P0[4]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019113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I2SRX_CLK — Receive Clock. It is driven by the master and received by the slave. Corresponds to the signal SCK in the I2S-bus specification. (LPC1769/68/67/66/65/63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214021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RD2 — CAN2 receiver input. (LPC1769/68/66/65/64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271236"/>
                  </a:ext>
                </a:extLst>
              </a:tr>
              <a:tr h="225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CAP2[0] — Capture input for Timer 2, channel 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026833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r>
                        <a:rPr lang="en-US" sz="1000" dirty="0"/>
                        <a:t>X_DIR</a:t>
                      </a:r>
                      <a:endParaRPr lang="en-US" sz="1000" b="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000" b="0" dirty="0"/>
                        <a:t>P0.5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P0[5]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631064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I2SRX_WS — Receive Word Select. It is driven by the master and received by the slave. Corresponds to the signal WS in the I2S-bus specification. (LPC1769/68/67/66/65/63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408871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TD2 — CAN2 transmitter output. (LPC1769/68/66/65/64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133899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CAP2[1] — Capture input for Timer 2, channel 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230474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r>
                        <a:rPr lang="en-US" sz="1000" dirty="0"/>
                        <a:t>Y_EN</a:t>
                      </a:r>
                      <a:endParaRPr lang="en-US" sz="1000" b="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000" b="0" dirty="0"/>
                        <a:t>P2.0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P2[0]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54749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PWM1[1] — Pulse Width Modulator 1, channel 1 output.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55372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TXD1 — Transmitter output for UART1.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508988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739314"/>
                  </a:ext>
                </a:extLst>
              </a:tr>
              <a:tr h="200170">
                <a:tc rowSpan="4">
                  <a:txBody>
                    <a:bodyPr/>
                    <a:lstStyle/>
                    <a:p>
                      <a:r>
                        <a:rPr lang="en-US" sz="1000" dirty="0"/>
                        <a:t>Y_STEP</a:t>
                      </a:r>
                      <a:endParaRPr lang="en-US" sz="1000" b="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000" b="0" dirty="0"/>
                        <a:t>P2.1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P2[1]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66233"/>
                  </a:ext>
                </a:extLst>
              </a:tr>
              <a:tr h="1664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PWM1[2] — Pulse Width Modulator 1, channel 2 output.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12126"/>
                  </a:ext>
                </a:extLst>
              </a:tr>
              <a:tr h="2564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RXD1 — Receiver input for UART1.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7342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983160"/>
                  </a:ext>
                </a:extLst>
              </a:tr>
              <a:tr h="199727">
                <a:tc rowSpan="4">
                  <a:txBody>
                    <a:bodyPr/>
                    <a:lstStyle/>
                    <a:p>
                      <a:r>
                        <a:rPr lang="en-US" sz="1000" dirty="0"/>
                        <a:t>Y_DIR</a:t>
                      </a:r>
                      <a:endParaRPr lang="en-US" sz="1000" b="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000" b="0" dirty="0"/>
                        <a:t>P2.2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P2[2]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0244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PWM1[3] — Pulse Width Modulator 1, channel 3 output.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113736"/>
                  </a:ext>
                </a:extLst>
              </a:tr>
              <a:tr h="2942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CTS1 — Clear to Send input for UART1.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014286"/>
                  </a:ext>
                </a:extLst>
              </a:tr>
              <a:tr h="1172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TRACEDATA[3] — Trace data, bit 3.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362459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5BF6956C-6DD9-4460-9B6C-D422818EF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5921" y="201506"/>
            <a:ext cx="4446079" cy="18918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B546D1-986A-4D3A-A1F5-07E817954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305" y="3516249"/>
            <a:ext cx="4381309" cy="204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975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3F8733-9FA5-4414-B88C-84AADDCA8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192686"/>
              </p:ext>
            </p:extLst>
          </p:nvPr>
        </p:nvGraphicFramePr>
        <p:xfrm>
          <a:off x="215392" y="292946"/>
          <a:ext cx="7628893" cy="618595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24205">
                  <a:extLst>
                    <a:ext uri="{9D8B030D-6E8A-4147-A177-3AD203B41FA5}">
                      <a16:colId xmlns:a16="http://schemas.microsoft.com/office/drawing/2014/main" val="1792695561"/>
                    </a:ext>
                  </a:extLst>
                </a:gridCol>
                <a:gridCol w="524193">
                  <a:extLst>
                    <a:ext uri="{9D8B030D-6E8A-4147-A177-3AD203B41FA5}">
                      <a16:colId xmlns:a16="http://schemas.microsoft.com/office/drawing/2014/main" val="3819489899"/>
                    </a:ext>
                  </a:extLst>
                </a:gridCol>
                <a:gridCol w="658062">
                  <a:extLst>
                    <a:ext uri="{9D8B030D-6E8A-4147-A177-3AD203B41FA5}">
                      <a16:colId xmlns:a16="http://schemas.microsoft.com/office/drawing/2014/main" val="540933180"/>
                    </a:ext>
                  </a:extLst>
                </a:gridCol>
                <a:gridCol w="5822433">
                  <a:extLst>
                    <a:ext uri="{9D8B030D-6E8A-4147-A177-3AD203B41FA5}">
                      <a16:colId xmlns:a16="http://schemas.microsoft.com/office/drawing/2014/main" val="901308328"/>
                    </a:ext>
                  </a:extLst>
                </a:gridCol>
              </a:tblGrid>
              <a:tr h="28575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Z_EN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P0[19]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181349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DSR1 — Data Set Ready input for UART1.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086907"/>
                  </a:ext>
                </a:extLst>
              </a:tr>
              <a:tr h="3401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SDA1 — I2C1 data input/output (this is not an I2C-bus compliant open-drain pin).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701620"/>
                  </a:ext>
                </a:extLst>
              </a:tr>
              <a:tr h="1852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359585"/>
                  </a:ext>
                </a:extLst>
              </a:tr>
              <a:tr h="28575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Z_STEP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P0[20]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019113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DTR1 — Data Terminal Ready output for UART1. Can also be configured to be an RS-485/EIA-485 output enable signal.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214021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SCL1 — I2C1 clock input/output (this is not an I2C-bus compliant open-drain pin).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271236"/>
                  </a:ext>
                </a:extLst>
              </a:tr>
              <a:tr h="225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026833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Z_DIR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P0.21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P0[21]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631064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RI1 — Ring Indicator input for UART1.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408871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RD1 — CAN1 receiver input. (LPC1769/68/66/65/64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133899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230474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E0_EN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P2.12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P2[12]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54749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EINT2 — External interrupt 2 input.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55372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I2STX_WS — Transmit Word Select. It is driven by the master and received by the slave. Corresponds to the signal WS in the I2S-bus specification. (LPC1769/68/67/66/65/63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508988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739314"/>
                  </a:ext>
                </a:extLst>
              </a:tr>
              <a:tr h="20017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E0_STEP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P0[11]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66233"/>
                  </a:ext>
                </a:extLst>
              </a:tr>
              <a:tr h="1664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RXD2 — Receiver input for UART2.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12126"/>
                  </a:ext>
                </a:extLst>
              </a:tr>
              <a:tr h="2564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SCL2 — I2C2 clock input/output (this is not an open-drain pin).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7342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MAT3[1] — Match output for Timer 3, channel 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983160"/>
                  </a:ext>
                </a:extLst>
              </a:tr>
              <a:tr h="199727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E0_DIR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P2.13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P2[13]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0244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EINT3 — External interrupt 3 input.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113736"/>
                  </a:ext>
                </a:extLst>
              </a:tr>
              <a:tr h="2942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I2STX_SDA — Transmit data. It is driven by the transmitter and read by the receiver. Corresponds to the signal SD in the I2S-bus specification. (LPC1769/68/67/66/65/63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014286"/>
                  </a:ext>
                </a:extLst>
              </a:tr>
              <a:tr h="1172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36245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A4F8608-85C2-4B5A-909E-35DE2B7EF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703" y="205931"/>
            <a:ext cx="4229043" cy="18118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A21FD4-6C0E-484E-8609-665500AF6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1855" y="3429000"/>
            <a:ext cx="4155891" cy="203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361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3F8733-9FA5-4414-B88C-84AADDCA8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120387"/>
              </p:ext>
            </p:extLst>
          </p:nvPr>
        </p:nvGraphicFramePr>
        <p:xfrm>
          <a:off x="215392" y="292946"/>
          <a:ext cx="7628893" cy="618363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24205">
                  <a:extLst>
                    <a:ext uri="{9D8B030D-6E8A-4147-A177-3AD203B41FA5}">
                      <a16:colId xmlns:a16="http://schemas.microsoft.com/office/drawing/2014/main" val="1792695561"/>
                    </a:ext>
                  </a:extLst>
                </a:gridCol>
                <a:gridCol w="524193">
                  <a:extLst>
                    <a:ext uri="{9D8B030D-6E8A-4147-A177-3AD203B41FA5}">
                      <a16:colId xmlns:a16="http://schemas.microsoft.com/office/drawing/2014/main" val="3819489899"/>
                    </a:ext>
                  </a:extLst>
                </a:gridCol>
                <a:gridCol w="658062">
                  <a:extLst>
                    <a:ext uri="{9D8B030D-6E8A-4147-A177-3AD203B41FA5}">
                      <a16:colId xmlns:a16="http://schemas.microsoft.com/office/drawing/2014/main" val="540933180"/>
                    </a:ext>
                  </a:extLst>
                </a:gridCol>
                <a:gridCol w="5822433">
                  <a:extLst>
                    <a:ext uri="{9D8B030D-6E8A-4147-A177-3AD203B41FA5}">
                      <a16:colId xmlns:a16="http://schemas.microsoft.com/office/drawing/2014/main" val="901308328"/>
                    </a:ext>
                  </a:extLst>
                </a:gridCol>
              </a:tblGrid>
              <a:tr h="28575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E1_EN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/>
                        <a:t>I/O</a:t>
                      </a:r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/>
                        <a:t>P0[10] — General purpose digital input/output pin.</a:t>
                      </a: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181349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/>
                        <a:t>O</a:t>
                      </a:r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/>
                        <a:t>TXD2 — Transmitter output for UART2.</a:t>
                      </a: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086907"/>
                  </a:ext>
                </a:extLst>
              </a:tr>
              <a:tr h="1352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/>
                        <a:t>I/O</a:t>
                      </a:r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/>
                        <a:t>SDA2 — I2C2 data input/output (this is not an open-drain pin).</a:t>
                      </a: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701620"/>
                  </a:ext>
                </a:extLst>
              </a:tr>
              <a:tr h="1852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/>
                        <a:t>O</a:t>
                      </a:r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/>
                        <a:t>MAT3[0] — Match output for Timer 3, channel 0.</a:t>
                      </a: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359585"/>
                  </a:ext>
                </a:extLst>
              </a:tr>
              <a:tr h="28575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E1_STEP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/>
                        <a:t>P0.1</a:t>
                      </a:r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/>
                        <a:t>I/O</a:t>
                      </a:r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/>
                        <a:t>P0[1] — General purpose digital input/output pin.</a:t>
                      </a: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019113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/>
                        <a:t>O</a:t>
                      </a:r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/>
                        <a:t>TD1 — CAN1 transmitter output. (LPC1769/68/66/65/64 only).</a:t>
                      </a: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214021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/>
                        <a:t>I</a:t>
                      </a:r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/>
                        <a:t>RXD3 — Receiver input for UART3.</a:t>
                      </a: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271236"/>
                  </a:ext>
                </a:extLst>
              </a:tr>
              <a:tr h="225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/>
                        <a:t>I/O</a:t>
                      </a:r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/>
                        <a:t>SCL1 — I2C1 clock input/output. (This is not an I2C-bus compliant open-drain pin).</a:t>
                      </a: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026833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E1_DIR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/>
                        <a:t>P0.0</a:t>
                      </a:r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/>
                        <a:t>I/O</a:t>
                      </a:r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/>
                        <a:t>P0[0] — General purpose digital input/output pin.</a:t>
                      </a: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631064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/>
                        <a:t>I</a:t>
                      </a:r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/>
                        <a:t>RD1 — CAN1 receiver input. (LPC1769/68/66/65/64 only).</a:t>
                      </a: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408871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/>
                        <a:t>O</a:t>
                      </a:r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/>
                        <a:t>TXD3 — Transmitter output for UART3.</a:t>
                      </a: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133899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/>
                        <a:t>I/O</a:t>
                      </a:r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SDA1 — I2C1 data input/output. (This is not an I2C-bus compliant open-drain pin).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230474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TH1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P0[25]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54749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900" b="0" dirty="0"/>
                        <a:t>AD0[2] — A/D converter 0, input 2.</a:t>
                      </a: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55372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I2SRX_SDA — Receive data. It is driven by the transmitter and read by the receiver. Corresponds to the signal SD in the I2S-bus specification. (LPC1769/68/67/66/65/63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508988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TXD3 — Transmitter output for UART3.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739314"/>
                  </a:ext>
                </a:extLst>
              </a:tr>
              <a:tr h="20017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TH0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P0[24]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66233"/>
                  </a:ext>
                </a:extLst>
              </a:tr>
              <a:tr h="1664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 b="0" dirty="0"/>
                        <a:t>AD0[1] — A/D converter 0, input 1.</a:t>
                      </a: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12126"/>
                  </a:ext>
                </a:extLst>
              </a:tr>
              <a:tr h="2564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I2SRX_WS — Receive Word Select. It is driven by the master and received by the slave. Corresponds to the signal WS in the I2S-bus specification. (LPC1769/68/67/66/65/63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7342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CAP3[1] — Capture input for Timer 3, channel 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983160"/>
                  </a:ext>
                </a:extLst>
              </a:tr>
              <a:tr h="199727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TB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P0[23]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0244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900" b="0" dirty="0"/>
                        <a:t>AD0[0] — A/D converter 0, input 0.</a:t>
                      </a: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113736"/>
                  </a:ext>
                </a:extLst>
              </a:tr>
              <a:tr h="2942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I2SRX_CLK — Receive Clock. It is driven by the master and received by the slave. Corresponds to the signal SCK in the I2S-bus specification. (LPC1769/68/67/66/65/63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014286"/>
                  </a:ext>
                </a:extLst>
              </a:tr>
              <a:tr h="1172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CAP3[0] — Capture input for Timer 3, channel 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362459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72ADAF38-BFDA-447E-BADE-34E2B4A64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596" y="292946"/>
            <a:ext cx="4135945" cy="22736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300F91E-6875-4788-BC2A-A39D27CAF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320" y="3260195"/>
            <a:ext cx="4009453" cy="206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874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3F8733-9FA5-4414-B88C-84AADDCA8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926991"/>
              </p:ext>
            </p:extLst>
          </p:nvPr>
        </p:nvGraphicFramePr>
        <p:xfrm>
          <a:off x="215392" y="292946"/>
          <a:ext cx="7686043" cy="641430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81355">
                  <a:extLst>
                    <a:ext uri="{9D8B030D-6E8A-4147-A177-3AD203B41FA5}">
                      <a16:colId xmlns:a16="http://schemas.microsoft.com/office/drawing/2014/main" val="1792695561"/>
                    </a:ext>
                  </a:extLst>
                </a:gridCol>
                <a:gridCol w="524193">
                  <a:extLst>
                    <a:ext uri="{9D8B030D-6E8A-4147-A177-3AD203B41FA5}">
                      <a16:colId xmlns:a16="http://schemas.microsoft.com/office/drawing/2014/main" val="3819489899"/>
                    </a:ext>
                  </a:extLst>
                </a:gridCol>
                <a:gridCol w="658062">
                  <a:extLst>
                    <a:ext uri="{9D8B030D-6E8A-4147-A177-3AD203B41FA5}">
                      <a16:colId xmlns:a16="http://schemas.microsoft.com/office/drawing/2014/main" val="540933180"/>
                    </a:ext>
                  </a:extLst>
                </a:gridCol>
                <a:gridCol w="5822433">
                  <a:extLst>
                    <a:ext uri="{9D8B030D-6E8A-4147-A177-3AD203B41FA5}">
                      <a16:colId xmlns:a16="http://schemas.microsoft.com/office/drawing/2014/main" val="901308328"/>
                    </a:ext>
                  </a:extLst>
                </a:gridCol>
              </a:tblGrid>
              <a:tr h="285750">
                <a:tc rowSpan="4"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181349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086907"/>
                  </a:ext>
                </a:extLst>
              </a:tr>
              <a:tr h="1352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701620"/>
                  </a:ext>
                </a:extLst>
              </a:tr>
              <a:tr h="1852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359585"/>
                  </a:ext>
                </a:extLst>
              </a:tr>
              <a:tr h="28575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SD_DATA2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P0[27] — General purpose digital input/output pin. Output is open-drain.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019113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SDA0 — I2C0 data input/output. Open-drain output (for I2C-bus compliance).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214021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USB_SDA — USB port I2C serial data (OTG transceiver, LPC1769/68/66/65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271236"/>
                  </a:ext>
                </a:extLst>
              </a:tr>
              <a:tr h="225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026833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SD_MISO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P0[8]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631064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I2STX_WS — Transmit Word Select. It is driven by the master and received by the slave. Corresponds to the signal WS in the I2S-bus specification. (LPC1769/68/67/66/65/63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408871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MISO1 — Master In Slave Out for SSP1.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133899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MAT2[2] — Match output for Timer 2, channel 2.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230474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SD_SCK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P0[7]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54749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I2STX_CLK — Transmit Clock. It is driven by the master and received by the slave. Corresponds to the signal SCK in the I2S-bus specification. (LPC1769/68/67/66/65/63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55372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SCK1 — Serial Clock for SSP1.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508988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MAT2[1] — Match output for Timer 2, channel 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739314"/>
                  </a:ext>
                </a:extLst>
              </a:tr>
              <a:tr h="20017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SD_MOSI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P0[9]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66233"/>
                  </a:ext>
                </a:extLst>
              </a:tr>
              <a:tr h="1664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I2STX_SDA — Transmit data. It is driven by the transmitter and read by the receiver. Corresponds to the signal SD in the I2S-bus specification. (LPC1769/68/67/66/65/63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12126"/>
                  </a:ext>
                </a:extLst>
              </a:tr>
              <a:tr h="2564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MOSI1 — Master Out Slave In for SSP1.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7342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MAT2[3] — Match output for Timer 2, channel 3.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983160"/>
                  </a:ext>
                </a:extLst>
              </a:tr>
              <a:tr h="199727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SD_SSEL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P0[6]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0244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I2SRX_SDA — Receive data. It is driven by the transmitter and read by the receiver. Corresponds to the signal SD in the I2S-bus specification. (LPC1769/68/67/66/65/63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113736"/>
                  </a:ext>
                </a:extLst>
              </a:tr>
              <a:tr h="2942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SSEL1 — Slave Select for SSP1.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014286"/>
                  </a:ext>
                </a:extLst>
              </a:tr>
              <a:tr h="1172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MAT2[0] — Match output for Timer 2, channel 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36245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AE1AD86-C9D2-4616-BB1A-40EA6EC1F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7951" y="292947"/>
            <a:ext cx="4152127" cy="188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487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3F8733-9FA5-4414-B88C-84AADDCA8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841454"/>
              </p:ext>
            </p:extLst>
          </p:nvPr>
        </p:nvGraphicFramePr>
        <p:xfrm>
          <a:off x="215392" y="292946"/>
          <a:ext cx="7686043" cy="586566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81355">
                  <a:extLst>
                    <a:ext uri="{9D8B030D-6E8A-4147-A177-3AD203B41FA5}">
                      <a16:colId xmlns:a16="http://schemas.microsoft.com/office/drawing/2014/main" val="1792695561"/>
                    </a:ext>
                  </a:extLst>
                </a:gridCol>
                <a:gridCol w="524193">
                  <a:extLst>
                    <a:ext uri="{9D8B030D-6E8A-4147-A177-3AD203B41FA5}">
                      <a16:colId xmlns:a16="http://schemas.microsoft.com/office/drawing/2014/main" val="3819489899"/>
                    </a:ext>
                  </a:extLst>
                </a:gridCol>
                <a:gridCol w="658062">
                  <a:extLst>
                    <a:ext uri="{9D8B030D-6E8A-4147-A177-3AD203B41FA5}">
                      <a16:colId xmlns:a16="http://schemas.microsoft.com/office/drawing/2014/main" val="540933180"/>
                    </a:ext>
                  </a:extLst>
                </a:gridCol>
                <a:gridCol w="5822433">
                  <a:extLst>
                    <a:ext uri="{9D8B030D-6E8A-4147-A177-3AD203B41FA5}">
                      <a16:colId xmlns:a16="http://schemas.microsoft.com/office/drawing/2014/main" val="901308328"/>
                    </a:ext>
                  </a:extLst>
                </a:gridCol>
              </a:tblGrid>
              <a:tr h="28575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FAN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P2[3]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181349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PWM1[4] — Pulse Width Modulator 1, channel 4 output.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086907"/>
                  </a:ext>
                </a:extLst>
              </a:tr>
              <a:tr h="1352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DCD1 — Data Carrier Detect input for UART1.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701620"/>
                  </a:ext>
                </a:extLst>
              </a:tr>
              <a:tr h="1852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TRACEDATA[2] — Trace data, bit 2.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359585"/>
                  </a:ext>
                </a:extLst>
              </a:tr>
              <a:tr h="28575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HE1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P2[4]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019113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PWM1[5] — Pulse Width Modulator 1, channel 5 output.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214021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DSR1 — Data Set Ready input for UART1.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271236"/>
                  </a:ext>
                </a:extLst>
              </a:tr>
              <a:tr h="225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TRACEDATA[1] — Trace data, bit 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026833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HE0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P2[7]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631064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RD2 — CAN2 receiver input. (LPC1769/68/66/65/64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408871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RTS1 — Request to Send output for UART1. Can also be configured to be an RS-485/EIA-485 output enable signal.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133899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230474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BED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P2[5]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54749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PWM1[6] — Pulse Width Modulator 1, channel 6 output.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55372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DTR1 — Data Terminal Ready output for UART1. Can also be configured to be an RS-485/EIA-485 output enable signal.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508988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TRACEDATA[0] — Trace data, bit 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739314"/>
                  </a:ext>
                </a:extLst>
              </a:tr>
              <a:tr h="20017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TX0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P0[2]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66233"/>
                  </a:ext>
                </a:extLst>
              </a:tr>
              <a:tr h="1664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TXD0 — Transmitter output for UART0.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12126"/>
                  </a:ext>
                </a:extLst>
              </a:tr>
              <a:tr h="2564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 b="0" dirty="0"/>
                        <a:t>AD0[7] — A/D converter 0, input 7.</a:t>
                      </a: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7342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983160"/>
                  </a:ext>
                </a:extLst>
              </a:tr>
              <a:tr h="199727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RX0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P0[3]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0244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RXD0 — Receiver input for UART0.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113736"/>
                  </a:ext>
                </a:extLst>
              </a:tr>
              <a:tr h="2942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900" b="0" dirty="0"/>
                        <a:t>AD0[6] — A/D converter 0, input 6.</a:t>
                      </a: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014286"/>
                  </a:ext>
                </a:extLst>
              </a:tr>
              <a:tr h="1172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362459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5AE4733F-DAAA-4A04-9B6B-320DA4964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5487" y="292947"/>
            <a:ext cx="4036131" cy="26636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0EDD7B-A727-4002-954C-B8B41F3FA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715" y="3535489"/>
            <a:ext cx="4120903" cy="172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88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3F8733-9FA5-4414-B88C-84AADDCA8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57356"/>
              </p:ext>
            </p:extLst>
          </p:nvPr>
        </p:nvGraphicFramePr>
        <p:xfrm>
          <a:off x="215392" y="292946"/>
          <a:ext cx="7686043" cy="600282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81355">
                  <a:extLst>
                    <a:ext uri="{9D8B030D-6E8A-4147-A177-3AD203B41FA5}">
                      <a16:colId xmlns:a16="http://schemas.microsoft.com/office/drawing/2014/main" val="1792695561"/>
                    </a:ext>
                  </a:extLst>
                </a:gridCol>
                <a:gridCol w="524193">
                  <a:extLst>
                    <a:ext uri="{9D8B030D-6E8A-4147-A177-3AD203B41FA5}">
                      <a16:colId xmlns:a16="http://schemas.microsoft.com/office/drawing/2014/main" val="3819489899"/>
                    </a:ext>
                  </a:extLst>
                </a:gridCol>
                <a:gridCol w="658062">
                  <a:extLst>
                    <a:ext uri="{9D8B030D-6E8A-4147-A177-3AD203B41FA5}">
                      <a16:colId xmlns:a16="http://schemas.microsoft.com/office/drawing/2014/main" val="540933180"/>
                    </a:ext>
                  </a:extLst>
                </a:gridCol>
                <a:gridCol w="5822433">
                  <a:extLst>
                    <a:ext uri="{9D8B030D-6E8A-4147-A177-3AD203B41FA5}">
                      <a16:colId xmlns:a16="http://schemas.microsoft.com/office/drawing/2014/main" val="901308328"/>
                    </a:ext>
                  </a:extLst>
                </a:gridCol>
              </a:tblGrid>
              <a:tr h="28575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RESET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181349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086907"/>
                  </a:ext>
                </a:extLst>
              </a:tr>
              <a:tr h="1352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701620"/>
                  </a:ext>
                </a:extLst>
              </a:tr>
              <a:tr h="1852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359585"/>
                  </a:ext>
                </a:extLst>
              </a:tr>
              <a:tr h="28575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SD_MOSI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P0[18]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019113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DCD1 — Data Carrier Detect input for UART1.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214021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MOSI0 — Master Out Slave In for SSP0.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271236"/>
                  </a:ext>
                </a:extLst>
              </a:tr>
              <a:tr h="225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MOSI — Master Out Slave In for SPI.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026833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SD_CS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P1.23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P1[23]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631064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MCI1 — Motor control PWM channel 1, input. Also Quadrature Encoder Interface PHB input.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408871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PWM1[4] — Pulse Width Modulator 1, channel 4 output.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133899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MISO0 — Master In Slave Out for SSP0.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230474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SD_SCK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P0[15]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54749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TXD1 — Transmitter output for UART1.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55372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SCK0 — Serial clock for SSP0.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508988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SCK — Serial clock for SPI.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739314"/>
                  </a:ext>
                </a:extLst>
              </a:tr>
              <a:tr h="20017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SD_DET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P1.31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P1[31]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66233"/>
                  </a:ext>
                </a:extLst>
              </a:tr>
              <a:tr h="1664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SCK1 — Serial Clock for SSP1.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12126"/>
                  </a:ext>
                </a:extLst>
              </a:tr>
              <a:tr h="2564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 b="0" dirty="0"/>
                        <a:t>AD0[5] — A/D converter 0, input 5.</a:t>
                      </a: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7342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983160"/>
                  </a:ext>
                </a:extLst>
              </a:tr>
              <a:tr h="199727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BTN_EN2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P3.25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P3[25]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0244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MAT0[0] — Match output for Timer 0, channel 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113736"/>
                  </a:ext>
                </a:extLst>
              </a:tr>
              <a:tr h="2942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PWM1[2] — Pulse Width Modulator 1, output 2.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01428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36245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CA1F504-A3C6-4BB0-9C51-B4FAB554E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6270" y="292946"/>
            <a:ext cx="1743075" cy="13144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4EA5B6A-46AC-4E98-9957-84AED415E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4634" y="1815275"/>
            <a:ext cx="3716663" cy="331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61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3378</Words>
  <Application>Microsoft Office PowerPoint</Application>
  <PresentationFormat>Widescreen</PresentationFormat>
  <Paragraphs>558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Klipper Defaults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Kannan Krishnamoorthy</dc:creator>
  <cp:lastModifiedBy>Kannan Krishnamoorthy</cp:lastModifiedBy>
  <cp:revision>97</cp:revision>
  <dcterms:created xsi:type="dcterms:W3CDTF">2019-04-08T17:18:00Z</dcterms:created>
  <dcterms:modified xsi:type="dcterms:W3CDTF">2019-04-09T21:41:21Z</dcterms:modified>
</cp:coreProperties>
</file>