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78" r:id="rId4"/>
    <p:sldId id="279" r:id="rId5"/>
    <p:sldId id="280" r:id="rId6"/>
    <p:sldId id="274" r:id="rId7"/>
    <p:sldId id="291" r:id="rId8"/>
    <p:sldId id="292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7" r:id="rId20"/>
    <p:sldId id="29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757E5-6060-486B-97DF-E5EFFA630370}" v="135" dt="2023-02-05T05:35:19.148"/>
    <p1510:client id="{A5B33158-F496-4583-A910-E0BB49198641}" v="263" dt="2023-02-05T08:18:08.483"/>
    <p1510:client id="{CAD137D2-DFDC-4800-8A14-5F26C7B19AE6}" v="1534" dt="2023-02-04T14:15:27.124"/>
    <p1510:client id="{DD651F9A-D2DA-4137-BED1-1B6C6E73A893}" v="2248" dt="2023-02-04T10:31:53.982"/>
    <p1510:client id="{ECEC7E86-719B-470C-A037-23ED0E8E4789}" v="209" dt="2023-02-05T06:38:39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5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7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2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5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iq.ua/wiki/http-http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1541" y="197970"/>
            <a:ext cx="9144000" cy="112592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/>
                <a:cs typeface="Calibri Light"/>
              </a:rPr>
              <a:t>Кыргызский национальный университет </a:t>
            </a:r>
            <a:r>
              <a:rPr lang="ru-RU" sz="1800" dirty="0" err="1">
                <a:latin typeface="Times New Roman"/>
                <a:cs typeface="Calibri Light"/>
              </a:rPr>
              <a:t>им.Ж</a:t>
            </a:r>
            <a:r>
              <a:rPr lang="ru-RU" sz="1800" dirty="0">
                <a:latin typeface="Times New Roman"/>
                <a:cs typeface="Calibri Light"/>
              </a:rPr>
              <a:t>. </a:t>
            </a:r>
            <a:r>
              <a:rPr lang="ru-RU" sz="1800" dirty="0" err="1">
                <a:latin typeface="Times New Roman"/>
                <a:cs typeface="Calibri Light"/>
              </a:rPr>
              <a:t>Баласагына</a:t>
            </a:r>
            <a:endParaRPr lang="ru-RU" sz="1800" dirty="0">
              <a:latin typeface="Times New Roman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72393" y="1753251"/>
            <a:ext cx="4034853" cy="431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Информатика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7AEF82F-BD3B-1A42-4AC7-34AC94CC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400" b="1" dirty="0"/>
              <a:t>1</a:t>
            </a:fld>
            <a:endParaRPr lang="ru-RU" sz="1400" b="1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D1E3C-358B-D263-9E73-B2670F740281}"/>
              </a:ext>
            </a:extLst>
          </p:cNvPr>
          <p:cNvSpPr txBox="1"/>
          <p:nvPr/>
        </p:nvSpPr>
        <p:spPr>
          <a:xfrm>
            <a:off x="2360952" y="2523344"/>
            <a:ext cx="7177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                                    </a:t>
            </a:r>
            <a:r>
              <a:rPr lang="ru-RU" sz="2800" b="1" dirty="0">
                <a:latin typeface="Times New Roman"/>
                <a:cs typeface="Calibri"/>
              </a:rPr>
              <a:t>Тема: HTTP и HTTPS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EAE13-1E96-C027-37E5-8487808289FA}"/>
              </a:ext>
            </a:extLst>
          </p:cNvPr>
          <p:cNvSpPr txBox="1"/>
          <p:nvPr/>
        </p:nvSpPr>
        <p:spPr>
          <a:xfrm>
            <a:off x="9193967" y="5034196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ru-RU" sz="1400" dirty="0">
                <a:latin typeface="Calibri"/>
                <a:cs typeface="Calibri"/>
              </a:rPr>
              <a:t>Выполнил:</a:t>
            </a:r>
            <a:endParaRPr lang="ru-RU">
              <a:cs typeface="Calibri" panose="020F0502020204030204"/>
            </a:endParaRPr>
          </a:p>
          <a:p>
            <a:pPr lvl="1"/>
            <a:r>
              <a:rPr lang="ru-RU" sz="1400" dirty="0">
                <a:latin typeface="Calibri"/>
                <a:cs typeface="Calibri"/>
              </a:rPr>
              <a:t>студент ИТ-2-22</a:t>
            </a:r>
          </a:p>
          <a:p>
            <a:pPr lvl="1"/>
            <a:r>
              <a:rPr lang="ru-RU" sz="1400" dirty="0">
                <a:latin typeface="Calibri"/>
                <a:cs typeface="Calibri"/>
              </a:rPr>
              <a:t>Сулайманов И.Т</a:t>
            </a:r>
          </a:p>
          <a:p>
            <a:pPr lvl="1"/>
            <a:r>
              <a:rPr lang="ru-RU" sz="1400" dirty="0">
                <a:latin typeface="Calibri"/>
                <a:cs typeface="Calibri"/>
              </a:rPr>
              <a:t>Проверил:</a:t>
            </a:r>
          </a:p>
          <a:p>
            <a:pPr lvl="1"/>
            <a:r>
              <a:rPr lang="ru-RU" sz="1400" dirty="0">
                <a:latin typeface="Calibri"/>
                <a:cs typeface="Calibri"/>
              </a:rPr>
              <a:t>Изотов А.О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5685D-9B66-2F29-3297-1AA1478C143D}"/>
              </a:ext>
            </a:extLst>
          </p:cNvPr>
          <p:cNvSpPr txBox="1"/>
          <p:nvPr/>
        </p:nvSpPr>
        <p:spPr>
          <a:xfrm>
            <a:off x="4659442" y="62084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                    2023г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54862-7EF3-AC0D-1EF6-F0DD68F7792B}"/>
              </a:ext>
            </a:extLst>
          </p:cNvPr>
          <p:cNvSpPr txBox="1"/>
          <p:nvPr/>
        </p:nvSpPr>
        <p:spPr>
          <a:xfrm>
            <a:off x="2635769" y="487181"/>
            <a:ext cx="7440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Министерство образования и науки Кыргызской Республики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15480313-57DD-DEE7-B800-F64F3DEB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" y="-1235"/>
            <a:ext cx="12190587" cy="6860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43DC2-4EA5-6FA8-E6E3-AE2D9353EA49}"/>
              </a:ext>
            </a:extLst>
          </p:cNvPr>
          <p:cNvSpPr txBox="1"/>
          <p:nvPr/>
        </p:nvSpPr>
        <p:spPr>
          <a:xfrm>
            <a:off x="1311638" y="1411574"/>
            <a:ext cx="925142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SSL-сертификаты (Secure Socket Layer)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- это электронные файлы, используемые для удостоверения идентичности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 веб-сайта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и</a:t>
            </a:r>
            <a:r>
              <a:rPr lang="ru-RU" u="sng" dirty="0">
                <a:solidFill>
                  <a:schemeClr val="bg1"/>
                </a:solidFill>
                <a:ea typeface="+mn-lt"/>
                <a:cs typeface="+mn-lt"/>
              </a:rPr>
              <a:t> шифрования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соединения с ним.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Они необходимы для использования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так как они позволяют проверить, что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 веб-сайт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с которым вы обмениваетесь данными, является настоящим сайтом, а не поддельным. 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Они также обеспечивают шифрование соединения, что означает, что данные, передаваемые между вашим браузером и 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веб-сайтом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недоступны для шпионажа.</a:t>
            </a:r>
            <a:endParaRPr lang="ru-RU" dirty="0">
              <a:solidFill>
                <a:schemeClr val="bg1"/>
              </a:solidFill>
              <a:cs typeface="Calibri" panose="020F0502020204030204"/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1D062-D14F-42D6-EF89-5BF235F8544D}"/>
              </a:ext>
            </a:extLst>
          </p:cNvPr>
          <p:cNvSpPr txBox="1"/>
          <p:nvPr/>
        </p:nvSpPr>
        <p:spPr>
          <a:xfrm>
            <a:off x="637081" y="53714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 SSL-сертификаты</a:t>
            </a:r>
            <a:endParaRPr lang="ru-RU" sz="2400" b="1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8" name="Рисунок 5">
            <a:extLst>
              <a:ext uri="{FF2B5EF4-FFF2-40B4-BE49-F238E27FC236}">
                <a16:creationId xmlns:a16="http://schemas.microsoft.com/office/drawing/2014/main" id="{C0B7067E-5590-FDAC-2899-9F4E1DD3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73" y="4001718"/>
            <a:ext cx="3105462" cy="172767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C55A43-26A5-3179-63BC-DFD04D3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1C1F6CC5-324C-3D21-EB3B-AD3B0228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2145CF-22F0-CCA6-02BA-0084F981CBA4}"/>
              </a:ext>
            </a:extLst>
          </p:cNvPr>
          <p:cNvSpPr txBox="1"/>
          <p:nvPr/>
        </p:nvSpPr>
        <p:spPr>
          <a:xfrm>
            <a:off x="1761344" y="1336622"/>
            <a:ext cx="685300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TLS (Transport Layer Security)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это протокол безопасности, используемый для защиты данных, передаваемых по Интернету.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TLS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используется для шифрования информации, передаваемой между клиентом (например, веб-браузером) и сервером (например, веб-сайтом), предотвращая перехват данных или их изменение во время передачи. 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rgbClr val="00B0F0"/>
                </a:solidFill>
                <a:latin typeface="Calibri"/>
                <a:ea typeface="+mn-lt"/>
                <a:cs typeface="+mn-lt"/>
              </a:rPr>
              <a:t>Это важно для защиты конфиденциальности и безопасности информации, особенно при обмене критической или чувствительной информацией, такой как пароли или кредитные карты.</a:t>
            </a:r>
            <a:endParaRPr lang="ru-RU">
              <a:solidFill>
                <a:srgbClr val="00B0F0"/>
              </a:solidFill>
              <a:latin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4B4F063-386B-4DB6-075F-6C513F30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236" y="1102363"/>
            <a:ext cx="2968052" cy="4003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D066D4-3FC6-F6A7-00DC-495535D9624D}"/>
              </a:ext>
            </a:extLst>
          </p:cNvPr>
          <p:cNvSpPr txBox="1"/>
          <p:nvPr/>
        </p:nvSpPr>
        <p:spPr>
          <a:xfrm>
            <a:off x="774491" y="57462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cs typeface="Calibri"/>
              </a:rPr>
              <a:t>TLS - это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51D4A6-482B-B6B6-526F-A0014EAC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54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815700F6-DDA2-83BE-C3DA-4DD03682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3C4295-F1CF-6E4F-9BDB-CECF805FB168}"/>
              </a:ext>
            </a:extLst>
          </p:cNvPr>
          <p:cNvSpPr txBox="1"/>
          <p:nvPr/>
        </p:nvSpPr>
        <p:spPr>
          <a:xfrm>
            <a:off x="1436557" y="1036820"/>
            <a:ext cx="79897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TLS (Transport Layer Security)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сертификаты - это цифровые сертификаты, используемые для проверки подлинности веб-сайта и шифрования данных, передаваемых между веб-сервером и браузером.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Они являются частью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TLS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протокола, который предлагает защиту для данных, передаваемых по Интернету. Когда веб-сайт использует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TLS-сертификат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браузер может проверить подлинность сайта, используя центры сертификации.</a:t>
            </a:r>
            <a:endParaRPr lang="ru-RU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E7F42-A21C-CD7F-1E0B-F4F6579C449B}"/>
              </a:ext>
            </a:extLst>
          </p:cNvPr>
          <p:cNvSpPr txBox="1"/>
          <p:nvPr/>
        </p:nvSpPr>
        <p:spPr>
          <a:xfrm>
            <a:off x="1436557" y="3585148"/>
            <a:ext cx="78273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TLS сертификаты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могут выглядеть разным образом в зависимости от используемого браузера или платформы, но обычно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они представлены как иконка замка в адресной строке браузера</a:t>
            </a:r>
            <a:r>
              <a:rPr lang="ru-RU" dirty="0">
                <a:solidFill>
                  <a:srgbClr val="92D050"/>
                </a:solidFill>
                <a:ea typeface="+mn-lt"/>
                <a:cs typeface="+mn-lt"/>
              </a:rPr>
              <a:t>,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которая указывает на то, что веб-сайт использует защищенное соединение.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F131DA-C91F-42BC-B3ED-4B0AE034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99" y="5005299"/>
            <a:ext cx="2743200" cy="1444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9B7B80-94C7-77C9-1C97-76BC6837574A}"/>
              </a:ext>
            </a:extLst>
          </p:cNvPr>
          <p:cNvSpPr txBox="1"/>
          <p:nvPr/>
        </p:nvSpPr>
        <p:spPr>
          <a:xfrm>
            <a:off x="737016" y="412229"/>
            <a:ext cx="29680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TLS - сертификаты</a:t>
            </a:r>
            <a:endParaRPr lang="ru-RU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62F864-3CB0-F0E1-5A0B-BD9E9C45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34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04BD3F-3ACE-9512-B085-38E16CE8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ABF49-D8E8-63E4-D45D-F1D0875D6F36}"/>
              </a:ext>
            </a:extLst>
          </p:cNvPr>
          <p:cNvSpPr txBox="1"/>
          <p:nvPr/>
        </p:nvSpPr>
        <p:spPr>
          <a:xfrm>
            <a:off x="1461541" y="1311639"/>
            <a:ext cx="781487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Проверка подлинности сертификатов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b="1" dirty="0">
                <a:solidFill>
                  <a:srgbClr val="FF0000"/>
                </a:solidFill>
                <a:ea typeface="+mn-lt"/>
                <a:cs typeface="+mn-lt"/>
              </a:rPr>
              <a:t>SSL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TLS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выполняется с использованием системы центров сертификации </a:t>
            </a:r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(CA)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которые являются третьими сторонами, которые выдают и подтверждают сертификаты. 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Когда клиент (например, браузер) подключается к серверу через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сервер предоставляет свой сертификат.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Браузер проверяет этот сертификат на подлинность, сравнивая его со списком сертификатов, доверенных установленными центрами сертификации. 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Если сертификат не является подлинным, браузер может предоставить предупреждение пользователю или автоматически отклонить соединение.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3B3E5-FECD-7A32-5B56-153AAC19D9C3}"/>
              </a:ext>
            </a:extLst>
          </p:cNvPr>
          <p:cNvSpPr txBox="1"/>
          <p:nvPr/>
        </p:nvSpPr>
        <p:spPr>
          <a:xfrm>
            <a:off x="424721" y="387245"/>
            <a:ext cx="60535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Проверка подлинности сертификатов SSL/TLS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BD4128-773A-1380-BD4A-608C28B2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7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129B16-CBF5-39DC-746D-CA372F42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668F4-9E16-D355-23D3-E7B84FC8D6B3}"/>
              </a:ext>
            </a:extLst>
          </p:cNvPr>
          <p:cNvSpPr txBox="1"/>
          <p:nvPr/>
        </p:nvSpPr>
        <p:spPr>
          <a:xfrm>
            <a:off x="1736360" y="1236687"/>
            <a:ext cx="87392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HTTPS статусы это коды ответа, которые возвращает сервер при запросе клиента через защищенное HTTPS соединение. Основные статусы: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200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OK: запрос выполнен успешно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201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Created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: ресурс успешно создан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204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No Content: успешный запрос, но нет необходимой информации для возврата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400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Bad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Request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: неверный запрос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401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Unauthorized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: необходима аутентификация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403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Forbidden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: доступ запрещен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404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Found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: ресурс не найден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500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Internal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Server </a:t>
            </a:r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Error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: внутренняя ошибка сервера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u="sng" dirty="0">
                <a:solidFill>
                  <a:srgbClr val="00B0F0"/>
                </a:solidFill>
                <a:ea typeface="+mn-lt"/>
                <a:cs typeface="+mn-lt"/>
              </a:rPr>
              <a:t>Это лишь некоторые из статусов, всего их более 50.</a:t>
            </a:r>
            <a:endParaRPr lang="ru-RU" b="1" u="sng" dirty="0">
              <a:solidFill>
                <a:srgbClr val="FFFFFF"/>
              </a:solidFill>
              <a:cs typeface="Calibri" panose="020F0502020204030204"/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F004-1B00-781F-CF00-14662D7B60FB}"/>
              </a:ext>
            </a:extLst>
          </p:cNvPr>
          <p:cNvSpPr txBox="1"/>
          <p:nvPr/>
        </p:nvSpPr>
        <p:spPr>
          <a:xfrm>
            <a:off x="574623" y="48718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cs typeface="Calibri"/>
              </a:rPr>
              <a:t>HTTPS статусы: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1397DE3-9423-B30B-A7FC-BF36894C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653FF6-7A8B-661B-20B3-C34CE2C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9E2A3-A57C-442C-3545-C8EA78C78E3E}"/>
              </a:ext>
            </a:extLst>
          </p:cNvPr>
          <p:cNvSpPr txBox="1"/>
          <p:nvPr/>
        </p:nvSpPr>
        <p:spPr>
          <a:xfrm>
            <a:off x="1361606" y="1199212"/>
            <a:ext cx="741513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Шифрование: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все данные, отправленные через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шифруются, что защищает их от перехвата и прослушивания.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Проверка подлинности: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использует сертификаты, чтобы проверить, является ли веб-сайт, с которым вы соединяетесь, тем, за кого он себя выдает.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Целостность данных: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проверяет, что данные не были изменены в процессе передачи, что гарантирует целостность передаваемых данных.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 целом,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обеспечивает конфиденциальность, проверку подлинности и целостность данных, что делает соединение безопасным и защищенным.</a:t>
            </a:r>
            <a:endParaRPr lang="ru-RU" dirty="0">
              <a:solidFill>
                <a:schemeClr val="bg1"/>
              </a:solidFill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A7AD6-961E-A0C0-9856-94B0042B844D}"/>
              </a:ext>
            </a:extLst>
          </p:cNvPr>
          <p:cNvSpPr txBox="1"/>
          <p:nvPr/>
        </p:nvSpPr>
        <p:spPr>
          <a:xfrm>
            <a:off x="687049" y="399737"/>
            <a:ext cx="60285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Как HTTPS обеспечивает безопасность соединения: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5175B49-8977-21DA-B5C0-D69B3DFB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4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1C6DEC-90C3-3D71-8D2C-F88C8653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6EDFD-7257-CA2B-9657-E8AFBE265A7E}"/>
              </a:ext>
            </a:extLst>
          </p:cNvPr>
          <p:cNvSpPr txBox="1"/>
          <p:nvPr/>
        </p:nvSpPr>
        <p:spPr>
          <a:xfrm>
            <a:off x="1536491" y="1124262"/>
            <a:ext cx="892664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может положительно влиять на поисковую </a:t>
            </a:r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оптимизацию сайтов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Поисковые движки, такие как </a:t>
            </a:r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Google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учитывают использование </a:t>
            </a:r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при ранжировании сайтов в результатах поиска.</a:t>
            </a:r>
          </a:p>
          <a:p>
            <a:endParaRPr lang="ru-RU" b="1" dirty="0">
              <a:solidFill>
                <a:srgbClr val="92D050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дает поисковым движкам уверенность в том, что информация, передаваемая между сайтом и пользователем, является защищенной и не может быть перехвачена третьими лицами. 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Однако, это всего лишь один из многих факторов, влияющих на ранжирование сайтов в поисковых результатах, и необходимо учитывать и другие аспекты, такие как качество контента и удобство использования.</a:t>
            </a:r>
            <a:endParaRPr lang="ru-RU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5DE62-7D2D-EC88-CD9C-08086F37251E}"/>
              </a:ext>
            </a:extLst>
          </p:cNvPr>
          <p:cNvSpPr txBox="1"/>
          <p:nvPr/>
        </p:nvSpPr>
        <p:spPr>
          <a:xfrm>
            <a:off x="437213" y="362262"/>
            <a:ext cx="62159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Влияние HTTPS на поисковую оптимизацию сайтов.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E213D7-4DFD-2E94-613A-20DB9D9B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9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6367E8-2FAD-5472-924D-1E6C3A87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98219-6ED1-3F93-8ECD-BAC17F45EA97}"/>
              </a:ext>
            </a:extLst>
          </p:cNvPr>
          <p:cNvSpPr txBox="1"/>
          <p:nvPr/>
        </p:nvSpPr>
        <p:spPr>
          <a:xfrm>
            <a:off x="2023672" y="1449048"/>
            <a:ext cx="625339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rgbClr val="FF0000"/>
                </a:solidFill>
                <a:ea typeface="+mn-lt"/>
                <a:cs typeface="+mn-lt"/>
              </a:rPr>
              <a:t>Увеличение нагрузки на сервер: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использование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может увеличить нагрузку на сервер, так как все запросы и ответы должны быть зашифрованы и расшифрованы.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rgbClr val="FF0000"/>
                </a:solidFill>
                <a:ea typeface="+mn-lt"/>
                <a:cs typeface="+mn-lt"/>
              </a:rPr>
              <a:t>Установка сертификатов: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использование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требует установки подлинного сертификата, что может быть дороже и более сложным, чем использование </a:t>
            </a:r>
            <a:r>
              <a:rPr lang="ru-RU" dirty="0">
                <a:solidFill>
                  <a:srgbClr val="FF0000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rgbClr val="FF0000"/>
                </a:solidFill>
                <a:ea typeface="+mn-lt"/>
                <a:cs typeface="+mn-lt"/>
              </a:rPr>
              <a:t>Совместимость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: некоторые устаревшие браузеры или устройства могут иметь проблемы с HTTPS, так как они могут не поддерживать современные версии протоколов SSL/TLS.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rgbClr val="FF0000"/>
                </a:solidFill>
                <a:ea typeface="+mn-lt"/>
                <a:cs typeface="+mn-lt"/>
              </a:rPr>
              <a:t>Проблемы с кешированием: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при использовании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могут возникнуть проблемы с кешированием, так как браузеры могут не кешировать содержимое защищенных страниц.</a:t>
            </a:r>
            <a:endParaRPr lang="ru-RU" dirty="0">
              <a:solidFill>
                <a:schemeClr val="bg1"/>
              </a:solidFill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FA803-6F6E-1D35-8709-B7ED47856AB4}"/>
              </a:ext>
            </a:extLst>
          </p:cNvPr>
          <p:cNvSpPr txBox="1"/>
          <p:nvPr/>
        </p:nvSpPr>
        <p:spPr>
          <a:xfrm>
            <a:off x="724524" y="412229"/>
            <a:ext cx="40423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HTTPS имеет несколько недостатков: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ABC16-D2FE-6E08-8622-93E38C74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F6FA4A-ABC6-8E60-F13A-3CC711E9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7" cy="686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F03E3-B0BF-63A8-6D57-9462287529A1}"/>
              </a:ext>
            </a:extLst>
          </p:cNvPr>
          <p:cNvSpPr txBox="1"/>
          <p:nvPr/>
        </p:nvSpPr>
        <p:spPr>
          <a:xfrm>
            <a:off x="1523999" y="1236688"/>
            <a:ext cx="82271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являются важными протоколами, используемыми для передачи данных в Интернете. 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rgbClr val="FF0000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является протоколом без состояния, который используется для передачи данных по вебу. 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b="1" u="sng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дополняет </a:t>
            </a:r>
            <a:r>
              <a:rPr lang="ru-RU" b="1" dirty="0">
                <a:solidFill>
                  <a:srgbClr val="FF0000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уровнем безопасности, шифруя передаваемые данные. 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TLS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-сертификаты необходимы для использования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 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чтобы подтвердить легитимность веб-сайта. </a:t>
            </a: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Использование</a:t>
            </a:r>
            <a:r>
              <a:rPr lang="ru-RU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приносит множество преимуществ, включая повышение безопасности, улучшение пользовательского опыта и улучшение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 SEO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 целом, использование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является важным шагом для защиты конфиденциальности и безопасности данных в Интернете.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530A5-060B-89C4-10A3-78CDB7FBB42C}"/>
              </a:ext>
            </a:extLst>
          </p:cNvPr>
          <p:cNvSpPr txBox="1"/>
          <p:nvPr/>
        </p:nvSpPr>
        <p:spPr>
          <a:xfrm>
            <a:off x="737016" y="57462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Заключение: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31BA-7BEF-0930-A98C-483C9BA8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36AF7A0-144E-6BC2-8D36-2B8843EB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" y="-4777"/>
            <a:ext cx="12187002" cy="6867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547C8-4EEB-981A-BD34-D5E8F0FB25B6}"/>
              </a:ext>
            </a:extLst>
          </p:cNvPr>
          <p:cNvSpPr txBox="1"/>
          <p:nvPr/>
        </p:nvSpPr>
        <p:spPr>
          <a:xfrm rot="5400000">
            <a:off x="-449706" y="248586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  <a:cs typeface="Calibri"/>
              </a:rPr>
              <a:t>Источники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76B10-EB83-5C8B-356E-D8F5CA2E4628}"/>
              </a:ext>
            </a:extLst>
          </p:cNvPr>
          <p:cNvSpPr txBox="1"/>
          <p:nvPr/>
        </p:nvSpPr>
        <p:spPr>
          <a:xfrm>
            <a:off x="1736360" y="1374097"/>
            <a:ext cx="3292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37EFB-6E42-A3DF-A0AA-1D8B678CCAC9}"/>
              </a:ext>
            </a:extLst>
          </p:cNvPr>
          <p:cNvSpPr txBox="1"/>
          <p:nvPr/>
        </p:nvSpPr>
        <p:spPr>
          <a:xfrm>
            <a:off x="1186721" y="1711377"/>
            <a:ext cx="365510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https://google.com</a:t>
            </a:r>
            <a:endParaRPr lang="ru-RU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https://hostiq.ua/wiki/http-https/</a:t>
            </a:r>
            <a:endParaRPr lang="ru-RU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https://selectel.ru/blog/http-https/ https://ru.m.wikipedia.org/wiki/TLS https://ru.m.wikipedia.org/wiki/SSL</a:t>
            </a:r>
            <a:endParaRPr lang="ru-RU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7F6D9-7028-13FE-3B47-1799634B4592}"/>
              </a:ext>
            </a:extLst>
          </p:cNvPr>
          <p:cNvSpPr txBox="1"/>
          <p:nvPr/>
        </p:nvSpPr>
        <p:spPr>
          <a:xfrm>
            <a:off x="699540" y="68704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ea typeface="Calibri"/>
                <a:cs typeface="Calibri"/>
              </a:rPr>
              <a:t>Источники: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49B0FA-96DA-9754-97EF-431868DC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9DA5-B4B9-82CE-E49B-A5DCB337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17" y="527519"/>
            <a:ext cx="10515600" cy="46363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Times New Roman"/>
                <a:cs typeface="Calibri Light"/>
              </a:rPr>
              <a:t>Содержание</a:t>
            </a: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769AC5F-35B0-F142-07AB-67799ED2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AA8D-0C9F-AC2D-DFEC-A8EB82FD3484}"/>
              </a:ext>
            </a:extLst>
          </p:cNvPr>
          <p:cNvSpPr txBox="1"/>
          <p:nvPr/>
        </p:nvSpPr>
        <p:spPr>
          <a:xfrm>
            <a:off x="1061803" y="104931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10FA9-95AA-2F81-5E72-0D2276656F05}"/>
              </a:ext>
            </a:extLst>
          </p:cNvPr>
          <p:cNvSpPr txBox="1"/>
          <p:nvPr/>
        </p:nvSpPr>
        <p:spPr>
          <a:xfrm>
            <a:off x="1174229" y="10867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3. 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606C7-0BFA-81C8-A0E8-A218867E236F}"/>
              </a:ext>
            </a:extLst>
          </p:cNvPr>
          <p:cNvSpPr txBox="1"/>
          <p:nvPr/>
        </p:nvSpPr>
        <p:spPr>
          <a:xfrm>
            <a:off x="1174229" y="14615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4. Что такое HTTP 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3770E-6540-2235-7932-DF711803F83C}"/>
              </a:ext>
            </a:extLst>
          </p:cNvPr>
          <p:cNvSpPr txBox="1"/>
          <p:nvPr/>
        </p:nvSpPr>
        <p:spPr>
          <a:xfrm>
            <a:off x="1174229" y="18362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5. Что такое HTTPS?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67B94-261A-4F1E-21B2-A268315CF602}"/>
              </a:ext>
            </a:extLst>
          </p:cNvPr>
          <p:cNvSpPr txBox="1"/>
          <p:nvPr/>
        </p:nvSpPr>
        <p:spPr>
          <a:xfrm>
            <a:off x="1174229" y="25858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8. SSL-сертификаты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32133-2A66-A39B-A231-DC5C26F1194A}"/>
              </a:ext>
            </a:extLst>
          </p:cNvPr>
          <p:cNvSpPr txBox="1"/>
          <p:nvPr/>
        </p:nvSpPr>
        <p:spPr>
          <a:xfrm>
            <a:off x="1174229" y="4084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12. Преимущества HTTPS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3229B-AA29-AC5B-8521-394E883526C7}"/>
              </a:ext>
            </a:extLst>
          </p:cNvPr>
          <p:cNvSpPr txBox="1"/>
          <p:nvPr/>
        </p:nvSpPr>
        <p:spPr>
          <a:xfrm>
            <a:off x="1174229" y="4459573"/>
            <a:ext cx="5653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13. </a:t>
            </a:r>
            <a:r>
              <a:rPr lang="ru-RU" dirty="0">
                <a:ea typeface="+mn-lt"/>
                <a:cs typeface="+mn-lt"/>
              </a:rPr>
              <a:t>Как HTTPS обеспечивает безопасность соединения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54D87-8D64-1C01-C95E-5E8DD0FD9CAD}"/>
              </a:ext>
            </a:extLst>
          </p:cNvPr>
          <p:cNvSpPr txBox="1"/>
          <p:nvPr/>
        </p:nvSpPr>
        <p:spPr>
          <a:xfrm>
            <a:off x="1174229" y="4834327"/>
            <a:ext cx="61034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14. влияние HTTPS на поисковую оптимизацию сайтов.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084FC-4CFF-6817-2CDB-EDF64576A363}"/>
              </a:ext>
            </a:extLst>
          </p:cNvPr>
          <p:cNvSpPr txBox="1"/>
          <p:nvPr/>
        </p:nvSpPr>
        <p:spPr>
          <a:xfrm>
            <a:off x="1174231" y="3710065"/>
            <a:ext cx="4392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11. Проверка подлинности сертификатов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6F58C-352A-10A6-A9B0-2124492D7F2B}"/>
              </a:ext>
            </a:extLst>
          </p:cNvPr>
          <p:cNvSpPr txBox="1"/>
          <p:nvPr/>
        </p:nvSpPr>
        <p:spPr>
          <a:xfrm>
            <a:off x="1174229" y="22110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7. SSL - это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0F930-F173-824E-124C-56BC4BCD7DE4}"/>
              </a:ext>
            </a:extLst>
          </p:cNvPr>
          <p:cNvSpPr txBox="1"/>
          <p:nvPr/>
        </p:nvSpPr>
        <p:spPr>
          <a:xfrm>
            <a:off x="7057868" y="410980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335CC-4CDA-DE78-F972-53BA9943038D}"/>
              </a:ext>
            </a:extLst>
          </p:cNvPr>
          <p:cNvSpPr txBox="1"/>
          <p:nvPr/>
        </p:nvSpPr>
        <p:spPr>
          <a:xfrm>
            <a:off x="6370819" y="113675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A0F55-A45A-8AB0-C672-E8A63F1A782A}"/>
              </a:ext>
            </a:extLst>
          </p:cNvPr>
          <p:cNvSpPr txBox="1"/>
          <p:nvPr/>
        </p:nvSpPr>
        <p:spPr>
          <a:xfrm>
            <a:off x="1174228" y="2960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9. TLS - это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CC3A8-70B9-7C7A-AF87-BDD76131681E}"/>
              </a:ext>
            </a:extLst>
          </p:cNvPr>
          <p:cNvSpPr txBox="1"/>
          <p:nvPr/>
        </p:nvSpPr>
        <p:spPr>
          <a:xfrm>
            <a:off x="1174229" y="5209081"/>
            <a:ext cx="5154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15. HTTPS имеет несколько недостатков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36D5D-0036-97CA-010E-ACC53F60509C}"/>
              </a:ext>
            </a:extLst>
          </p:cNvPr>
          <p:cNvSpPr txBox="1"/>
          <p:nvPr/>
        </p:nvSpPr>
        <p:spPr>
          <a:xfrm>
            <a:off x="1174229" y="33353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10. TLS - сертификаты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63D67-1570-0653-9B72-07842016541A}"/>
              </a:ext>
            </a:extLst>
          </p:cNvPr>
          <p:cNvSpPr txBox="1"/>
          <p:nvPr/>
        </p:nvSpPr>
        <p:spPr>
          <a:xfrm>
            <a:off x="1174229" y="55838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16. Заключение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827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FAD67723-8611-48C5-D8DC-FA9B0C31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8" y="-77"/>
            <a:ext cx="12202617" cy="6858155"/>
          </a:xfrm>
          <a:prstGeom prst="rect">
            <a:avLst/>
          </a:prstGeom>
        </p:spPr>
      </p:pic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38335C-B554-CD1F-8099-DD4F2A98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02" y="341963"/>
            <a:ext cx="10438150" cy="36507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337D75-0F26-A15F-7550-1AFB9B71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4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546EE26-541E-80AB-3B76-423B4790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8" y="-77"/>
            <a:ext cx="12204930" cy="6858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F9D5C0-A363-1E3C-87C0-9D2640C18AD9}"/>
              </a:ext>
            </a:extLst>
          </p:cNvPr>
          <p:cNvSpPr txBox="1"/>
          <p:nvPr/>
        </p:nvSpPr>
        <p:spPr>
          <a:xfrm>
            <a:off x="687049" y="424721"/>
            <a:ext cx="3167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  <a:latin typeface="Calibri"/>
                <a:cs typeface="Calibri"/>
              </a:rPr>
              <a:t>Введение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A325F-C161-331F-7017-C24CA40BDCD1}"/>
              </a:ext>
            </a:extLst>
          </p:cNvPr>
          <p:cNvSpPr txBox="1"/>
          <p:nvPr/>
        </p:nvSpPr>
        <p:spPr>
          <a:xfrm>
            <a:off x="1324130" y="1374098"/>
            <a:ext cx="1030073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"/>
              </a:rPr>
              <a:t>HTTP(Hyper Text Transfer Protocol) и HTTPS(Hyper Text Transfer Protocol Secure)</a:t>
            </a:r>
            <a:r>
              <a:rPr lang="ru-RU" dirty="0">
                <a:solidFill>
                  <a:schemeClr val="bg1"/>
                </a:solidFill>
                <a:latin typeface="Calibri"/>
                <a:cs typeface="Calibri"/>
              </a:rPr>
              <a:t>  </a:t>
            </a:r>
            <a:endParaRPr lang="ru-RU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ru-RU" dirty="0">
                <a:solidFill>
                  <a:schemeClr val="bg1"/>
                </a:solidFill>
                <a:latin typeface="Calibri" panose="020F0502020204030204"/>
                <a:cs typeface="Calibri"/>
              </a:rPr>
              <a:t>являются протоколами передачи данных, используемыми для общения между      </a:t>
            </a:r>
            <a:endParaRPr lang="ru-RU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chemeClr val="bg1"/>
                </a:solidFill>
                <a:latin typeface="Calibri"/>
                <a:cs typeface="Calibri"/>
              </a:rPr>
              <a:t>веб-серверами и клиентскими браузерами. </a:t>
            </a:r>
            <a:endParaRPr lang="ru-RU">
              <a:solidFill>
                <a:schemeClr val="bg1"/>
              </a:solidFill>
              <a:latin typeface="Calibri"/>
              <a:cs typeface="Calibri"/>
            </a:endParaRPr>
          </a:p>
          <a:p>
            <a:endParaRPr lang="ru-RU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ru-RU" b="1" dirty="0">
                <a:solidFill>
                  <a:schemeClr val="bg1"/>
                </a:solidFill>
                <a:latin typeface="Calibri"/>
                <a:cs typeface="Calibri"/>
              </a:rPr>
              <a:t>HTTP</a:t>
            </a:r>
            <a:r>
              <a:rPr lang="ru-RU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ru-RU" b="1" u="sng" dirty="0">
                <a:solidFill>
                  <a:srgbClr val="FF0000"/>
                </a:solidFill>
                <a:latin typeface="Calibri"/>
                <a:cs typeface="Calibri"/>
              </a:rPr>
              <a:t>является незащищенным</a:t>
            </a:r>
            <a:r>
              <a:rPr lang="ru-RU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/>
                <a:cs typeface="Calibri"/>
              </a:rPr>
              <a:t>протоколом, в то время как</a:t>
            </a:r>
            <a:r>
              <a:rPr lang="ru-RU" b="1" dirty="0">
                <a:solidFill>
                  <a:schemeClr val="bg1"/>
                </a:solidFill>
                <a:latin typeface="Calibri"/>
                <a:cs typeface="Calibri"/>
              </a:rPr>
              <a:t> HTTPS </a:t>
            </a:r>
            <a:r>
              <a:rPr lang="ru-RU" u="sng" dirty="0">
                <a:solidFill>
                  <a:srgbClr val="92D050"/>
                </a:solidFill>
                <a:latin typeface="Calibri"/>
                <a:cs typeface="Calibri"/>
              </a:rPr>
              <a:t>добавляет уровень шифрования</a:t>
            </a:r>
            <a:r>
              <a:rPr lang="ru-RU" dirty="0">
                <a:solidFill>
                  <a:schemeClr val="bg1"/>
                </a:solidFill>
                <a:latin typeface="Calibri"/>
                <a:cs typeface="Calibri"/>
              </a:rPr>
              <a:t> для защиты передаваемых данных.</a:t>
            </a:r>
            <a:endParaRPr lang="ru-RU">
              <a:solidFill>
                <a:schemeClr val="bg1"/>
              </a:solidFill>
              <a:latin typeface="Calibri"/>
              <a:cs typeface="Calibri"/>
            </a:endParaRPr>
          </a:p>
          <a:p>
            <a:endParaRPr lang="ru-RU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chemeClr val="bg1"/>
                </a:solidFill>
                <a:latin typeface="Calibri"/>
                <a:cs typeface="Calibri"/>
              </a:rPr>
              <a:t>Они важны, потому что предоставляют безопасный механизм для передачи конфиденциальных данных, таких как пароль и кредитные карты, между веб-сайтами и пользовательский опыт и увеличить доверие к веб-сайту.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AB2D76-9C88-BB17-CD5F-8E1DDC3D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005" y="4398267"/>
            <a:ext cx="4013430" cy="184925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0A6C34-7E69-137A-FAE4-4555B60F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1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A38FCDE3-8179-3B20-CA22-AED79570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3727"/>
            <a:ext cx="12190587" cy="686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EF812-6A3A-555A-DD93-20C4D2B7A40D}"/>
              </a:ext>
            </a:extLst>
          </p:cNvPr>
          <p:cNvSpPr txBox="1"/>
          <p:nvPr/>
        </p:nvSpPr>
        <p:spPr>
          <a:xfrm>
            <a:off x="1335003" y="1250336"/>
            <a:ext cx="1016333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HTTP (Hyper Text Transfer Protocol)</a:t>
            </a:r>
            <a:r>
              <a:rPr lang="ru-RU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- это протокол, используемый для передачи данных по Интернету.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это протокол без состояния, это означает, что каждый запрос и ответ в процессе обмена данными является независимым и не содержит информации о состоянии сессии.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работает путем отправки запросов от клиента к серверу и получения ответов от сервера. Клиент может отправлять запросы, такие как </a:t>
            </a:r>
            <a:r>
              <a:rPr lang="ru-RU" u="sng" dirty="0">
                <a:solidFill>
                  <a:srgbClr val="92D050"/>
                </a:solidFill>
                <a:ea typeface="+mn-lt"/>
                <a:cs typeface="+mn-lt"/>
              </a:rPr>
              <a:t>GET</a:t>
            </a:r>
            <a:r>
              <a:rPr lang="ru-RU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или </a:t>
            </a:r>
            <a:r>
              <a:rPr lang="ru-RU" u="sng" dirty="0">
                <a:solidFill>
                  <a:srgbClr val="FF0000"/>
                </a:solidFill>
                <a:ea typeface="+mn-lt"/>
                <a:cs typeface="+mn-lt"/>
              </a:rPr>
              <a:t>POST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для получения информации или отправки данных на сервер. </a:t>
            </a:r>
            <a:endParaRPr lang="ru-RU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Сервер возвращает ответы в виде статуса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 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и содержимого, например,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HTML страницу.</a:t>
            </a:r>
            <a:endParaRPr lang="ru-RU" b="1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endParaRPr lang="ru-RU" b="1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является основным протоколом, используемым для веб-серфинга и доступа к веб-сайтам.</a:t>
            </a:r>
            <a:endParaRPr lang="ru-RU" dirty="0">
              <a:solidFill>
                <a:schemeClr val="bg1"/>
              </a:solidFill>
            </a:endParaRP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3B909-C7D1-8B15-9F34-D9A346DF53CF}"/>
              </a:ext>
            </a:extLst>
          </p:cNvPr>
          <p:cNvSpPr txBox="1"/>
          <p:nvPr/>
        </p:nvSpPr>
        <p:spPr>
          <a:xfrm>
            <a:off x="786984" y="512164"/>
            <a:ext cx="29555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Что такое HTTP ?</a:t>
            </a:r>
            <a:endParaRPr lang="ru-RU" sz="2400" b="1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3" name="Рисунок 4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B4DB0CB-961D-3DD4-3736-B4FF9CB6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1" y="4576364"/>
            <a:ext cx="4929264" cy="199043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295E7-CA92-8CCB-9B91-B9BEA74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7DD1CC65-6178-A887-BE6C-ECDC4126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6" cy="6860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80765-ED7F-8871-FA4B-0CFB55D3BB35}"/>
              </a:ext>
            </a:extLst>
          </p:cNvPr>
          <p:cNvSpPr txBox="1"/>
          <p:nvPr/>
        </p:nvSpPr>
        <p:spPr>
          <a:xfrm>
            <a:off x="1411573" y="1436557"/>
            <a:ext cx="85643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HTTPS (Hyper Text Transfer Protocol Secure)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- это протокол передачи гипертекста, который предлагает дополнительный уровень безопасности по сравнению с</a:t>
            </a:r>
            <a:r>
              <a:rPr lang="ru-RU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ru-RU" b="1" u="sng" dirty="0">
                <a:solidFill>
                  <a:srgbClr val="FF0000"/>
                </a:solidFill>
                <a:ea typeface="+mn-lt"/>
                <a:cs typeface="+mn-lt"/>
              </a:rPr>
              <a:t>HTTP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Это достигается путем 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шифрования 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данных, передаваемых между клиентом и сервером. 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Шифрование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обеспечивается путем использования</a:t>
            </a:r>
            <a:r>
              <a:rPr lang="ru-R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b="1" u="sng" dirty="0">
                <a:solidFill>
                  <a:srgbClr val="FF0000"/>
                </a:solidFill>
                <a:ea typeface="+mn-lt"/>
                <a:cs typeface="+mn-lt"/>
              </a:rPr>
              <a:t>SSL</a:t>
            </a:r>
            <a:r>
              <a:rPr lang="ru-RU" b="1" u="sng" dirty="0">
                <a:solidFill>
                  <a:srgbClr val="92D050"/>
                </a:solidFill>
                <a:ea typeface="+mn-lt"/>
                <a:cs typeface="+mn-lt"/>
              </a:rPr>
              <a:t>/TLS</a:t>
            </a:r>
            <a:r>
              <a:rPr lang="ru-RU" u="sng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сертификатов, которые выдаются центрами сертификации. </a:t>
            </a:r>
            <a:endParaRPr lang="ru-RU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При использовании </a:t>
            </a:r>
            <a:r>
              <a:rPr lang="ru-RU" b="1" dirty="0">
                <a:solidFill>
                  <a:srgbClr val="92D050"/>
                </a:solidFill>
                <a:ea typeface="+mn-lt"/>
                <a:cs typeface="+mn-lt"/>
              </a:rPr>
              <a:t>HTTPS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устанавливается защищенное соединение, которое гарантирует конфиденциальность и целостность передаваемых данных.</a:t>
            </a:r>
            <a:endParaRPr lang="ru-RU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E92B0-E33C-27DF-6D04-D72BFF5C49B9}"/>
              </a:ext>
            </a:extLst>
          </p:cNvPr>
          <p:cNvSpPr txBox="1"/>
          <p:nvPr/>
        </p:nvSpPr>
        <p:spPr>
          <a:xfrm>
            <a:off x="674557" y="51216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ea typeface="+mn-lt"/>
                <a:cs typeface="+mn-lt"/>
              </a:rPr>
              <a:t> </a:t>
            </a:r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Что такое HTTPS ?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EFA1C8-6674-F934-55C7-26E73C68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2C7A81D-D24D-ECC7-0BC2-527890BB6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" r="737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30AA1AB-9C21-69CC-40CC-FE262AE2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6" y="608383"/>
            <a:ext cx="11112707" cy="57786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74D72-DF09-38A5-4376-C65677D9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2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5E8B35-C255-2FE7-AC85-12B7669A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" y="-1235"/>
            <a:ext cx="12190586" cy="6860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65F0CE-F582-10DB-0EC8-A8A7C67F96DB}"/>
              </a:ext>
            </a:extLst>
          </p:cNvPr>
          <p:cNvSpPr txBox="1"/>
          <p:nvPr/>
        </p:nvSpPr>
        <p:spPr>
          <a:xfrm>
            <a:off x="2373442" y="176134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58B8A21-A24D-8031-7EB9-9B6FD2C44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32431"/>
              </p:ext>
            </p:extLst>
          </p:nvPr>
        </p:nvGraphicFramePr>
        <p:xfrm>
          <a:off x="1224196" y="1548984"/>
          <a:ext cx="10573886" cy="478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309">
                  <a:extLst>
                    <a:ext uri="{9D8B030D-6E8A-4147-A177-3AD203B41FA5}">
                      <a16:colId xmlns:a16="http://schemas.microsoft.com/office/drawing/2014/main" val="3491262457"/>
                    </a:ext>
                  </a:extLst>
                </a:gridCol>
                <a:gridCol w="6906577">
                  <a:extLst>
                    <a:ext uri="{9D8B030D-6E8A-4147-A177-3AD203B41FA5}">
                      <a16:colId xmlns:a16="http://schemas.microsoft.com/office/drawing/2014/main" val="4255355378"/>
                    </a:ext>
                  </a:extLst>
                </a:gridCol>
              </a:tblGrid>
              <a:tr h="262730">
                <a:tc>
                  <a:txBody>
                    <a:bodyPr/>
                    <a:lstStyle/>
                    <a:p>
                      <a:pPr fontAlgn="b"/>
                      <a:r>
                        <a:rPr lang="ru-RU" dirty="0">
                          <a:effectLst/>
                        </a:rPr>
                        <a:t>Компонент</a:t>
                      </a:r>
                      <a:endParaRPr lang="ru-RU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dirty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0208923"/>
                  </a:ext>
                </a:extLst>
              </a:tr>
              <a:tr h="661353">
                <a:tc>
                  <a:txBody>
                    <a:bodyPr/>
                    <a:lstStyle/>
                    <a:p>
                      <a:pPr fontAlgn="base"/>
                      <a:r>
                        <a:rPr lang="ru-RU" b="1" dirty="0">
                          <a:effectLst/>
                        </a:rPr>
                        <a:t>Шифрование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Процесс защиты данных от несанкционированного доступа или прослушивания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465613"/>
                  </a:ext>
                </a:extLst>
              </a:tr>
              <a:tr h="661353">
                <a:tc>
                  <a:txBody>
                    <a:bodyPr/>
                    <a:lstStyle/>
                    <a:p>
                      <a:pPr fontAlgn="base"/>
                      <a:r>
                        <a:rPr lang="ru-RU" b="1" dirty="0">
                          <a:effectLst/>
                        </a:rPr>
                        <a:t>Сессия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Период времени, в течение которого веб-сайт и веб-браузер общаются между собой через </a:t>
                      </a:r>
                      <a:r>
                        <a:rPr lang="af-ZA" dirty="0">
                          <a:effectLst/>
                        </a:rPr>
                        <a:t>HTTPS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947053"/>
                  </a:ext>
                </a:extLst>
              </a:tr>
              <a:tr h="661353">
                <a:tc>
                  <a:txBody>
                    <a:bodyPr/>
                    <a:lstStyle/>
                    <a:p>
                      <a:pPr fontAlgn="base"/>
                      <a:r>
                        <a:rPr lang="ru-RU" b="1" dirty="0">
                          <a:effectLst/>
                        </a:rPr>
                        <a:t>Хэш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Функция, которая преобразует данные в зашифрованную форму, для защиты от изменений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07735"/>
                  </a:ext>
                </a:extLst>
              </a:tr>
              <a:tr h="860665">
                <a:tc>
                  <a:txBody>
                    <a:bodyPr/>
                    <a:lstStyle/>
                    <a:p>
                      <a:pPr fontAlgn="base"/>
                      <a:r>
                        <a:rPr lang="ru-RU" b="1" dirty="0">
                          <a:effectLst/>
                        </a:rPr>
                        <a:t>Цифровая подпись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Электронная метка, присоединенная к электронному документу, для подтверждения его легитимности и подлинности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587705"/>
                  </a:ext>
                </a:extLst>
              </a:tr>
              <a:tr h="661353">
                <a:tc>
                  <a:txBody>
                    <a:bodyPr/>
                    <a:lstStyle/>
                    <a:p>
                      <a:pPr fontAlgn="base"/>
                      <a:r>
                        <a:rPr lang="ru-RU" b="1" dirty="0">
                          <a:effectLst/>
                        </a:rPr>
                        <a:t>Криптографический алгоритм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Математический метод, используемый для шифрования и дешифрования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80043"/>
                  </a:ext>
                </a:extLst>
              </a:tr>
              <a:tr h="860665">
                <a:tc>
                  <a:txBody>
                    <a:bodyPr/>
                    <a:lstStyle/>
                    <a:p>
                      <a:pPr fontAlgn="base"/>
                      <a:r>
                        <a:rPr lang="ru-RU" b="1" dirty="0">
                          <a:effectLst/>
                        </a:rPr>
                        <a:t>Публичный ключ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effectLst/>
                        </a:rPr>
                        <a:t>Ключ, который может быть передан открыто, для шифрования данных, которые только могут быть расшифрованы с помощью соответствующего приватного</a:t>
                      </a:r>
                      <a:endParaRPr lang="ru-RU" dirty="0" err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7376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532542-BCDC-D4E3-1C20-EC82C8C06CE2}"/>
              </a:ext>
            </a:extLst>
          </p:cNvPr>
          <p:cNvSpPr txBox="1"/>
          <p:nvPr/>
        </p:nvSpPr>
        <p:spPr>
          <a:xfrm>
            <a:off x="487180" y="587115"/>
            <a:ext cx="51291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cs typeface="Calibri"/>
              </a:rPr>
              <a:t>Расширенная таблица на тему HTTPS: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43480C-887E-B030-4673-FECF0380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7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BFAC7D-F56A-AB18-0C04-CAF1C1DD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" y="-1235"/>
            <a:ext cx="12190588" cy="6860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82DE7-1E97-21A8-A297-D0BE50B09259}"/>
              </a:ext>
            </a:extLst>
          </p:cNvPr>
          <p:cNvSpPr txBox="1"/>
          <p:nvPr/>
        </p:nvSpPr>
        <p:spPr>
          <a:xfrm>
            <a:off x="3997376" y="2710721"/>
            <a:ext cx="41922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solidFill>
                  <a:srgbClr val="00B0F0"/>
                </a:solidFill>
                <a:cs typeface="Calibri"/>
              </a:rPr>
              <a:t>Скрытый слайд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15F1D06-BEDF-7713-0CD1-1CB8A511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1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801DA-DF50-54A7-1C0C-1180A2B36E73}"/>
              </a:ext>
            </a:extLst>
          </p:cNvPr>
          <p:cNvSpPr txBox="1"/>
          <p:nvPr/>
        </p:nvSpPr>
        <p:spPr>
          <a:xfrm>
            <a:off x="404934" y="390109"/>
            <a:ext cx="4378881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SSL - </a:t>
            </a:r>
            <a:r>
              <a:rPr lang="en-US" sz="2800" b="1" err="1">
                <a:latin typeface="+mj-lt"/>
                <a:ea typeface="+mj-ea"/>
                <a:cs typeface="+mj-cs"/>
              </a:rPr>
              <a:t>это</a:t>
            </a:r>
            <a:endParaRPr lang="en-US" sz="2800" err="1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A18B8-AD0C-BCAE-FC9F-CB33B9143A6C}"/>
              </a:ext>
            </a:extLst>
          </p:cNvPr>
          <p:cNvSpPr txBox="1"/>
          <p:nvPr/>
        </p:nvSpPr>
        <p:spPr>
          <a:xfrm>
            <a:off x="1017033" y="1770988"/>
            <a:ext cx="5076090" cy="415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SSL (Secure Socket Layer)</a:t>
            </a:r>
            <a:r>
              <a:rPr lang="en-US" b="1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старый</a:t>
            </a:r>
            <a:r>
              <a:rPr lang="en-US" dirty="0"/>
              <a:t> </a:t>
            </a:r>
            <a:r>
              <a:rPr lang="en-US" dirty="0" err="1"/>
              <a:t>протокол</a:t>
            </a:r>
            <a:r>
              <a:rPr lang="en-US" dirty="0"/>
              <a:t> </a:t>
            </a:r>
            <a:r>
              <a:rPr lang="en-US" dirty="0" err="1"/>
              <a:t>безопасности</a:t>
            </a:r>
            <a:r>
              <a:rPr lang="en-US" dirty="0"/>
              <a:t>, </a:t>
            </a:r>
            <a:r>
              <a:rPr lang="en-US" dirty="0" err="1"/>
              <a:t>используемый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шифрования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, </a:t>
            </a:r>
            <a:r>
              <a:rPr lang="en-US" dirty="0" err="1"/>
              <a:t>передаваемых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Интернету</a:t>
            </a:r>
            <a:r>
              <a:rPr lang="en-US" dirty="0"/>
              <a:t>. </a:t>
            </a:r>
            <a:endParaRPr lang="en-US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SSL</a:t>
            </a:r>
            <a:r>
              <a:rPr lang="en-US" dirty="0"/>
              <a:t>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разработан</a:t>
            </a:r>
            <a:r>
              <a:rPr lang="en-US" dirty="0"/>
              <a:t> в </a:t>
            </a:r>
            <a:r>
              <a:rPr lang="en-US" dirty="0" err="1"/>
              <a:t>начале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1990-х </a:t>
            </a:r>
            <a:r>
              <a:rPr lang="en-US" b="1" dirty="0" err="1">
                <a:solidFill>
                  <a:srgbClr val="FF0000"/>
                </a:solidFill>
              </a:rPr>
              <a:t>годов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впоследствии</a:t>
            </a:r>
            <a:r>
              <a:rPr lang="en-US" dirty="0"/>
              <a:t> </a:t>
            </a:r>
            <a:r>
              <a:rPr lang="en-US" dirty="0" err="1"/>
              <a:t>заменен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TLS</a:t>
            </a:r>
            <a:r>
              <a:rPr lang="en-US" dirty="0">
                <a:solidFill>
                  <a:srgbClr val="92D05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поскольку</a:t>
            </a:r>
            <a:r>
              <a:rPr lang="en-US" dirty="0"/>
              <a:t> </a:t>
            </a:r>
            <a:r>
              <a:rPr lang="en-US" b="1" dirty="0" err="1"/>
              <a:t>он</a:t>
            </a:r>
            <a:r>
              <a:rPr lang="en-US" b="1" dirty="0"/>
              <a:t> </a:t>
            </a:r>
            <a:r>
              <a:rPr lang="en-US" b="1" dirty="0" err="1"/>
              <a:t>был</a:t>
            </a:r>
            <a:r>
              <a:rPr lang="en-US" b="1" dirty="0"/>
              <a:t> </a:t>
            </a:r>
            <a:r>
              <a:rPr lang="en-US" b="1" dirty="0" err="1"/>
              <a:t>уязвим</a:t>
            </a:r>
            <a:r>
              <a:rPr lang="en-US" b="1" dirty="0"/>
              <a:t> к </a:t>
            </a:r>
            <a:r>
              <a:rPr lang="en-US" b="1" dirty="0" err="1"/>
              <a:t>некоторым</a:t>
            </a:r>
            <a:r>
              <a:rPr lang="en-US" b="1" dirty="0"/>
              <a:t> </a:t>
            </a:r>
            <a:r>
              <a:rPr lang="en-US" b="1" dirty="0" err="1"/>
              <a:t>видам</a:t>
            </a:r>
            <a:r>
              <a:rPr lang="en-US" b="1" dirty="0"/>
              <a:t> </a:t>
            </a:r>
            <a:r>
              <a:rPr lang="en-US" b="1" dirty="0" err="1"/>
              <a:t>атак</a:t>
            </a:r>
            <a:r>
              <a:rPr lang="en-US" dirty="0"/>
              <a:t>. </a:t>
            </a:r>
            <a:r>
              <a:rPr lang="en-US" dirty="0" err="1"/>
              <a:t>Теперь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SSL</a:t>
            </a:r>
            <a:r>
              <a:rPr lang="en-US" b="1" dirty="0"/>
              <a:t> </a:t>
            </a:r>
            <a:r>
              <a:rPr lang="en-US" b="1" dirty="0" err="1"/>
              <a:t>почти</a:t>
            </a:r>
            <a:r>
              <a:rPr lang="en-US" b="1" dirty="0"/>
              <a:t> </a:t>
            </a:r>
            <a:r>
              <a:rPr lang="en-US" b="1" dirty="0" err="1"/>
              <a:t>не</a:t>
            </a:r>
            <a:r>
              <a:rPr lang="en-US" b="1" dirty="0"/>
              <a:t> </a:t>
            </a:r>
            <a:r>
              <a:rPr lang="en-US" b="1" dirty="0" err="1"/>
              <a:t>используется</a:t>
            </a:r>
            <a:r>
              <a:rPr lang="en-US" dirty="0"/>
              <a:t> и </a:t>
            </a:r>
            <a:r>
              <a:rPr lang="en-US" dirty="0" err="1"/>
              <a:t>заменен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TLS</a:t>
            </a:r>
            <a:r>
              <a:rPr lang="en-US" b="1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обеспечения</a:t>
            </a:r>
            <a:r>
              <a:rPr lang="en-US" dirty="0"/>
              <a:t> </a:t>
            </a:r>
            <a:r>
              <a:rPr lang="en-US" dirty="0" err="1"/>
              <a:t>безопасности</a:t>
            </a:r>
            <a:r>
              <a:rPr lang="en-US" dirty="0"/>
              <a:t> </a:t>
            </a:r>
            <a:r>
              <a:rPr lang="en-US" dirty="0" err="1"/>
              <a:t>Интернет-соединений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8046343A-CC89-E76D-EC3B-F42BF7FE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623965"/>
            <a:ext cx="4772455" cy="2302709"/>
          </a:xfrm>
          <a:prstGeom prst="rect">
            <a:avLst/>
          </a:prstGeom>
        </p:spPr>
      </p:pic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14DD867E-279E-4AEB-D2E7-5DF568E7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88" y="3429000"/>
            <a:ext cx="3474910" cy="2351557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2D5B31-E93C-D2C4-0937-49E8A682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0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20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Кыргызский национальный университет им.Ж. Баласагына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1302</cp:revision>
  <dcterms:created xsi:type="dcterms:W3CDTF">2023-02-04T07:22:14Z</dcterms:created>
  <dcterms:modified xsi:type="dcterms:W3CDTF">2023-02-05T08:26:27Z</dcterms:modified>
</cp:coreProperties>
</file>