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2" r:id="rId20"/>
    <p:sldId id="274" r:id="rId21"/>
    <p:sldId id="273" r:id="rId22"/>
    <p:sldId id="282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F5239-BD14-4CC0-9CC0-E089E7A91F27}" v="121" dt="2023-02-19T14:51:08.389"/>
    <p1510:client id="{3C5AF79E-808C-44A3-B55B-60A4BF25C70B}" v="103" dt="2023-02-19T15:50:05.412"/>
    <p1510:client id="{44C28584-EC42-4453-A0A7-EDD1EE255DC5}" v="85" dt="2023-02-20T15:51:24.606"/>
    <p1510:client id="{70082DAF-3887-4467-8126-0CA6352DBE9F}" v="118" dt="2023-02-18T17:06:59.154"/>
    <p1510:client id="{76980552-80C3-4226-99C2-CAC8FB90C0F1}" v="450" dt="2023-02-19T04:36:18.668"/>
    <p1510:client id="{843020C5-B22E-4AC0-8362-4B5EEC123ECC}" v="106" dt="2023-02-20T15:32:59.868"/>
    <p1510:client id="{9381B3FF-AA40-4FCB-BA41-2CD28F915442}" v="378" dt="2023-02-20T16:51:16.680"/>
    <p1510:client id="{B68BD53A-003D-4AE2-BE09-3C45016D500C}" v="280" dt="2023-02-19T07:31:58.627"/>
    <p1510:client id="{E5942980-911F-45F1-8C75-826FE2689E52}" v="76" dt="2023-02-18T14:51:19.242"/>
    <p1510:client id="{F0DEAAAA-F12C-4340-B685-F22E50C03468}" v="990" dt="2023-02-18T16:32:48.356"/>
    <p1510:client id="{F26A2FB8-D8B2-4E22-B2F0-C96A865E1E9A}" v="300" dt="2023-02-20T15:06:2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6E0050E-6F8A-840E-ED82-9C8E010D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97C1229-A1F9-1FBC-9F85-847A73C0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40" y="1201868"/>
            <a:ext cx="8959118" cy="3055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A2A38-2C0A-DCB3-0370-17C80B6E8308}"/>
              </a:ext>
            </a:extLst>
          </p:cNvPr>
          <p:cNvSpPr txBox="1"/>
          <p:nvPr/>
        </p:nvSpPr>
        <p:spPr>
          <a:xfrm>
            <a:off x="1786328" y="1773836"/>
            <a:ext cx="76649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rgbClr val="FFC000"/>
                </a:solidFill>
                <a:ea typeface="+mn-lt"/>
                <a:cs typeface="+mn-lt"/>
              </a:rPr>
              <a:t>Конечная цель </a:t>
            </a:r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этой системы - облегчить процесс тестирования для</a:t>
            </a:r>
            <a:r>
              <a:rPr lang="ru-RU" sz="28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преподавателей и студентов.</a:t>
            </a:r>
            <a:endParaRPr lang="ru-RU" sz="28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6AB035-6953-EFEC-A5AA-FCC58833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618790-E19A-DC9A-0B99-10E102AF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9" y="664722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95DBC-870F-ED18-2A72-0BDC77230E14}"/>
              </a:ext>
            </a:extLst>
          </p:cNvPr>
          <p:cNvSpPr txBox="1"/>
          <p:nvPr/>
        </p:nvSpPr>
        <p:spPr>
          <a:xfrm>
            <a:off x="1124262" y="1136753"/>
            <a:ext cx="42297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Поддержка различных типов ответов: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82A1E-3B1A-AB7C-EE18-C828F22A08E2}"/>
              </a:ext>
            </a:extLst>
          </p:cNvPr>
          <p:cNvSpPr txBox="1"/>
          <p:nvPr/>
        </p:nvSpPr>
        <p:spPr>
          <a:xfrm>
            <a:off x="1623934" y="1573967"/>
            <a:ext cx="6315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использования различных типов ответов, таких как числовой, текстовый, выбор из списка и другие.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Позволить более точно оценивать знания студентов.</a:t>
            </a:r>
          </a:p>
          <a:p>
            <a:pPr marL="285750" indent="-285750" algn="l">
              <a:buFont typeface="Wingdings"/>
              <a:buChar char="§"/>
            </a:pPr>
            <a:endParaRPr lang="ru-RU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F1706-491D-50AB-97ED-62D8A8F43B4A}"/>
              </a:ext>
            </a:extLst>
          </p:cNvPr>
          <p:cNvSpPr txBox="1"/>
          <p:nvPr/>
        </p:nvSpPr>
        <p:spPr>
          <a:xfrm>
            <a:off x="1124262" y="2898098"/>
            <a:ext cx="45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Автоматическая проверка тестов: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B324-3BB9-B3C2-35A8-7ECFBB771799}"/>
              </a:ext>
            </a:extLst>
          </p:cNvPr>
          <p:cNvSpPr txBox="1"/>
          <p:nvPr/>
        </p:nvSpPr>
        <p:spPr>
          <a:xfrm>
            <a:off x="1623934" y="3335311"/>
            <a:ext cx="63158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Сократить время проверки преподавателями и уменьшить вероятность ошибок.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Позволить преподавателям экономить время на проверке тестов и сосредоточиться на более важных задачах, таких как общение со студентами.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Система автоматической проверки ответов на тесты.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92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EC1604-F7AE-5A16-C28F-AF2BBBAA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6E7710-9EC1-18A2-6556-76D0C6DB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8" y="652230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44F55-079C-1693-5229-F57BDD80526A}"/>
              </a:ext>
            </a:extLst>
          </p:cNvPr>
          <p:cNvSpPr txBox="1"/>
          <p:nvPr/>
        </p:nvSpPr>
        <p:spPr>
          <a:xfrm>
            <a:off x="1161737" y="1061803"/>
            <a:ext cx="4042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Оценка ответов на тесты вручную: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FA218-92FA-827D-6059-9A2E6B3B11E4}"/>
              </a:ext>
            </a:extLst>
          </p:cNvPr>
          <p:cNvSpPr txBox="1"/>
          <p:nvPr/>
        </p:nvSpPr>
        <p:spPr>
          <a:xfrm>
            <a:off x="1648918" y="1436557"/>
            <a:ext cx="66281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преподавателя оценить ответы студента на тест вручную, если автоматическая проверка не дает точного результата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Обеспечение точной оценки ответов студентов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7690F-8428-6038-7336-0C6EEA1CEA3E}"/>
              </a:ext>
            </a:extLst>
          </p:cNvPr>
          <p:cNvSpPr txBox="1"/>
          <p:nvPr/>
        </p:nvSpPr>
        <p:spPr>
          <a:xfrm>
            <a:off x="1161737" y="2998033"/>
            <a:ext cx="5329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Возможность импорта и экспорта тестов:</a:t>
            </a:r>
            <a:endParaRPr lang="ru-RU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9DDF-9856-D74F-87DC-9BA86893336D}"/>
              </a:ext>
            </a:extLst>
          </p:cNvPr>
          <p:cNvSpPr txBox="1"/>
          <p:nvPr/>
        </p:nvSpPr>
        <p:spPr>
          <a:xfrm>
            <a:off x="1648918" y="3372786"/>
            <a:ext cx="66656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импорта тестов из других источников.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Создать возможность экспорта созданных преподавателями тестов для использования в других системах.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Упростить процесс создания тестов и обмена ими между преподавателями.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09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773C5A-3085-FACA-8A8C-C15BC92B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E95AAA92-129D-1922-CEA8-B1D064D3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2" y="414885"/>
            <a:ext cx="7934791" cy="694233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A8AAB215-37AF-80AE-76C7-9DA874A9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6" y="1514163"/>
            <a:ext cx="8334529" cy="4878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2E1FA-5BD4-9BF3-FAC0-7E4AD7AEC4C2}"/>
              </a:ext>
            </a:extLst>
          </p:cNvPr>
          <p:cNvSpPr txBox="1"/>
          <p:nvPr/>
        </p:nvSpPr>
        <p:spPr>
          <a:xfrm>
            <a:off x="1049311" y="81196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7BFB-2EE2-B378-D3B1-26597E9FDD13}"/>
              </a:ext>
            </a:extLst>
          </p:cNvPr>
          <p:cNvSpPr txBox="1"/>
          <p:nvPr/>
        </p:nvSpPr>
        <p:spPr>
          <a:xfrm>
            <a:off x="724524" y="537147"/>
            <a:ext cx="42297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Дополнительные функций</a:t>
            </a:r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36BB3-DE9E-616C-FB13-269F7744CE0F}"/>
              </a:ext>
            </a:extLst>
          </p:cNvPr>
          <p:cNvSpPr txBox="1"/>
          <p:nvPr/>
        </p:nvSpPr>
        <p:spPr>
          <a:xfrm>
            <a:off x="1186720" y="19112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Персонализация тестов:</a:t>
            </a:r>
            <a:endParaRPr lang="ru-RU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CC88D-1812-3FBE-99C8-40DECF3B927B}"/>
              </a:ext>
            </a:extLst>
          </p:cNvPr>
          <p:cNvSpPr txBox="1"/>
          <p:nvPr/>
        </p:nvSpPr>
        <p:spPr>
          <a:xfrm>
            <a:off x="1661409" y="2285999"/>
            <a:ext cx="58661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создания тестов, которые могут быть персонализированы для каждого студента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Создание тестов на основе уровня знаний студента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9B3B2-41C7-92DD-A11F-1FB34FE34804}"/>
              </a:ext>
            </a:extLst>
          </p:cNvPr>
          <p:cNvSpPr txBox="1"/>
          <p:nvPr/>
        </p:nvSpPr>
        <p:spPr>
          <a:xfrm>
            <a:off x="1186721" y="36725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Аналитика результатов:</a:t>
            </a:r>
            <a:endParaRPr lang="ru-RU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18941-4D61-0562-E68D-3B8A2CBE209D}"/>
              </a:ext>
            </a:extLst>
          </p:cNvPr>
          <p:cNvSpPr txBox="1"/>
          <p:nvPr/>
        </p:nvSpPr>
        <p:spPr>
          <a:xfrm>
            <a:off x="1661409" y="4047344"/>
            <a:ext cx="68779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просмотра общих результатов тестирования и анализа производительности каждого студента.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Позволить преподавателям отслеживать успеваемость каждого студента и давать им обратную связь.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Обеспечить возможность анализировать прогресс студентов во времени.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1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ABC8ED-81A8-4417-10B7-D18E2B05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6B0AE9-7421-622A-A853-343DD58D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8" y="652230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CD06D-97BC-6354-9B44-AEEB01F10681}"/>
              </a:ext>
            </a:extLst>
          </p:cNvPr>
          <p:cNvSpPr txBox="1"/>
          <p:nvPr/>
        </p:nvSpPr>
        <p:spPr>
          <a:xfrm>
            <a:off x="1186721" y="1061803"/>
            <a:ext cx="3717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Рекомендации для обучения:</a:t>
            </a:r>
            <a:endParaRPr lang="ru-RU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E2F7D-B761-3F57-3CB9-C518EC8BC009}"/>
              </a:ext>
            </a:extLst>
          </p:cNvPr>
          <p:cNvSpPr txBox="1"/>
          <p:nvPr/>
        </p:nvSpPr>
        <p:spPr>
          <a:xfrm>
            <a:off x="1623934" y="1436557"/>
            <a:ext cx="69904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Предоставление рекомендаций студентам, основанных на их уровне знаний и результатах тестирования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Рекомендации для дополнительного обучения на основе ошибок, сделанных студентом в тесте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Анализ результатов тестов, чтобы определить области, где студент может улучшить свои знания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BD996-7BD6-9A61-E4A4-2995F953781A}"/>
              </a:ext>
            </a:extLst>
          </p:cNvPr>
          <p:cNvSpPr txBox="1"/>
          <p:nvPr/>
        </p:nvSpPr>
        <p:spPr>
          <a:xfrm>
            <a:off x="1186721" y="3472721"/>
            <a:ext cx="3317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Функция комментирования:</a:t>
            </a:r>
            <a:endParaRPr lang="ru-RU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2A6CF-9242-4775-CD55-95CC80955611}"/>
              </a:ext>
            </a:extLst>
          </p:cNvPr>
          <p:cNvSpPr txBox="1"/>
          <p:nvPr/>
        </p:nvSpPr>
        <p:spPr>
          <a:xfrm>
            <a:off x="1623934" y="3909934"/>
            <a:ext cx="68779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Добавление комментариев преподавателя к ответам студентов для объяснения правильных ответов или указания на ошибки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Помощь студентам в понимании материала и улучшении их знаний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6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82818E-E7ED-1EF5-0DF8-B85C2F25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577B9-DAFB-9F8D-4315-D7AB03DF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8" y="652230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69DB6-4550-9198-C259-D5A680B2303F}"/>
              </a:ext>
            </a:extLst>
          </p:cNvPr>
          <p:cNvSpPr txBox="1"/>
          <p:nvPr/>
        </p:nvSpPr>
        <p:spPr>
          <a:xfrm>
            <a:off x="1124261" y="1061802"/>
            <a:ext cx="3630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i="0" dirty="0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Генерация случайных тестов: </a:t>
            </a:r>
            <a:endParaRPr lang="ru-RU" b="1" dirty="0">
              <a:solidFill>
                <a:srgbClr val="00B050"/>
              </a:solidFill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C2A6A-571B-AE26-6E75-74E818A83054}"/>
              </a:ext>
            </a:extLst>
          </p:cNvPr>
          <p:cNvSpPr txBox="1"/>
          <p:nvPr/>
        </p:nvSpPr>
        <p:spPr>
          <a:xfrm>
            <a:off x="1623934" y="1436557"/>
            <a:ext cx="58411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Автоматическая генерация тестов из базы вопросов.</a:t>
            </a:r>
            <a:endParaRPr lang="ru-RU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Обеспечение разнообразия тестов.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Снижение вероятности списывания.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9EE87-3D03-B088-42BF-99427F1DC6F1}"/>
              </a:ext>
            </a:extLst>
          </p:cNvPr>
          <p:cNvSpPr txBox="1"/>
          <p:nvPr/>
        </p:nvSpPr>
        <p:spPr>
          <a:xfrm>
            <a:off x="1124262" y="2560820"/>
            <a:ext cx="4729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Конвертация текстового материала в тесты:</a:t>
            </a:r>
            <a:endParaRPr lang="ru-RU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5C1E3-4E77-637E-B597-5B0D9BF398E6}"/>
              </a:ext>
            </a:extLst>
          </p:cNvPr>
          <p:cNvSpPr txBox="1"/>
          <p:nvPr/>
        </p:nvSpPr>
        <p:spPr>
          <a:xfrm>
            <a:off x="1623934" y="3010524"/>
            <a:ext cx="62658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Автоматическая генерация тестов на основе текстовых материалов.</a:t>
            </a:r>
            <a:endParaRPr lang="ru-RU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Быстрое создание новых тестов.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Большая степень автоматизации процесса тестирования.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35DB0D-FA4A-E863-CACF-6BFC8E22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7C89D-56FF-48C8-6434-4DFB981E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8" y="652230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98B68-6E2A-41A6-2A65-392E437E0FA6}"/>
              </a:ext>
            </a:extLst>
          </p:cNvPr>
          <p:cNvSpPr txBox="1"/>
          <p:nvPr/>
        </p:nvSpPr>
        <p:spPr>
          <a:xfrm>
            <a:off x="1161737" y="1036819"/>
            <a:ext cx="3430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Разделение прав доступа:</a:t>
            </a:r>
            <a:endParaRPr lang="ru-RU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2ADA0-98BF-485E-A98F-74DA43060EE6}"/>
              </a:ext>
            </a:extLst>
          </p:cNvPr>
          <p:cNvSpPr txBox="1"/>
          <p:nvPr/>
        </p:nvSpPr>
        <p:spPr>
          <a:xfrm>
            <a:off x="1661410" y="1411573"/>
            <a:ext cx="56288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Создание нескольких уровней доступа, таких как администратор, преподаватель и студент.</a:t>
            </a:r>
            <a:endParaRPr lang="ru-RU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Назначение своих прав доступа каждому уровню.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Обеспечение безопасности данных и ограничение доступа к определенным функциям системы.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1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8B00362-0C56-EC22-C45F-DCC2FE0F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9998F33-9298-5788-8BC6-ABECE6E1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34" y="662572"/>
            <a:ext cx="8901658" cy="4433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B9459-AB97-E02E-1B53-75A82F457017}"/>
              </a:ext>
            </a:extLst>
          </p:cNvPr>
          <p:cNvSpPr txBox="1"/>
          <p:nvPr/>
        </p:nvSpPr>
        <p:spPr>
          <a:xfrm>
            <a:off x="1286655" y="986853"/>
            <a:ext cx="5266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Проектирование базы данных:</a:t>
            </a:r>
            <a:endParaRPr lang="ru-RU" sz="28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E44CC-44C5-E691-7212-E4ECFDB6DCD5}"/>
              </a:ext>
            </a:extLst>
          </p:cNvPr>
          <p:cNvSpPr txBox="1"/>
          <p:nvPr/>
        </p:nvSpPr>
        <p:spPr>
          <a:xfrm>
            <a:off x="1623934" y="1836295"/>
            <a:ext cx="62783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AutoNum type="arabicPeriod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Определение структуры базы данных для хранения тестов, вопросов и результатов</a:t>
            </a:r>
            <a:endParaRPr lang="ru-RU">
              <a:cs typeface="Calibri" panose="020F0502020204030204"/>
            </a:endParaRPr>
          </a:p>
          <a:p>
            <a:pPr marL="800100" lvl="1" indent="-342900">
              <a:buAutoNum type="arabicPeriod"/>
            </a:pPr>
            <a:endParaRPr lang="ru-RU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Разработка схемы базы данных</a:t>
            </a:r>
          </a:p>
          <a:p>
            <a:pPr marL="800100" lvl="1" indent="-342900">
              <a:buAutoNum type="arabicPeriod"/>
            </a:pPr>
            <a:endParaRPr lang="ru-RU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F92BF1-4866-7FE7-8D4C-CAE448B0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FB033CAA-363D-6A94-18CE-CAE78647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8" y="346298"/>
            <a:ext cx="11507446" cy="615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69D6B-0949-0FF0-C8E5-D1AF535070CB}"/>
              </a:ext>
            </a:extLst>
          </p:cNvPr>
          <p:cNvSpPr txBox="1"/>
          <p:nvPr/>
        </p:nvSpPr>
        <p:spPr>
          <a:xfrm>
            <a:off x="1011838" y="824460"/>
            <a:ext cx="1096280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  <a:ea typeface="+mn-lt"/>
                <a:cs typeface="+mn-lt"/>
              </a:rPr>
              <a:t>Память слонов</a:t>
            </a:r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 - это просто фантастика. </a:t>
            </a:r>
          </a:p>
          <a:p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Они могут запомнить маршруты на десятки километров, </a:t>
            </a:r>
          </a:p>
          <a:p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а также всех слонов, с которыми когда-либо встречались.</a:t>
            </a:r>
            <a:endParaRPr lang="ru-RU" sz="2800" b="1">
              <a:solidFill>
                <a:schemeClr val="bg1"/>
              </a:solidFill>
              <a:cs typeface="Calibri" panose="020F0502020204030204"/>
            </a:endParaRPr>
          </a:p>
          <a:p>
            <a:pPr algn="l"/>
            <a:endParaRPr lang="ru-RU" dirty="0">
              <a:cs typeface="Calibri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54EA448-A8D7-516C-42B5-7A126D08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718217"/>
            <a:ext cx="6603167" cy="33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0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38DE7C-10D2-8179-93FD-90F3188C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16160"/>
            <a:ext cx="12201055" cy="6865337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3C45CE85-0115-A37C-1E61-C79C0245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02" y="184637"/>
            <a:ext cx="5728741" cy="66761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6E96B-285D-C97E-7EA1-479F743CC6A1}"/>
              </a:ext>
            </a:extLst>
          </p:cNvPr>
          <p:cNvSpPr txBox="1"/>
          <p:nvPr/>
        </p:nvSpPr>
        <p:spPr>
          <a:xfrm>
            <a:off x="487180" y="31229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ea typeface="Calibri"/>
                <a:cs typeface="Calibri"/>
              </a:rPr>
              <a:t>Типы данных:</a:t>
            </a:r>
          </a:p>
        </p:txBody>
      </p:sp>
    </p:spTree>
    <p:extLst>
      <p:ext uri="{BB962C8B-B14F-4D97-AF65-F5344CB8AC3E}">
        <p14:creationId xmlns:p14="http://schemas.microsoft.com/office/powerpoint/2010/main" val="342479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E987D7E3-D922-78B4-116A-CCDD7A57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3702B050-1DF4-D2B0-DC43-28D0F00F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0" y="358790"/>
            <a:ext cx="11507446" cy="6153149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C01CD35-354B-ACBB-2BFB-D6FE650F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874" y="1358016"/>
            <a:ext cx="3175104" cy="3642297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8A2B1E-6469-99BF-27DD-7AD3B12F1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735" y="1412746"/>
            <a:ext cx="3197745" cy="358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35821-9679-9266-94B0-E99A51796BB3}"/>
              </a:ext>
            </a:extLst>
          </p:cNvPr>
          <p:cNvSpPr txBox="1"/>
          <p:nvPr/>
        </p:nvSpPr>
        <p:spPr>
          <a:xfrm>
            <a:off x="849442" y="749508"/>
            <a:ext cx="39549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cs typeface="Calibri"/>
              </a:rPr>
              <a:t>Виновники торжества: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8971E-29C1-6B5C-7C18-22BE62A45358}"/>
              </a:ext>
            </a:extLst>
          </p:cNvPr>
          <p:cNvSpPr txBox="1"/>
          <p:nvPr/>
        </p:nvSpPr>
        <p:spPr>
          <a:xfrm>
            <a:off x="8631836" y="550888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cs typeface="Calibri"/>
              </a:rPr>
              <a:t>PK - первичный ключ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AEE7ED6-6AD2-A9F0-1853-763DB8DF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4" cy="6865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8A6F0-5ADA-62ED-E1B0-295458552D31}"/>
              </a:ext>
            </a:extLst>
          </p:cNvPr>
          <p:cNvSpPr txBox="1"/>
          <p:nvPr/>
        </p:nvSpPr>
        <p:spPr>
          <a:xfrm>
            <a:off x="549639" y="387245"/>
            <a:ext cx="62783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Основной план по созданию проекта:</a:t>
            </a:r>
            <a:endParaRPr lang="ru-RU" sz="28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4DA8C-0173-5794-A93E-53932B9CB921}"/>
              </a:ext>
            </a:extLst>
          </p:cNvPr>
          <p:cNvSpPr txBox="1"/>
          <p:nvPr/>
        </p:nvSpPr>
        <p:spPr>
          <a:xfrm>
            <a:off x="1061803" y="1286656"/>
            <a:ext cx="50167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  <a:ea typeface="+mn-lt"/>
                <a:cs typeface="+mn-lt"/>
              </a:rPr>
              <a:t>Определение требований проекта:</a:t>
            </a:r>
            <a:endParaRPr lang="ru-RU" sz="2000" dirty="0">
              <a:solidFill>
                <a:srgbClr val="FFC000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8FBB5-8647-A4CC-A6FF-525B3165C305}"/>
              </a:ext>
            </a:extLst>
          </p:cNvPr>
          <p:cNvSpPr txBox="1"/>
          <p:nvPr/>
        </p:nvSpPr>
        <p:spPr>
          <a:xfrm>
            <a:off x="1424064" y="1836295"/>
            <a:ext cx="71028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Определение функциональности проекта</a:t>
            </a:r>
            <a:endParaRPr lang="ru-RU"/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Определение типов пользователей, которые будут использовать приложение</a:t>
            </a:r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Определение основных возможностей приложения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ED68A-E31F-F848-EC94-AED2CBB9413F}"/>
              </a:ext>
            </a:extLst>
          </p:cNvPr>
          <p:cNvSpPr txBox="1"/>
          <p:nvPr/>
        </p:nvSpPr>
        <p:spPr>
          <a:xfrm>
            <a:off x="1061803" y="3535180"/>
            <a:ext cx="45670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  <a:ea typeface="+mn-lt"/>
                <a:cs typeface="+mn-lt"/>
              </a:rPr>
              <a:t>Проектирование базы данных:</a:t>
            </a:r>
            <a:endParaRPr lang="ru-RU" sz="2400" dirty="0">
              <a:solidFill>
                <a:srgbClr val="FFC000"/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42D78-9BFD-8A15-10BA-8B4E196E9988}"/>
              </a:ext>
            </a:extLst>
          </p:cNvPr>
          <p:cNvSpPr txBox="1"/>
          <p:nvPr/>
        </p:nvSpPr>
        <p:spPr>
          <a:xfrm>
            <a:off x="1424065" y="4197246"/>
            <a:ext cx="62783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Определение структуры базы данных для хранения тестов, вопросов и результатов</a:t>
            </a:r>
            <a:endParaRPr lang="ru-RU"/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Разработка схемы базы данных</a:t>
            </a:r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Определение индексов и ограничений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1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5B1EB3-A506-F19D-4253-DF9A5BF1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D8CA04A2-3B23-BA35-F2C5-68B833B2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7" y="346298"/>
            <a:ext cx="11507446" cy="615314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39F38FA-57A6-CCE5-C150-CB3E9529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10" y="783392"/>
            <a:ext cx="2038350" cy="234315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2F3A4C-155E-BA1D-B026-C160DDC82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81" y="3373958"/>
            <a:ext cx="2085975" cy="233362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F0AE7-7F76-DE6D-2900-8668DEC30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310" y="406929"/>
            <a:ext cx="1867682" cy="2294589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7C9F8B-E7B4-B358-F2A6-CE3F3733E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800" y="2702445"/>
            <a:ext cx="1952625" cy="367665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2A3495-C037-0D5D-9B2D-D03B321DE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362" y="347272"/>
            <a:ext cx="1933575" cy="2590800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2531F3-7CE2-7FB8-25DB-582045263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985" y="2942242"/>
            <a:ext cx="1962150" cy="2971800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666F59-476A-D042-8671-FCA62E74E7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3620" y="1710143"/>
            <a:ext cx="1952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90038A-1172-40C5-CCAC-73B59A08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3F04C2F5-4ACB-2CE9-CCAC-D77D96D3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0" y="358790"/>
            <a:ext cx="11507446" cy="615314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D72E90-1D54-726E-A1DD-D047B2CEF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644" y="547140"/>
            <a:ext cx="3405927" cy="577621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230EE0-8874-5830-1EF8-19E51E00D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232" y="428588"/>
            <a:ext cx="3599658" cy="5913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7732B-36C8-8B6F-5D35-8ACE0D4E1C08}"/>
              </a:ext>
            </a:extLst>
          </p:cNvPr>
          <p:cNvSpPr txBox="1"/>
          <p:nvPr/>
        </p:nvSpPr>
        <p:spPr>
          <a:xfrm>
            <a:off x="612098" y="674557"/>
            <a:ext cx="29930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cs typeface="Calibri"/>
              </a:rPr>
              <a:t>ER-диаграмма:</a:t>
            </a:r>
          </a:p>
        </p:txBody>
      </p:sp>
    </p:spTree>
    <p:extLst>
      <p:ext uri="{BB962C8B-B14F-4D97-AF65-F5344CB8AC3E}">
        <p14:creationId xmlns:p14="http://schemas.microsoft.com/office/powerpoint/2010/main" val="284935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C81052-2FF9-8DE9-4042-B5D2EA94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5796158F-3005-44D3-0482-BFF48405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0" y="358790"/>
            <a:ext cx="11507446" cy="615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2E5BE-A4E4-CCEA-8D4D-943309984C7B}"/>
              </a:ext>
            </a:extLst>
          </p:cNvPr>
          <p:cNvSpPr txBox="1"/>
          <p:nvPr/>
        </p:nvSpPr>
        <p:spPr>
          <a:xfrm>
            <a:off x="3691917" y="2652269"/>
            <a:ext cx="540301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err="1">
                <a:solidFill>
                  <a:srgbClr val="00B050"/>
                </a:solidFill>
                <a:cs typeface="Calibri"/>
              </a:rPr>
              <a:t>Backend</a:t>
            </a:r>
            <a:r>
              <a:rPr lang="ru-RU" sz="4400" b="1" dirty="0">
                <a:solidFill>
                  <a:schemeClr val="bg1"/>
                </a:solidFill>
                <a:cs typeface="Calibri"/>
              </a:rPr>
              <a:t> и </a:t>
            </a:r>
            <a:r>
              <a:rPr lang="ru-RU" sz="4400" b="1" err="1">
                <a:solidFill>
                  <a:srgbClr val="00B0F0"/>
                </a:solidFill>
                <a:cs typeface="Calibri"/>
              </a:rPr>
              <a:t>Frontend</a:t>
            </a:r>
            <a:r>
              <a:rPr lang="ru-RU" sz="4400" b="1" dirty="0">
                <a:solidFill>
                  <a:srgbClr val="00B0F0"/>
                </a:solidFill>
                <a:cs typeface="Calibri"/>
              </a:rPr>
              <a:t> </a:t>
            </a:r>
            <a:r>
              <a:rPr lang="ru-RU" sz="4400" b="1" dirty="0">
                <a:solidFill>
                  <a:schemeClr val="bg1"/>
                </a:solidFill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793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F5D3ED-55FD-DFE6-8D45-A2AB602A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04539BF3-65D3-DF75-FE11-62F862DD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5" y="283839"/>
            <a:ext cx="11507446" cy="615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4EBE2-BEE6-7430-7E35-7E784EF31185}"/>
              </a:ext>
            </a:extLst>
          </p:cNvPr>
          <p:cNvSpPr txBox="1"/>
          <p:nvPr/>
        </p:nvSpPr>
        <p:spPr>
          <a:xfrm>
            <a:off x="774492" y="612097"/>
            <a:ext cx="81271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Что дает нам </a:t>
            </a:r>
            <a:r>
              <a:rPr lang="ru-RU" sz="2800" b="1" dirty="0">
                <a:solidFill>
                  <a:srgbClr val="00B0F0"/>
                </a:solidFill>
                <a:ea typeface="+mn-lt"/>
                <a:cs typeface="+mn-lt"/>
              </a:rPr>
              <a:t>TS + React + Next + </a:t>
            </a:r>
            <a:r>
              <a:rPr lang="ru-RU" sz="2800" b="1" dirty="0" err="1">
                <a:solidFill>
                  <a:srgbClr val="00B0F0"/>
                </a:solidFill>
                <a:ea typeface="+mn-lt"/>
                <a:cs typeface="+mn-lt"/>
              </a:rPr>
              <a:t>Nest</a:t>
            </a:r>
            <a:r>
              <a:rPr lang="ru-RU" sz="2800" b="1" dirty="0">
                <a:solidFill>
                  <a:srgbClr val="00B0F0"/>
                </a:solidFill>
                <a:ea typeface="+mn-lt"/>
                <a:cs typeface="+mn-lt"/>
              </a:rPr>
              <a:t> ?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21B39-DCC1-E5CE-4AFC-84592DBD51CE}"/>
              </a:ext>
            </a:extLst>
          </p:cNvPr>
          <p:cNvSpPr txBox="1"/>
          <p:nvPr/>
        </p:nvSpPr>
        <p:spPr>
          <a:xfrm>
            <a:off x="2148590" y="2248525"/>
            <a:ext cx="80053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 err="1">
                <a:solidFill>
                  <a:srgbClr val="00B0F0"/>
                </a:solidFill>
                <a:ea typeface="+mn-lt"/>
                <a:cs typeface="+mn-lt"/>
              </a:rPr>
              <a:t>TypeScript</a:t>
            </a:r>
            <a:r>
              <a:rPr lang="ru-RU" sz="2800" b="1" dirty="0">
                <a:solidFill>
                  <a:srgbClr val="00B0F0"/>
                </a:solidFill>
                <a:ea typeface="+mn-lt"/>
                <a:cs typeface="+mn-lt"/>
              </a:rPr>
              <a:t>, </a:t>
            </a:r>
            <a:r>
              <a:rPr lang="ru-RU" sz="2800" b="1" dirty="0" err="1">
                <a:solidFill>
                  <a:srgbClr val="00B0F0"/>
                </a:solidFill>
                <a:ea typeface="+mn-lt"/>
                <a:cs typeface="+mn-lt"/>
              </a:rPr>
              <a:t>ReactJS</a:t>
            </a:r>
            <a:r>
              <a:rPr lang="ru-RU" sz="2800" b="1" dirty="0">
                <a:solidFill>
                  <a:srgbClr val="00B0F0"/>
                </a:solidFill>
                <a:ea typeface="+mn-lt"/>
                <a:cs typeface="+mn-lt"/>
              </a:rPr>
              <a:t>, Next.js и </a:t>
            </a:r>
            <a:r>
              <a:rPr lang="ru-RU" sz="2800" b="1" dirty="0" err="1">
                <a:solidFill>
                  <a:srgbClr val="00B0F0"/>
                </a:solidFill>
                <a:ea typeface="+mn-lt"/>
                <a:cs typeface="+mn-lt"/>
              </a:rPr>
              <a:t>NestJS</a:t>
            </a: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 - это четыре технологии, которые могут использоваться вместе для создания мощных и масштабируемых веб-приложений.</a:t>
            </a:r>
            <a:endParaRPr lang="ru-RU" sz="28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758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DCA334-3376-BF71-34F9-4284B5C3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89DBDAC3-D519-23B8-85A4-16445308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0" y="346298"/>
            <a:ext cx="11507446" cy="615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E64A4-A303-9C9F-C0DF-4D503024EF8F}"/>
              </a:ext>
            </a:extLst>
          </p:cNvPr>
          <p:cNvSpPr txBox="1"/>
          <p:nvPr/>
        </p:nvSpPr>
        <p:spPr>
          <a:xfrm>
            <a:off x="2126104" y="1888761"/>
            <a:ext cx="734018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a typeface="+mn-lt"/>
                <a:cs typeface="+mn-lt"/>
              </a:rPr>
              <a:t>TypeScript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это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статически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типизированный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язык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программирования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который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расширяет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язык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JavaScript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sz="2000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00B0F0"/>
                </a:solidFill>
                <a:ea typeface="+mn-lt"/>
                <a:cs typeface="+mn-lt"/>
              </a:rPr>
              <a:t>TypeScript</a:t>
            </a:r>
            <a:r>
              <a:rPr lang="en-US" sz="20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позволяет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обнаруживать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ошибки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этапе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разработки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что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помогает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уменьшить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количество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ошибок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в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коде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endParaRPr lang="ru-RU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Также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ea typeface="+mn-lt"/>
                <a:cs typeface="+mn-lt"/>
              </a:rPr>
              <a:t>TypeScript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обеспечивает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хорошую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документацию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лучшее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понимание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кода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что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делает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его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проще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сопровождения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A6925B43-FED5-6A69-FE3F-C6B59BE5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69" y="561919"/>
            <a:ext cx="906905" cy="9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0BC13D-5478-3BAF-8A3D-78C2941D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2D1869D4-396D-AA5A-BCB0-A6F1C7BF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8" y="358790"/>
            <a:ext cx="11507446" cy="615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621B8-D315-83D7-8B63-3E7EF8126F33}"/>
              </a:ext>
            </a:extLst>
          </p:cNvPr>
          <p:cNvSpPr txBox="1"/>
          <p:nvPr/>
        </p:nvSpPr>
        <p:spPr>
          <a:xfrm>
            <a:off x="3197901" y="1673902"/>
            <a:ext cx="614097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err="1">
                <a:solidFill>
                  <a:srgbClr val="00B0F0"/>
                </a:solidFill>
                <a:ea typeface="+mn-lt"/>
                <a:cs typeface="+mn-lt"/>
              </a:rPr>
              <a:t>ReactJS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- это библиотека </a:t>
            </a:r>
            <a:r>
              <a:rPr lang="ru-RU" b="1" dirty="0">
                <a:solidFill>
                  <a:srgbClr val="FFC000"/>
                </a:solidFill>
                <a:ea typeface="+mn-lt"/>
                <a:cs typeface="+mn-lt"/>
              </a:rPr>
              <a:t>JavaScript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для создания пользовательских интерфейсов. Она позволяет создавать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переиспользуемые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компоненты и управлять состоянием приложения.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 err="1">
                <a:solidFill>
                  <a:srgbClr val="00B0F0"/>
                </a:solidFill>
                <a:ea typeface="+mn-lt"/>
                <a:cs typeface="+mn-lt"/>
              </a:rPr>
              <a:t>ReactJS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является одной из самых популярных библиотек для создания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фронтенда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Next.js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- это фреймворк </a:t>
            </a:r>
            <a:r>
              <a:rPr lang="ru-RU" b="1" dirty="0" err="1">
                <a:solidFill>
                  <a:srgbClr val="00B0F0"/>
                </a:solidFill>
                <a:ea typeface="+mn-lt"/>
                <a:cs typeface="+mn-lt"/>
              </a:rPr>
              <a:t>React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для создания статических и серверных веб-приложений. Он позволяет создавать быстрые и масштабируемые приложения с помощью предварительной загрузки страниц, автоматической оптимизации и других функций.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endParaRPr lang="ru-RU" dirty="0">
              <a:cs typeface="Calibri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39092CD1-3240-1E75-138E-BAA093845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44" y="433934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FBFF8-B345-55D9-97EC-FF98FC4F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BCE8D9D2-B998-0C49-32E0-20F430D36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8" y="358790"/>
            <a:ext cx="11507446" cy="615314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D5E65CC-6192-3C2D-30AC-F7BCABE32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7" y="720305"/>
            <a:ext cx="1061050" cy="1046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C2DFC-B4FE-C71D-68DA-A884B2734C14}"/>
              </a:ext>
            </a:extLst>
          </p:cNvPr>
          <p:cNvSpPr txBox="1"/>
          <p:nvPr/>
        </p:nvSpPr>
        <p:spPr>
          <a:xfrm>
            <a:off x="3164197" y="1885791"/>
            <a:ext cx="6423803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 err="1">
                <a:solidFill>
                  <a:srgbClr val="FF0000"/>
                </a:solidFill>
                <a:ea typeface="+mn-lt"/>
                <a:cs typeface="+mn-lt"/>
              </a:rPr>
              <a:t>NestJS</a:t>
            </a:r>
            <a:r>
              <a:rPr lang="ru-RU" sz="20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- это фреймворк для создания серверных приложений на </a:t>
            </a:r>
            <a:r>
              <a:rPr lang="ru-RU" b="1" dirty="0">
                <a:solidFill>
                  <a:srgbClr val="00B050"/>
                </a:solidFill>
                <a:ea typeface="+mn-lt"/>
                <a:cs typeface="+mn-lt"/>
              </a:rPr>
              <a:t>Node.js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Он позволяет создавать масштабируемые и модульные приложения, используя принципы SOLID и другие современные подходы. </a:t>
            </a:r>
            <a:endParaRPr lang="ru-RU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sz="2000" b="1" dirty="0" err="1">
                <a:solidFill>
                  <a:srgbClr val="FF0000"/>
                </a:solidFill>
                <a:ea typeface="+mn-lt"/>
                <a:cs typeface="+mn-lt"/>
              </a:rPr>
              <a:t>NestJS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также предоставляет мощные инструменты для создания 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API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 обработки 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HTTP-запросов.</a:t>
            </a:r>
            <a:endParaRPr lang="ru-RU" b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2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4D8AD6-1581-6B82-159B-430E1BDB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1BB609EE-3C98-92E9-8BA8-218A6A17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8" y="358790"/>
            <a:ext cx="11507446" cy="615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7378B-D7CB-E38D-2784-C884727B10B5}"/>
              </a:ext>
            </a:extLst>
          </p:cNvPr>
          <p:cNvSpPr txBox="1"/>
          <p:nvPr/>
        </p:nvSpPr>
        <p:spPr>
          <a:xfrm>
            <a:off x="3196488" y="2035928"/>
            <a:ext cx="8839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 err="1">
                <a:solidFill>
                  <a:srgbClr val="00B0F0"/>
                </a:solidFill>
                <a:ea typeface="+mn-lt"/>
                <a:cs typeface="+mn-lt"/>
              </a:rPr>
              <a:t>TypeScript</a:t>
            </a:r>
            <a:r>
              <a:rPr lang="ru-RU" sz="28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является общим языком</a:t>
            </a:r>
            <a:endParaRPr lang="ru-RU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11731-8C73-F088-5BBF-5C6FBA795C23}"/>
              </a:ext>
            </a:extLst>
          </p:cNvPr>
          <p:cNvSpPr txBox="1"/>
          <p:nvPr/>
        </p:nvSpPr>
        <p:spPr>
          <a:xfrm>
            <a:off x="777085" y="700248"/>
            <a:ext cx="48279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общий язык программирования:</a:t>
            </a:r>
            <a:endParaRPr lang="ru-RU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67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0DA1BC06-4903-88FC-24BF-943D75CF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" y="-3668"/>
            <a:ext cx="12201056" cy="6865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5B518-B9DB-40A2-1952-AABD1CE398A1}"/>
              </a:ext>
            </a:extLst>
          </p:cNvPr>
          <p:cNvSpPr txBox="1"/>
          <p:nvPr/>
        </p:nvSpPr>
        <p:spPr>
          <a:xfrm>
            <a:off x="999344" y="824458"/>
            <a:ext cx="56662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accent4"/>
                </a:solidFill>
                <a:ea typeface="+mn-lt"/>
                <a:cs typeface="+mn-lt"/>
              </a:rPr>
              <a:t>Создание </a:t>
            </a:r>
            <a:r>
              <a:rPr lang="ru-RU" sz="2400" b="1" dirty="0" err="1">
                <a:solidFill>
                  <a:srgbClr val="00B050"/>
                </a:solidFill>
                <a:ea typeface="+mn-lt"/>
                <a:cs typeface="+mn-lt"/>
              </a:rPr>
              <a:t>Backend</a:t>
            </a:r>
            <a:r>
              <a:rPr lang="ru-RU" sz="24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ru-RU" sz="2400" b="1" dirty="0">
                <a:solidFill>
                  <a:schemeClr val="accent4"/>
                </a:solidFill>
                <a:ea typeface="+mn-lt"/>
                <a:cs typeface="+mn-lt"/>
              </a:rPr>
              <a:t>части приложения:</a:t>
            </a:r>
            <a:endParaRPr lang="ru-RU" sz="2400" dirty="0">
              <a:solidFill>
                <a:schemeClr val="accent4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F26A2-46AF-E746-7A63-C4ED6CD1F928}"/>
              </a:ext>
            </a:extLst>
          </p:cNvPr>
          <p:cNvSpPr txBox="1"/>
          <p:nvPr/>
        </p:nvSpPr>
        <p:spPr>
          <a:xfrm>
            <a:off x="1324131" y="1374098"/>
            <a:ext cx="79647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Разработка API для создания и редактирования тестов преподавателями</a:t>
            </a:r>
            <a:endParaRPr lang="ru-RU"/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Написание кода для обработки запросов на прохождение тестов и сохранение результатов</a:t>
            </a:r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Настройка и интеграция базы данных с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backend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-частью приложения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FE7F7-8C4E-87C0-80B6-7F0580AF05C5}"/>
              </a:ext>
            </a:extLst>
          </p:cNvPr>
          <p:cNvSpPr txBox="1"/>
          <p:nvPr/>
        </p:nvSpPr>
        <p:spPr>
          <a:xfrm>
            <a:off x="999345" y="3347802"/>
            <a:ext cx="53914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rgbClr val="FFC000"/>
                </a:solidFill>
                <a:ea typeface="+mn-lt"/>
                <a:cs typeface="+mn-lt"/>
              </a:rPr>
              <a:t>Создание </a:t>
            </a:r>
            <a:r>
              <a:rPr lang="ru-RU" sz="2400" b="1" dirty="0" err="1">
                <a:solidFill>
                  <a:srgbClr val="00B0F0"/>
                </a:solidFill>
                <a:ea typeface="+mn-lt"/>
                <a:cs typeface="+mn-lt"/>
              </a:rPr>
              <a:t>Frontend</a:t>
            </a:r>
            <a:r>
              <a:rPr lang="ru-RU" sz="2400" b="1" dirty="0">
                <a:solidFill>
                  <a:srgbClr val="FFC000"/>
                </a:solidFill>
                <a:ea typeface="+mn-lt"/>
                <a:cs typeface="+mn-lt"/>
              </a:rPr>
              <a:t> части приложения:</a:t>
            </a:r>
            <a:endParaRPr lang="ru-RU" sz="24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A2526-7214-1E86-642D-96B4D3920F6B}"/>
              </a:ext>
            </a:extLst>
          </p:cNvPr>
          <p:cNvSpPr txBox="1"/>
          <p:nvPr/>
        </p:nvSpPr>
        <p:spPr>
          <a:xfrm>
            <a:off x="1374098" y="3909935"/>
            <a:ext cx="787733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Разработка интерфейса для преподавателей для создания и редактирования тестов</a:t>
            </a:r>
            <a:endParaRPr lang="ru-RU"/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Разработка интерфейса для студентов для прохождения тестов</a:t>
            </a:r>
          </a:p>
          <a:p>
            <a:pPr marL="742950" lvl="1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Интеграция с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backend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-частью приложения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7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099DAE15-78FC-E96B-A3E3-4F66741B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6" y="-3668"/>
            <a:ext cx="12201054" cy="6865337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7F5C0440-327D-8857-A665-0B1AF65B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4" y="552294"/>
            <a:ext cx="9071547" cy="4491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AE3626-35B1-9F51-4209-3BFFBAC87F12}"/>
              </a:ext>
            </a:extLst>
          </p:cNvPr>
          <p:cNvSpPr txBox="1"/>
          <p:nvPr/>
        </p:nvSpPr>
        <p:spPr>
          <a:xfrm>
            <a:off x="1648918" y="122419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06D7B-0D4D-C8A3-3B9C-576B8C72FA32}"/>
              </a:ext>
            </a:extLst>
          </p:cNvPr>
          <p:cNvSpPr txBox="1"/>
          <p:nvPr/>
        </p:nvSpPr>
        <p:spPr>
          <a:xfrm>
            <a:off x="1199213" y="924394"/>
            <a:ext cx="50167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Определение требований проекта:</a:t>
            </a:r>
            <a:endParaRPr lang="ru-RU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25ECD-87E6-8DCC-C132-FA48B396DD32}"/>
              </a:ext>
            </a:extLst>
          </p:cNvPr>
          <p:cNvSpPr txBox="1"/>
          <p:nvPr/>
        </p:nvSpPr>
        <p:spPr>
          <a:xfrm>
            <a:off x="2310983" y="233596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FF836-4C5A-6A73-2347-BBC77C6E61C0}"/>
              </a:ext>
            </a:extLst>
          </p:cNvPr>
          <p:cNvSpPr txBox="1"/>
          <p:nvPr/>
        </p:nvSpPr>
        <p:spPr>
          <a:xfrm>
            <a:off x="1561473" y="1598951"/>
            <a:ext cx="71028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AutoNum type="arabicPeriod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Определение функциональности проекта</a:t>
            </a:r>
            <a:endParaRPr lang="ru-RU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AutoNum type="arabicPeriod"/>
            </a:pPr>
            <a:endParaRPr lang="ru-RU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Определение типов пользователей, которые будут использовать приложение</a:t>
            </a:r>
          </a:p>
          <a:p>
            <a:pPr marL="800100" lvl="1" indent="-342900">
              <a:buAutoNum type="arabicPeriod"/>
            </a:pPr>
            <a:endParaRPr lang="ru-RU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Определение основных возможностей приложения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4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73E18D80-CF58-C4D7-BFDD-CDEBFFF8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4" cy="6865337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D9450F3F-FA83-0C15-92BD-A39E8AA6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2" y="414885"/>
            <a:ext cx="7934791" cy="69423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5E03BA5-D42C-C401-2BF3-B8F7ED07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6" y="1514163"/>
            <a:ext cx="8334529" cy="4878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917DA-6ADA-4359-39C5-9F6F03F5B340}"/>
              </a:ext>
            </a:extLst>
          </p:cNvPr>
          <p:cNvSpPr txBox="1"/>
          <p:nvPr/>
        </p:nvSpPr>
        <p:spPr>
          <a:xfrm>
            <a:off x="724526" y="512164"/>
            <a:ext cx="536647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Базовые функции:</a:t>
            </a:r>
            <a:endParaRPr lang="ru-RU" sz="2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BB68E-4F96-5F63-F5AC-2155BF82AB7F}"/>
              </a:ext>
            </a:extLst>
          </p:cNvPr>
          <p:cNvSpPr txBox="1"/>
          <p:nvPr/>
        </p:nvSpPr>
        <p:spPr>
          <a:xfrm>
            <a:off x="1036819" y="1773835"/>
            <a:ext cx="5241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Регистрация и аутентификация пользователей: </a:t>
            </a:r>
            <a:endParaRPr lang="ru-RU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5FF3E-6186-36A0-1149-1D0CC7A60453}"/>
              </a:ext>
            </a:extLst>
          </p:cNvPr>
          <p:cNvSpPr txBox="1"/>
          <p:nvPr/>
        </p:nvSpPr>
        <p:spPr>
          <a:xfrm>
            <a:off x="1686392" y="2211049"/>
            <a:ext cx="58286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Студенты и преподаватели могут зарегистрироваться.</a:t>
            </a:r>
            <a:endParaRPr lang="ru-RU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Студенты и преподаватели могут войти в систему.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F4849-803A-18B6-1C54-E73C2EDC8166}"/>
              </a:ext>
            </a:extLst>
          </p:cNvPr>
          <p:cNvSpPr txBox="1"/>
          <p:nvPr/>
        </p:nvSpPr>
        <p:spPr>
          <a:xfrm>
            <a:off x="1036819" y="3360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Создание тестов:</a:t>
            </a:r>
            <a:endParaRPr lang="ru-RU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6469A-4E10-86CB-7857-958241FBCE02}"/>
              </a:ext>
            </a:extLst>
          </p:cNvPr>
          <p:cNvSpPr txBox="1"/>
          <p:nvPr/>
        </p:nvSpPr>
        <p:spPr>
          <a:xfrm>
            <a:off x="1686393" y="3959902"/>
            <a:ext cx="66031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Преподаватели могут создавать тесты.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Преподаватели могут добавлять вопросы и ответы к тестам.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создания групп и добавления студентов в группы для удобства назначения тестов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651484CD-146E-9911-F20E-17ACCC44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7986D53-6692-8E45-EC7F-EAECBFFE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9" y="664722"/>
            <a:ext cx="8609348" cy="5441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D9EBF-EC14-FA83-5EBB-B7B2061529A8}"/>
              </a:ext>
            </a:extLst>
          </p:cNvPr>
          <p:cNvSpPr txBox="1"/>
          <p:nvPr/>
        </p:nvSpPr>
        <p:spPr>
          <a:xfrm>
            <a:off x="1074294" y="10867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Прохождение тестов:</a:t>
            </a:r>
            <a:endParaRPr lang="ru-RU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CC79D-AADD-9791-CBAC-46102BF105C7}"/>
              </a:ext>
            </a:extLst>
          </p:cNvPr>
          <p:cNvSpPr txBox="1"/>
          <p:nvPr/>
        </p:nvSpPr>
        <p:spPr>
          <a:xfrm>
            <a:off x="1623934" y="1511508"/>
            <a:ext cx="57412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Студенты могут пройти назначенные тесты.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Студенты могут выбирать ответы на вопросы в тесте.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Студенты могут отправлять результаты теста после завершения.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13CC4-A5CE-0F7B-481F-B1903599492D}"/>
              </a:ext>
            </a:extLst>
          </p:cNvPr>
          <p:cNvSpPr txBox="1"/>
          <p:nvPr/>
        </p:nvSpPr>
        <p:spPr>
          <a:xfrm>
            <a:off x="1074294" y="30105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Просмотр результатов:</a:t>
            </a:r>
            <a:endParaRPr lang="ru-RU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B1CE4-7FC0-A617-15F4-8D7CB2F8B149}"/>
              </a:ext>
            </a:extLst>
          </p:cNvPr>
          <p:cNvSpPr txBox="1"/>
          <p:nvPr/>
        </p:nvSpPr>
        <p:spPr>
          <a:xfrm>
            <a:off x="1623934" y="3435245"/>
            <a:ext cx="661565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Преподаватели могут просмотреть результаты тестов своих студентов.</a:t>
            </a:r>
            <a:endParaRPr lang="ru-RU">
              <a:cs typeface="Calibri" panose="020F0502020204030204"/>
            </a:endParaRPr>
          </a:p>
          <a:p>
            <a:pPr marL="342900" indent="-34290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Студенты могут просмотреть результаты своих прошлых тестов.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5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EEB4E46F-92CC-1119-3DA9-02368F50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" y="-3668"/>
            <a:ext cx="12201055" cy="6865337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F9AE2190-8A4C-045D-019B-D34CD906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046" y="1239343"/>
            <a:ext cx="4362137" cy="2755379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AD32041D-02D4-245E-BB67-68F4AB94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9" y="664722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2EBF-75FA-BAD0-025F-583015E14E4D}"/>
              </a:ext>
            </a:extLst>
          </p:cNvPr>
          <p:cNvSpPr txBox="1"/>
          <p:nvPr/>
        </p:nvSpPr>
        <p:spPr>
          <a:xfrm>
            <a:off x="1124262" y="10493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Система рейтинга: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6A218-D8CD-EEC7-A64D-E54C01C20F2A}"/>
              </a:ext>
            </a:extLst>
          </p:cNvPr>
          <p:cNvSpPr txBox="1"/>
          <p:nvPr/>
        </p:nvSpPr>
        <p:spPr>
          <a:xfrm>
            <a:off x="1598950" y="1424065"/>
            <a:ext cx="6865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Преподаватели могут просматривать рейтинг студентов по результатам тестирования, что позволяет им лучше оценить знания и продвижение каждого студента.</a:t>
            </a:r>
            <a:endParaRPr lang="ru-RU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A38C4-A595-BE86-E034-40C53C07CD6B}"/>
              </a:ext>
            </a:extLst>
          </p:cNvPr>
          <p:cNvSpPr txBox="1"/>
          <p:nvPr/>
        </p:nvSpPr>
        <p:spPr>
          <a:xfrm>
            <a:off x="1124262" y="2685738"/>
            <a:ext cx="4492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Возможность установки времени на тест: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E533C-06E7-F311-F07D-6E3E6FD0415D}"/>
              </a:ext>
            </a:extLst>
          </p:cNvPr>
          <p:cNvSpPr txBox="1"/>
          <p:nvPr/>
        </p:nvSpPr>
        <p:spPr>
          <a:xfrm>
            <a:off x="1598951" y="3160426"/>
            <a:ext cx="65656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Преподаватель может установить время на прохождение теста, что позволяет контролировать время, которое студенты тратят на решение тестов.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31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5AEA865-2BB3-41C1-99E5-3284B01B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" y="-3669"/>
            <a:ext cx="12201056" cy="6865338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347EE945-287F-E24F-F261-4E3911FE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9" y="664722"/>
            <a:ext cx="8609348" cy="544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ED6C3-80F8-9F00-7A2C-13CFB397ADA9}"/>
              </a:ext>
            </a:extLst>
          </p:cNvPr>
          <p:cNvSpPr txBox="1"/>
          <p:nvPr/>
        </p:nvSpPr>
        <p:spPr>
          <a:xfrm>
            <a:off x="1111770" y="11117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Интерактивные тесты: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03854-8649-E47F-825C-94C3790BE11F}"/>
              </a:ext>
            </a:extLst>
          </p:cNvPr>
          <p:cNvSpPr txBox="1"/>
          <p:nvPr/>
        </p:nvSpPr>
        <p:spPr>
          <a:xfrm>
            <a:off x="1661410" y="1524000"/>
            <a:ext cx="60035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создания интерактивных тестов, которые содержат элементы игры или других форматов обучения, что делает процесс обучения более интересным и эффективным.</a:t>
            </a:r>
            <a:endParaRPr lang="ru-RU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168AC-D4BD-1C03-DBCE-C75BBE7610B3}"/>
              </a:ext>
            </a:extLst>
          </p:cNvPr>
          <p:cNvSpPr txBox="1"/>
          <p:nvPr/>
        </p:nvSpPr>
        <p:spPr>
          <a:xfrm>
            <a:off x="1111769" y="31354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Категоризация тестов: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40F3-435D-8719-3587-033449CEFF5D}"/>
              </a:ext>
            </a:extLst>
          </p:cNvPr>
          <p:cNvSpPr txBox="1"/>
          <p:nvPr/>
        </p:nvSpPr>
        <p:spPr>
          <a:xfrm>
            <a:off x="1661410" y="3547672"/>
            <a:ext cx="64407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Создание категорий для тестов для организации их хранения и поиска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Облегчение доступа к тестам для студентов и преподавателей</a:t>
            </a:r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Удобный поиск тестов по категориям.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0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8923262-465B-8193-3140-42A77FEC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7" y="-3668"/>
            <a:ext cx="12201055" cy="68653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11F2DC-7268-2EF4-126A-367D7112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9" y="664722"/>
            <a:ext cx="8609348" cy="5441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EC822-9B1A-779A-F182-09B348B37520}"/>
              </a:ext>
            </a:extLst>
          </p:cNvPr>
          <p:cNvSpPr txBox="1"/>
          <p:nvPr/>
        </p:nvSpPr>
        <p:spPr>
          <a:xfrm>
            <a:off x="1124262" y="1074295"/>
            <a:ext cx="3767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Различные языки интерфейса: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844A5-B8D3-EAA7-9149-668698DCAFE5}"/>
              </a:ext>
            </a:extLst>
          </p:cNvPr>
          <p:cNvSpPr txBox="1"/>
          <p:nvPr/>
        </p:nvSpPr>
        <p:spPr>
          <a:xfrm>
            <a:off x="1623934" y="1548983"/>
            <a:ext cx="5528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выбора языка интерфейса системы.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Обеспечить удобство использования для студентов и преподавателей.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A499-B48D-B703-1DA0-1F64F94BE1B8}"/>
              </a:ext>
            </a:extLst>
          </p:cNvPr>
          <p:cNvSpPr txBox="1"/>
          <p:nvPr/>
        </p:nvSpPr>
        <p:spPr>
          <a:xfrm>
            <a:off x="1124262" y="2810655"/>
            <a:ext cx="4641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Поддержка различных форматов вопросов:</a:t>
            </a:r>
            <a:endParaRPr lang="ru-RU" dirty="0">
              <a:solidFill>
                <a:srgbClr val="00B0F0"/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9FA4-49E3-4383-F599-2D5AD15C4D8F}"/>
              </a:ext>
            </a:extLst>
          </p:cNvPr>
          <p:cNvSpPr txBox="1"/>
          <p:nvPr/>
        </p:nvSpPr>
        <p:spPr>
          <a:xfrm>
            <a:off x="1623934" y="3285344"/>
            <a:ext cx="5791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Возможность использования различных форматов вопросов, таких как вставка изображений, аудио или видео.</a:t>
            </a:r>
            <a:endParaRPr lang="ru-RU"/>
          </a:p>
          <a:p>
            <a:pPr marL="285750" indent="-285750">
              <a:buFont typeface="Wingdings"/>
              <a:buChar char="§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Сделать тесты более интересными и разнообразными.</a:t>
            </a: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1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8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27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1083</cp:revision>
  <dcterms:created xsi:type="dcterms:W3CDTF">2023-02-18T14:45:14Z</dcterms:created>
  <dcterms:modified xsi:type="dcterms:W3CDTF">2023-02-20T16:51:54Z</dcterms:modified>
</cp:coreProperties>
</file>