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1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번에서 센서 선택이 아니라 지역선택으로 하는 것이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맞을듯</a:t>
            </a:r>
            <a:r>
              <a:rPr lang="ko-KR" altLang="en-US" sz="1100" dirty="0" smtClean="0">
                <a:solidFill>
                  <a:schemeClr val="tx1"/>
                </a:solidFill>
              </a:rPr>
              <a:t>  예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나무정원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체육정원</a:t>
            </a:r>
            <a:r>
              <a:rPr lang="ko-KR" altLang="en-US" sz="1100" dirty="0" smtClean="0">
                <a:solidFill>
                  <a:schemeClr val="tx1"/>
                </a:solidFill>
              </a:rPr>
              <a:t> 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smtClean="0">
                <a:solidFill>
                  <a:schemeClr val="tx1"/>
                </a:solidFill>
              </a:rPr>
              <a:t>2  </a:t>
            </a:r>
            <a:r>
              <a:rPr lang="ko-KR" altLang="en-US" sz="1100" dirty="0" smtClean="0">
                <a:solidFill>
                  <a:schemeClr val="tx1"/>
                </a:solidFill>
              </a:rPr>
              <a:t>번에서 센서정보등록 버턴 필요함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팝업 화면은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페이지 참조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07979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7727" y="529765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11043177" y="546704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48" name="직사각형 47"/>
          <p:cNvSpPr/>
          <p:nvPr/>
        </p:nvSpPr>
        <p:spPr>
          <a:xfrm>
            <a:off x="388432" y="498999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4" y="262996"/>
            <a:ext cx="11652779" cy="450663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51354" y="551572"/>
            <a:ext cx="779424" cy="3295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25511" y="40409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22020" y="701224"/>
            <a:ext cx="839584" cy="28932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bg1"/>
                </a:solidFill>
              </a:rPr>
              <a:t>센서등록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73852" y="665544"/>
            <a:ext cx="1068111" cy="36791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415433" y="3456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fr_zone_gr_id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로 수집한 정보를 지역구분으로 다시 합쳐서 보여줘야 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Sect_id</a:t>
            </a:r>
            <a:r>
              <a:rPr lang="en-US" altLang="ko-KR" sz="1100" dirty="0" smtClean="0">
                <a:solidFill>
                  <a:schemeClr val="tx1"/>
                </a:solidFill>
              </a:rPr>
              <a:t> : 5393 -&gt; </a:t>
            </a:r>
            <a:r>
              <a:rPr lang="ko-KR" altLang="en-US" sz="1100" dirty="0">
                <a:solidFill>
                  <a:schemeClr val="tx1"/>
                </a:solidFill>
              </a:rPr>
              <a:t>양천구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</a:rPr>
              <a:t>zone_gr_id</a:t>
            </a:r>
            <a:r>
              <a:rPr lang="en-US" altLang="ko-KR" sz="1100" dirty="0">
                <a:solidFill>
                  <a:schemeClr val="tx1"/>
                </a:solidFill>
              </a:rPr>
              <a:t> : </a:t>
            </a:r>
            <a:r>
              <a:rPr lang="en-US" altLang="ko-KR" sz="1100" dirty="0" smtClean="0">
                <a:solidFill>
                  <a:schemeClr val="tx1"/>
                </a:solidFill>
              </a:rPr>
              <a:t>1,2,3,4,5,6,7,8,910,11,12,13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   5310 -&gt;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콩쥐팥쥐도서관</a:t>
            </a:r>
            <a:r>
              <a:rPr lang="en-US" altLang="ko-KR" sz="1100" dirty="0" smtClean="0">
                <a:solidFill>
                  <a:schemeClr val="tx1"/>
                </a:solidFill>
              </a:rPr>
              <a:t>(5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</a:rPr>
              <a:t>zone_gr_id</a:t>
            </a:r>
            <a:r>
              <a:rPr lang="en-US" altLang="ko-KR" sz="1100" dirty="0">
                <a:solidFill>
                  <a:schemeClr val="tx1"/>
                </a:solidFill>
              </a:rPr>
              <a:t> : </a:t>
            </a:r>
            <a:r>
              <a:rPr lang="en-US" altLang="ko-KR" sz="1100" dirty="0" smtClean="0">
                <a:solidFill>
                  <a:schemeClr val="tx1"/>
                </a:solidFill>
              </a:rPr>
              <a:t>1,2,3,4,5,6,7,8,910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5312 -&gt;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이서문화체육관</a:t>
            </a:r>
            <a:r>
              <a:rPr lang="en-US" altLang="ko-KR" sz="1100" dirty="0" smtClean="0">
                <a:solidFill>
                  <a:schemeClr val="tx1"/>
                </a:solidFill>
              </a:rPr>
              <a:t>(2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zone_gr_id</a:t>
            </a:r>
            <a:r>
              <a:rPr lang="en-US" altLang="ko-KR" sz="1100" dirty="0" smtClean="0">
                <a:solidFill>
                  <a:schemeClr val="tx1"/>
                </a:solidFill>
              </a:rPr>
              <a:t> : 1,2,3,4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304" y="107979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95105" y="57857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11043177" y="546704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8245449" y="5467048"/>
            <a:ext cx="3050362" cy="95357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2074" y="55471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8093017" y="55471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8" name="직사각형 47"/>
          <p:cNvSpPr/>
          <p:nvPr/>
        </p:nvSpPr>
        <p:spPr>
          <a:xfrm>
            <a:off x="11295104" y="52550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21487"/>
              </p:ext>
            </p:extLst>
          </p:nvPr>
        </p:nvGraphicFramePr>
        <p:xfrm>
          <a:off x="664027" y="1080067"/>
          <a:ext cx="676477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42">
                  <a:extLst>
                    <a:ext uri="{9D8B030D-6E8A-4147-A177-3AD203B41FA5}">
                      <a16:colId xmlns:a16="http://schemas.microsoft.com/office/drawing/2014/main" val="1323267912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863796417"/>
                    </a:ext>
                  </a:extLst>
                </a:gridCol>
                <a:gridCol w="922712">
                  <a:extLst>
                    <a:ext uri="{9D8B030D-6E8A-4147-A177-3AD203B41FA5}">
                      <a16:colId xmlns:a16="http://schemas.microsoft.com/office/drawing/2014/main" val="651783569"/>
                    </a:ext>
                  </a:extLst>
                </a:gridCol>
                <a:gridCol w="1404918">
                  <a:extLst>
                    <a:ext uri="{9D8B030D-6E8A-4147-A177-3AD203B41FA5}">
                      <a16:colId xmlns:a16="http://schemas.microsoft.com/office/drawing/2014/main" val="300714635"/>
                    </a:ext>
                  </a:extLst>
                </a:gridCol>
                <a:gridCol w="3413687">
                  <a:extLst>
                    <a:ext uri="{9D8B030D-6E8A-4147-A177-3AD203B41FA5}">
                      <a16:colId xmlns:a16="http://schemas.microsoft.com/office/drawing/2014/main" val="1363304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fr_zone_gr_id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범용구분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(LOC_ID)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2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7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625607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5287815" y="654335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조회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34414" y="654335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81013" y="654335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27611" y="654335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0502" y="1779274"/>
            <a:ext cx="286851" cy="24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393998"/>
            <a:ext cx="2028825" cy="40005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74644" y="495056"/>
            <a:ext cx="1525418" cy="62121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5393. </a:t>
            </a:r>
            <a:r>
              <a:rPr lang="ko-KR" altLang="en-US" sz="1000" dirty="0" smtClean="0">
                <a:solidFill>
                  <a:schemeClr val="bg1"/>
                </a:solidFill>
              </a:rPr>
              <a:t>양천구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5310. </a:t>
            </a:r>
            <a:r>
              <a:rPr lang="ko-KR" altLang="en-US" sz="1000" dirty="0" smtClean="0">
                <a:solidFill>
                  <a:schemeClr val="bg1"/>
                </a:solidFill>
              </a:rPr>
              <a:t>콩쥐팥쥐도서관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5312. </a:t>
            </a:r>
            <a:r>
              <a:rPr lang="ko-KR" altLang="en-US" sz="1000" dirty="0" smtClean="0">
                <a:solidFill>
                  <a:schemeClr val="bg1"/>
                </a:solidFill>
              </a:rPr>
              <a:t>이서문화체육관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43458" y="1779274"/>
            <a:ext cx="1442888" cy="434028"/>
            <a:chOff x="6802561" y="1554991"/>
            <a:chExt cx="1442888" cy="43402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2561" y="1554991"/>
              <a:ext cx="1442888" cy="43402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6842685" y="1639860"/>
              <a:ext cx="1137533" cy="2930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선택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543458" y="2179297"/>
            <a:ext cx="1395760" cy="111303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53931.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나무정원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53932.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체육정원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53933.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가족정원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6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fr_zone_gr_id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로 수집한 정보를 지역구분으로 다시 합쳐서 보여줘야 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100" dirty="0" err="1" smtClean="0">
                <a:solidFill>
                  <a:schemeClr val="tx1"/>
                </a:solidFill>
              </a:rPr>
              <a:t>Sect_id</a:t>
            </a:r>
            <a:r>
              <a:rPr lang="en-US" altLang="ko-KR" sz="1100" dirty="0" smtClean="0">
                <a:solidFill>
                  <a:schemeClr val="tx1"/>
                </a:solidFill>
              </a:rPr>
              <a:t> : 5393 -&gt; </a:t>
            </a:r>
            <a:r>
              <a:rPr lang="ko-KR" altLang="en-US" sz="1100" dirty="0">
                <a:solidFill>
                  <a:schemeClr val="tx1"/>
                </a:solidFill>
              </a:rPr>
              <a:t>양천구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</a:rPr>
              <a:t>zone_gr_id</a:t>
            </a:r>
            <a:r>
              <a:rPr lang="en-US" altLang="ko-KR" sz="1100" dirty="0">
                <a:solidFill>
                  <a:schemeClr val="tx1"/>
                </a:solidFill>
              </a:rPr>
              <a:t> : </a:t>
            </a:r>
            <a:r>
              <a:rPr lang="en-US" altLang="ko-KR" sz="1100" dirty="0" smtClean="0">
                <a:solidFill>
                  <a:schemeClr val="tx1"/>
                </a:solidFill>
              </a:rPr>
              <a:t>1,2,3,4,5,6,7,8,910,11,12,13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   5310 -&gt;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콩쥐팥쥐도서관</a:t>
            </a:r>
            <a:r>
              <a:rPr lang="en-US" altLang="ko-KR" sz="1100" dirty="0" smtClean="0">
                <a:solidFill>
                  <a:schemeClr val="tx1"/>
                </a:solidFill>
              </a:rPr>
              <a:t>(5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 err="1">
                <a:solidFill>
                  <a:schemeClr val="tx1"/>
                </a:solidFill>
              </a:rPr>
              <a:t>zone_gr_id</a:t>
            </a:r>
            <a:r>
              <a:rPr lang="en-US" altLang="ko-KR" sz="1100" dirty="0">
                <a:solidFill>
                  <a:schemeClr val="tx1"/>
                </a:solidFill>
              </a:rPr>
              <a:t> : </a:t>
            </a:r>
            <a:r>
              <a:rPr lang="en-US" altLang="ko-KR" sz="1100" dirty="0" smtClean="0">
                <a:solidFill>
                  <a:schemeClr val="tx1"/>
                </a:solidFill>
              </a:rPr>
              <a:t>1,2,3,4,5,6,7,8,910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5312 -&gt; </a:t>
            </a:r>
            <a:r>
              <a:rPr lang="ko-KR" altLang="en-US" sz="1100" dirty="0" smtClean="0">
                <a:solidFill>
                  <a:schemeClr val="tx1"/>
                </a:solidFill>
              </a:rPr>
              <a:t>이서문화체육관</a:t>
            </a:r>
            <a:r>
              <a:rPr lang="en-US" altLang="ko-KR" sz="1100" dirty="0" smtClean="0">
                <a:solidFill>
                  <a:schemeClr val="tx1"/>
                </a:solidFill>
              </a:rPr>
              <a:t>(2</a:t>
            </a:r>
            <a:r>
              <a:rPr lang="ko-KR" altLang="en-US" sz="1100" dirty="0" smtClean="0">
                <a:solidFill>
                  <a:schemeClr val="tx1"/>
                </a:solidFill>
              </a:rPr>
              <a:t>층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zone_gr_id</a:t>
            </a:r>
            <a:r>
              <a:rPr lang="en-US" altLang="ko-KR" sz="1100" dirty="0" smtClean="0">
                <a:solidFill>
                  <a:schemeClr val="tx1"/>
                </a:solidFill>
              </a:rPr>
              <a:t> : 1,2,3,4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1304" y="107979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95105" y="57857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9" name="직사각형 28"/>
          <p:cNvSpPr/>
          <p:nvPr/>
        </p:nvSpPr>
        <p:spPr>
          <a:xfrm>
            <a:off x="11043177" y="546704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6" name="직사각형 35"/>
          <p:cNvSpPr/>
          <p:nvPr/>
        </p:nvSpPr>
        <p:spPr>
          <a:xfrm>
            <a:off x="8245449" y="5467048"/>
            <a:ext cx="3050362" cy="95357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2074" y="55471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8093017" y="554717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8" name="직사각형 47"/>
          <p:cNvSpPr/>
          <p:nvPr/>
        </p:nvSpPr>
        <p:spPr>
          <a:xfrm>
            <a:off x="11295104" y="525503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9097"/>
              </p:ext>
            </p:extLst>
          </p:nvPr>
        </p:nvGraphicFramePr>
        <p:xfrm>
          <a:off x="664027" y="1080067"/>
          <a:ext cx="38913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42">
                  <a:extLst>
                    <a:ext uri="{9D8B030D-6E8A-4147-A177-3AD203B41FA5}">
                      <a16:colId xmlns:a16="http://schemas.microsoft.com/office/drawing/2014/main" val="1323267912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863796417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651783569"/>
                    </a:ext>
                  </a:extLst>
                </a:gridCol>
                <a:gridCol w="897774">
                  <a:extLst>
                    <a:ext uri="{9D8B030D-6E8A-4147-A177-3AD203B41FA5}">
                      <a16:colId xmlns:a16="http://schemas.microsoft.com/office/drawing/2014/main" val="300714635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1363304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층구분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면적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(m2)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2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855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998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893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751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573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7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625607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2410677" y="668758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조회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57276" y="668758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03875" y="668758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50473" y="668758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11321" y="1543092"/>
            <a:ext cx="286851" cy="24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393998"/>
            <a:ext cx="2028825" cy="40005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74644" y="495056"/>
            <a:ext cx="1525418" cy="62121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5393. </a:t>
            </a:r>
            <a:r>
              <a:rPr lang="ko-KR" altLang="en-US" sz="1000" dirty="0" smtClean="0">
                <a:solidFill>
                  <a:schemeClr val="bg1"/>
                </a:solidFill>
              </a:rPr>
              <a:t>양천구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5310.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콩쥐팥쥐도서관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5312.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이서문화체육관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23527" y="1485930"/>
            <a:ext cx="576535" cy="309169"/>
            <a:chOff x="3733294" y="1540597"/>
            <a:chExt cx="1038212" cy="434028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294" y="1540597"/>
              <a:ext cx="1038212" cy="43402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757594" y="1628179"/>
              <a:ext cx="822719" cy="2930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선택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880096" y="675040"/>
            <a:ext cx="1745148" cy="405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FF0000"/>
                </a:solidFill>
              </a:rPr>
              <a:t>콩쥐팥쥐도서관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- </a:t>
            </a:r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층 정보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14856"/>
              </p:ext>
            </p:extLst>
          </p:nvPr>
        </p:nvGraphicFramePr>
        <p:xfrm>
          <a:off x="4897592" y="1092871"/>
          <a:ext cx="597752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57">
                  <a:extLst>
                    <a:ext uri="{9D8B030D-6E8A-4147-A177-3AD203B41FA5}">
                      <a16:colId xmlns:a16="http://schemas.microsoft.com/office/drawing/2014/main" val="1323267912"/>
                    </a:ext>
                  </a:extLst>
                </a:gridCol>
                <a:gridCol w="559204">
                  <a:extLst>
                    <a:ext uri="{9D8B030D-6E8A-4147-A177-3AD203B41FA5}">
                      <a16:colId xmlns:a16="http://schemas.microsoft.com/office/drawing/2014/main" val="2863796417"/>
                    </a:ext>
                  </a:extLst>
                </a:gridCol>
                <a:gridCol w="707742">
                  <a:extLst>
                    <a:ext uri="{9D8B030D-6E8A-4147-A177-3AD203B41FA5}">
                      <a16:colId xmlns:a16="http://schemas.microsoft.com/office/drawing/2014/main" val="651783569"/>
                    </a:ext>
                  </a:extLst>
                </a:gridCol>
                <a:gridCol w="1099618">
                  <a:extLst>
                    <a:ext uri="{9D8B030D-6E8A-4147-A177-3AD203B41FA5}">
                      <a16:colId xmlns:a16="http://schemas.microsoft.com/office/drawing/2014/main" val="3007146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98958707"/>
                    </a:ext>
                  </a:extLst>
                </a:gridCol>
                <a:gridCol w="816944">
                  <a:extLst>
                    <a:ext uri="{9D8B030D-6E8A-4147-A177-3AD203B41FA5}">
                      <a16:colId xmlns:a16="http://schemas.microsoft.com/office/drawing/2014/main" val="3377409796"/>
                    </a:ext>
                  </a:extLst>
                </a:gridCol>
                <a:gridCol w="1363057">
                  <a:extLst>
                    <a:ext uri="{9D8B030D-6E8A-4147-A177-3AD203B41FA5}">
                      <a16:colId xmlns:a16="http://schemas.microsoft.com/office/drawing/2014/main" val="1363304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부서명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범용구분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loc_id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부서위치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2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어린이자료실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10002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민원센터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10003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장남감도서관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290432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8697958" y="661617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조회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244557" y="661617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신규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791156" y="661617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삭제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37754" y="661617"/>
            <a:ext cx="537360" cy="380461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저장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792685" y="1496554"/>
            <a:ext cx="905528" cy="287923"/>
            <a:chOff x="6802561" y="1554991"/>
            <a:chExt cx="1442888" cy="43402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2561" y="1554991"/>
              <a:ext cx="1442888" cy="434028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6842685" y="1639860"/>
              <a:ext cx="1137533" cy="2930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선택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7652338" y="1849823"/>
            <a:ext cx="2368214" cy="1465146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53101. 1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출입구</a:t>
            </a:r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smtClean="0">
                <a:solidFill>
                  <a:schemeClr val="bg1"/>
                </a:solidFill>
              </a:rPr>
              <a:t>복도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53102. 1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어린이도서관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53103. 2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종합자료실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53104. </a:t>
            </a:r>
            <a:r>
              <a:rPr lang="en-US" altLang="ko-KR" sz="900" dirty="0">
                <a:solidFill>
                  <a:schemeClr val="bg1"/>
                </a:solidFill>
              </a:rPr>
              <a:t>2</a:t>
            </a:r>
            <a:r>
              <a:rPr lang="ko-KR" altLang="en-US" sz="900" dirty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만화카페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53105. </a:t>
            </a:r>
            <a:r>
              <a:rPr lang="en-US" altLang="ko-KR" sz="900" dirty="0">
                <a:solidFill>
                  <a:schemeClr val="bg1"/>
                </a:solidFill>
              </a:rPr>
              <a:t>2</a:t>
            </a:r>
            <a:r>
              <a:rPr lang="ko-KR" altLang="en-US" sz="900" dirty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디지털자료실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53106. 3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전시실</a:t>
            </a:r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smtClean="0">
                <a:solidFill>
                  <a:schemeClr val="bg1"/>
                </a:solidFill>
              </a:rPr>
              <a:t>복도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53107. 4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공부방</a:t>
            </a:r>
            <a:r>
              <a:rPr lang="en-US" altLang="ko-KR" sz="900" dirty="0" smtClean="0">
                <a:solidFill>
                  <a:schemeClr val="bg1"/>
                </a:solidFill>
              </a:rPr>
              <a:t>&amp;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스마트룸</a:t>
            </a:r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smtClean="0">
                <a:solidFill>
                  <a:schemeClr val="bg1"/>
                </a:solidFill>
              </a:rPr>
              <a:t>복도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53108. 4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공부방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53109. 5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이서나루</a:t>
            </a:r>
            <a:r>
              <a:rPr lang="en-US" altLang="ko-KR" sz="900" dirty="0" smtClean="0">
                <a:solidFill>
                  <a:schemeClr val="bg1"/>
                </a:solidFill>
              </a:rPr>
              <a:t>,</a:t>
            </a:r>
            <a:r>
              <a:rPr lang="ko-KR" altLang="en-US" sz="900" dirty="0" smtClean="0">
                <a:solidFill>
                  <a:schemeClr val="bg1"/>
                </a:solidFill>
              </a:rPr>
              <a:t>평생학습배움터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5310A. 5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r>
              <a:rPr lang="en-US" altLang="ko-KR" sz="900" dirty="0" smtClean="0">
                <a:solidFill>
                  <a:schemeClr val="bg1"/>
                </a:solidFill>
              </a:rPr>
              <a:t>_</a:t>
            </a:r>
            <a:r>
              <a:rPr lang="ko-KR" altLang="en-US" sz="900" dirty="0" smtClean="0">
                <a:solidFill>
                  <a:schemeClr val="bg1"/>
                </a:solidFill>
              </a:rPr>
              <a:t>평생학습베움터</a:t>
            </a:r>
            <a:r>
              <a:rPr lang="en-US" altLang="ko-KR" sz="900" dirty="0" smtClean="0">
                <a:solidFill>
                  <a:schemeClr val="bg1"/>
                </a:solidFill>
              </a:rPr>
              <a:t>(</a:t>
            </a:r>
            <a:r>
              <a:rPr lang="ko-KR" altLang="en-US" sz="900" dirty="0" smtClean="0">
                <a:solidFill>
                  <a:schemeClr val="bg1"/>
                </a:solidFill>
              </a:rPr>
              <a:t>복도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0557679" y="1416426"/>
            <a:ext cx="1921902" cy="612648"/>
          </a:xfrm>
          <a:prstGeom prst="wedgeRectCallout">
            <a:avLst>
              <a:gd name="adj1" fmla="val -107184"/>
              <a:gd name="adj2" fmla="val -623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건물에서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부서위치를</a:t>
            </a:r>
            <a:r>
              <a:rPr lang="ko-KR" altLang="en-US" sz="1200" dirty="0" smtClean="0">
                <a:solidFill>
                  <a:schemeClr val="tx1"/>
                </a:solidFill>
              </a:rPr>
              <a:t> 찾을 수 있는 고유 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9311" y="1795099"/>
            <a:ext cx="624966" cy="78191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F1. 1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F2. 2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F3. 3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F4. 4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r>
              <a:rPr lang="en-US" altLang="ko-KR" sz="900" dirty="0" smtClean="0">
                <a:solidFill>
                  <a:schemeClr val="bg1"/>
                </a:solidFill>
              </a:rPr>
              <a:t>F5. 5</a:t>
            </a:r>
            <a:r>
              <a:rPr lang="ko-KR" altLang="en-US" sz="900" dirty="0" smtClean="0">
                <a:solidFill>
                  <a:schemeClr val="bg1"/>
                </a:solidFill>
              </a:rPr>
              <a:t>층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37" name="사각형 설명선 36"/>
          <p:cNvSpPr/>
          <p:nvPr/>
        </p:nvSpPr>
        <p:spPr>
          <a:xfrm>
            <a:off x="5522842" y="2948475"/>
            <a:ext cx="2129496" cy="612648"/>
          </a:xfrm>
          <a:prstGeom prst="wedgeRectCallout">
            <a:avLst>
              <a:gd name="adj1" fmla="val 70152"/>
              <a:gd name="adj2" fmla="val -3011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필수 입력은 아님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부서별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범용구분이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없을수도</a:t>
            </a:r>
            <a:r>
              <a:rPr lang="ko-KR" altLang="en-US" sz="1200" dirty="0" smtClean="0">
                <a:solidFill>
                  <a:schemeClr val="tx1"/>
                </a:solidFill>
              </a:rPr>
              <a:t>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4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341</Words>
  <Application>Microsoft Office PowerPoint</Application>
  <PresentationFormat>와이드스크린</PresentationFormat>
  <Paragraphs>113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74</cp:revision>
  <dcterms:created xsi:type="dcterms:W3CDTF">2023-10-30T05:38:20Z</dcterms:created>
  <dcterms:modified xsi:type="dcterms:W3CDTF">2024-01-17T02:46:40Z</dcterms:modified>
</cp:coreProperties>
</file>