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2" r:id="rId4"/>
    <p:sldId id="283" r:id="rId5"/>
    <p:sldId id="285" r:id="rId6"/>
    <p:sldId id="286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strike="sngStrike" dirty="0" smtClean="0">
                <a:solidFill>
                  <a:schemeClr val="tx1"/>
                </a:solidFill>
              </a:rPr>
              <a:t>글자 폰트 사이즈 다른 화면이랑 다름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통일 필요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항목들은 작업 내용이므로 마우스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접근시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손가락 모양 표시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strike="sngStrike" dirty="0" smtClean="0">
                <a:solidFill>
                  <a:schemeClr val="tx1"/>
                </a:solidFill>
              </a:rPr>
              <a:t>청구서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작업시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가져오는 부분이 필지가 있어 선택 못하도록 되어 있지만 메뉴 분리 할 경우 선택 못하도록 하는 부분은 적용하지 않아도 됨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strike="sngStrike" dirty="0" smtClean="0">
                <a:solidFill>
                  <a:schemeClr val="tx1"/>
                </a:solidFill>
              </a:rPr>
              <a:t>면적 입력 사이즈 정의 필요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금액 및 면적 입력 후 포커스 떠나면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999,234,000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이런씩으로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표현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감면료율은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100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기준으면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더 이상 입력하면 안됨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현재는 입력이 되면서 나머지는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짤려버림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입력창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박스 간격 맞춰야 함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금액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면적은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우측정렬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감면요율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가운데 정렬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strike="sngStrike" dirty="0" smtClean="0">
                <a:solidFill>
                  <a:schemeClr val="tx1"/>
                </a:solidFill>
              </a:rPr>
              <a:t>입력한 값들에 대하여 표현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금액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면적은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우측정렬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요율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가운데정렬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금액 표시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: 999,000,111</a:t>
            </a: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개의 지번으로 조성비를 계산한 값이므로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5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번에서는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개의 지번이 표시되어야 함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5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스크롤 의미가 뭔가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?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아무런 의미가 없다면 삭제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73354" y="682511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10613" y="497856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1" name="직사각형 20"/>
          <p:cNvSpPr/>
          <p:nvPr/>
        </p:nvSpPr>
        <p:spPr>
          <a:xfrm>
            <a:off x="1770976" y="56412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1452245" y="607633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0" y="204355"/>
            <a:ext cx="4876800" cy="469912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03201" y="2363656"/>
            <a:ext cx="4876800" cy="6642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20615" y="250335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347099" y="1352856"/>
            <a:ext cx="434155" cy="10330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9482" y="178021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347099" y="517890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41" y="264434"/>
            <a:ext cx="4933950" cy="209922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590298" y="1136100"/>
            <a:ext cx="1540865" cy="101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586946" y="162478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940" y="2477790"/>
            <a:ext cx="4962351" cy="242569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191563" y="4098851"/>
            <a:ext cx="4429630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222760" y="405710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8199401" y="2693183"/>
            <a:ext cx="3363603" cy="5163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01802" y="233929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4973062" y="2142953"/>
            <a:ext cx="3184808" cy="73755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3150" y="2012516"/>
            <a:ext cx="4013097" cy="32170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67894" y="652454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2576" y="1171881"/>
            <a:ext cx="238125" cy="3619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0778790" y="107620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527" y="3025113"/>
            <a:ext cx="1932233" cy="1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strike="sngStrike" dirty="0">
                <a:solidFill>
                  <a:schemeClr val="tx1"/>
                </a:solidFill>
              </a:rPr>
              <a:t>면적 입력 사이즈 정의 필요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 및 면적 입력 후 포커스 떠나면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999,234,000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이런씩으로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표현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감면료율은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100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기준으면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더 이상 입력하면 안됨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현재는 입력이 되면서 나머지는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짤려버림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입력창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박스 간격 맞춰야 함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면적은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우측정렬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감면요율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가운데 정렬</a:t>
            </a:r>
            <a:endParaRPr lang="en-US" altLang="ko-KR" sz="15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strike="sngStrike" dirty="0">
                <a:solidFill>
                  <a:schemeClr val="tx1"/>
                </a:solidFill>
              </a:rPr>
              <a:t>입력한 값들에 대하여 표현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면적은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우측정렬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요율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가운데정렬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 표시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: 999,000,111</a:t>
            </a:r>
          </a:p>
          <a:p>
            <a:pPr marL="342900" indent="-342900">
              <a:buAutoNum type="arabicPeriod"/>
            </a:pPr>
            <a:r>
              <a:rPr lang="en-US" altLang="ko-KR" sz="1500" strike="sngStrike" dirty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개의 지번으로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농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지보전부담금를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계산한 값이므로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번에서는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개의 지번이 표시되어야 함</a:t>
            </a:r>
            <a:endParaRPr lang="en-US" altLang="ko-KR" sz="15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4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스크롤 의미가 뭔가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?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아무런 의미가 없다면 삭제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91484" y="508327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511230" y="519130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2104256" y="63217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2843" y="5742040"/>
            <a:ext cx="374890" cy="3428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14374" y="6295859"/>
            <a:ext cx="692054" cy="3487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01105" y="54052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8225084" y="56364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1" y="230937"/>
            <a:ext cx="4867275" cy="27717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023706" y="1393028"/>
            <a:ext cx="1340475" cy="12421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87800" y="161682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46" y="230938"/>
            <a:ext cx="4171950" cy="44241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9929" y="3201523"/>
            <a:ext cx="4060282" cy="67220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94546" y="320321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3" name="직사각형 22"/>
          <p:cNvSpPr/>
          <p:nvPr/>
        </p:nvSpPr>
        <p:spPr>
          <a:xfrm>
            <a:off x="6209179" y="948023"/>
            <a:ext cx="3363603" cy="5288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03395" y="83903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642" y="1263489"/>
            <a:ext cx="1590675" cy="1295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51" y="1393028"/>
            <a:ext cx="238125" cy="3619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238027" y="119985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372179" y="587656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161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strike="sngStrike" dirty="0">
                <a:solidFill>
                  <a:schemeClr val="tx1"/>
                </a:solidFill>
              </a:rPr>
              <a:t>면적 입력 사이즈 정의 필요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 및 면적 입력 후 포커스 떠나면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999,234,000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이런씩으로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표현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감면료율은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100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기준으면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더 이상 입력하면 안됨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현재는 입력이 되면서 나머지는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짤려버림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입력창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박스 간격 맞춰야 함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면적은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우측정렬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감면요율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가운데 정렬</a:t>
            </a:r>
            <a:endParaRPr lang="en-US" altLang="ko-KR" sz="15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strike="sngStrike" dirty="0">
                <a:solidFill>
                  <a:schemeClr val="tx1"/>
                </a:solidFill>
              </a:rPr>
              <a:t>입력한 값들에 대하여 표현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면적은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우측정렬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요율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 err="1">
                <a:solidFill>
                  <a:schemeClr val="tx1"/>
                </a:solidFill>
              </a:rPr>
              <a:t>가운데정렬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금액 표시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: 999,000,111</a:t>
            </a:r>
          </a:p>
          <a:p>
            <a:pPr marL="342900" indent="-342900">
              <a:buAutoNum type="arabicPeriod"/>
            </a:pPr>
            <a:r>
              <a:rPr lang="en-US" altLang="ko-KR" sz="1500" strike="sngStrike" dirty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개의 지번으로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하전점용료를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계산한 값이므로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번에서는 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개의 지번이 표시되어야 함</a:t>
            </a:r>
            <a:endParaRPr lang="en-US" altLang="ko-KR" sz="15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4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스크롤 의미가 뭔가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? 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아무런 의미가 없다면 삭제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91484" y="508327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511230" y="519130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2104256" y="63217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2843" y="5742040"/>
            <a:ext cx="374890" cy="3428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14374" y="6295859"/>
            <a:ext cx="692054" cy="3487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01105" y="54052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8225084" y="56364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372179" y="587656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0" y="185295"/>
            <a:ext cx="4886325" cy="31813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023706" y="1753848"/>
            <a:ext cx="1527494" cy="12969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51993" y="212531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3" y="1775970"/>
            <a:ext cx="238125" cy="3619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981813" y="161682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951" y="152800"/>
            <a:ext cx="4511158" cy="45438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9929" y="3201523"/>
            <a:ext cx="4658798" cy="67220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94546" y="320321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9208578" y="71145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3" name="직사각형 22"/>
          <p:cNvSpPr/>
          <p:nvPr/>
        </p:nvSpPr>
        <p:spPr>
          <a:xfrm>
            <a:off x="6579130" y="736629"/>
            <a:ext cx="3363603" cy="5288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709" y="953100"/>
            <a:ext cx="1779604" cy="1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6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번에서 처럼 각 항목 이름으로 파일을 다운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받을수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있도록 한다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본인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PC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에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</a:t>
            </a:r>
            <a:endParaRPr lang="en-US" altLang="ko-KR" sz="15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91484" y="508327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49409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2104256" y="63217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2843" y="5742040"/>
            <a:ext cx="374890" cy="3428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14374" y="6295859"/>
            <a:ext cx="692054" cy="3487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593779" y="49139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417758" y="514520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12607938" y="546504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51" y="152800"/>
            <a:ext cx="4511158" cy="254780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208578" y="71145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5" y="274917"/>
            <a:ext cx="4962351" cy="242569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06" y="2810756"/>
            <a:ext cx="4950000" cy="214224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19001" y="2323267"/>
            <a:ext cx="1963290" cy="4874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30332" y="4558759"/>
            <a:ext cx="1963290" cy="4874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19460" y="2232285"/>
            <a:ext cx="1963290" cy="4874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432" y="3425712"/>
            <a:ext cx="4319728" cy="882513"/>
          </a:xfrm>
          <a:prstGeom prst="rect">
            <a:avLst/>
          </a:prstGeom>
        </p:spPr>
      </p:pic>
      <p:cxnSp>
        <p:nvCxnSpPr>
          <p:cNvPr id="37" name="꺾인 연결선 36"/>
          <p:cNvCxnSpPr>
            <a:stCxn id="11" idx="3"/>
            <a:endCxn id="36" idx="1"/>
          </p:cNvCxnSpPr>
          <p:nvPr/>
        </p:nvCxnSpPr>
        <p:spPr>
          <a:xfrm>
            <a:off x="3782291" y="2567012"/>
            <a:ext cx="2322141" cy="129995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5" idx="2"/>
            <a:endCxn id="36" idx="0"/>
          </p:cNvCxnSpPr>
          <p:nvPr/>
        </p:nvCxnSpPr>
        <p:spPr>
          <a:xfrm rot="5400000">
            <a:off x="7979732" y="3004339"/>
            <a:ext cx="705938" cy="13680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36" idx="2"/>
          </p:cNvCxnSpPr>
          <p:nvPr/>
        </p:nvCxnSpPr>
        <p:spPr>
          <a:xfrm flipV="1">
            <a:off x="3782291" y="4308225"/>
            <a:ext cx="4482005" cy="52978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098056" y="355802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0180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계산은 소단위분류별 계산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b="1" u="sng" dirty="0" smtClean="0">
                <a:solidFill>
                  <a:schemeClr val="tx1"/>
                </a:solidFill>
              </a:rPr>
              <a:t>영구이고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기간단위가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일인경우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: A =  </a:t>
            </a:r>
            <a:r>
              <a:rPr lang="en-US" altLang="ko-KR" sz="1200" b="1" u="sng" dirty="0">
                <a:solidFill>
                  <a:schemeClr val="tx1"/>
                </a:solidFill>
              </a:rPr>
              <a:t>(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점용료</a:t>
            </a:r>
            <a:r>
              <a:rPr lang="en-US" altLang="ko-KR" sz="1200" b="1" u="sng" dirty="0">
                <a:solidFill>
                  <a:schemeClr val="tx1"/>
                </a:solidFill>
              </a:rPr>
              <a:t>(</a:t>
            </a:r>
            <a:r>
              <a:rPr lang="ko-KR" altLang="en-US" sz="1200" b="1" u="sng" dirty="0">
                <a:solidFill>
                  <a:schemeClr val="tx1"/>
                </a:solidFill>
              </a:rPr>
              <a:t>토지가격</a:t>
            </a:r>
            <a:r>
              <a:rPr lang="en-US" altLang="ko-KR" sz="1200" b="1" u="sng" dirty="0">
                <a:solidFill>
                  <a:schemeClr val="tx1"/>
                </a:solidFill>
              </a:rPr>
              <a:t>)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>
                <a:solidFill>
                  <a:schemeClr val="tx1"/>
                </a:solidFill>
              </a:rPr>
              <a:t>*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점용개수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면적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길이</a:t>
            </a:r>
            <a:r>
              <a:rPr lang="en-US" altLang="ko-KR" sz="1200" b="1" u="sng" dirty="0">
                <a:solidFill>
                  <a:schemeClr val="tx1"/>
                </a:solidFill>
              </a:rPr>
              <a:t>) *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일수</a:t>
            </a:r>
            <a:endParaRPr lang="en-US" altLang="ko-KR" sz="1200" b="1" u="sng" dirty="0" smtClean="0">
              <a:solidFill>
                <a:schemeClr val="tx1"/>
              </a:solidFill>
            </a:endParaRPr>
          </a:p>
          <a:p>
            <a:r>
              <a:rPr lang="en-US" altLang="ko-KR" sz="1200" b="1" u="sng" dirty="0" smtClean="0">
                <a:solidFill>
                  <a:schemeClr val="tx1"/>
                </a:solidFill>
              </a:rPr>
              <a:t>                                 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월인경우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: B =  (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점용료</a:t>
            </a:r>
            <a:r>
              <a:rPr lang="en-US" altLang="ko-KR" sz="1200" b="1" u="sng" dirty="0">
                <a:solidFill>
                  <a:schemeClr val="tx1"/>
                </a:solidFill>
              </a:rPr>
              <a:t>(</a:t>
            </a:r>
            <a:r>
              <a:rPr lang="ko-KR" altLang="en-US" sz="1200" b="1" u="sng" dirty="0">
                <a:solidFill>
                  <a:schemeClr val="tx1"/>
                </a:solidFill>
              </a:rPr>
              <a:t>토지가격</a:t>
            </a:r>
            <a:r>
              <a:rPr lang="en-US" altLang="ko-KR" sz="1200" b="1" u="sng" dirty="0">
                <a:solidFill>
                  <a:schemeClr val="tx1"/>
                </a:solidFill>
              </a:rPr>
              <a:t>)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>
                <a:solidFill>
                  <a:schemeClr val="tx1"/>
                </a:solidFill>
              </a:rPr>
              <a:t>*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점용개수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면적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길이</a:t>
            </a:r>
            <a:r>
              <a:rPr lang="en-US" altLang="ko-KR" sz="1200" b="1" u="sng" dirty="0">
                <a:solidFill>
                  <a:schemeClr val="tx1"/>
                </a:solidFill>
              </a:rPr>
              <a:t>) * (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점용기간</a:t>
            </a:r>
            <a:r>
              <a:rPr lang="en-US" altLang="ko-KR" sz="1200" b="1" u="sng" dirty="0">
                <a:solidFill>
                  <a:schemeClr val="tx1"/>
                </a:solidFill>
              </a:rPr>
              <a:t>/12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u="sng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ko-KR" altLang="en-US" sz="1200" b="1" u="sng" dirty="0" smtClean="0">
                <a:solidFill>
                  <a:schemeClr val="tx1"/>
                </a:solidFill>
              </a:rPr>
              <a:t>       일시이고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기간단위가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일인경우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>
                <a:solidFill>
                  <a:schemeClr val="tx1"/>
                </a:solidFill>
              </a:rPr>
              <a:t>: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C = ((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점용료</a:t>
            </a:r>
            <a:r>
              <a:rPr lang="en-US" altLang="ko-KR" sz="1200" b="1" u="sng" dirty="0">
                <a:solidFill>
                  <a:schemeClr val="tx1"/>
                </a:solidFill>
              </a:rPr>
              <a:t>(</a:t>
            </a:r>
            <a:r>
              <a:rPr lang="ko-KR" altLang="en-US" sz="1200" b="1" u="sng" dirty="0">
                <a:solidFill>
                  <a:schemeClr val="tx1"/>
                </a:solidFill>
              </a:rPr>
              <a:t>토지가격</a:t>
            </a:r>
            <a:r>
              <a:rPr lang="en-US" altLang="ko-KR" sz="1200" b="1" u="sng" dirty="0">
                <a:solidFill>
                  <a:schemeClr val="tx1"/>
                </a:solidFill>
              </a:rPr>
              <a:t>) *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요율</a:t>
            </a:r>
            <a:r>
              <a:rPr lang="en-US" altLang="ko-KR" sz="1200" b="1" u="sng" dirty="0">
                <a:solidFill>
                  <a:schemeClr val="tx1"/>
                </a:solidFill>
              </a:rPr>
              <a:t>)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>
                <a:solidFill>
                  <a:schemeClr val="tx1"/>
                </a:solidFill>
              </a:rPr>
              <a:t>*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점용개수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면적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길이</a:t>
            </a:r>
            <a:r>
              <a:rPr lang="en-US" altLang="ko-KR" sz="1200" b="1" u="sng" dirty="0">
                <a:solidFill>
                  <a:schemeClr val="tx1"/>
                </a:solidFill>
              </a:rPr>
              <a:t> ) *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일수</a:t>
            </a:r>
            <a:endParaRPr lang="en-US" altLang="ko-KR" sz="1200" b="1" u="sng" dirty="0" smtClean="0">
              <a:solidFill>
                <a:schemeClr val="tx1"/>
              </a:solidFill>
            </a:endParaRPr>
          </a:p>
          <a:p>
            <a:r>
              <a:rPr lang="en-US" altLang="ko-KR" sz="1200" b="1" u="sng" dirty="0" smtClean="0">
                <a:solidFill>
                  <a:schemeClr val="tx1"/>
                </a:solidFill>
              </a:rPr>
              <a:t>                                 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월인경우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>
                <a:solidFill>
                  <a:schemeClr val="tx1"/>
                </a:solidFill>
              </a:rPr>
              <a:t>: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D = ((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점용료</a:t>
            </a:r>
            <a:r>
              <a:rPr lang="en-US" altLang="ko-KR" sz="1200" b="1" u="sng" dirty="0">
                <a:solidFill>
                  <a:schemeClr val="tx1"/>
                </a:solidFill>
              </a:rPr>
              <a:t>(</a:t>
            </a:r>
            <a:r>
              <a:rPr lang="ko-KR" altLang="en-US" sz="1200" b="1" u="sng" dirty="0">
                <a:solidFill>
                  <a:schemeClr val="tx1"/>
                </a:solidFill>
              </a:rPr>
              <a:t>토지가격</a:t>
            </a:r>
            <a:r>
              <a:rPr lang="en-US" altLang="ko-KR" sz="1200" b="1" u="sng" dirty="0">
                <a:solidFill>
                  <a:schemeClr val="tx1"/>
                </a:solidFill>
              </a:rPr>
              <a:t>) *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요율</a:t>
            </a:r>
            <a:r>
              <a:rPr lang="en-US" altLang="ko-KR" sz="1200" b="1" u="sng" dirty="0">
                <a:solidFill>
                  <a:schemeClr val="tx1"/>
                </a:solidFill>
              </a:rPr>
              <a:t>)</a:t>
            </a:r>
            <a:r>
              <a:rPr lang="ko-KR" altLang="en-US" sz="1200" b="1" u="sng" dirty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>
                <a:solidFill>
                  <a:schemeClr val="tx1"/>
                </a:solidFill>
              </a:rPr>
              <a:t>* 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점용개수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면적</a:t>
            </a:r>
            <a:r>
              <a:rPr lang="en-US" altLang="ko-KR" sz="1200" b="1" u="sng" dirty="0">
                <a:solidFill>
                  <a:schemeClr val="tx1"/>
                </a:solidFill>
              </a:rPr>
              <a:t>/</a:t>
            </a:r>
            <a:r>
              <a:rPr lang="ko-KR" altLang="en-US" sz="1200" b="1" u="sng" dirty="0">
                <a:solidFill>
                  <a:schemeClr val="tx1"/>
                </a:solidFill>
              </a:rPr>
              <a:t>길이</a:t>
            </a:r>
            <a:r>
              <a:rPr lang="en-US" altLang="ko-KR" sz="1200" b="1" u="sng" dirty="0">
                <a:solidFill>
                  <a:schemeClr val="tx1"/>
                </a:solidFill>
              </a:rPr>
              <a:t> ) * (</a:t>
            </a:r>
            <a:r>
              <a:rPr lang="ko-KR" altLang="en-US" sz="1200" b="1" u="sng" dirty="0" err="1">
                <a:solidFill>
                  <a:schemeClr val="tx1"/>
                </a:solidFill>
              </a:rPr>
              <a:t>점용기간</a:t>
            </a:r>
            <a:r>
              <a:rPr lang="en-US" altLang="ko-KR" sz="1200" b="1" u="sng" dirty="0">
                <a:solidFill>
                  <a:schemeClr val="tx1"/>
                </a:solidFill>
              </a:rPr>
              <a:t>/12)</a:t>
            </a:r>
          </a:p>
          <a:p>
            <a:r>
              <a:rPr lang="en-US" altLang="ko-KR" sz="1200" b="1" u="sng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점용료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= (A + B + C + D ) * (100 –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감면비율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백원미만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절사</a:t>
            </a:r>
            <a:endParaRPr lang="en-US" altLang="ko-KR" sz="1200" b="1" u="sng" dirty="0" smtClean="0">
              <a:solidFill>
                <a:schemeClr val="tx1"/>
              </a:solidFill>
            </a:endParaRPr>
          </a:p>
          <a:p>
            <a:r>
              <a:rPr lang="en-US" altLang="ko-KR" sz="1200" b="1" u="sng" dirty="0" smtClean="0">
                <a:solidFill>
                  <a:schemeClr val="tx1"/>
                </a:solidFill>
              </a:rPr>
              <a:t>       TRUNC(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점용료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/100</a:t>
            </a:r>
            <a:r>
              <a:rPr lang="en-US" altLang="ko-KR" sz="1200" b="1" u="sng" dirty="0">
                <a:solidFill>
                  <a:schemeClr val="tx1"/>
                </a:solidFill>
              </a:rPr>
              <a:t>)*100</a:t>
            </a:r>
            <a:endParaRPr lang="en-US" altLang="ko-KR" sz="1200" b="1" u="sng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98322" y="580786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2104256" y="63217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2843" y="5742040"/>
            <a:ext cx="374890" cy="3428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593779" y="49139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417758" y="514520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12607938" y="546504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1178608" y="518804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186129"/>
            <a:ext cx="3282315" cy="15013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02" y="631767"/>
            <a:ext cx="697836" cy="12469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8BBFEB-A16D-0597-CC10-3462C94666C9}"/>
              </a:ext>
            </a:extLst>
          </p:cNvPr>
          <p:cNvSpPr/>
          <p:nvPr/>
        </p:nvSpPr>
        <p:spPr>
          <a:xfrm>
            <a:off x="299384" y="1687485"/>
            <a:ext cx="3266776" cy="1466995"/>
          </a:xfrm>
          <a:prstGeom prst="rect">
            <a:avLst/>
          </a:prstGeom>
          <a:solidFill>
            <a:srgbClr val="1B1C1B">
              <a:alpha val="8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38" y="1687295"/>
            <a:ext cx="1467135" cy="25330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331855" y="1687295"/>
            <a:ext cx="1521883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점용료</a:t>
            </a:r>
            <a:r>
              <a:rPr lang="en-US" altLang="ko-KR" sz="700" dirty="0" smtClean="0">
                <a:solidFill>
                  <a:schemeClr val="bg1"/>
                </a:solidFill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</a:rPr>
              <a:t>토지가격</a:t>
            </a:r>
            <a:r>
              <a:rPr lang="en-US" altLang="ko-KR" sz="700" dirty="0" smtClean="0">
                <a:solidFill>
                  <a:schemeClr val="bg1"/>
                </a:solidFill>
              </a:rPr>
              <a:t>)/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요율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14" y="2818441"/>
            <a:ext cx="627677" cy="318568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291033" y="1705640"/>
            <a:ext cx="3178286" cy="2590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61109" y="1989788"/>
            <a:ext cx="563188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점용단위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01143" y="2005620"/>
            <a:ext cx="563188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기간단위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64986" y="1986154"/>
            <a:ext cx="563188" cy="260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1.</a:t>
            </a:r>
            <a:r>
              <a:rPr lang="ko-KR" altLang="en-US" sz="700" dirty="0" smtClean="0">
                <a:solidFill>
                  <a:schemeClr val="bg1"/>
                </a:solidFill>
              </a:rPr>
              <a:t>길이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85820" y="1993927"/>
            <a:ext cx="459775" cy="260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2.</a:t>
            </a:r>
            <a:r>
              <a:rPr lang="ko-KR" altLang="en-US" sz="700" dirty="0" smtClean="0">
                <a:solidFill>
                  <a:schemeClr val="bg1"/>
                </a:solidFill>
              </a:rPr>
              <a:t>월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1109" y="2321795"/>
            <a:ext cx="988333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점용개수</a:t>
            </a:r>
            <a:r>
              <a:rPr lang="en-US" altLang="ko-KR" sz="700" dirty="0" smtClean="0">
                <a:solidFill>
                  <a:schemeClr val="bg1"/>
                </a:solidFill>
              </a:rPr>
              <a:t>/</a:t>
            </a:r>
            <a:r>
              <a:rPr lang="ko-KR" altLang="en-US" sz="700" dirty="0" smtClean="0">
                <a:solidFill>
                  <a:schemeClr val="bg1"/>
                </a:solidFill>
              </a:rPr>
              <a:t>면적</a:t>
            </a:r>
            <a:r>
              <a:rPr lang="en-US" altLang="ko-KR" sz="700" dirty="0" smtClean="0">
                <a:solidFill>
                  <a:schemeClr val="bg1"/>
                </a:solidFill>
              </a:rPr>
              <a:t>/</a:t>
            </a:r>
            <a:r>
              <a:rPr lang="ko-KR" altLang="en-US" sz="700" dirty="0" smtClean="0">
                <a:solidFill>
                  <a:schemeClr val="bg1"/>
                </a:solidFill>
              </a:rPr>
              <a:t>길이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98163" y="2333487"/>
            <a:ext cx="563188" cy="260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999.2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1139" y="2315869"/>
            <a:ext cx="543410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점용기간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06791" y="2307353"/>
            <a:ext cx="563188" cy="260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999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1121" y="2856190"/>
            <a:ext cx="810022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감면비율</a:t>
            </a:r>
            <a:r>
              <a:rPr lang="en-US" altLang="ko-KR" sz="700" dirty="0" smtClean="0">
                <a:solidFill>
                  <a:schemeClr val="bg1"/>
                </a:solidFill>
              </a:rPr>
              <a:t>(%)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24469" y="2847674"/>
            <a:ext cx="386965" cy="260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50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모서리가 둥근 사각형 설명선 84"/>
          <p:cNvSpPr/>
          <p:nvPr/>
        </p:nvSpPr>
        <p:spPr>
          <a:xfrm>
            <a:off x="3698701" y="291750"/>
            <a:ext cx="2865417" cy="932224"/>
          </a:xfrm>
          <a:prstGeom prst="wedgeRoundRectCallout">
            <a:avLst>
              <a:gd name="adj1" fmla="val -63446"/>
              <a:gd name="adj2" fmla="val 1163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점용료구분이 금액이면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요율은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빈값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점용료구분이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요율이면</a:t>
            </a:r>
            <a:r>
              <a:rPr lang="ko-KR" altLang="en-US" sz="1200" dirty="0" smtClean="0">
                <a:solidFill>
                  <a:schemeClr val="tx1"/>
                </a:solidFill>
              </a:rPr>
              <a:t> 토지가격은 입력하고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요율은</a:t>
            </a:r>
            <a:r>
              <a:rPr lang="ko-KR" altLang="en-US" sz="1200" dirty="0" smtClean="0">
                <a:solidFill>
                  <a:schemeClr val="tx1"/>
                </a:solidFill>
              </a:rPr>
              <a:t> 자동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셋팅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수정불가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코드값이</a:t>
            </a:r>
            <a:r>
              <a:rPr lang="ko-KR" altLang="en-US" sz="1200" dirty="0" smtClean="0">
                <a:solidFill>
                  <a:schemeClr val="tx1"/>
                </a:solidFill>
              </a:rPr>
              <a:t> 영구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일시인지 구분함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0575" y="2007943"/>
            <a:ext cx="3208743" cy="2577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4331762" y="1811814"/>
            <a:ext cx="2051634" cy="383081"/>
          </a:xfrm>
          <a:prstGeom prst="wedgeRoundRectCallout">
            <a:avLst>
              <a:gd name="adj1" fmla="val -95067"/>
              <a:gd name="adj2" fmla="val 342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소분류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200" dirty="0" smtClean="0">
                <a:solidFill>
                  <a:schemeClr val="tx1"/>
                </a:solidFill>
              </a:rPr>
              <a:t> 자동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셋팅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4012197" y="2229259"/>
            <a:ext cx="2051634" cy="383081"/>
          </a:xfrm>
          <a:prstGeom prst="wedgeRoundRectCallout">
            <a:avLst>
              <a:gd name="adj1" fmla="val -86153"/>
              <a:gd name="adj2" fmla="val 104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사용자 입력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항목임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숫자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모서리가 둥근 사각형 설명선 87"/>
          <p:cNvSpPr/>
          <p:nvPr/>
        </p:nvSpPr>
        <p:spPr>
          <a:xfrm>
            <a:off x="1035534" y="3506703"/>
            <a:ext cx="2051634" cy="383081"/>
          </a:xfrm>
          <a:prstGeom prst="wedgeRoundRectCallout">
            <a:avLst>
              <a:gd name="adj1" fmla="val -8359"/>
              <a:gd name="adj2" fmla="val -1697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입력항목임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숫자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66" y="2343322"/>
            <a:ext cx="3208743" cy="2577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-133004" y="1429789"/>
            <a:ext cx="3923287" cy="13237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4583915" y="3617625"/>
            <a:ext cx="2631532" cy="995939"/>
          </a:xfrm>
          <a:prstGeom prst="wedgeRoundRectCallout">
            <a:avLst>
              <a:gd name="adj1" fmla="val -96688"/>
              <a:gd name="adj2" fmla="val -1348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소분류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이부분이</a:t>
            </a:r>
            <a:r>
              <a:rPr lang="ko-KR" altLang="en-US" sz="1200" dirty="0" smtClean="0">
                <a:solidFill>
                  <a:schemeClr val="tx1"/>
                </a:solidFill>
              </a:rPr>
              <a:t> 반복됨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소분류 코드 중복 불가능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소분류 개수만큼 반복되어야 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사각형 설명선 92"/>
          <p:cNvSpPr/>
          <p:nvPr/>
        </p:nvSpPr>
        <p:spPr>
          <a:xfrm>
            <a:off x="-1198102" y="3426833"/>
            <a:ext cx="2051634" cy="383081"/>
          </a:xfrm>
          <a:prstGeom prst="wedgeRoundRectCallout">
            <a:avLst>
              <a:gd name="adj1" fmla="val 88073"/>
              <a:gd name="adj2" fmla="val -284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입력항목임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숫자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소수점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자리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화면 변경 필요함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69319" y="5170754"/>
            <a:ext cx="5500114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추후 변경되어야 함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29961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2104256" y="63217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2843" y="5742040"/>
            <a:ext cx="374890" cy="3428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593779" y="49139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417758" y="514520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12607938" y="546504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1178608" y="518804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5" y="192324"/>
            <a:ext cx="4065801" cy="4645687"/>
          </a:xfrm>
          <a:prstGeom prst="rect">
            <a:avLst/>
          </a:prstGeom>
        </p:spPr>
      </p:pic>
      <p:pic>
        <p:nvPicPr>
          <p:cNvPr id="27" name="그래픽 17">
            <a:extLst>
              <a:ext uri="{FF2B5EF4-FFF2-40B4-BE49-F238E27FC236}">
                <a16:creationId xmlns:a16="http://schemas.microsoft.com/office/drawing/2014/main" id="{9AADF0E4-C077-4BFE-88D3-E6F06295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007" y="222569"/>
            <a:ext cx="2371165" cy="16727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0229" y="339991"/>
            <a:ext cx="2338944" cy="155531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8BBFEB-A16D-0597-CC10-3462C94666C9}"/>
              </a:ext>
            </a:extLst>
          </p:cNvPr>
          <p:cNvSpPr/>
          <p:nvPr/>
        </p:nvSpPr>
        <p:spPr>
          <a:xfrm>
            <a:off x="4493495" y="1898404"/>
            <a:ext cx="2387899" cy="1425229"/>
          </a:xfrm>
          <a:prstGeom prst="rect">
            <a:avLst/>
          </a:prstGeom>
          <a:solidFill>
            <a:srgbClr val="1B1C1B">
              <a:alpha val="8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4065" y="2035001"/>
            <a:ext cx="285750" cy="228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037" y="2010292"/>
            <a:ext cx="1467135" cy="25330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8BBFEB-A16D-0597-CC10-3462C94666C9}"/>
              </a:ext>
            </a:extLst>
          </p:cNvPr>
          <p:cNvSpPr/>
          <p:nvPr/>
        </p:nvSpPr>
        <p:spPr>
          <a:xfrm>
            <a:off x="4493495" y="3349545"/>
            <a:ext cx="2387899" cy="493942"/>
          </a:xfrm>
          <a:prstGeom prst="rect">
            <a:avLst/>
          </a:prstGeom>
          <a:solidFill>
            <a:srgbClr val="1B1C1B">
              <a:alpha val="8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4140" y="2736427"/>
            <a:ext cx="430122" cy="2690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3218" y="2008178"/>
            <a:ext cx="428625" cy="2476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4552" y="2749104"/>
            <a:ext cx="745500" cy="26051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580174" y="2317656"/>
            <a:ext cx="563188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점용단위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20208" y="2333488"/>
            <a:ext cx="563188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기간단위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84051" y="2314022"/>
            <a:ext cx="563188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길이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04885" y="2321795"/>
            <a:ext cx="459775" cy="260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월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4433" y="3490179"/>
            <a:ext cx="581025" cy="2000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49238" y="3456960"/>
            <a:ext cx="598002" cy="2593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58555" y="3043850"/>
            <a:ext cx="844717" cy="25717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63174" y="3088393"/>
            <a:ext cx="533400" cy="1888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17687" y="3050331"/>
            <a:ext cx="392870" cy="27330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18015" y="3051621"/>
            <a:ext cx="392870" cy="2733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558020" y="1947398"/>
            <a:ext cx="2338772" cy="14226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6035" y="3453552"/>
            <a:ext cx="627677" cy="3185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68430" y="2012813"/>
            <a:ext cx="2474779" cy="6367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7214180" y="1637627"/>
            <a:ext cx="1537855" cy="612648"/>
          </a:xfrm>
          <a:prstGeom prst="wedgeRoundRectCallout">
            <a:avLst>
              <a:gd name="adj1" fmla="val -106238"/>
              <a:gd name="adj2" fmla="val 530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 smtClean="0">
                <a:solidFill>
                  <a:schemeClr val="tx1"/>
                </a:solidFill>
              </a:rPr>
              <a:t>이부분은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입력하는 항목이 아님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7234102" y="2392816"/>
            <a:ext cx="4212523" cy="802448"/>
          </a:xfrm>
          <a:prstGeom prst="wedgeRoundRectCallout">
            <a:avLst>
              <a:gd name="adj1" fmla="val -80502"/>
              <a:gd name="adj2" fmla="val 1553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이부분은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입력하는 항목 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토지가격 </a:t>
            </a:r>
            <a:r>
              <a:rPr lang="en-US" altLang="ko-KR" sz="1200" dirty="0" smtClean="0">
                <a:solidFill>
                  <a:schemeClr val="tx1"/>
                </a:solidFill>
              </a:rPr>
              <a:t>: 120,222,000</a:t>
            </a:r>
            <a:r>
              <a:rPr lang="ko-KR" altLang="en-US" sz="1200" dirty="0" smtClean="0">
                <a:solidFill>
                  <a:schemeClr val="tx1"/>
                </a:solidFill>
              </a:rPr>
              <a:t>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개수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면적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길이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소수점 포함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숫자</a:t>
            </a:r>
            <a:r>
              <a:rPr lang="en-US" altLang="ko-KR" sz="1200" dirty="0" smtClean="0">
                <a:solidFill>
                  <a:schemeClr val="tx1"/>
                </a:solidFill>
              </a:rPr>
              <a:t>(10</a:t>
            </a:r>
            <a:r>
              <a:rPr lang="ko-KR" altLang="en-US" sz="1200" dirty="0" smtClean="0">
                <a:solidFill>
                  <a:schemeClr val="tx1"/>
                </a:solidFill>
              </a:rPr>
              <a:t>자리 </a:t>
            </a:r>
            <a:r>
              <a:rPr lang="en-US" altLang="ko-KR" sz="1200" dirty="0" smtClean="0">
                <a:solidFill>
                  <a:schemeClr val="tx1"/>
                </a:solidFill>
              </a:rPr>
              <a:t>= 99999.5)</a:t>
            </a: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점용기간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숫자</a:t>
            </a:r>
            <a:r>
              <a:rPr lang="en-US" altLang="ko-KR" sz="1200" dirty="0" smtClean="0">
                <a:solidFill>
                  <a:schemeClr val="tx1"/>
                </a:solidFill>
              </a:rPr>
              <a:t>(3</a:t>
            </a:r>
            <a:r>
              <a:rPr lang="ko-KR" altLang="en-US" sz="1200" dirty="0" smtClean="0">
                <a:solidFill>
                  <a:schemeClr val="tx1"/>
                </a:solidFill>
              </a:rPr>
              <a:t>자리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8076458" y="3334963"/>
            <a:ext cx="2239637" cy="612648"/>
          </a:xfrm>
          <a:prstGeom prst="wedgeRoundRectCallout">
            <a:avLst>
              <a:gd name="adj1" fmla="val -97991"/>
              <a:gd name="adj2" fmla="val -514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소분류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이부분이</a:t>
            </a:r>
            <a:r>
              <a:rPr lang="ko-KR" altLang="en-US" sz="1200" dirty="0" smtClean="0">
                <a:solidFill>
                  <a:schemeClr val="tx1"/>
                </a:solidFill>
              </a:rPr>
              <a:t> 반복되어 나타남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중복 선택 불가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소분류 개수 만큼 선택가능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6538603" y="3908947"/>
            <a:ext cx="1814362" cy="872679"/>
          </a:xfrm>
          <a:prstGeom prst="wedgeRoundRectCallout">
            <a:avLst>
              <a:gd name="adj1" fmla="val -111011"/>
              <a:gd name="adj2" fmla="val -834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입력하는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항목임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)50, 100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소수점을 포함하는 숫자</a:t>
            </a:r>
            <a:r>
              <a:rPr lang="en-US" altLang="ko-KR" sz="1200" dirty="0" smtClean="0">
                <a:solidFill>
                  <a:schemeClr val="tx1"/>
                </a:solidFill>
              </a:rPr>
              <a:t>(40.5)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7583680" y="222569"/>
            <a:ext cx="2865417" cy="932224"/>
          </a:xfrm>
          <a:prstGeom prst="wedgeRoundRectCallout">
            <a:avLst>
              <a:gd name="adj1" fmla="val -77371"/>
              <a:gd name="adj2" fmla="val 423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중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 분류에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기준정보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점용료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요율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점용단위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기간단위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코드관리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필요함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28235" y="428863"/>
            <a:ext cx="2182650" cy="14077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3304" y="177718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2790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91484" y="508327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49409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2104256" y="63217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2843" y="5742040"/>
            <a:ext cx="374890" cy="3428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14374" y="6295859"/>
            <a:ext cx="692054" cy="3487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593779" y="49139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417758" y="514520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12607938" y="546504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3217797" y="1263323"/>
            <a:ext cx="4704232" cy="24529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도로점용료는 설계서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참조하여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개발바람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2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679</Words>
  <Application>Microsoft Office PowerPoint</Application>
  <PresentationFormat>와이드스크린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98</cp:revision>
  <dcterms:created xsi:type="dcterms:W3CDTF">2023-10-30T05:38:20Z</dcterms:created>
  <dcterms:modified xsi:type="dcterms:W3CDTF">2023-11-29T09:01:07Z</dcterms:modified>
</cp:coreProperties>
</file>