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360704" y="576012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2" name="직사각형 31"/>
          <p:cNvSpPr/>
          <p:nvPr/>
        </p:nvSpPr>
        <p:spPr>
          <a:xfrm>
            <a:off x="11590049" y="519030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34" name="직사각형 33"/>
          <p:cNvSpPr/>
          <p:nvPr/>
        </p:nvSpPr>
        <p:spPr>
          <a:xfrm>
            <a:off x="11251054" y="516377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35" name="직사각형 34"/>
          <p:cNvSpPr/>
          <p:nvPr/>
        </p:nvSpPr>
        <p:spPr>
          <a:xfrm>
            <a:off x="11229546" y="549369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36" name="직사각형 35"/>
          <p:cNvSpPr/>
          <p:nvPr/>
        </p:nvSpPr>
        <p:spPr>
          <a:xfrm>
            <a:off x="10907838" y="549369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7" name="직사각형 36"/>
          <p:cNvSpPr/>
          <p:nvPr/>
        </p:nvSpPr>
        <p:spPr>
          <a:xfrm>
            <a:off x="11212920" y="587776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38" name="직사각형 37"/>
          <p:cNvSpPr/>
          <p:nvPr/>
        </p:nvSpPr>
        <p:spPr>
          <a:xfrm>
            <a:off x="10890551" y="587617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11122825" y="61104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11444382" y="606866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686733" y="552384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278149" y="552384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04" y="102278"/>
            <a:ext cx="3680863" cy="48604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040" y="99177"/>
            <a:ext cx="4140335" cy="492171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1304" y="3898669"/>
            <a:ext cx="2433954" cy="3408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066895" y="3992880"/>
            <a:ext cx="2580813" cy="3408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>
            <a:stCxn id="5" idx="2"/>
            <a:endCxn id="26" idx="2"/>
          </p:cNvCxnSpPr>
          <p:nvPr/>
        </p:nvCxnSpPr>
        <p:spPr>
          <a:xfrm rot="16200000" flipH="1">
            <a:off x="3815686" y="1792085"/>
            <a:ext cx="94211" cy="4989021"/>
          </a:xfrm>
          <a:prstGeom prst="bentConnector3">
            <a:avLst>
              <a:gd name="adj1" fmla="val 34264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 설명선 18"/>
          <p:cNvSpPr/>
          <p:nvPr/>
        </p:nvSpPr>
        <p:spPr>
          <a:xfrm>
            <a:off x="3291840" y="5876171"/>
            <a:ext cx="2493817" cy="612648"/>
          </a:xfrm>
          <a:prstGeom prst="wedgeRectCallout">
            <a:avLst>
              <a:gd name="adj1" fmla="val -3560"/>
              <a:gd name="adj2" fmla="val -2522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rgbClr val="FF0000"/>
                </a:solidFill>
              </a:rPr>
              <a:t>건물배치도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저장하고 다시 들어가면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박스친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값들이 변경되어 있음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79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360704" y="576012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2" name="직사각형 31"/>
          <p:cNvSpPr/>
          <p:nvPr/>
        </p:nvSpPr>
        <p:spPr>
          <a:xfrm>
            <a:off x="11590049" y="519030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34" name="직사각형 33"/>
          <p:cNvSpPr/>
          <p:nvPr/>
        </p:nvSpPr>
        <p:spPr>
          <a:xfrm>
            <a:off x="11251054" y="516377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35" name="직사각형 34"/>
          <p:cNvSpPr/>
          <p:nvPr/>
        </p:nvSpPr>
        <p:spPr>
          <a:xfrm>
            <a:off x="11229546" y="549369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36" name="직사각형 35"/>
          <p:cNvSpPr/>
          <p:nvPr/>
        </p:nvSpPr>
        <p:spPr>
          <a:xfrm>
            <a:off x="10907838" y="549369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7" name="직사각형 36"/>
          <p:cNvSpPr/>
          <p:nvPr/>
        </p:nvSpPr>
        <p:spPr>
          <a:xfrm>
            <a:off x="11212920" y="587776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38" name="직사각형 37"/>
          <p:cNvSpPr/>
          <p:nvPr/>
        </p:nvSpPr>
        <p:spPr>
          <a:xfrm>
            <a:off x="10890551" y="587617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11122825" y="61104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11444382" y="606866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686733" y="552384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278149" y="552384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13"/>
            <a:ext cx="4016020" cy="31087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직사각형 20"/>
              <p:cNvSpPr/>
              <p:nvPr/>
            </p:nvSpPr>
            <p:spPr>
              <a:xfrm>
                <a:off x="4335377" y="91612"/>
                <a:ext cx="7759939" cy="23204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&lt;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층수가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인 경우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&gt;</a:t>
                </a:r>
              </a:p>
              <a:p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sz="1200" dirty="0">
                    <a:solidFill>
                      <a:schemeClr val="tx1"/>
                    </a:solidFill>
                  </a:rPr>
                  <a:t>면적합계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pt-BR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⅀ 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건축면적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AutoNum type="arabicPeriod"/>
                </a:pPr>
                <a:r>
                  <a:rPr lang="ko-KR" altLang="en-US" sz="1200" dirty="0">
                    <a:solidFill>
                      <a:schemeClr val="tx1"/>
                    </a:solidFill>
                  </a:rPr>
                  <a:t>연면적 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pt-BR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⅀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ko-KR" altLang="en-US" sz="1200" dirty="0">
                    <a:solidFill>
                      <a:schemeClr val="tx1"/>
                    </a:solidFill>
                  </a:rPr>
                  <a:t>건축면적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*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층수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ko-KR" altLang="en-US" sz="1200" dirty="0">
                    <a:solidFill>
                      <a:schemeClr val="tx1"/>
                    </a:solidFill>
                  </a:rPr>
                  <a:t>건폐율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pt-BR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⅀ 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건축면적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) /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허가면적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ko-KR" altLang="en-US" sz="1200" dirty="0">
                    <a:solidFill>
                      <a:schemeClr val="tx1"/>
                    </a:solidFill>
                  </a:rPr>
                  <a:t>용적률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=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연면적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허가면적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Tx/>
                  <a:buAutoNum type="arabicPeriod"/>
                </a:pP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예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 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면적합계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= 1497.47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연면적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= 1497.47 * 1(1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층인 경우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     = 1497.47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건폐율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= (1497.47 / 50000(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허가면적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)* 100  = 2.99 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용적률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= (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1497.47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 50000) * 100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= 2.99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marL="342900" indent="-342900">
                  <a:buAutoNum type="arabicPeriod"/>
                </a:pP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377" y="91612"/>
                <a:ext cx="7759939" cy="2320437"/>
              </a:xfrm>
              <a:prstGeom prst="rect">
                <a:avLst/>
              </a:prstGeom>
              <a:blipFill>
                <a:blip r:embed="rId3"/>
                <a:stretch>
                  <a:fillRect l="-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직사각형 21"/>
              <p:cNvSpPr/>
              <p:nvPr/>
            </p:nvSpPr>
            <p:spPr>
              <a:xfrm>
                <a:off x="4335377" y="2521598"/>
                <a:ext cx="7759939" cy="22050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&lt;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층수가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인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경우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&gt;</a:t>
                </a:r>
              </a:p>
              <a:p>
                <a:pPr marL="342900" indent="-342900">
                  <a:buAutoNum type="arabicPeriod"/>
                </a:pP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면적합계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pt-BR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⅀ 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건축면적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AutoNum type="arabicPeriod"/>
                </a:pPr>
                <a:r>
                  <a:rPr lang="ko-KR" altLang="en-US" sz="1200" dirty="0">
                    <a:solidFill>
                      <a:schemeClr val="tx1"/>
                    </a:solidFill>
                  </a:rPr>
                  <a:t>연면적 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pt-BR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⅀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ko-KR" altLang="en-US" sz="1200" dirty="0">
                    <a:solidFill>
                      <a:schemeClr val="tx1"/>
                    </a:solidFill>
                  </a:rPr>
                  <a:t>건축면적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*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층수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ko-KR" altLang="en-US" sz="1200" dirty="0">
                    <a:solidFill>
                      <a:schemeClr val="tx1"/>
                    </a:solidFill>
                  </a:rPr>
                  <a:t>건폐율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pt-BR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⅀ 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건축면적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) /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허가면적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ko-KR" altLang="en-US" sz="1200" dirty="0">
                    <a:solidFill>
                      <a:schemeClr val="tx1"/>
                    </a:solidFill>
                  </a:rPr>
                  <a:t>용적률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=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연면적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허가면적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Tx/>
                  <a:buAutoNum type="arabicPeriod"/>
                </a:pP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예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 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면적합계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= 1497.47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연면적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= 1497.47 * 2(2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층인 경우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     = 2994.94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건폐율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= (1497.47 / 50000(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허가면적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)* 100  = 2.99 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용적률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= (2994.94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 50000) * 100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= 5.98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marL="342900" indent="-342900">
                  <a:buAutoNum type="arabicPeriod"/>
                </a:pP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377" y="2521598"/>
                <a:ext cx="7759939" cy="2205051"/>
              </a:xfrm>
              <a:prstGeom prst="rect">
                <a:avLst/>
              </a:prstGeom>
              <a:blipFill>
                <a:blip r:embed="rId4"/>
                <a:stretch>
                  <a:fillRect l="-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66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2484</TotalTime>
  <Words>178</Words>
  <Application>Microsoft Office PowerPoint</Application>
  <PresentationFormat>와이드스크린</PresentationFormat>
  <Paragraphs>45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170</cp:revision>
  <cp:lastPrinted>2024-03-12T09:08:32Z</cp:lastPrinted>
  <dcterms:created xsi:type="dcterms:W3CDTF">2023-10-30T05:38:20Z</dcterms:created>
  <dcterms:modified xsi:type="dcterms:W3CDTF">2024-03-13T07:22:55Z</dcterms:modified>
</cp:coreProperties>
</file>