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</p:sldMasterIdLst>
  <p:notesMasterIdLst>
    <p:notesMasterId r:id="rId30"/>
  </p:notesMasterIdLst>
  <p:handoutMasterIdLst>
    <p:handoutMasterId r:id="rId31"/>
  </p:handoutMasterIdLst>
  <p:sldIdLst>
    <p:sldId id="1003" r:id="rId2"/>
    <p:sldId id="999" r:id="rId3"/>
    <p:sldId id="856" r:id="rId4"/>
    <p:sldId id="987" r:id="rId5"/>
    <p:sldId id="988" r:id="rId6"/>
    <p:sldId id="1006" r:id="rId7"/>
    <p:sldId id="1008" r:id="rId8"/>
    <p:sldId id="964" r:id="rId9"/>
    <p:sldId id="961" r:id="rId10"/>
    <p:sldId id="1007" r:id="rId11"/>
    <p:sldId id="997" r:id="rId12"/>
    <p:sldId id="994" r:id="rId13"/>
    <p:sldId id="989" r:id="rId14"/>
    <p:sldId id="990" r:id="rId15"/>
    <p:sldId id="991" r:id="rId16"/>
    <p:sldId id="992" r:id="rId17"/>
    <p:sldId id="985" r:id="rId18"/>
    <p:sldId id="986" r:id="rId19"/>
    <p:sldId id="993" r:id="rId20"/>
    <p:sldId id="957" r:id="rId21"/>
    <p:sldId id="955" r:id="rId22"/>
    <p:sldId id="956" r:id="rId23"/>
    <p:sldId id="906" r:id="rId24"/>
    <p:sldId id="888" r:id="rId25"/>
    <p:sldId id="934" r:id="rId26"/>
    <p:sldId id="933" r:id="rId27"/>
    <p:sldId id="1002" r:id="rId28"/>
    <p:sldId id="852" r:id="rId29"/>
  </p:sldIdLst>
  <p:sldSz cx="9906000" cy="6858000" type="A4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rgbClr val="080808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rgbClr val="080808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rgbClr val="080808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rgbClr val="080808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rgbClr val="080808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rgbClr val="080808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rgbClr val="080808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rgbClr val="080808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rgbClr val="080808"/>
        </a:solidFill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pos="3120">
          <p15:clr>
            <a:srgbClr val="A4A3A4"/>
          </p15:clr>
        </p15:guide>
        <p15:guide id="5" pos="172">
          <p15:clr>
            <a:srgbClr val="A4A3A4"/>
          </p15:clr>
        </p15:guide>
        <p15:guide id="6" pos="8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33CC"/>
    <a:srgbClr val="FF5050"/>
    <a:srgbClr val="00B050"/>
    <a:srgbClr val="0BC53C"/>
    <a:srgbClr val="05CB26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1374" autoAdjust="0"/>
  </p:normalViewPr>
  <p:slideViewPr>
    <p:cSldViewPr>
      <p:cViewPr varScale="1">
        <p:scale>
          <a:sx n="93" d="100"/>
          <a:sy n="93" d="100"/>
        </p:scale>
        <p:origin x="1272" y="96"/>
      </p:cViewPr>
      <p:guideLst>
        <p:guide orient="horz" pos="4292"/>
        <p:guide orient="horz" pos="3974"/>
        <p:guide orient="horz" pos="799"/>
        <p:guide pos="3120"/>
        <p:guide pos="172"/>
        <p:guide pos="859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25" d="100"/>
          <a:sy n="125" d="100"/>
        </p:scale>
        <p:origin x="-1116" y="282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565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4" tIns="44983" rIns="89964" bIns="44983" numCol="1" anchor="t" anchorCtr="0" compatLnSpc="1">
            <a:prstTxWarp prst="textNoShape">
              <a:avLst/>
            </a:prstTxWarp>
          </a:bodyPr>
          <a:lstStyle>
            <a:lvl1pPr defTabSz="899755">
              <a:lnSpc>
                <a:spcPct val="100000"/>
              </a:lnSpc>
              <a:buClrTx/>
              <a:buFontTx/>
              <a:buNone/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626" y="0"/>
            <a:ext cx="2919565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4" tIns="44983" rIns="89964" bIns="44983" numCol="1" anchor="t" anchorCtr="0" compatLnSpc="1">
            <a:prstTxWarp prst="textNoShape">
              <a:avLst/>
            </a:prstTxWarp>
          </a:bodyPr>
          <a:lstStyle>
            <a:lvl1pPr algn="r" defTabSz="899755">
              <a:lnSpc>
                <a:spcPct val="100000"/>
              </a:lnSpc>
              <a:buClrTx/>
              <a:buFontTx/>
              <a:buNone/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0868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4" tIns="44983" rIns="89964" bIns="44983" numCol="1" anchor="b" anchorCtr="0" compatLnSpc="1">
            <a:prstTxWarp prst="textNoShape">
              <a:avLst/>
            </a:prstTxWarp>
          </a:bodyPr>
          <a:lstStyle>
            <a:lvl1pPr defTabSz="899755">
              <a:lnSpc>
                <a:spcPct val="100000"/>
              </a:lnSpc>
              <a:buClrTx/>
              <a:buFontTx/>
              <a:buNone/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626" y="9370868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4" tIns="44983" rIns="89964" bIns="44983" numCol="1" anchor="b" anchorCtr="0" compatLnSpc="1">
            <a:prstTxWarp prst="textNoShape">
              <a:avLst/>
            </a:prstTxWarp>
          </a:bodyPr>
          <a:lstStyle>
            <a:lvl1pPr algn="r" defTabSz="899755">
              <a:lnSpc>
                <a:spcPct val="100000"/>
              </a:lnSpc>
              <a:buClrTx/>
              <a:buFontTx/>
              <a:buNone/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F9C6250-044D-49D1-9008-934B4A9E12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1488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565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4" tIns="44983" rIns="89964" bIns="44983" numCol="1" anchor="t" anchorCtr="0" compatLnSpc="1">
            <a:prstTxWarp prst="textNoShape">
              <a:avLst/>
            </a:prstTxWarp>
          </a:bodyPr>
          <a:lstStyle>
            <a:lvl1pPr defTabSz="899755">
              <a:lnSpc>
                <a:spcPct val="100000"/>
              </a:lnSpc>
              <a:buClrTx/>
              <a:buFontTx/>
              <a:buNone/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626" y="0"/>
            <a:ext cx="2919565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4" tIns="44983" rIns="89964" bIns="44983" numCol="1" anchor="t" anchorCtr="0" compatLnSpc="1">
            <a:prstTxWarp prst="textNoShape">
              <a:avLst/>
            </a:prstTxWarp>
          </a:bodyPr>
          <a:lstStyle>
            <a:lvl1pPr algn="r" defTabSz="899755">
              <a:lnSpc>
                <a:spcPct val="100000"/>
              </a:lnSpc>
              <a:buClrTx/>
              <a:buFontTx/>
              <a:buNone/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0" y="741363"/>
            <a:ext cx="5341938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62" y="4687801"/>
            <a:ext cx="5389240" cy="44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4" tIns="44983" rIns="89964" bIns="449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0868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4" tIns="44983" rIns="89964" bIns="44983" numCol="1" anchor="b" anchorCtr="0" compatLnSpc="1">
            <a:prstTxWarp prst="textNoShape">
              <a:avLst/>
            </a:prstTxWarp>
          </a:bodyPr>
          <a:lstStyle>
            <a:lvl1pPr defTabSz="899755">
              <a:lnSpc>
                <a:spcPct val="100000"/>
              </a:lnSpc>
              <a:buClrTx/>
              <a:buFontTx/>
              <a:buNone/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626" y="9370868"/>
            <a:ext cx="2919565" cy="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4" tIns="44983" rIns="89964" bIns="44983" numCol="1" anchor="b" anchorCtr="0" compatLnSpc="1">
            <a:prstTxWarp prst="textNoShape">
              <a:avLst/>
            </a:prstTxWarp>
          </a:bodyPr>
          <a:lstStyle>
            <a:lvl1pPr algn="r" defTabSz="899755">
              <a:lnSpc>
                <a:spcPct val="100000"/>
              </a:lnSpc>
              <a:buClrTx/>
              <a:buFontTx/>
              <a:buNone/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64B9E93-5A17-48E2-8B77-293AFA4504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91456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z="3200" dirty="0"/>
          </a:p>
          <a:p>
            <a:pPr eaLnBrk="1" hangingPunct="1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06011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166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z="3200"/>
          </a:p>
          <a:p>
            <a:pPr eaLnBrk="1" hangingPunct="1"/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816420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z="3200" dirty="0"/>
          </a:p>
          <a:p>
            <a:pPr eaLnBrk="1" hangingPunct="1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21664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z="3200" dirty="0"/>
          </a:p>
          <a:p>
            <a:pPr eaLnBrk="1" hangingPunct="1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88762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z="3200" dirty="0"/>
          </a:p>
          <a:p>
            <a:pPr eaLnBrk="1" hangingPunct="1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822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z="3200"/>
          </a:p>
          <a:p>
            <a:pPr eaLnBrk="1" hangingPunct="1"/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1784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z="3200"/>
          </a:p>
          <a:p>
            <a:pPr eaLnBrk="1" hangingPunct="1"/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4284782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755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66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51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22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5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4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/>
            </a:lvl1pPr>
          </a:lstStyle>
          <a:p>
            <a:pPr>
              <a:defRPr/>
            </a:pPr>
            <a:fld id="{7512ED9B-573F-42F3-891C-DC2DEEE17205}" type="datetimeFigureOut">
              <a:rPr lang="en-US"/>
              <a:pPr>
                <a:defRPr/>
              </a:pPr>
              <a:t>8/28/2023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FFA90-E7BB-44DD-A377-98AB3B84A3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47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/>
            </a:lvl1pPr>
          </a:lstStyle>
          <a:p>
            <a:pPr>
              <a:defRPr/>
            </a:pPr>
            <a:fld id="{11CFCA88-195A-4ACF-8304-EA6FA282F4BB}" type="datetimeFigureOut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F149D-F189-49ED-AF53-6014EC750C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5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/>
            </a:lvl1pPr>
          </a:lstStyle>
          <a:p>
            <a:pPr>
              <a:defRPr/>
            </a:pPr>
            <a:fld id="{75939124-0887-4D1E-A71E-E58DFACA73C8}" type="datetimeFigureOut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6E8E8-FBCC-497E-AC5D-ADC57481BD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72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267" y="1600190"/>
            <a:ext cx="4374861" cy="2195984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35218" y="1600190"/>
            <a:ext cx="4374861" cy="2195984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3998" y="3984193"/>
            <a:ext cx="4374861" cy="2195984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3949" y="3984193"/>
            <a:ext cx="4374861" cy="2195984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100039" y="6216594"/>
            <a:ext cx="2313408" cy="503232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4" tIns="46783" rIns="89994" bIns="46783" anchor="ctr">
            <a:noAutofit/>
          </a:bodyPr>
          <a:lstStyle/>
          <a:p>
            <a:pPr algn="ctr" defTabSz="899662">
              <a:lnSpc>
                <a:spcPct val="110000"/>
              </a:lnSpc>
              <a:buClr>
                <a:srgbClr val="000000">
                  <a:alpha val="100000"/>
                </a:srgbClr>
              </a:buClr>
              <a:buSzPct val="100000"/>
            </a:pPr>
            <a:fld id="{3F01DB34-DAB2-451D-8160-1F7048C33B57}" type="slidenum">
              <a:rPr lang="ko-KR" altLang="en-US" sz="1399" spc="5" smtClean="0">
                <a:solidFill>
                  <a:schemeClr val="tx1"/>
                </a:solidFill>
                <a:latin typeface="굴림"/>
                <a:ea typeface="굴림"/>
                <a:sym typeface="Wingdings"/>
              </a:rPr>
              <a:pPr algn="ctr" defTabSz="899662">
                <a:lnSpc>
                  <a:spcPct val="110000"/>
                </a:lnSpc>
                <a:buClr>
                  <a:srgbClr val="000000">
                    <a:alpha val="100000"/>
                  </a:srgbClr>
                </a:buClr>
                <a:buSzPct val="100000"/>
              </a:pPr>
              <a:t>‹#›</a:t>
            </a:fld>
            <a:r>
              <a:rPr lang="ko-KR" altLang="en-US" sz="1399" spc="5" smtClean="0">
                <a:solidFill>
                  <a:schemeClr val="tx1"/>
                </a:solidFill>
                <a:latin typeface="굴림"/>
                <a:ea typeface="굴림"/>
                <a:sym typeface="Wingdings"/>
              </a:rPr>
              <a:t> </a:t>
            </a:r>
            <a:endParaRPr lang="ko-KR" altLang="en-US" sz="1399" spc="5">
              <a:solidFill>
                <a:schemeClr val="tx1"/>
              </a:solidFill>
              <a:latin typeface="굴림"/>
              <a:ea typeface="굴림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5423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/>
            </a:lvl1pPr>
          </a:lstStyle>
          <a:p>
            <a:pPr>
              <a:defRPr/>
            </a:pPr>
            <a:fld id="{1C6B47E9-C1F0-448D-8C57-249C66FA1631}" type="datetimeFigureOut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395AC-9AC2-4367-B5D6-079C863B59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0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2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/>
            </a:lvl1pPr>
          </a:lstStyle>
          <a:p>
            <a:pPr>
              <a:defRPr/>
            </a:pPr>
            <a:fld id="{74F10AEB-A569-4F1F-919C-7CD8C2DCB1E2}" type="datetimeFigureOut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22921-6AFB-46EB-B365-8A90603D1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7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/>
            </a:lvl1pPr>
          </a:lstStyle>
          <a:p>
            <a:pPr>
              <a:defRPr/>
            </a:pPr>
            <a:fld id="{3BCE92A6-BB7B-4E3C-A35D-57E11D90B193}" type="datetimeFigureOut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4539F-4457-47DC-8790-9E8F6D1CFD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8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/>
            </a:lvl1pPr>
          </a:lstStyle>
          <a:p>
            <a:pPr>
              <a:defRPr/>
            </a:pPr>
            <a:fld id="{8A0B7CB6-C661-4FB5-B6A5-F8BE7FAC00A1}" type="datetimeFigureOut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32835-7544-4793-9D9A-4DE7FE4C6F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0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/>
            </a:lvl1pPr>
          </a:lstStyle>
          <a:p>
            <a:pPr>
              <a:defRPr/>
            </a:pPr>
            <a:fld id="{5946F402-0CD5-4E3D-8455-75E715EAB764}" type="datetimeFigureOut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D7F54-B22A-467F-AB9C-5BBBDA3C17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3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/>
            </a:lvl1pPr>
          </a:lstStyle>
          <a:p>
            <a:pPr>
              <a:defRPr/>
            </a:pPr>
            <a:fld id="{8DC523C0-B50E-4EF8-A0BB-6B326DBC2792}" type="datetimeFigureOut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03FE1-7014-4B31-9296-234D15568C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2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7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/>
            </a:lvl1pPr>
          </a:lstStyle>
          <a:p>
            <a:pPr>
              <a:defRPr/>
            </a:pPr>
            <a:fld id="{39B67D7F-52C5-4177-85F8-8443E1E3064A}" type="datetimeFigureOut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B7D30-C3A2-4BB7-8CC0-987DFCDAFF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6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/>
            </a:lvl1pPr>
          </a:lstStyle>
          <a:p>
            <a:pPr>
              <a:defRPr/>
            </a:pPr>
            <a:fld id="{6179592B-558C-481E-9F2A-A066C656658B}" type="datetimeFigureOut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D57D0-6C1E-43BC-B79C-08AFB57F2B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3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lnSpc>
                <a:spcPct val="150000"/>
              </a:lnSpc>
              <a:buClr>
                <a:srgbClr val="519018"/>
              </a:buClr>
              <a:buFont typeface="Wingdings" pitchFamily="2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F2069D-6875-4D74-ABC5-6BE66B6EA5B9}" type="datetimeFigureOut">
              <a:rPr lang="en-US"/>
              <a:pPr>
                <a:defRPr/>
              </a:pPr>
              <a:t>8/28/2023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50000"/>
              </a:lnSpc>
              <a:buClr>
                <a:srgbClr val="519018"/>
              </a:buClr>
              <a:buFont typeface="Wingdings" pitchFamily="2" charset="2"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50000"/>
              </a:lnSpc>
              <a:buClr>
                <a:srgbClr val="519018"/>
              </a:buClr>
              <a:buFont typeface="Wingdings" pitchFamily="2" charset="2"/>
              <a:buNone/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B8E3EE-D70F-4306-8A55-E5A6C66620FB}" type="slidenum">
              <a:rPr lang="ko-KR" altLang="en-US"/>
              <a:pPr>
                <a:defRPr/>
              </a:pPr>
              <a:t>‹#›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31" name="Picture 7" descr="그림11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91552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55" r:id="rId1"/>
    <p:sldLayoutId id="2147485256" r:id="rId2"/>
    <p:sldLayoutId id="2147485257" r:id="rId3"/>
    <p:sldLayoutId id="2147485258" r:id="rId4"/>
    <p:sldLayoutId id="2147485259" r:id="rId5"/>
    <p:sldLayoutId id="2147485260" r:id="rId6"/>
    <p:sldLayoutId id="2147485261" r:id="rId7"/>
    <p:sldLayoutId id="2147485262" r:id="rId8"/>
    <p:sldLayoutId id="2147485263" r:id="rId9"/>
    <p:sldLayoutId id="2147485264" r:id="rId10"/>
    <p:sldLayoutId id="2147485265" r:id="rId11"/>
    <p:sldLayoutId id="2147485266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gjhope@naver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media.naver.com/journalist/015/31946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uni.agrix.go.kr/docs2/potal/main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98"/>
          <p:cNvSpPr>
            <a:spLocks noChangeArrowheads="1"/>
          </p:cNvSpPr>
          <p:nvPr/>
        </p:nvSpPr>
        <p:spPr bwMode="auto">
          <a:xfrm>
            <a:off x="272480" y="980728"/>
            <a:ext cx="9432925" cy="5688632"/>
          </a:xfrm>
          <a:prstGeom prst="roundRect">
            <a:avLst>
              <a:gd name="adj" fmla="val 6426"/>
            </a:avLst>
          </a:prstGeom>
          <a:solidFill>
            <a:srgbClr val="FFFFFF">
              <a:alpha val="85097"/>
            </a:srgbClr>
          </a:solidFill>
          <a:ln w="50800" algn="ctr">
            <a:solidFill>
              <a:srgbClr val="B6D9F1"/>
            </a:solidFill>
            <a:round/>
            <a:headEnd/>
            <a:tailEnd/>
          </a:ln>
        </p:spPr>
        <p:txBody>
          <a:bodyPr wrap="none" lIns="12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89975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2400" spc="5" dirty="0" smtClean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sym typeface="Wingdings"/>
              </a:rPr>
              <a:t> </a:t>
            </a:r>
            <a:endParaRPr lang="en-US" altLang="ko-KR" sz="2400" dirty="0">
              <a:solidFill>
                <a:srgbClr val="08080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</p:txBody>
      </p:sp>
      <p:pic>
        <p:nvPicPr>
          <p:cNvPr id="6" name="Picture 2" descr="C:\Users\배태명\Desktop\그림1.png"/>
          <p:cNvPicPr>
            <a:picLocks noChangeAspect="1" noChangeArrowheads="1"/>
          </p:cNvPicPr>
          <p:nvPr/>
        </p:nvPicPr>
        <p:blipFill>
          <a:blip r:embed="rId3" cstate="print"/>
          <a:srcRect l="18338" r="18338"/>
          <a:stretch>
            <a:fillRect/>
          </a:stretch>
        </p:blipFill>
        <p:spPr bwMode="auto">
          <a:xfrm>
            <a:off x="381000" y="3356992"/>
            <a:ext cx="9144000" cy="1152128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80730"/>
              </p:ext>
            </p:extLst>
          </p:nvPr>
        </p:nvGraphicFramePr>
        <p:xfrm>
          <a:off x="381000" y="1628800"/>
          <a:ext cx="9099176" cy="4968551"/>
        </p:xfrm>
        <a:graphic>
          <a:graphicData uri="http://schemas.openxmlformats.org/drawingml/2006/table">
            <a:tbl>
              <a:tblPr/>
              <a:tblGrid>
                <a:gridCol w="9099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55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800" spc="-300" dirty="0" err="1" smtClean="0">
                          <a:solidFill>
                            <a:srgbClr val="00487E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귀농창업</a:t>
                      </a:r>
                      <a:r>
                        <a:rPr lang="ko-KR" altLang="en-US" sz="4800" spc="-300" dirty="0" smtClean="0">
                          <a:solidFill>
                            <a:srgbClr val="00487E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및 주택구입 지원사업 </a:t>
                      </a:r>
                      <a:endParaRPr lang="en-US" altLang="ko-KR" sz="4800" spc="-300" dirty="0" smtClean="0">
                        <a:solidFill>
                          <a:srgbClr val="00487E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algn="ctr">
                        <a:lnSpc>
                          <a:spcPts val="55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altLang="ko-KR" sz="2400" i="0" spc="5" dirty="0" smtClean="0">
                        <a:solidFill>
                          <a:srgbClr val="002060">
                            <a:alpha val="100000"/>
                          </a:srgbClr>
                        </a:solidFill>
                        <a:latin typeface="휴먼둥근헤드라인"/>
                        <a:ea typeface="휴먼둥근헤드라인"/>
                        <a:sym typeface="Wingdings"/>
                      </a:endParaRPr>
                    </a:p>
                    <a:p>
                      <a:pPr marL="0" lvl="0" indent="0" algn="ctr" defTabSz="90011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</a:pPr>
                      <a:r>
                        <a:rPr lang="en-US" altLang="ko-KR" sz="2400" i="0" spc="5" dirty="0" smtClean="0">
                          <a:solidFill>
                            <a:srgbClr val="002060">
                              <a:alpha val="100000"/>
                            </a:srgbClr>
                          </a:solidFill>
                          <a:latin typeface="휴먼둥근헤드라인"/>
                          <a:ea typeface="휴먼둥근헤드라인"/>
                          <a:sym typeface="Wingdings"/>
                        </a:rPr>
                        <a:t>2023. 8. 30.(</a:t>
                      </a:r>
                      <a:r>
                        <a:rPr lang="ko-KR" altLang="en-US" sz="2400" i="0" spc="5" dirty="0" smtClean="0">
                          <a:solidFill>
                            <a:srgbClr val="002060">
                              <a:alpha val="100000"/>
                            </a:srgbClr>
                          </a:solidFill>
                          <a:latin typeface="휴먼둥근헤드라인"/>
                          <a:ea typeface="휴먼둥근헤드라인"/>
                          <a:sym typeface="Wingdings"/>
                        </a:rPr>
                        <a:t>수</a:t>
                      </a:r>
                      <a:r>
                        <a:rPr lang="en-US" altLang="ko-KR" sz="2400" i="0" spc="5" dirty="0" smtClean="0">
                          <a:solidFill>
                            <a:srgbClr val="002060">
                              <a:alpha val="100000"/>
                            </a:srgbClr>
                          </a:solidFill>
                          <a:latin typeface="휴먼둥근헤드라인"/>
                          <a:ea typeface="휴먼둥근헤드라인"/>
                          <a:sym typeface="Wingdings"/>
                        </a:rPr>
                        <a:t>).  </a:t>
                      </a:r>
                      <a:r>
                        <a:rPr lang="ko-KR" altLang="en-US" sz="2400" i="0" spc="5" dirty="0" smtClean="0">
                          <a:solidFill>
                            <a:srgbClr val="002060">
                              <a:alpha val="100000"/>
                            </a:srgbClr>
                          </a:solidFill>
                          <a:latin typeface="휴먼둥근헤드라인"/>
                          <a:ea typeface="휴먼둥근헤드라인"/>
                          <a:sym typeface="Wingdings"/>
                        </a:rPr>
                        <a:t>평택시농업기술센터</a:t>
                      </a:r>
                      <a:endParaRPr lang="en-US" altLang="ko-KR" sz="2400" b="0" i="0" spc="5" dirty="0" smtClean="0">
                        <a:solidFill>
                          <a:srgbClr val="002060">
                            <a:alpha val="100000"/>
                          </a:srgbClr>
                        </a:solidFill>
                        <a:latin typeface="휴먼둥근헤드라인"/>
                        <a:ea typeface="휴먼둥근헤드라인"/>
                        <a:sym typeface="Wingdings"/>
                      </a:endParaRPr>
                    </a:p>
                    <a:p>
                      <a:pPr marL="0" lvl="0" indent="0" algn="ctr" defTabSz="90011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</a:pPr>
                      <a:endParaRPr lang="en-US" altLang="ko-KR" sz="2000" spc="5" dirty="0" smtClean="0">
                        <a:solidFill>
                          <a:srgbClr val="002060">
                            <a:alpha val="100000"/>
                          </a:srgbClr>
                        </a:solidFill>
                        <a:latin typeface="휴먼둥근헤드라인"/>
                        <a:ea typeface="휴먼둥근헤드라인"/>
                        <a:sym typeface="Wingdings"/>
                      </a:endParaRPr>
                    </a:p>
                    <a:p>
                      <a:pPr marL="0" lvl="0" indent="0" algn="ctr" defTabSz="90011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</a:pPr>
                      <a:endParaRPr lang="en-US" altLang="ko-KR" sz="2000" spc="5" dirty="0" smtClean="0">
                        <a:solidFill>
                          <a:srgbClr val="002060">
                            <a:alpha val="100000"/>
                          </a:srgbClr>
                        </a:solidFill>
                        <a:latin typeface="휴먼둥근헤드라인"/>
                        <a:ea typeface="휴먼둥근헤드라인"/>
                        <a:sym typeface="Wingdings"/>
                      </a:endParaRPr>
                    </a:p>
                    <a:p>
                      <a:pPr marL="0" lvl="0" indent="0" algn="ctr" defTabSz="90011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</a:pPr>
                      <a:r>
                        <a:rPr lang="ko-KR" altLang="en-US" sz="3200" i="0" spc="5" dirty="0" smtClean="0">
                          <a:solidFill>
                            <a:srgbClr val="002060">
                              <a:alpha val="100000"/>
                            </a:srgbClr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  <a:sym typeface="Wingdings"/>
                        </a:rPr>
                        <a:t> </a:t>
                      </a:r>
                      <a:endParaRPr lang="en-US" altLang="ko-KR" sz="3200" i="0" spc="5" dirty="0" smtClean="0">
                        <a:solidFill>
                          <a:srgbClr val="002060">
                            <a:alpha val="100000"/>
                          </a:srgbClr>
                        </a:solidFill>
                        <a:latin typeface="굴림체" panose="020B0609000101010101" pitchFamily="49" charset="-127"/>
                        <a:ea typeface="굴림체" panose="020B0609000101010101" pitchFamily="49" charset="-127"/>
                        <a:sym typeface="Wingdings"/>
                      </a:endParaRPr>
                    </a:p>
                    <a:p>
                      <a:pPr marL="0" lvl="0" indent="0" algn="ctr" defTabSz="90011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</a:pPr>
                      <a:r>
                        <a:rPr lang="ko-KR" altLang="en-US" sz="3600" b="1" i="0" spc="5" dirty="0" smtClean="0">
                          <a:solidFill>
                            <a:srgbClr val="002060">
                              <a:alpha val="100000"/>
                            </a:srgbClr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  <a:sym typeface="Wingdings"/>
                        </a:rPr>
                        <a:t>김 기 종</a:t>
                      </a:r>
                      <a:r>
                        <a:rPr lang="en-US" altLang="ko-KR" sz="3600" b="1" i="0" spc="5" dirty="0" smtClean="0">
                          <a:solidFill>
                            <a:srgbClr val="002060">
                              <a:alpha val="100000"/>
                            </a:srgbClr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  <a:sym typeface="Wingdings"/>
                        </a:rPr>
                        <a:t>(</a:t>
                      </a:r>
                      <a:r>
                        <a:rPr lang="ko-KR" altLang="en-US" sz="3600" b="1" i="0" spc="5" dirty="0" smtClean="0">
                          <a:solidFill>
                            <a:srgbClr val="002060">
                              <a:alpha val="100000"/>
                            </a:srgbClr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  <a:sym typeface="Wingdings"/>
                        </a:rPr>
                        <a:t>金基種</a:t>
                      </a:r>
                      <a:r>
                        <a:rPr lang="en-US" altLang="ko-KR" sz="3600" b="1" i="0" spc="5" dirty="0" smtClean="0">
                          <a:solidFill>
                            <a:srgbClr val="002060">
                              <a:alpha val="100000"/>
                            </a:srgbClr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  <a:sym typeface="Wingdings"/>
                        </a:rPr>
                        <a:t>)</a:t>
                      </a:r>
                      <a:endParaRPr lang="ko-KR" altLang="en-US" sz="3600" b="1" i="0" spc="5" dirty="0" smtClean="0">
                        <a:solidFill>
                          <a:srgbClr val="002060">
                            <a:alpha val="100000"/>
                          </a:srgbClr>
                        </a:solidFill>
                        <a:latin typeface="굴림체" panose="020B0609000101010101" pitchFamily="49" charset="-127"/>
                        <a:ea typeface="굴림체" panose="020B0609000101010101" pitchFamily="49" charset="-127"/>
                        <a:sym typeface="Wingdings"/>
                      </a:endParaRPr>
                    </a:p>
                    <a:p>
                      <a:pPr marL="0" lvl="0" indent="0" algn="ctr" defTabSz="90011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>
                            <a:alpha val="100000"/>
                          </a:srgbClr>
                        </a:buClr>
                        <a:buSzPct val="100000"/>
                        <a:buNone/>
                      </a:pPr>
                      <a:r>
                        <a:rPr lang="en-US" altLang="ko-KR" sz="2400" b="1" i="0" spc="5" dirty="0" smtClean="0">
                          <a:solidFill>
                            <a:srgbClr val="002060">
                              <a:alpha val="100000"/>
                            </a:srgbClr>
                          </a:solidFill>
                          <a:latin typeface="휴먼둥근헤드라인"/>
                          <a:ea typeface="휴먼둥근헤드라인"/>
                          <a:sym typeface="Wingdings"/>
                          <a:hlinkClick r:id="rId4"/>
                        </a:rPr>
                        <a:t>kgjhope@naver.com</a:t>
                      </a:r>
                      <a:r>
                        <a:rPr lang="en-US" altLang="ko-KR" sz="2400" b="1" i="0" spc="5" dirty="0" smtClean="0">
                          <a:solidFill>
                            <a:srgbClr val="002060">
                              <a:alpha val="100000"/>
                            </a:srgbClr>
                          </a:solidFill>
                          <a:latin typeface="휴먼둥근헤드라인"/>
                          <a:ea typeface="휴먼둥근헤드라인"/>
                          <a:sym typeface="Wingdings"/>
                        </a:rPr>
                        <a:t> </a:t>
                      </a:r>
                      <a:endParaRPr lang="ko-KR" altLang="en-US" sz="4800" spc="-300" dirty="0">
                        <a:solidFill>
                          <a:srgbClr val="00487E"/>
                        </a:solidFill>
                        <a:latin typeface="-웹윤고딕150" pitchFamily="18" charset="-127"/>
                        <a:ea typeface="-웹윤고딕150" pitchFamily="18" charset="-127"/>
                      </a:endParaRPr>
                    </a:p>
                  </a:txBody>
                  <a:tcPr marL="54579" marR="54579" marT="15089" marB="15089" anchor="ctr">
                    <a:lnL>
                      <a:noFill/>
                    </a:lnL>
                    <a:lnR>
                      <a:noFill/>
                    </a:lnR>
                    <a:lnT w="4318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318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88220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5391" y="615967"/>
            <a:ext cx="8423242" cy="457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en-US" altLang="ko-KR" sz="2399" dirty="0">
              <a:solidFill>
                <a:srgbClr val="0000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2681" y="2815314"/>
            <a:ext cx="629036" cy="4569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181" tIns="45478" rIns="91181" bIns="4547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2799" spc="5">
                <a:solidFill>
                  <a:srgbClr val="FFFFFF">
                    <a:alpha val="100000"/>
                  </a:srgbClr>
                </a:solidFill>
                <a:latin typeface="Arial"/>
                <a:ea typeface="휴먼둥근헤드라인"/>
                <a:sym typeface="Wingdings"/>
              </a:rPr>
              <a:t>Ⅲ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37347" y="4349719"/>
            <a:ext cx="3851230" cy="4317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ko-KR" altLang="en-US" sz="2199" spc="5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둥근헤드라인"/>
              <a:ea typeface="휴먼둥근헤드라인"/>
              <a:sym typeface="Wingding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64300" y="5070439"/>
            <a:ext cx="546093" cy="5238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ko-KR" altLang="en-US" sz="2799" spc="5">
              <a:solidFill>
                <a:srgbClr val="FFFFFF">
                  <a:alpha val="100000"/>
                </a:srgbClr>
              </a:solidFill>
              <a:latin typeface="Arial"/>
              <a:ea typeface="휴먼둥근헤드라인"/>
              <a:sym typeface="Wingding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69297" y="452643"/>
            <a:ext cx="354420" cy="359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98" tIns="45699" rIns="91398" bIns="456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endParaRPr kumimoji="0" lang="ko-KR" altLang="ko-KR" sz="1799"/>
          </a:p>
        </p:txBody>
      </p:sp>
      <p:sp>
        <p:nvSpPr>
          <p:cNvPr id="5" name="직사각형 4"/>
          <p:cNvSpPr/>
          <p:nvPr/>
        </p:nvSpPr>
        <p:spPr>
          <a:xfrm>
            <a:off x="128464" y="135751"/>
            <a:ext cx="617829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99661">
              <a:lnSpc>
                <a:spcPct val="150000"/>
              </a:lnSpc>
              <a:buClr>
                <a:srgbClr val="000000">
                  <a:alpha val="100000"/>
                </a:srgbClr>
              </a:buClr>
              <a:buSzPct val="100000"/>
            </a:pPr>
            <a:r>
              <a:rPr lang="en-US" altLang="ko-KR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700" b="1" dirty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귀농 </a:t>
            </a:r>
            <a:r>
              <a:rPr lang="ko-KR" altLang="en-US" sz="2700" b="1" dirty="0" err="1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농업창업</a:t>
            </a:r>
            <a:r>
              <a:rPr lang="ko-KR" altLang="en-US" sz="2700" b="1" dirty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및 주택구입 </a:t>
            </a:r>
            <a:r>
              <a:rPr lang="ko-KR" altLang="en-US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지원사업</a:t>
            </a:r>
            <a:endParaRPr lang="ko-KR" altLang="en-US" sz="2700" b="1" dirty="0">
              <a:solidFill>
                <a:srgbClr val="FFFF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16433" y="1285647"/>
          <a:ext cx="8629056" cy="5239699"/>
        </p:xfrm>
        <a:graphic>
          <a:graphicData uri="http://schemas.openxmlformats.org/drawingml/2006/table">
            <a:tbl>
              <a:tblPr/>
              <a:tblGrid>
                <a:gridCol w="1900190">
                  <a:extLst>
                    <a:ext uri="{9D8B030D-6E8A-4147-A177-3AD203B41FA5}">
                      <a16:colId xmlns:a16="http://schemas.microsoft.com/office/drawing/2014/main" val="749401407"/>
                    </a:ext>
                  </a:extLst>
                </a:gridCol>
                <a:gridCol w="6728866">
                  <a:extLst>
                    <a:ext uri="{9D8B030D-6E8A-4147-A177-3AD203B41FA5}">
                      <a16:colId xmlns:a16="http://schemas.microsoft.com/office/drawing/2014/main" val="2318872031"/>
                    </a:ext>
                  </a:extLst>
                </a:gridCol>
              </a:tblGrid>
              <a:tr h="4298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단계별 추진 절차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5355" marR="55355" marT="15304" marB="153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내 용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5355" marR="55355" marT="15304" marB="153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66567"/>
                  </a:ext>
                </a:extLst>
              </a:tr>
              <a:tr h="876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사업신청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↓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5355" marR="55355" marT="15304" marB="153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184150" marR="0" indent="-18415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 </a:t>
                      </a:r>
                      <a:r>
                        <a:rPr lang="ko-KR" altLang="en-US" sz="1000" kern="0" spc="-1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사업신청인은 신청 전에 농협</a:t>
                      </a:r>
                      <a:r>
                        <a:rPr lang="en-US" altLang="ko-KR" sz="1000" kern="0" spc="-1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kern="0" spc="-1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신용보증 포함</a:t>
                      </a:r>
                      <a:r>
                        <a:rPr lang="en-US" altLang="ko-KR" sz="1000" kern="0" spc="-1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1000" kern="0" spc="-1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에 대출상담을 하여 대출자격 여부와 대출 가능규모 확인</a:t>
                      </a:r>
                      <a:r>
                        <a:rPr lang="en-US" altLang="ko-KR" sz="1000" kern="0" spc="-1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000" b="1" kern="0" spc="-1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농협</a:t>
                      </a:r>
                      <a:r>
                        <a:rPr lang="ko-KR" altLang="en-US" sz="1000" kern="0" spc="-1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에서 </a:t>
                      </a:r>
                      <a:r>
                        <a:rPr lang="ko-KR" altLang="en-US" sz="1000" b="1" kern="0" spc="-8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사전신용조사서</a:t>
                      </a:r>
                      <a:r>
                        <a:rPr lang="en-US" altLang="ko-KR" sz="1000" b="1" kern="0" spc="-8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b="1" kern="0" spc="-8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제출서류</a:t>
                      </a:r>
                      <a:r>
                        <a:rPr lang="en-US" altLang="ko-KR" sz="1000" b="1" kern="0" spc="-8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ko-KR" altLang="en-US" sz="1000" b="1" kern="0" spc="-8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발급 </a:t>
                      </a:r>
                      <a:r>
                        <a:rPr lang="en-US" altLang="ko-KR" sz="1000" b="1" kern="0" spc="-8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+ </a:t>
                      </a:r>
                      <a:r>
                        <a:rPr lang="ko-KR" altLang="en-US" sz="1000" b="1" kern="0" spc="-8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신청서 및 구비서류 접수처 제출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귀농인→시군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농업정책과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농업기술센터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400050" marR="0" indent="-40005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</a:t>
                      </a:r>
                      <a:r>
                        <a:rPr lang="en-US" altLang="ko-KR" sz="1000" b="1" kern="0" spc="-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2023 </a:t>
                      </a:r>
                      <a:r>
                        <a:rPr lang="ko-KR" altLang="en-US" sz="1000" b="1" kern="0" spc="-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신청서 접수기간 </a:t>
                      </a:r>
                      <a:r>
                        <a:rPr lang="en-US" altLang="ko-KR" sz="1000" b="1" kern="0" spc="-2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b="1" kern="0" spc="-2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상반기</a:t>
                      </a:r>
                      <a:r>
                        <a:rPr lang="en-US" altLang="ko-KR" sz="1000" b="1" kern="0" spc="-2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) 1.~2</a:t>
                      </a:r>
                      <a:r>
                        <a:rPr lang="ko-KR" altLang="en-US" sz="1000" b="1" kern="0" spc="-2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월중</a:t>
                      </a:r>
                      <a:r>
                        <a:rPr lang="en-US" altLang="ko-KR" sz="1000" b="1" kern="0" spc="-2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, (</a:t>
                      </a:r>
                      <a:r>
                        <a:rPr lang="ko-KR" altLang="en-US" sz="1000" b="1" kern="0" spc="-2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하반기</a:t>
                      </a:r>
                      <a:r>
                        <a:rPr lang="en-US" altLang="ko-KR" sz="1000" b="1" kern="0" spc="-2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en-US" altLang="ko-KR" sz="1100" b="1" kern="0" spc="-2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6.~7</a:t>
                      </a:r>
                      <a:r>
                        <a:rPr lang="ko-KR" altLang="en-US" sz="1100" b="1" kern="0" spc="-2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월중</a:t>
                      </a:r>
                      <a:r>
                        <a:rPr lang="en-US" altLang="ko-KR" sz="1100" b="1" kern="0" spc="-2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5355" marR="55355" marT="15304" marB="153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228008"/>
                  </a:ext>
                </a:extLst>
              </a:tr>
              <a:tr h="794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6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서류</a:t>
                      </a:r>
                      <a:r>
                        <a:rPr lang="en-US" altLang="ko-KR" sz="1000" b="1" kern="0" spc="-6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000" b="1" kern="0" spc="-6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현장심사 및 금융상담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3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b="1" kern="0" spc="-13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시군 농업정책과</a:t>
                      </a:r>
                      <a:r>
                        <a:rPr lang="en-US" altLang="ko-KR" sz="1000" b="1" kern="0" spc="-13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ko-KR" altLang="en-US" sz="1000" b="1" kern="0" spc="-13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농업기술센터</a:t>
                      </a:r>
                      <a:r>
                        <a:rPr lang="en-US" altLang="ko-KR" sz="1000" b="1" kern="0" spc="-13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↓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5355" marR="55355" marT="15304" marB="153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현장 확인 및 사업 확인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ko-KR" altLang="en-US" sz="1000" kern="0" spc="-1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사업신청인이 해당 지역에 이주하여 거주 및 농업에 종사하고 있는지 여부를 현지실사를 통해 확인하고</a:t>
                      </a:r>
                      <a:r>
                        <a:rPr lang="en-US" altLang="ko-KR" sz="1000" kern="0" spc="-1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신청자의 제출서류를 통해 사업내용 점검 </a:t>
                      </a:r>
                      <a:r>
                        <a:rPr lang="en-US" altLang="ko-KR" sz="1000" kern="0" spc="-1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농업정책과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농업기술센터</a:t>
                      </a:r>
                      <a:r>
                        <a:rPr lang="ko-KR" altLang="en-US" sz="1000" kern="0" spc="-1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에서 실사</a:t>
                      </a:r>
                      <a:r>
                        <a:rPr lang="en-US" altLang="ko-KR" sz="1000" kern="0" spc="-1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5355" marR="55355" marT="15304" marB="153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570794"/>
                  </a:ext>
                </a:extLst>
              </a:tr>
              <a:tr h="794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4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선정심사위원회 및 사업자선정 통보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↓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5355" marR="55355" marT="15304" marB="153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‘귀농창업자금 선정심의위원회’에서 대상자로 최종확정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시군별 배정된 사업자금 내에서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심사점수가 </a:t>
                      </a:r>
                      <a:r>
                        <a:rPr lang="en-US" altLang="ko-KR" sz="1000" b="1" kern="0" spc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60</a:t>
                      </a: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점 이상 신청자에 한해 </a:t>
                      </a:r>
                      <a:r>
                        <a:rPr lang="ko-KR" altLang="en-US" sz="1000" b="1" u="sng" kern="0" spc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점수 순으로 대상자 선정</a:t>
                      </a: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 대상자 선정여부 대상자에게 통보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시군 농업정책과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농업기술센터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-&gt;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귀농인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5355" marR="55355" marT="15304" marB="153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654410"/>
                  </a:ext>
                </a:extLst>
              </a:tr>
              <a:tr h="794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사업추진 </a:t>
                      </a:r>
                      <a:r>
                        <a:rPr lang="en-US" altLang="ko-KR" sz="1000" b="1" kern="0" spc="-1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b="1" kern="0" spc="-1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귀농인</a:t>
                      </a:r>
                      <a:r>
                        <a:rPr lang="en-US" altLang="ko-KR" sz="1000" b="1" kern="0" spc="-1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↓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5355" marR="55355" marT="15304" marB="153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신청자는 사업계획서에 따라 사업추진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장기간 사업이나 건축의 경우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: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주택신축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사업추진실적확인서 발급요청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귀농인 → 시군청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*사업추진실적확인서 발급 신청서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세금계산서 및 사업사진 등 증빙서류 필요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5355" marR="55355" marT="15304" marB="153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12206"/>
                  </a:ext>
                </a:extLst>
              </a:tr>
              <a:tr h="5411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사업실적확인 </a:t>
                      </a:r>
                      <a:r>
                        <a:rPr lang="en-US" altLang="ko-KR" sz="1000" b="1" kern="0" spc="-1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b="1" kern="0" spc="-1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시군</a:t>
                      </a:r>
                      <a:r>
                        <a:rPr lang="en-US" altLang="ko-KR" sz="1000" b="1" kern="0" spc="-1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↓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5355" marR="55355" marT="15304" marB="153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6.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증빙서류 검증 및 현지 실사를 통해 사업추진실적확인서 발급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시군 → 귀농인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자금대출 요청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귀농인 → 농협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5355" marR="55355" marT="15304" marB="153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463907"/>
                  </a:ext>
                </a:extLst>
              </a:tr>
              <a:tr h="5050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자금대출 </a:t>
                      </a:r>
                      <a:r>
                        <a:rPr lang="en-US" altLang="ko-KR" sz="1000" b="1" kern="0" spc="-1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b="1" kern="0" spc="-1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농협</a:t>
                      </a:r>
                      <a:r>
                        <a:rPr lang="en-US" altLang="ko-KR" sz="1000" b="1" kern="0" spc="-1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↓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5355" marR="55355" marT="15304" marB="153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8.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증빙서류 검증 및 현지 실사 후 자금대출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농협 → 귀농인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5355" marR="55355" marT="15304" marB="153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15076"/>
                  </a:ext>
                </a:extLst>
              </a:tr>
              <a:tr h="5050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사후관리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1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b="1" kern="0" spc="-1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지자체</a:t>
                      </a:r>
                      <a:r>
                        <a:rPr lang="en-US" altLang="ko-KR" sz="1000" b="1" kern="0" spc="-1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‧</a:t>
                      </a:r>
                      <a:r>
                        <a:rPr lang="ko-KR" altLang="en-US" sz="1000" b="1" kern="0" spc="-1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금융기관</a:t>
                      </a:r>
                      <a:r>
                        <a:rPr lang="en-US" altLang="ko-KR" sz="1000" b="1" kern="0" spc="-1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5355" marR="55355" marT="15304" marB="153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9.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년 이내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매입농지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농업경영체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국립농산물품질관리원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등록 필수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000" b="1" kern="0" spc="0" dirty="0" err="1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불이행시</a:t>
                      </a: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 회수조치 사항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55355" marR="55355" marT="15304" marB="153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4205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2520" y="1168224"/>
            <a:ext cx="105697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7469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5391" y="615967"/>
            <a:ext cx="8423242" cy="457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en-US" altLang="ko-KR" sz="2399" dirty="0">
              <a:solidFill>
                <a:srgbClr val="0000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2681" y="2815314"/>
            <a:ext cx="629036" cy="4569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181" tIns="45478" rIns="91181" bIns="4547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2799" spc="5">
                <a:solidFill>
                  <a:srgbClr val="FFFFFF">
                    <a:alpha val="100000"/>
                  </a:srgbClr>
                </a:solidFill>
                <a:latin typeface="Arial"/>
                <a:ea typeface="휴먼둥근헤드라인"/>
                <a:sym typeface="Wingdings"/>
              </a:rPr>
              <a:t>Ⅲ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37347" y="4349719"/>
            <a:ext cx="3851230" cy="4317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ko-KR" altLang="en-US" sz="2199" spc="5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둥근헤드라인"/>
              <a:ea typeface="휴먼둥근헤드라인"/>
              <a:sym typeface="Wingding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64300" y="5070439"/>
            <a:ext cx="546093" cy="5238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ko-KR" altLang="en-US" sz="2799" spc="5">
              <a:solidFill>
                <a:srgbClr val="FFFFFF">
                  <a:alpha val="100000"/>
                </a:srgbClr>
              </a:solidFill>
              <a:latin typeface="Arial"/>
              <a:ea typeface="휴먼둥근헤드라인"/>
              <a:sym typeface="Wingding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69297" y="452643"/>
            <a:ext cx="354420" cy="359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98" tIns="45699" rIns="91398" bIns="456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endParaRPr kumimoji="0" lang="ko-KR" altLang="ko-KR" sz="1799"/>
          </a:p>
        </p:txBody>
      </p:sp>
      <p:sp>
        <p:nvSpPr>
          <p:cNvPr id="5" name="직사각형 4"/>
          <p:cNvSpPr/>
          <p:nvPr/>
        </p:nvSpPr>
        <p:spPr>
          <a:xfrm>
            <a:off x="128464" y="135751"/>
            <a:ext cx="617829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99661">
              <a:lnSpc>
                <a:spcPct val="150000"/>
              </a:lnSpc>
              <a:buClr>
                <a:srgbClr val="000000">
                  <a:alpha val="100000"/>
                </a:srgbClr>
              </a:buClr>
              <a:buSzPct val="100000"/>
            </a:pPr>
            <a:r>
              <a:rPr lang="en-US" altLang="ko-KR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700" b="1" dirty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귀농 </a:t>
            </a:r>
            <a:r>
              <a:rPr lang="ko-KR" altLang="en-US" sz="2700" b="1" dirty="0" err="1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농업창업</a:t>
            </a:r>
            <a:r>
              <a:rPr lang="ko-KR" altLang="en-US" sz="2700" b="1" dirty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및 주택구입 </a:t>
            </a:r>
            <a:r>
              <a:rPr lang="ko-KR" altLang="en-US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지원사업</a:t>
            </a:r>
            <a:endParaRPr lang="ko-KR" altLang="en-US" sz="2700" b="1" dirty="0">
              <a:solidFill>
                <a:srgbClr val="FFFF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44857"/>
              </p:ext>
            </p:extLst>
          </p:nvPr>
        </p:nvGraphicFramePr>
        <p:xfrm>
          <a:off x="663900" y="1302295"/>
          <a:ext cx="8657945" cy="5295057"/>
        </p:xfrm>
        <a:graphic>
          <a:graphicData uri="http://schemas.openxmlformats.org/drawingml/2006/table">
            <a:tbl>
              <a:tblPr/>
              <a:tblGrid>
                <a:gridCol w="883733">
                  <a:extLst>
                    <a:ext uri="{9D8B030D-6E8A-4147-A177-3AD203B41FA5}">
                      <a16:colId xmlns:a16="http://schemas.microsoft.com/office/drawing/2014/main" val="1259921825"/>
                    </a:ext>
                  </a:extLst>
                </a:gridCol>
                <a:gridCol w="7774212">
                  <a:extLst>
                    <a:ext uri="{9D8B030D-6E8A-4147-A177-3AD203B41FA5}">
                      <a16:colId xmlns:a16="http://schemas.microsoft.com/office/drawing/2014/main" val="2662523698"/>
                    </a:ext>
                  </a:extLst>
                </a:gridCol>
              </a:tblGrid>
              <a:tr h="22178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신청서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구비서류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3751" marR="43751" marT="12096" marB="120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0690" marR="0" indent="-44069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귀농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농업창업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및 주택구입 지원 사업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신청서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및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귀농 농업창업계획서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별지 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호 서식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  <a:p>
                      <a:pPr marL="440690" marR="0" indent="-44069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ko-KR" altLang="en-US" sz="800" u="sng" kern="0" spc="-3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사업투자금액에 대한 견적서 등 필요한 증빙자료 첨부</a:t>
                      </a:r>
                      <a:r>
                        <a:rPr lang="en-US" altLang="ko-KR" sz="800" kern="0" spc="-3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-3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예</a:t>
                      </a:r>
                      <a:r>
                        <a:rPr lang="en-US" altLang="ko-KR" sz="800" kern="0" spc="-3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: </a:t>
                      </a:r>
                      <a:r>
                        <a:rPr lang="ko-KR" altLang="en-US" sz="800" kern="0" spc="-3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등기부등본</a:t>
                      </a:r>
                      <a:r>
                        <a:rPr lang="en-US" altLang="ko-KR" sz="800" kern="0" spc="-3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-3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부동산매매</a:t>
                      </a:r>
                      <a:r>
                        <a:rPr lang="ko-KR" altLang="en-US" sz="800" kern="0" spc="-3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계약서</a:t>
                      </a:r>
                      <a:r>
                        <a:rPr lang="en-US" altLang="ko-KR" sz="800" kern="0" spc="-3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-3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건축물대장</a:t>
                      </a:r>
                      <a:r>
                        <a:rPr lang="en-US" altLang="ko-KR" sz="800" kern="0" spc="-3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-3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사업청구서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또는 시설공사계약서 등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및 개인정보수집 및 활용 동의서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별지 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13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호 서식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))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440690" marR="0" indent="-440690" algn="just" fontAlgn="base" latinLnBrk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ko-KR" alt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귀농교육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및 농업교육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100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시간에 관한 증빙서류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339090" marR="0" indent="-33909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기본 제출서류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주민등록등본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주민등록초본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주소이력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표기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가족관계등록부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배우자가족관계등록부포함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800" kern="0" spc="-8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339090" marR="0" indent="-33909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사전신용조사서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ko-KR" altLang="en-US" sz="800" b="1" u="sng" kern="0" spc="0" dirty="0" err="1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농협</a:t>
                      </a:r>
                      <a:r>
                        <a:rPr lang="ko-KR" altLang="en-US" sz="800" b="1" kern="0" spc="0" dirty="0" err="1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상담</a:t>
                      </a:r>
                      <a:r>
                        <a:rPr lang="ko-KR" altLang="en-US" sz="800" b="1" kern="0" spc="0" dirty="0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 후 발급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] 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사업자등록 사실여부 증명서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ko-KR" altLang="en-US" sz="800" b="1" kern="0" spc="0" dirty="0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세무서</a:t>
                      </a:r>
                      <a:r>
                        <a:rPr lang="en-US" altLang="ko-KR" sz="800" b="1" kern="0" spc="0" dirty="0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ko-KR" altLang="en-US" sz="800" b="1" kern="0" spc="0" dirty="0" err="1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홈텍스</a:t>
                      </a:r>
                      <a:r>
                        <a:rPr lang="ko-KR" altLang="en-US" sz="800" b="1" kern="0" spc="0" dirty="0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 발급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]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339090" marR="0" indent="-33909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Ⓐ사업자등록증명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농산물 판매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가공 사업자만 해당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] (5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번 항목 ⒶⒷ중 해당사항 제출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339090" marR="0" indent="-33909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Ⓑ국민건강보험 자격</a:t>
                      </a:r>
                      <a:r>
                        <a:rPr lang="ko-KR" altLang="en-US" sz="8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득실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확인서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건강보험카드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대체가능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[</a:t>
                      </a:r>
                      <a:r>
                        <a:rPr lang="ko-KR" altLang="en-US" sz="800" b="1" kern="0" spc="0" dirty="0">
                          <a:solidFill>
                            <a:srgbClr val="666666"/>
                          </a:solidFill>
                          <a:effectLst/>
                          <a:latin typeface="휴먼명조"/>
                          <a:ea typeface="휴먼명조"/>
                        </a:rPr>
                        <a:t>Ⓑ</a:t>
                      </a:r>
                      <a:r>
                        <a:rPr lang="ko-KR" altLang="en-US" sz="800" b="1" kern="0" spc="0" dirty="0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국민건강보험공단 발급</a:t>
                      </a:r>
                      <a:r>
                        <a:rPr lang="en-US" altLang="ko-KR" sz="800" b="1" kern="0" spc="0" dirty="0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지역가입자 확인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]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339090" marR="0" indent="-33909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6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전년도 근로소득원천징수영수증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ko-KR" altLang="en-US" sz="800" b="1" kern="0" spc="0" dirty="0" err="1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비대상자</a:t>
                      </a:r>
                      <a:r>
                        <a:rPr lang="ko-KR" altLang="en-US" sz="800" b="1" kern="0" spc="0" dirty="0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 혹은 </a:t>
                      </a:r>
                      <a:r>
                        <a:rPr lang="en-US" altLang="ko-KR" sz="800" b="1" kern="0" spc="0" dirty="0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2022</a:t>
                      </a:r>
                      <a:r>
                        <a:rPr lang="ko-KR" altLang="en-US" sz="800" b="1" kern="0" spc="0" dirty="0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년 이전 은퇴자 제출생략가능</a:t>
                      </a:r>
                      <a:r>
                        <a:rPr lang="en-US" altLang="ko-KR" sz="800" b="1" kern="0" spc="0" dirty="0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, 7</a:t>
                      </a:r>
                      <a:r>
                        <a:rPr lang="ko-KR" altLang="en-US" sz="800" b="1" kern="0" spc="0" dirty="0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번 항목만 제출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]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339090" marR="0" indent="-33909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전년도 소득금액증명원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부’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[</a:t>
                      </a:r>
                      <a:r>
                        <a:rPr lang="en-US" altLang="ko-KR" sz="800" b="1" kern="0" spc="0" dirty="0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6.7. </a:t>
                      </a:r>
                      <a:r>
                        <a:rPr lang="ko-KR" altLang="en-US" sz="800" b="1" kern="0" spc="0" dirty="0">
                          <a:solidFill>
                            <a:srgbClr val="7F7F7F"/>
                          </a:solidFill>
                          <a:effectLst/>
                          <a:latin typeface="휴먼명조"/>
                          <a:ea typeface="휴먼명조"/>
                        </a:rPr>
                        <a:t>세무서 발급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] (</a:t>
                      </a:r>
                      <a:r>
                        <a:rPr lang="ko-KR" altLang="en-US" sz="8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총 </a:t>
                      </a:r>
                      <a:r>
                        <a:rPr lang="en-US" altLang="ko-KR" sz="8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7</a:t>
                      </a:r>
                      <a:r>
                        <a:rPr lang="ko-KR" altLang="en-US" sz="8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개의 기본 제출서류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필요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339090" marR="0" indent="-33909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* </a:t>
                      </a:r>
                      <a:r>
                        <a:rPr lang="ko-KR" altLang="en-US" sz="800" kern="0" spc="-4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심사시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800" kern="0" spc="-4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가점반영에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필요한 농업관련 </a:t>
                      </a:r>
                      <a:r>
                        <a:rPr lang="ko-KR" altLang="en-US" sz="800" kern="0" spc="-4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학력증명서</a:t>
                      </a: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국가기술자격증사본 등은 해당되는 신청자만 제출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3751" marR="43751" marT="12096" marB="120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84006"/>
                  </a:ext>
                </a:extLst>
              </a:tr>
              <a:tr h="938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자격요건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확인할 점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3751" marR="43751" marT="12096" marB="120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1060" marR="0" indent="-430530" algn="l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기타 ○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농촌 외 지역이란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? -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읍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면의 지역은 전부 농촌지역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또한 도시의 </a:t>
                      </a:r>
                      <a:r>
                        <a:rPr lang="ko-KR" altLang="en-US" sz="8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일부 </a:t>
                      </a:r>
                      <a:r>
                        <a:rPr lang="ko-KR" altLang="en-US" sz="8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동지역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농촌지역에 해당할 수 있음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861060" marR="0" indent="-43053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상기 지역을 제외한 </a:t>
                      </a:r>
                      <a:r>
                        <a:rPr lang="ko-KR" altLang="en-US" sz="8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농촌 외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지역에서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년 이상 거주한 사실이 있어야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함</a:t>
                      </a: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latin typeface="휴먼명조"/>
                        <a:ea typeface="휴먼명조"/>
                      </a:endParaRPr>
                    </a:p>
                    <a:p>
                      <a:pPr marL="861060" marR="0" indent="-43053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세대원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귀농은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? -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가족관계등록부상 동일 가족 내에서 신청인이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독립세대를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구성해 농촌으로 이주한 경우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이주 세대주가 농촌 외의 지역에서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년 이상 거주한 자는 사업 신청할 수 있음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412750" marR="0" indent="-41275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기타 특이사항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– </a:t>
                      </a:r>
                      <a:r>
                        <a:rPr lang="ko-KR" altLang="en-US" sz="8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새터민과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조선업고용조정자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직업군인은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근무지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거주지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 농촌지역인 경우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거주기간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을 제한하지 않음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3751" marR="43751" marT="12096" marB="120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351261"/>
                  </a:ext>
                </a:extLst>
              </a:tr>
              <a:tr h="21383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기타 확인 사항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3751" marR="43751" marT="12096" marB="120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1060" marR="0" indent="-43053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교육 이수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–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사업신청일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기준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년 이내의 수료증만 인정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사이버 교육의 경우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50%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범위 내 최대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40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시간 인정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861060" marR="0" indent="-43053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귀농자중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실제 영농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종사기간이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6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개월 이상인 영농 경험자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농지원부 또는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농업경영체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등록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+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실제 영농을 통해 농산물의 수확 판매한 실적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농자재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등의 구입에 따른 증빙 자료 제출가능한자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는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귀농교육을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이수한 것으로 인정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861060" marR="0" indent="-43053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농과계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학교 졸업자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후계농업인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농산업인턴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연수자는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귀농교육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이수한 것으로 인정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861060" marR="0" indent="-43053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</a:t>
                      </a:r>
                      <a:r>
                        <a:rPr lang="ko-KR" altLang="en-US" sz="800" kern="0" spc="-2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농지구입</a:t>
                      </a:r>
                      <a:r>
                        <a:rPr lang="ko-KR" altLang="en-US" sz="800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주의사항 </a:t>
                      </a:r>
                      <a:r>
                        <a:rPr lang="en-US" altLang="ko-KR" sz="800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– </a:t>
                      </a:r>
                      <a:r>
                        <a:rPr lang="ko-KR" altLang="en-US" sz="800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구입할 농지는 등기부등본상 농지만</a:t>
                      </a:r>
                      <a:r>
                        <a:rPr lang="en-US" altLang="ko-KR" sz="800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b="1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</a:t>
                      </a:r>
                      <a:r>
                        <a:rPr lang="en-US" altLang="ko-KR" sz="800" b="1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b="1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답</a:t>
                      </a:r>
                      <a:r>
                        <a:rPr lang="en-US" altLang="ko-KR" sz="800" b="1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b="1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과수원</a:t>
                      </a:r>
                      <a:r>
                        <a:rPr lang="en-US" altLang="ko-KR" sz="800" b="1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b="1" u="sng" kern="0" spc="-2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농지법상</a:t>
                      </a:r>
                      <a:r>
                        <a:rPr lang="ko-KR" altLang="en-US" sz="800" b="1" u="sng" kern="0" spc="-2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 농지</a:t>
                      </a:r>
                      <a:r>
                        <a:rPr lang="en-US" altLang="ko-KR" sz="800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ko-KR" altLang="en-US" sz="800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구입가능</a:t>
                      </a:r>
                      <a:r>
                        <a:rPr lang="en-US" altLang="ko-KR" sz="800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b="1" u="sng" kern="0" spc="-20" dirty="0" err="1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주택용지와</a:t>
                      </a:r>
                      <a:r>
                        <a:rPr lang="ko-KR" altLang="en-US" sz="800" b="1" u="sng" kern="0" spc="-2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 농지를</a:t>
                      </a:r>
                      <a:r>
                        <a:rPr lang="ko-KR" altLang="en-US" sz="800" b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한양신명조"/>
                          <a:ea typeface="휴먼명조"/>
                        </a:rPr>
                        <a:t> </a:t>
                      </a:r>
                      <a:r>
                        <a:rPr lang="ko-KR" altLang="en-US" sz="800" b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함께 구입하는 경우 반드시 용지 구분이 되어 창업자금과 주택자금으로 </a:t>
                      </a:r>
                      <a:r>
                        <a:rPr lang="ko-KR" altLang="en-US" sz="800" b="1" u="sng" kern="0" spc="0" dirty="0" err="1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분리신청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압류나 근저당설정 등으로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담보취득이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불가능한 부동산은 사업선정 불가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861060" marR="0" indent="-43053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사업선정 </a:t>
                      </a:r>
                      <a:r>
                        <a:rPr lang="ko-KR" altLang="en-US" sz="8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전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지출한 내역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은 원칙적으로 대출 불가능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861060" marR="0" indent="-43053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사업선정자는 계획서에 따라 사업을 진행하며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ko-KR" altLang="en-US" sz="800" kern="0" spc="0" dirty="0">
                          <a:solidFill>
                            <a:srgbClr val="FF0000"/>
                          </a:solidFill>
                          <a:effectLst/>
                          <a:latin typeface="한양신명조"/>
                          <a:ea typeface="휴먼명조"/>
                        </a:rPr>
                        <a:t> </a:t>
                      </a:r>
                      <a:r>
                        <a:rPr lang="en-US" altLang="ko-KR" sz="800" b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800" b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년 이내 </a:t>
                      </a:r>
                      <a:r>
                        <a:rPr lang="ko-KR" altLang="en-US" sz="800" b="1" u="sng" kern="0" spc="0" dirty="0" err="1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농업경영체</a:t>
                      </a:r>
                      <a:r>
                        <a:rPr lang="en-US" altLang="ko-KR" sz="800" b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b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국립농산물품질관리원</a:t>
                      </a:r>
                      <a:r>
                        <a:rPr lang="en-US" altLang="ko-KR" sz="800" b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ko-KR" altLang="en-US" sz="800" b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등록 필수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861060" marR="0" indent="-43053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건축 사업의 경우 증빙자료 제출은 불가피한 경우 제외 세금계산서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카드영수증 및 현금영수증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정산가능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751" marR="43751" marT="12096" marB="120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16946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2400" y="1073695"/>
            <a:ext cx="868944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412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692681" y="2815314"/>
            <a:ext cx="629036" cy="4569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181" tIns="45478" rIns="91181" bIns="4547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2799" spc="5">
                <a:solidFill>
                  <a:srgbClr val="FFFFFF">
                    <a:alpha val="100000"/>
                  </a:srgbClr>
                </a:solidFill>
                <a:latin typeface="Arial"/>
                <a:ea typeface="휴먼둥근헤드라인"/>
                <a:sym typeface="Wingdings"/>
              </a:rPr>
              <a:t>Ⅲ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37347" y="4349719"/>
            <a:ext cx="3851230" cy="4317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ko-KR" altLang="en-US" sz="2199" spc="5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둥근헤드라인"/>
              <a:ea typeface="휴먼둥근헤드라인"/>
              <a:sym typeface="Wingding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64300" y="5070439"/>
            <a:ext cx="546093" cy="5238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ko-KR" altLang="en-US" sz="2799" spc="5">
              <a:solidFill>
                <a:srgbClr val="FFFFFF">
                  <a:alpha val="100000"/>
                </a:srgbClr>
              </a:solidFill>
              <a:latin typeface="Arial"/>
              <a:ea typeface="휴먼둥근헤드라인"/>
              <a:sym typeface="Wingding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9564" y="1124744"/>
            <a:ext cx="931485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 smtClean="0"/>
              <a:t> </a:t>
            </a:r>
            <a:r>
              <a:rPr lang="ko-KR" altLang="en-US" sz="1800" dirty="0">
                <a:solidFill>
                  <a:srgbClr val="000000"/>
                </a:solidFill>
              </a:rPr>
              <a:t>❍ </a:t>
            </a:r>
            <a:r>
              <a:rPr lang="ko-KR" altLang="en-US" sz="1800" dirty="0"/>
              <a:t>목 적 </a:t>
            </a:r>
            <a:r>
              <a:rPr lang="en-US" altLang="ko-KR" sz="1800" dirty="0"/>
              <a:t>: </a:t>
            </a:r>
            <a:r>
              <a:rPr lang="ko-KR" altLang="en-US" sz="1800" dirty="0"/>
              <a:t>道 귀농 및 </a:t>
            </a:r>
            <a:r>
              <a:rPr lang="ko-KR" altLang="en-US" sz="1800" dirty="0" err="1"/>
              <a:t>창농을</a:t>
            </a:r>
            <a:r>
              <a:rPr lang="ko-KR" altLang="en-US" sz="1800" dirty="0"/>
              <a:t> 희망하는 청년층 대상으로 </a:t>
            </a:r>
            <a:r>
              <a:rPr lang="ko-KR" altLang="en-US" sz="1800" dirty="0" err="1"/>
              <a:t>스마트팜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시설비지원을 </a:t>
            </a:r>
            <a:r>
              <a:rPr lang="ko-KR" altLang="en-US" sz="1800" dirty="0"/>
              <a:t>통해 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       </a:t>
            </a:r>
            <a:r>
              <a:rPr lang="ko-KR" altLang="en-US" sz="1800" dirty="0" smtClean="0"/>
              <a:t>청년층의 </a:t>
            </a:r>
            <a:r>
              <a:rPr lang="ko-KR" altLang="en-US" sz="1800" dirty="0"/>
              <a:t>귀농 유입 확대 및 안정적 정착 도모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000000"/>
                </a:solidFill>
              </a:rPr>
              <a:t>❍ </a:t>
            </a:r>
            <a:r>
              <a:rPr lang="ko-KR" altLang="en-US" sz="1800" dirty="0" err="1"/>
              <a:t>사업주관</a:t>
            </a:r>
            <a:r>
              <a:rPr lang="en-US" altLang="ko-KR" sz="1800" dirty="0"/>
              <a:t>/ </a:t>
            </a:r>
            <a:r>
              <a:rPr lang="ko-KR" altLang="en-US" sz="1800" dirty="0"/>
              <a:t>대상자 모집 및 관리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도</a:t>
            </a:r>
            <a:r>
              <a:rPr lang="en-US" altLang="ko-KR" sz="1800" dirty="0"/>
              <a:t>/ </a:t>
            </a:r>
            <a:r>
              <a:rPr lang="ko-KR" altLang="en-US" sz="1800" dirty="0"/>
              <a:t>시</a:t>
            </a:r>
            <a:r>
              <a:rPr lang="en-US" altLang="ko-KR" sz="1800" dirty="0"/>
              <a:t>․</a:t>
            </a:r>
            <a:r>
              <a:rPr lang="ko-KR" altLang="en-US" sz="1800" dirty="0"/>
              <a:t>군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000000"/>
                </a:solidFill>
              </a:rPr>
              <a:t>❍ </a:t>
            </a:r>
            <a:r>
              <a:rPr lang="ko-KR" altLang="en-US" sz="1800" dirty="0"/>
              <a:t>사업대상 </a:t>
            </a:r>
            <a:r>
              <a:rPr lang="en-US" altLang="ko-KR" sz="1800" dirty="0"/>
              <a:t>: </a:t>
            </a:r>
            <a:r>
              <a:rPr lang="ko-KR" altLang="en-US" sz="1800" dirty="0"/>
              <a:t>경기도 거주 만 </a:t>
            </a:r>
            <a:r>
              <a:rPr lang="en-US" altLang="ko-KR" sz="1800" dirty="0">
                <a:solidFill>
                  <a:srgbClr val="FF0000"/>
                </a:solidFill>
              </a:rPr>
              <a:t>18</a:t>
            </a:r>
            <a:r>
              <a:rPr lang="ko-KR" altLang="en-US" sz="1800" dirty="0" err="1">
                <a:solidFill>
                  <a:srgbClr val="FF0000"/>
                </a:solidFill>
              </a:rPr>
              <a:t>세이상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51</a:t>
            </a:r>
            <a:r>
              <a:rPr lang="ko-KR" altLang="en-US" sz="1800" dirty="0">
                <a:solidFill>
                  <a:srgbClr val="FF0000"/>
                </a:solidFill>
              </a:rPr>
              <a:t>세 이하 귀농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 err="1">
                <a:solidFill>
                  <a:srgbClr val="FF0000"/>
                </a:solidFill>
              </a:rPr>
              <a:t>창농</a:t>
            </a:r>
            <a:r>
              <a:rPr lang="en-US" altLang="ko-KR" sz="1800" dirty="0">
                <a:solidFill>
                  <a:srgbClr val="FF0000"/>
                </a:solidFill>
              </a:rPr>
              <a:t>) </a:t>
            </a:r>
            <a:r>
              <a:rPr lang="ko-KR" altLang="en-US" sz="1800" dirty="0">
                <a:solidFill>
                  <a:srgbClr val="FF0000"/>
                </a:solidFill>
              </a:rPr>
              <a:t>희망자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000000"/>
                </a:solidFill>
              </a:rPr>
              <a:t>❍ </a:t>
            </a:r>
            <a:r>
              <a:rPr lang="ko-KR" altLang="en-US" sz="1800" dirty="0"/>
              <a:t>사 업 량 </a:t>
            </a:r>
            <a:r>
              <a:rPr lang="en-US" altLang="ko-KR" sz="1800" dirty="0"/>
              <a:t>: 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개인용</a:t>
            </a:r>
            <a:r>
              <a:rPr lang="en-US" altLang="ko-KR" sz="1800" dirty="0">
                <a:solidFill>
                  <a:srgbClr val="FF0000"/>
                </a:solidFill>
              </a:rPr>
              <a:t>) </a:t>
            </a:r>
            <a:r>
              <a:rPr lang="ko-KR" altLang="en-US" sz="1800" dirty="0" err="1">
                <a:solidFill>
                  <a:srgbClr val="FF0000"/>
                </a:solidFill>
              </a:rPr>
              <a:t>스마트팜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20</a:t>
            </a:r>
            <a:r>
              <a:rPr lang="ko-KR" altLang="en-US" sz="1800" dirty="0">
                <a:solidFill>
                  <a:srgbClr val="FF0000"/>
                </a:solidFill>
              </a:rPr>
              <a:t>동 </a:t>
            </a:r>
            <a:r>
              <a:rPr lang="ko-KR" altLang="en-US" sz="1800" dirty="0" smtClean="0">
                <a:solidFill>
                  <a:srgbClr val="FF0000"/>
                </a:solidFill>
              </a:rPr>
              <a:t>    *</a:t>
            </a:r>
            <a:r>
              <a:rPr lang="en-US" altLang="ko-KR" sz="1800" dirty="0">
                <a:solidFill>
                  <a:srgbClr val="FF0000"/>
                </a:solidFill>
              </a:rPr>
              <a:t>1</a:t>
            </a:r>
            <a:r>
              <a:rPr lang="ko-KR" altLang="en-US" sz="1800" dirty="0">
                <a:solidFill>
                  <a:srgbClr val="FF0000"/>
                </a:solidFill>
              </a:rPr>
              <a:t>동 당 </a:t>
            </a:r>
            <a:r>
              <a:rPr lang="en-US" altLang="ko-KR" sz="1800" dirty="0">
                <a:solidFill>
                  <a:srgbClr val="FF0000"/>
                </a:solidFill>
              </a:rPr>
              <a:t>330㎡(100</a:t>
            </a:r>
            <a:r>
              <a:rPr lang="ko-KR" altLang="en-US" sz="1800" dirty="0">
                <a:solidFill>
                  <a:srgbClr val="FF0000"/>
                </a:solidFill>
              </a:rPr>
              <a:t>평</a:t>
            </a:r>
            <a:r>
              <a:rPr lang="en-US" altLang="ko-KR" sz="1800" dirty="0">
                <a:solidFill>
                  <a:srgbClr val="FF0000"/>
                </a:solidFill>
              </a:rPr>
              <a:t>) </a:t>
            </a:r>
            <a:r>
              <a:rPr lang="ko-KR" altLang="en-US" sz="1800" dirty="0">
                <a:solidFill>
                  <a:srgbClr val="FF0000"/>
                </a:solidFill>
              </a:rPr>
              <a:t>규모 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000000"/>
                </a:solidFill>
              </a:rPr>
              <a:t>❍ </a:t>
            </a:r>
            <a:r>
              <a:rPr lang="ko-KR" altLang="en-US" sz="1800" dirty="0"/>
              <a:t>사업내용 </a:t>
            </a:r>
            <a:r>
              <a:rPr lang="en-US" altLang="ko-KR" sz="1800" dirty="0"/>
              <a:t>- </a:t>
            </a:r>
            <a:r>
              <a:rPr lang="ko-KR" altLang="en-US" sz="1800" dirty="0" smtClean="0"/>
              <a:t>귀농 </a:t>
            </a:r>
            <a:r>
              <a:rPr lang="ko-KR" altLang="en-US" sz="1800" dirty="0"/>
              <a:t>및 </a:t>
            </a:r>
            <a:r>
              <a:rPr lang="ko-KR" altLang="en-US" sz="1800" dirty="0" err="1"/>
              <a:t>창농을</a:t>
            </a:r>
            <a:r>
              <a:rPr lang="ko-KR" altLang="en-US" sz="1800" dirty="0"/>
              <a:t> 희망 청년층 대상 </a:t>
            </a:r>
            <a:r>
              <a:rPr lang="ko-KR" altLang="en-US" sz="1800" dirty="0" err="1"/>
              <a:t>스마트팜</a:t>
            </a:r>
            <a:r>
              <a:rPr lang="ko-KR" altLang="en-US" sz="1800" dirty="0"/>
              <a:t> 조성 지원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en-US" altLang="ko-KR" sz="1800" dirty="0" smtClean="0"/>
              <a:t> ❍ </a:t>
            </a:r>
            <a:r>
              <a:rPr lang="ko-KR" altLang="en-US" sz="1800" dirty="0" err="1">
                <a:solidFill>
                  <a:srgbClr val="FF0000"/>
                </a:solidFill>
              </a:rPr>
              <a:t>스마트팜</a:t>
            </a:r>
            <a:r>
              <a:rPr lang="ko-KR" altLang="en-US" sz="1800" dirty="0">
                <a:solidFill>
                  <a:srgbClr val="FF0000"/>
                </a:solidFill>
              </a:rPr>
              <a:t> 환경제어 시설</a:t>
            </a:r>
            <a:r>
              <a:rPr lang="en-US" altLang="ko-KR" sz="1800" dirty="0">
                <a:solidFill>
                  <a:srgbClr val="FF0000"/>
                </a:solidFill>
              </a:rPr>
              <a:t>·</a:t>
            </a:r>
            <a:r>
              <a:rPr lang="ko-KR" altLang="en-US" sz="1800" dirty="0">
                <a:solidFill>
                  <a:srgbClr val="FF0000"/>
                </a:solidFill>
              </a:rPr>
              <a:t>장비 </a:t>
            </a:r>
            <a:r>
              <a:rPr lang="ko-KR" altLang="en-US" sz="1800" dirty="0" smtClean="0">
                <a:solidFill>
                  <a:srgbClr val="FF0000"/>
                </a:solidFill>
              </a:rPr>
              <a:t>지원 </a:t>
            </a:r>
            <a:r>
              <a:rPr lang="en-US" altLang="ko-KR" sz="1800" dirty="0" smtClean="0"/>
              <a:t>: </a:t>
            </a:r>
            <a:r>
              <a:rPr lang="ko-KR" altLang="en-US" sz="1800" dirty="0"/>
              <a:t>시설 내</a:t>
            </a:r>
            <a:r>
              <a:rPr lang="en-US" altLang="ko-KR" sz="1800" dirty="0"/>
              <a:t>‧</a:t>
            </a:r>
            <a:r>
              <a:rPr lang="ko-KR" altLang="en-US" sz="1800" dirty="0"/>
              <a:t>외부 </a:t>
            </a:r>
            <a:r>
              <a:rPr lang="ko-KR" altLang="en-US" sz="1800" dirty="0" err="1"/>
              <a:t>온습도</a:t>
            </a:r>
            <a:r>
              <a:rPr lang="en-US" altLang="ko-KR" sz="1800" dirty="0"/>
              <a:t>, CO2, </a:t>
            </a:r>
            <a:r>
              <a:rPr lang="ko-KR" altLang="en-US" sz="1800" dirty="0" err="1"/>
              <a:t>양액</a:t>
            </a:r>
            <a:r>
              <a:rPr lang="ko-KR" altLang="en-US" sz="1800" dirty="0"/>
              <a:t> </a:t>
            </a:r>
            <a:r>
              <a:rPr lang="en-US" altLang="ko-KR" sz="1800" dirty="0" err="1" smtClean="0"/>
              <a:t>EC‧pH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등의 </a:t>
            </a:r>
            <a:r>
              <a:rPr lang="ko-KR" altLang="en-US" sz="1800" dirty="0" smtClean="0"/>
              <a:t>센서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장비</a:t>
            </a:r>
            <a:r>
              <a:rPr lang="en-US" altLang="ko-KR" sz="1800" dirty="0"/>
              <a:t>, </a:t>
            </a:r>
            <a:r>
              <a:rPr lang="ko-KR" altLang="en-US" sz="1800" dirty="0"/>
              <a:t>생육 측정을 위한 영상장비</a:t>
            </a:r>
            <a:r>
              <a:rPr lang="en-US" altLang="ko-KR" sz="1800" dirty="0"/>
              <a:t>, </a:t>
            </a:r>
            <a:r>
              <a:rPr lang="ko-KR" altLang="en-US" sz="1800" dirty="0"/>
              <a:t>환풍기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측창</a:t>
            </a:r>
            <a:r>
              <a:rPr lang="ko-KR" altLang="en-US" sz="1800" dirty="0"/>
              <a:t> 등 제어장비 설치 </a:t>
            </a:r>
            <a:r>
              <a:rPr lang="ko-KR" altLang="en-US" sz="1800" dirty="0" smtClean="0"/>
              <a:t>등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dirty="0">
                <a:solidFill>
                  <a:schemeClr val="tx1"/>
                </a:solidFill>
              </a:rPr>
              <a:t>     * 선정은 정착 의지 등이 있으며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소정의 농업교육 등을 통해 농업 지식을 갖춰 해당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</a:t>
            </a:r>
            <a:r>
              <a:rPr lang="ko-KR" altLang="en-US" dirty="0">
                <a:solidFill>
                  <a:schemeClr val="tx1"/>
                </a:solidFill>
              </a:rPr>
              <a:t>시군에 성공적 귀농이 가능한 자를 대상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시군 자체 선정 심의위원회 추진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❍ </a:t>
            </a:r>
            <a:r>
              <a:rPr lang="ko-KR" altLang="en-US" sz="1800" dirty="0" smtClean="0"/>
              <a:t>사 </a:t>
            </a:r>
            <a:r>
              <a:rPr lang="ko-KR" altLang="en-US" sz="1800" dirty="0"/>
              <a:t>업 비 </a:t>
            </a:r>
            <a:r>
              <a:rPr lang="en-US" altLang="ko-KR" sz="1800" dirty="0"/>
              <a:t>: 2,000</a:t>
            </a:r>
            <a:r>
              <a:rPr lang="ko-KR" altLang="en-US" sz="1800" dirty="0"/>
              <a:t>백만원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6912" y="289808"/>
            <a:ext cx="72523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700" b="1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en-US" altLang="ko-KR" sz="27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700" b="1" dirty="0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청년 </a:t>
            </a:r>
            <a:r>
              <a:rPr lang="ko-KR" altLang="en-US" sz="2700" b="1" dirty="0" err="1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스마트팜</a:t>
            </a:r>
            <a:r>
              <a:rPr lang="ko-KR" altLang="en-US" sz="2700" b="1" dirty="0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지원</a:t>
            </a:r>
            <a:endParaRPr lang="ko-KR" altLang="en-US" sz="27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57730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74D38-35BC-4395-9453-98628AE75E6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1403017"/>
            <a:ext cx="9144000" cy="5454983"/>
          </a:xfrm>
          <a:prstGeom prst="roundRect">
            <a:avLst>
              <a:gd name="adj" fmla="val 1954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/>
            <a:endParaRPr lang="en-US" altLang="ko-KR" sz="2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marL="457200" indent="-457200" algn="just"/>
            <a:endParaRPr lang="en-US" altLang="ko-KR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marL="457200" indent="-457200" algn="just"/>
            <a:r>
              <a:rPr lang="ko-KR" altLang="en-US" sz="2400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    </a:t>
            </a:r>
            <a:endParaRPr lang="en-US" altLang="ko-KR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026" name="Picture 2" descr="https://mimgnews.pstatic.net/image/upload/journalist/2017/09/12/%ED%95%9C%EA%B2%BD-%ED%99%A9%EC%A0%95%ED%99%98.jpg?type=nf112_11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-73771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https://imgnews.pstatic.net/image/015/2022/04/24/0004689697_001_20220425004401056.jpg?type=w6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6" y="2528861"/>
            <a:ext cx="8836024" cy="414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4988" y="260648"/>
            <a:ext cx="7992888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2700" b="1" dirty="0" err="1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농지</a:t>
            </a:r>
            <a:r>
              <a:rPr lang="ko-KR" altLang="ko-KR" sz="2700" b="1" dirty="0" err="1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임대</a:t>
            </a:r>
            <a:r>
              <a:rPr lang="en-US" altLang="ko-KR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ko-KR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수탁</a:t>
            </a:r>
            <a:r>
              <a:rPr lang="en-US" altLang="ko-KR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ko-KR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사업</a:t>
            </a:r>
            <a:r>
              <a:rPr lang="ko-KR" altLang="ko-KR" sz="2000" dirty="0">
                <a:solidFill>
                  <a:srgbClr val="303038"/>
                </a:solidFill>
                <a:latin typeface="Arial" panose="020B0604020202020204" pitchFamily="34" charset="0"/>
                <a:ea typeface="HelveticaNeue-Medium"/>
              </a:rPr>
              <a:t/>
            </a:r>
            <a:br>
              <a:rPr lang="ko-KR" altLang="ko-KR" sz="2000" dirty="0">
                <a:solidFill>
                  <a:srgbClr val="303038"/>
                </a:solidFill>
                <a:latin typeface="Arial" panose="020B0604020202020204" pitchFamily="34" charset="0"/>
                <a:ea typeface="HelveticaNeue-Medium"/>
              </a:rPr>
            </a:br>
            <a:r>
              <a:rPr lang="ko-KR" altLang="ko-KR" sz="2000" dirty="0">
                <a:solidFill>
                  <a:srgbClr val="303038"/>
                </a:solidFill>
                <a:latin typeface="Arial" panose="020B0604020202020204" pitchFamily="34" charset="0"/>
                <a:ea typeface="HelveticaNeue-Medium"/>
              </a:rPr>
              <a:t/>
            </a:r>
            <a:br>
              <a:rPr lang="ko-KR" altLang="ko-KR" sz="2000" dirty="0">
                <a:solidFill>
                  <a:srgbClr val="303038"/>
                </a:solidFill>
                <a:latin typeface="Arial" panose="020B0604020202020204" pitchFamily="34" charset="0"/>
                <a:ea typeface="HelveticaNeue-Medium"/>
              </a:rPr>
            </a:br>
            <a:endParaRPr lang="en-US" altLang="ko-KR" sz="2000" dirty="0" smtClean="0">
              <a:solidFill>
                <a:srgbClr val="303038"/>
              </a:solidFill>
              <a:latin typeface="Arial" panose="020B0604020202020204" pitchFamily="34" charset="0"/>
              <a:ea typeface="HelveticaNeue-Medium"/>
            </a:endParaRPr>
          </a:p>
          <a:p>
            <a:endParaRPr lang="en-US" altLang="ko-KR" sz="1400" dirty="0">
              <a:solidFill>
                <a:srgbClr val="303038"/>
              </a:solidFill>
              <a:latin typeface="Arial" panose="020B0604020202020204" pitchFamily="34" charset="0"/>
              <a:ea typeface="HelveticaNeue-Medium"/>
            </a:endParaRPr>
          </a:p>
          <a:p>
            <a:r>
              <a:rPr lang="ko-KR" altLang="ko-KR" sz="2800" b="1" dirty="0" smtClean="0">
                <a:solidFill>
                  <a:srgbClr val="303038"/>
                </a:solidFill>
                <a:latin typeface="Arial" panose="020B0604020202020204" pitchFamily="34" charset="0"/>
                <a:ea typeface="HelveticaNeue-Medium"/>
              </a:rPr>
              <a:t>농어촌公 </a:t>
            </a:r>
            <a:r>
              <a:rPr lang="ko-KR" altLang="ko-KR" sz="2800" b="1" dirty="0">
                <a:solidFill>
                  <a:srgbClr val="303038"/>
                </a:solidFill>
                <a:latin typeface="Arial" panose="020B0604020202020204" pitchFamily="34" charset="0"/>
                <a:ea typeface="HelveticaNeue-Medium"/>
              </a:rPr>
              <a:t>통해 </a:t>
            </a:r>
            <a:r>
              <a:rPr lang="ko-KR" altLang="ko-KR" sz="2800" b="1" dirty="0" err="1">
                <a:solidFill>
                  <a:srgbClr val="303038"/>
                </a:solidFill>
                <a:latin typeface="Arial" panose="020B0604020202020204" pitchFamily="34" charset="0"/>
                <a:ea typeface="HelveticaNeue-Medium"/>
              </a:rPr>
              <a:t>위탁시</a:t>
            </a:r>
            <a:r>
              <a:rPr lang="ko-KR" altLang="ko-KR" sz="2800" b="1" dirty="0">
                <a:solidFill>
                  <a:srgbClr val="303038"/>
                </a:solidFill>
                <a:latin typeface="Arial" panose="020B0604020202020204" pitchFamily="34" charset="0"/>
                <a:ea typeface="HelveticaNeue-Medium"/>
              </a:rPr>
              <a:t/>
            </a:r>
            <a:br>
              <a:rPr lang="ko-KR" altLang="ko-KR" sz="2800" b="1" dirty="0">
                <a:solidFill>
                  <a:srgbClr val="303038"/>
                </a:solidFill>
                <a:latin typeface="Arial" panose="020B0604020202020204" pitchFamily="34" charset="0"/>
                <a:ea typeface="HelveticaNeue-Medium"/>
              </a:rPr>
            </a:br>
            <a:r>
              <a:rPr lang="ko-KR" altLang="ko-KR" sz="2800" b="1" dirty="0">
                <a:solidFill>
                  <a:srgbClr val="303038"/>
                </a:solidFill>
                <a:latin typeface="Arial" panose="020B0604020202020204" pitchFamily="34" charset="0"/>
                <a:ea typeface="HelveticaNeue-Medium"/>
              </a:rPr>
              <a:t>공시지가 25% 수준의 '</a:t>
            </a:r>
            <a:r>
              <a:rPr lang="ko-KR" altLang="ko-KR" sz="2800" b="1" dirty="0" err="1">
                <a:solidFill>
                  <a:srgbClr val="303038"/>
                </a:solidFill>
                <a:latin typeface="Arial" panose="020B0604020202020204" pitchFamily="34" charset="0"/>
                <a:ea typeface="HelveticaNeue-Medium"/>
              </a:rPr>
              <a:t>이행강제금</a:t>
            </a:r>
            <a:r>
              <a:rPr lang="ko-KR" altLang="ko-KR" sz="2800" b="1" dirty="0">
                <a:solidFill>
                  <a:srgbClr val="303038"/>
                </a:solidFill>
                <a:latin typeface="Arial" panose="020B0604020202020204" pitchFamily="34" charset="0"/>
                <a:ea typeface="HelveticaNeue-Medium"/>
              </a:rPr>
              <a:t>' </a:t>
            </a:r>
            <a:r>
              <a:rPr lang="ko-KR" altLang="ko-KR" sz="2800" b="1" dirty="0" smtClean="0">
                <a:solidFill>
                  <a:srgbClr val="303038"/>
                </a:solidFill>
                <a:latin typeface="Arial" panose="020B0604020202020204" pitchFamily="34" charset="0"/>
                <a:ea typeface="HelveticaNeue-Medium"/>
              </a:rPr>
              <a:t>면제</a:t>
            </a:r>
            <a:endParaRPr lang="en-US" altLang="ko-KR" sz="2800" b="1" dirty="0" smtClean="0">
              <a:solidFill>
                <a:srgbClr val="303038"/>
              </a:solidFill>
              <a:latin typeface="Arial" panose="020B0604020202020204" pitchFamily="34" charset="0"/>
              <a:ea typeface="HelveticaNeue-Medium"/>
            </a:endParaRPr>
          </a:p>
          <a:p>
            <a:endParaRPr lang="en-US" altLang="ko-KR" sz="2000" dirty="0">
              <a:solidFill>
                <a:srgbClr val="303038"/>
              </a:solidFill>
              <a:latin typeface="Arial" panose="020B0604020202020204" pitchFamily="34" charset="0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21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74D38-35BC-4395-9453-98628AE75E6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1403017"/>
            <a:ext cx="9144000" cy="5454983"/>
          </a:xfrm>
          <a:prstGeom prst="roundRect">
            <a:avLst>
              <a:gd name="adj" fmla="val 1954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/>
            <a:endParaRPr lang="en-US" altLang="ko-KR" sz="2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marL="457200" indent="-457200" algn="just"/>
            <a:endParaRPr lang="en-US" altLang="ko-KR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marL="457200" indent="-457200" algn="just"/>
            <a:r>
              <a:rPr lang="ko-KR" altLang="en-US" sz="2400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    </a:t>
            </a:r>
            <a:endParaRPr lang="en-US" altLang="ko-KR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1000" y="238383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700" b="1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en-US" altLang="ko-KR" sz="27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700" b="1" dirty="0" err="1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농업경영체</a:t>
            </a:r>
            <a:r>
              <a:rPr lang="ko-KR" altLang="en-US" sz="27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등록</a:t>
            </a:r>
            <a:r>
              <a:rPr lang="en-US" altLang="ko-KR" sz="27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7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FF99"/>
              </a:soli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9565" y="1124744"/>
            <a:ext cx="952500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kern="800" dirty="0">
                <a:solidFill>
                  <a:schemeClr val="tx1"/>
                </a:solidFill>
              </a:rPr>
              <a:t> ❍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신규등록 대상</a:t>
            </a:r>
            <a:endParaRPr lang="ko-KR" altLang="en-US" sz="18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   </a:t>
            </a:r>
            <a:r>
              <a:rPr lang="en-US" altLang="ko-KR" sz="1800" dirty="0" smtClean="0">
                <a:solidFill>
                  <a:schemeClr val="tx1"/>
                </a:solidFill>
              </a:rPr>
              <a:t>-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농어업</a:t>
            </a:r>
            <a:r>
              <a:rPr lang="en-US" altLang="ko-KR" sz="1800" dirty="0">
                <a:solidFill>
                  <a:schemeClr val="tx1"/>
                </a:solidFill>
              </a:rPr>
              <a:t>·</a:t>
            </a:r>
            <a:r>
              <a:rPr lang="ko-KR" altLang="en-US" sz="1800" dirty="0">
                <a:solidFill>
                  <a:schemeClr val="tx1"/>
                </a:solidFill>
              </a:rPr>
              <a:t>농어촌에 관련된 </a:t>
            </a:r>
            <a:r>
              <a:rPr lang="ko-KR" altLang="en-US" sz="1800" dirty="0">
                <a:solidFill>
                  <a:srgbClr val="FF0000"/>
                </a:solidFill>
              </a:rPr>
              <a:t>융자</a:t>
            </a:r>
            <a:r>
              <a:rPr lang="en-US" altLang="ko-KR" sz="1800" dirty="0">
                <a:solidFill>
                  <a:srgbClr val="FF0000"/>
                </a:solidFill>
              </a:rPr>
              <a:t>·</a:t>
            </a:r>
            <a:r>
              <a:rPr lang="ko-KR" altLang="en-US" sz="1800" dirty="0">
                <a:solidFill>
                  <a:srgbClr val="FF0000"/>
                </a:solidFill>
              </a:rPr>
              <a:t>보조금 등을 지원받으려는 신규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농업경영체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  -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농업법인은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농어업경영체 육성 및 지원에 관한 법률 제</a:t>
            </a:r>
            <a:r>
              <a:rPr lang="en-US" altLang="ko-KR" sz="1800" dirty="0">
                <a:solidFill>
                  <a:schemeClr val="tx1"/>
                </a:solidFill>
              </a:rPr>
              <a:t>16</a:t>
            </a:r>
            <a:r>
              <a:rPr lang="ko-KR" altLang="en-US" sz="1800" dirty="0">
                <a:solidFill>
                  <a:schemeClr val="tx1"/>
                </a:solidFill>
              </a:rPr>
              <a:t>조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제</a:t>
            </a:r>
            <a:r>
              <a:rPr lang="en-US" altLang="ko-KR" sz="1800" dirty="0">
                <a:solidFill>
                  <a:schemeClr val="tx1"/>
                </a:solidFill>
              </a:rPr>
              <a:t>19</a:t>
            </a:r>
            <a:r>
              <a:rPr lang="ko-KR" altLang="en-US" sz="1800" dirty="0">
                <a:solidFill>
                  <a:schemeClr val="tx1"/>
                </a:solidFill>
              </a:rPr>
              <a:t>조에 의해 </a:t>
            </a:r>
            <a:r>
              <a:rPr lang="ko-KR" altLang="en-US" sz="1800" dirty="0" smtClean="0">
                <a:solidFill>
                  <a:schemeClr val="tx1"/>
                </a:solidFill>
              </a:rPr>
              <a:t>설립된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    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영농조합법인과 농업회사법인</a:t>
            </a:r>
          </a:p>
          <a:p>
            <a:pPr>
              <a:lnSpc>
                <a:spcPct val="250000"/>
              </a:lnSpc>
            </a:pPr>
            <a:r>
              <a:rPr lang="ko-KR" altLang="en-US" sz="1800" kern="800" dirty="0">
                <a:solidFill>
                  <a:schemeClr val="tx1"/>
                </a:solidFill>
              </a:rPr>
              <a:t> ❍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등록 요건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요건 충족 및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신청한 </a:t>
            </a:r>
            <a:r>
              <a:rPr lang="ko-KR" altLang="en-US" dirty="0" err="1">
                <a:solidFill>
                  <a:srgbClr val="FF0000"/>
                </a:solidFill>
              </a:rPr>
              <a:t>재배품목</a:t>
            </a:r>
            <a:r>
              <a:rPr lang="en-US" altLang="ko-KR" dirty="0">
                <a:solidFill>
                  <a:srgbClr val="FF0000"/>
                </a:solidFill>
              </a:rPr>
              <a:t>·</a:t>
            </a:r>
            <a:r>
              <a:rPr lang="ko-KR" altLang="en-US" dirty="0" err="1">
                <a:solidFill>
                  <a:srgbClr val="FF0000"/>
                </a:solidFill>
              </a:rPr>
              <a:t>사육규모</a:t>
            </a:r>
            <a:r>
              <a:rPr lang="ko-KR" altLang="en-US" dirty="0">
                <a:solidFill>
                  <a:srgbClr val="FF0000"/>
                </a:solidFill>
              </a:rPr>
              <a:t> 등의 </a:t>
            </a:r>
            <a:r>
              <a:rPr lang="ko-KR" altLang="en-US" dirty="0" smtClean="0">
                <a:solidFill>
                  <a:srgbClr val="FF0000"/>
                </a:solidFill>
              </a:rPr>
              <a:t>현장확인 가능해야 함</a:t>
            </a:r>
            <a:endParaRPr lang="ko-KR" altLang="en-US" dirty="0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1800" kern="800" dirty="0">
                <a:solidFill>
                  <a:schemeClr val="tx1"/>
                </a:solidFill>
              </a:rPr>
              <a:t> ❍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농작물 </a:t>
            </a:r>
            <a:r>
              <a:rPr lang="ko-KR" altLang="en-US" sz="1800" b="1" dirty="0">
                <a:solidFill>
                  <a:schemeClr val="tx1"/>
                </a:solidFill>
              </a:rPr>
              <a:t>재배</a:t>
            </a:r>
          </a:p>
          <a:p>
            <a:pPr>
              <a:lnSpc>
                <a:spcPct val="200000"/>
              </a:lnSpc>
            </a:pPr>
            <a:r>
              <a:rPr lang="en-US" altLang="ko-KR" sz="1800" dirty="0" smtClean="0">
                <a:solidFill>
                  <a:schemeClr val="tx1"/>
                </a:solidFill>
              </a:rPr>
              <a:t>   - 1,000</a:t>
            </a:r>
            <a:r>
              <a:rPr lang="en-US" altLang="ko-KR" sz="1800" dirty="0">
                <a:solidFill>
                  <a:schemeClr val="tx1"/>
                </a:solidFill>
              </a:rPr>
              <a:t>㎡ </a:t>
            </a:r>
            <a:r>
              <a:rPr lang="ko-KR" altLang="en-US" sz="1800" dirty="0">
                <a:solidFill>
                  <a:schemeClr val="tx1"/>
                </a:solidFill>
              </a:rPr>
              <a:t>이상의 농지에 농작물 재배</a:t>
            </a:r>
          </a:p>
          <a:p>
            <a:pPr>
              <a:lnSpc>
                <a:spcPct val="2000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   </a:t>
            </a:r>
            <a:r>
              <a:rPr lang="en-US" altLang="ko-KR" sz="1800" dirty="0" smtClean="0">
                <a:solidFill>
                  <a:schemeClr val="tx1"/>
                </a:solidFill>
              </a:rPr>
              <a:t>- </a:t>
            </a:r>
            <a:r>
              <a:rPr lang="ko-KR" altLang="en-US" sz="1800" dirty="0" smtClean="0">
                <a:solidFill>
                  <a:schemeClr val="tx1"/>
                </a:solidFill>
              </a:rPr>
              <a:t>농지에 </a:t>
            </a:r>
            <a:r>
              <a:rPr lang="en-US" altLang="ko-KR" sz="1800" dirty="0">
                <a:solidFill>
                  <a:schemeClr val="tx1"/>
                </a:solidFill>
              </a:rPr>
              <a:t>660㎡ </a:t>
            </a:r>
            <a:r>
              <a:rPr lang="ko-KR" altLang="en-US" sz="1800" dirty="0">
                <a:solidFill>
                  <a:schemeClr val="tx1"/>
                </a:solidFill>
              </a:rPr>
              <a:t>이상의 채소</a:t>
            </a:r>
            <a:r>
              <a:rPr lang="en-US" altLang="ko-KR" sz="1800" dirty="0">
                <a:solidFill>
                  <a:schemeClr val="tx1"/>
                </a:solidFill>
              </a:rPr>
              <a:t>·</a:t>
            </a:r>
            <a:r>
              <a:rPr lang="ko-KR" altLang="en-US" sz="1800" dirty="0">
                <a:solidFill>
                  <a:schemeClr val="tx1"/>
                </a:solidFill>
              </a:rPr>
              <a:t>과실</a:t>
            </a:r>
            <a:r>
              <a:rPr lang="en-US" altLang="ko-KR" sz="1800" dirty="0">
                <a:solidFill>
                  <a:schemeClr val="tx1"/>
                </a:solidFill>
              </a:rPr>
              <a:t>·</a:t>
            </a:r>
            <a:r>
              <a:rPr lang="ko-KR" altLang="en-US" sz="1800" dirty="0" err="1">
                <a:solidFill>
                  <a:schemeClr val="tx1"/>
                </a:solidFill>
              </a:rPr>
              <a:t>화훼작물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임업용</a:t>
            </a:r>
            <a:r>
              <a:rPr lang="ko-KR" altLang="en-US" dirty="0">
                <a:solidFill>
                  <a:schemeClr val="tx1"/>
                </a:solidFill>
              </a:rPr>
              <a:t> 제외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sz="1800" dirty="0">
                <a:solidFill>
                  <a:schemeClr val="tx1"/>
                </a:solidFill>
              </a:rPr>
              <a:t>재배</a:t>
            </a:r>
          </a:p>
          <a:p>
            <a:pPr>
              <a:lnSpc>
                <a:spcPct val="2000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   </a:t>
            </a:r>
            <a:r>
              <a:rPr lang="en-US" altLang="ko-KR" sz="1800" dirty="0" smtClean="0">
                <a:solidFill>
                  <a:schemeClr val="tx1"/>
                </a:solidFill>
              </a:rPr>
              <a:t>- </a:t>
            </a:r>
            <a:r>
              <a:rPr lang="ko-KR" altLang="en-US" sz="1800" dirty="0" smtClean="0">
                <a:solidFill>
                  <a:schemeClr val="tx1"/>
                </a:solidFill>
              </a:rPr>
              <a:t>농지에 </a:t>
            </a:r>
            <a:r>
              <a:rPr lang="en-US" altLang="ko-KR" sz="1800" dirty="0">
                <a:solidFill>
                  <a:schemeClr val="tx1"/>
                </a:solidFill>
              </a:rPr>
              <a:t>330㎡ </a:t>
            </a:r>
            <a:r>
              <a:rPr lang="ko-KR" altLang="en-US" sz="1800" dirty="0">
                <a:solidFill>
                  <a:schemeClr val="tx1"/>
                </a:solidFill>
              </a:rPr>
              <a:t>이상의 </a:t>
            </a:r>
            <a:r>
              <a:rPr lang="ko-KR" altLang="en-US" sz="1800" dirty="0" err="1">
                <a:solidFill>
                  <a:schemeClr val="tx1"/>
                </a:solidFill>
              </a:rPr>
              <a:t>고정식온실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 err="1">
                <a:solidFill>
                  <a:schemeClr val="tx1"/>
                </a:solidFill>
              </a:rPr>
              <a:t>버섯재배사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</a:rPr>
              <a:t>비닐하우스 </a:t>
            </a:r>
            <a:r>
              <a:rPr lang="ko-KR" altLang="en-US" sz="1800" dirty="0">
                <a:solidFill>
                  <a:schemeClr val="tx1"/>
                </a:solidFill>
              </a:rPr>
              <a:t>설치하여 농작물 </a:t>
            </a:r>
            <a:r>
              <a:rPr lang="ko-KR" altLang="en-US" sz="1800" dirty="0" smtClean="0">
                <a:solidFill>
                  <a:schemeClr val="tx1"/>
                </a:solidFill>
              </a:rPr>
              <a:t>재배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74D38-35BC-4395-9453-98628AE75E6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1403017"/>
            <a:ext cx="9144000" cy="5454983"/>
          </a:xfrm>
          <a:prstGeom prst="roundRect">
            <a:avLst>
              <a:gd name="adj" fmla="val 1954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/>
            <a:endParaRPr lang="en-US" altLang="ko-KR" sz="2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marL="457200" indent="-457200" algn="just"/>
            <a:endParaRPr lang="en-US" altLang="ko-KR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marL="457200" indent="-457200" algn="just"/>
            <a:r>
              <a:rPr lang="ko-KR" altLang="en-US" sz="2400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    </a:t>
            </a:r>
            <a:endParaRPr lang="en-US" altLang="ko-KR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1000" y="238383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700" b="1" dirty="0" err="1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농업경영체</a:t>
            </a:r>
            <a:r>
              <a:rPr lang="ko-KR" altLang="en-US" sz="2700" b="1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등록</a:t>
            </a:r>
            <a:r>
              <a:rPr lang="en-US" altLang="ko-KR" sz="2700" b="1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7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7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FF99"/>
              </a:soli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1000" y="1094306"/>
            <a:ext cx="953328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b="1" kern="800" dirty="0">
                <a:solidFill>
                  <a:srgbClr val="000000"/>
                </a:solidFill>
              </a:rPr>
              <a:t> ❍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가축 </a:t>
            </a:r>
            <a:r>
              <a:rPr lang="ko-KR" altLang="en-US" sz="1800" b="1" dirty="0">
                <a:solidFill>
                  <a:schemeClr val="tx1"/>
                </a:solidFill>
              </a:rPr>
              <a:t>사육</a:t>
            </a:r>
          </a:p>
          <a:p>
            <a:pPr>
              <a:lnSpc>
                <a:spcPct val="200000"/>
              </a:lnSpc>
            </a:pPr>
            <a:r>
              <a:rPr lang="en-US" altLang="ko-KR" sz="1800" dirty="0" smtClean="0">
                <a:solidFill>
                  <a:schemeClr val="tx1"/>
                </a:solidFill>
              </a:rPr>
              <a:t>    - </a:t>
            </a:r>
            <a:r>
              <a:rPr lang="en-US" altLang="ko-KR" sz="1800" dirty="0" smtClean="0">
                <a:solidFill>
                  <a:srgbClr val="FF0000"/>
                </a:solidFill>
              </a:rPr>
              <a:t>330</a:t>
            </a:r>
            <a:r>
              <a:rPr lang="en-US" altLang="ko-KR" sz="1800" dirty="0">
                <a:solidFill>
                  <a:srgbClr val="FF0000"/>
                </a:solidFill>
              </a:rPr>
              <a:t>㎡ </a:t>
            </a:r>
            <a:r>
              <a:rPr lang="ko-KR" altLang="en-US" sz="1800" dirty="0">
                <a:solidFill>
                  <a:srgbClr val="FF0000"/>
                </a:solidFill>
              </a:rPr>
              <a:t>이상의 농지에 「농지법 시행규칙」 제</a:t>
            </a:r>
            <a:r>
              <a:rPr lang="en-US" altLang="ko-KR" sz="1800" dirty="0">
                <a:solidFill>
                  <a:srgbClr val="FF0000"/>
                </a:solidFill>
              </a:rPr>
              <a:t>33</a:t>
            </a:r>
            <a:r>
              <a:rPr lang="ko-KR" altLang="en-US" sz="1800" dirty="0">
                <a:solidFill>
                  <a:srgbClr val="FF0000"/>
                </a:solidFill>
              </a:rPr>
              <a:t>조에 규정된 </a:t>
            </a:r>
            <a:r>
              <a:rPr lang="ko-KR" altLang="en-US" sz="1800" dirty="0" err="1">
                <a:solidFill>
                  <a:srgbClr val="FF0000"/>
                </a:solidFill>
              </a:rPr>
              <a:t>축사관련</a:t>
            </a:r>
            <a:r>
              <a:rPr lang="ko-KR" altLang="en-US" sz="1800" dirty="0">
                <a:solidFill>
                  <a:srgbClr val="FF0000"/>
                </a:solidFill>
              </a:rPr>
              <a:t> 부속 </a:t>
            </a:r>
            <a:r>
              <a:rPr lang="ko-KR" altLang="en-US" sz="1800" dirty="0" smtClean="0">
                <a:solidFill>
                  <a:srgbClr val="FF0000"/>
                </a:solidFill>
              </a:rPr>
              <a:t>시설을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    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설치</a:t>
            </a:r>
            <a:r>
              <a:rPr lang="ko-KR" altLang="en-US" sz="1800" dirty="0">
                <a:solidFill>
                  <a:schemeClr val="tx1"/>
                </a:solidFill>
              </a:rPr>
              <a:t>하여 「농업인 확인서 </a:t>
            </a:r>
            <a:r>
              <a:rPr lang="ko-KR" altLang="en-US" sz="1800" dirty="0" err="1">
                <a:solidFill>
                  <a:schemeClr val="tx1"/>
                </a:solidFill>
              </a:rPr>
              <a:t>발급규정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」준용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 smtClean="0">
                <a:solidFill>
                  <a:schemeClr val="tx1"/>
                </a:solidFill>
              </a:rPr>
              <a:t>    - 330㎡ </a:t>
            </a:r>
            <a:r>
              <a:rPr lang="ko-KR" altLang="en-US" sz="1800" dirty="0" smtClean="0">
                <a:solidFill>
                  <a:schemeClr val="tx1"/>
                </a:solidFill>
              </a:rPr>
              <a:t>이상의 농지에 「농업인 확인서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발급규정</a:t>
            </a:r>
            <a:r>
              <a:rPr lang="ko-KR" altLang="en-US" sz="1800" dirty="0" smtClean="0">
                <a:solidFill>
                  <a:schemeClr val="tx1"/>
                </a:solidFill>
              </a:rPr>
              <a:t>」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    </a:t>
            </a:r>
            <a:r>
              <a:rPr lang="en-US" altLang="ko-KR" sz="1800" dirty="0" smtClean="0">
                <a:solidFill>
                  <a:schemeClr val="tx1"/>
                </a:solidFill>
              </a:rPr>
              <a:t>-</a:t>
            </a:r>
            <a:r>
              <a:rPr lang="ko-KR" altLang="en-US" sz="1800" dirty="0" smtClean="0">
                <a:solidFill>
                  <a:schemeClr val="tx1"/>
                </a:solidFill>
              </a:rPr>
              <a:t>「</a:t>
            </a:r>
            <a:r>
              <a:rPr lang="ko-KR" altLang="en-US" sz="1800" dirty="0">
                <a:solidFill>
                  <a:schemeClr val="tx1"/>
                </a:solidFill>
              </a:rPr>
              <a:t>축산법」 제</a:t>
            </a:r>
            <a:r>
              <a:rPr lang="en-US" altLang="ko-KR" sz="1800" dirty="0">
                <a:solidFill>
                  <a:schemeClr val="tx1"/>
                </a:solidFill>
              </a:rPr>
              <a:t>22</a:t>
            </a:r>
            <a:r>
              <a:rPr lang="ko-KR" altLang="en-US" sz="1800" dirty="0">
                <a:solidFill>
                  <a:schemeClr val="tx1"/>
                </a:solidFill>
              </a:rPr>
              <a:t>조에 따라 </a:t>
            </a:r>
            <a:r>
              <a:rPr lang="ko-KR" altLang="en-US" sz="1800" dirty="0" err="1">
                <a:solidFill>
                  <a:schemeClr val="tx1"/>
                </a:solidFill>
              </a:rPr>
              <a:t>종축업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 err="1">
                <a:solidFill>
                  <a:schemeClr val="tx1"/>
                </a:solidFill>
              </a:rPr>
              <a:t>부화업이나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가축사육업을 </a:t>
            </a:r>
            <a:r>
              <a:rPr lang="ko-KR" altLang="en-US" sz="1800" dirty="0" smtClean="0">
                <a:solidFill>
                  <a:srgbClr val="FF0000"/>
                </a:solidFill>
              </a:rPr>
              <a:t>허가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</a:rPr>
              <a:t>등록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r>
              <a:rPr lang="ko-KR" altLang="en-US" sz="1800" dirty="0" smtClean="0">
                <a:solidFill>
                  <a:srgbClr val="FF0000"/>
                </a:solidFill>
              </a:rPr>
              <a:t>받은 사람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800" kern="800" dirty="0">
                <a:solidFill>
                  <a:srgbClr val="000000"/>
                </a:solidFill>
              </a:rPr>
              <a:t> </a:t>
            </a:r>
            <a:r>
              <a:rPr lang="ko-KR" altLang="en-US" sz="1800" b="1" kern="800" dirty="0">
                <a:solidFill>
                  <a:srgbClr val="000000"/>
                </a:solidFill>
              </a:rPr>
              <a:t>❍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곤충 </a:t>
            </a:r>
            <a:r>
              <a:rPr lang="ko-KR" altLang="en-US" sz="1800" b="1" dirty="0">
                <a:solidFill>
                  <a:schemeClr val="tx1"/>
                </a:solidFill>
              </a:rPr>
              <a:t>사육</a:t>
            </a:r>
          </a:p>
          <a:p>
            <a:pPr>
              <a:lnSpc>
                <a:spcPct val="2000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    </a:t>
            </a:r>
            <a:r>
              <a:rPr lang="en-US" altLang="ko-KR" sz="1800" dirty="0" smtClean="0">
                <a:solidFill>
                  <a:schemeClr val="tx1"/>
                </a:solidFill>
              </a:rPr>
              <a:t>-</a:t>
            </a:r>
            <a:r>
              <a:rPr lang="ko-KR" altLang="en-US" sz="1800" dirty="0" smtClean="0">
                <a:solidFill>
                  <a:schemeClr val="tx1"/>
                </a:solidFill>
              </a:rPr>
              <a:t>「</a:t>
            </a:r>
            <a:r>
              <a:rPr lang="ko-KR" altLang="en-US" sz="1800" b="1" dirty="0">
                <a:solidFill>
                  <a:schemeClr val="tx1"/>
                </a:solidFill>
              </a:rPr>
              <a:t>곤충산업의</a:t>
            </a:r>
            <a:r>
              <a:rPr lang="ko-KR" altLang="en-US" sz="1800" dirty="0">
                <a:solidFill>
                  <a:schemeClr val="tx1"/>
                </a:solidFill>
              </a:rPr>
              <a:t> 육성 및 지원에 관한 법률」 제</a:t>
            </a:r>
            <a:r>
              <a:rPr lang="en-US" altLang="ko-KR" sz="1800" dirty="0">
                <a:solidFill>
                  <a:schemeClr val="tx1"/>
                </a:solidFill>
              </a:rPr>
              <a:t>12</a:t>
            </a:r>
            <a:r>
              <a:rPr lang="ko-KR" altLang="en-US" sz="1800" dirty="0">
                <a:solidFill>
                  <a:schemeClr val="tx1"/>
                </a:solidFill>
              </a:rPr>
              <a:t>조에 따라 곤충의 사육 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</a:rPr>
              <a:t>생산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에 대해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    </a:t>
            </a:r>
            <a:r>
              <a:rPr lang="ko-KR" altLang="en-US" sz="1800" dirty="0" smtClean="0">
                <a:solidFill>
                  <a:schemeClr val="tx1"/>
                </a:solidFill>
              </a:rPr>
              <a:t>  신고확인증을 받은 사람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800" b="1" kern="800" dirty="0" smtClean="0">
                <a:solidFill>
                  <a:srgbClr val="000000"/>
                </a:solidFill>
              </a:rPr>
              <a:t>❍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등록 </a:t>
            </a:r>
            <a:r>
              <a:rPr lang="ko-KR" altLang="en-US" sz="1800" b="1" dirty="0">
                <a:solidFill>
                  <a:schemeClr val="tx1"/>
                </a:solidFill>
              </a:rPr>
              <a:t>방법</a:t>
            </a:r>
          </a:p>
          <a:p>
            <a:pPr>
              <a:lnSpc>
                <a:spcPct val="2000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    </a:t>
            </a:r>
            <a:r>
              <a:rPr lang="en-US" altLang="ko-KR" sz="1800" dirty="0" smtClean="0">
                <a:solidFill>
                  <a:schemeClr val="tx1"/>
                </a:solidFill>
              </a:rPr>
              <a:t>- </a:t>
            </a:r>
            <a:r>
              <a:rPr lang="ko-KR" altLang="en-US" sz="1800" dirty="0" smtClean="0">
                <a:solidFill>
                  <a:schemeClr val="tx1"/>
                </a:solidFill>
              </a:rPr>
              <a:t>등록신청서를 </a:t>
            </a:r>
            <a:r>
              <a:rPr lang="ko-KR" altLang="en-US" sz="1800" dirty="0">
                <a:solidFill>
                  <a:schemeClr val="tx1"/>
                </a:solidFill>
              </a:rPr>
              <a:t>작성하여 </a:t>
            </a:r>
            <a:r>
              <a:rPr lang="ko-KR" altLang="en-US" sz="1800" dirty="0">
                <a:solidFill>
                  <a:srgbClr val="FF0000"/>
                </a:solidFill>
              </a:rPr>
              <a:t>방문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우편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팩스</a:t>
            </a:r>
            <a:r>
              <a:rPr lang="en-US" altLang="ko-KR" sz="1800" dirty="0">
                <a:solidFill>
                  <a:srgbClr val="FF0000"/>
                </a:solidFill>
              </a:rPr>
              <a:t>, </a:t>
            </a:r>
            <a:r>
              <a:rPr lang="ko-KR" altLang="en-US" sz="1800" dirty="0">
                <a:solidFill>
                  <a:srgbClr val="FF0000"/>
                </a:solidFill>
                <a:hlinkClick r:id="rId2" tooltip="농업경영체등록온라인서비스 연결"/>
              </a:rPr>
              <a:t>인터넷</a:t>
            </a:r>
            <a:r>
              <a:rPr lang="ko-KR" altLang="en-US" sz="1800" dirty="0">
                <a:solidFill>
                  <a:srgbClr val="FF0000"/>
                </a:solidFill>
              </a:rPr>
              <a:t> 등으로 관할 지원</a:t>
            </a:r>
            <a:r>
              <a:rPr lang="en-US" altLang="ko-KR" sz="1800" dirty="0">
                <a:solidFill>
                  <a:srgbClr val="FF0000"/>
                </a:solidFill>
              </a:rPr>
              <a:t>·</a:t>
            </a:r>
            <a:r>
              <a:rPr lang="ko-KR" altLang="en-US" sz="1800" dirty="0">
                <a:solidFill>
                  <a:srgbClr val="FF0000"/>
                </a:solidFill>
              </a:rPr>
              <a:t>사무소에 신청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</a:rPr>
              <a:t>농업인은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주민등록지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농업법인은</a:t>
            </a:r>
            <a:r>
              <a:rPr lang="ko-KR" altLang="en-US" dirty="0">
                <a:solidFill>
                  <a:schemeClr val="tx1"/>
                </a:solidFill>
              </a:rPr>
              <a:t> 주사무소 소재지 관할 국립농산물품질관리원 지원 </a:t>
            </a:r>
            <a:r>
              <a:rPr lang="ko-KR" altLang="en-US" dirty="0" smtClean="0">
                <a:solidFill>
                  <a:schemeClr val="tx1"/>
                </a:solidFill>
              </a:rPr>
              <a:t>또는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사무소에 신청</a:t>
            </a:r>
          </a:p>
        </p:txBody>
      </p:sp>
    </p:spTree>
    <p:extLst>
      <p:ext uri="{BB962C8B-B14F-4D97-AF65-F5344CB8AC3E}">
        <p14:creationId xmlns:p14="http://schemas.microsoft.com/office/powerpoint/2010/main" val="8096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74D38-35BC-4395-9453-98628AE75E6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1403017"/>
            <a:ext cx="9144000" cy="5454983"/>
          </a:xfrm>
          <a:prstGeom prst="roundRect">
            <a:avLst>
              <a:gd name="adj" fmla="val 1954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/>
            <a:endParaRPr lang="en-US" altLang="ko-KR" sz="2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marL="457200" indent="-457200" algn="just"/>
            <a:endParaRPr lang="en-US" altLang="ko-KR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marL="457200" indent="-457200" algn="just"/>
            <a:r>
              <a:rPr lang="ko-KR" altLang="en-US" sz="2400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    </a:t>
            </a:r>
            <a:endParaRPr lang="en-US" altLang="ko-KR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1000" y="238383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700" b="1" dirty="0" err="1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농업경영체</a:t>
            </a:r>
            <a:r>
              <a:rPr lang="ko-KR" altLang="en-US" sz="2700" b="1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등록</a:t>
            </a:r>
            <a:r>
              <a:rPr lang="en-US" altLang="ko-KR" sz="2700" b="1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7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7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FF99"/>
              </a:soli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1000" y="1095153"/>
            <a:ext cx="94612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kern="800" dirty="0">
                <a:solidFill>
                  <a:srgbClr val="000000"/>
                </a:solidFill>
              </a:rPr>
              <a:t> ❍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구비 </a:t>
            </a:r>
            <a:r>
              <a:rPr lang="ko-KR" altLang="en-US" sz="2000" b="1" dirty="0">
                <a:solidFill>
                  <a:schemeClr val="tx1"/>
                </a:solidFill>
              </a:rPr>
              <a:t>서류</a:t>
            </a:r>
          </a:p>
          <a:p>
            <a:r>
              <a:rPr lang="ko-KR" altLang="en-US" sz="1800" dirty="0" smtClean="0">
                <a:solidFill>
                  <a:schemeClr val="tx1"/>
                </a:solidFill>
              </a:rPr>
              <a:t>   </a:t>
            </a:r>
            <a:r>
              <a:rPr lang="en-US" altLang="ko-KR" sz="1800" dirty="0" smtClean="0">
                <a:solidFill>
                  <a:schemeClr val="tx1"/>
                </a:solidFill>
              </a:rPr>
              <a:t>-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재배업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>
                <a:solidFill>
                  <a:schemeClr val="tx1"/>
                </a:solidFill>
              </a:rPr>
              <a:t>농업경영체등록신청서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 err="1">
                <a:solidFill>
                  <a:schemeClr val="tx1"/>
                </a:solidFill>
              </a:rPr>
              <a:t>농업인용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와 증빙자료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chemeClr val="tx1"/>
                </a:solidFill>
              </a:rPr>
              <a:t>자경농지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 err="1">
                <a:solidFill>
                  <a:srgbClr val="FF0000"/>
                </a:solidFill>
              </a:rPr>
              <a:t>농업경영체</a:t>
            </a:r>
            <a:r>
              <a:rPr lang="ko-KR" altLang="en-US" sz="1800" dirty="0">
                <a:solidFill>
                  <a:srgbClr val="FF0000"/>
                </a:solidFill>
              </a:rPr>
              <a:t> 영농사실확인서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본인 명의 </a:t>
            </a:r>
            <a:r>
              <a:rPr lang="ko-KR" altLang="en-US" sz="1800" dirty="0" err="1">
                <a:solidFill>
                  <a:srgbClr val="FF0000"/>
                </a:solidFill>
              </a:rPr>
              <a:t>농자재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구매영수증</a:t>
            </a:r>
            <a:r>
              <a:rPr lang="ko-KR" altLang="en-US" sz="1800" dirty="0">
                <a:solidFill>
                  <a:srgbClr val="FF0000"/>
                </a:solidFill>
              </a:rPr>
              <a:t> 또는 농산물 </a:t>
            </a:r>
            <a:r>
              <a:rPr lang="ko-KR" altLang="en-US" sz="1800" dirty="0" err="1">
                <a:solidFill>
                  <a:srgbClr val="FF0000"/>
                </a:solidFill>
              </a:rPr>
              <a:t>판매영수증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chemeClr val="tx1"/>
                </a:solidFill>
              </a:rPr>
              <a:t>임차농지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>
                <a:solidFill>
                  <a:schemeClr val="tx1"/>
                </a:solidFill>
              </a:rPr>
              <a:t>임대차계약서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본인 명의 </a:t>
            </a:r>
            <a:r>
              <a:rPr lang="ko-KR" altLang="en-US" sz="1800" dirty="0" err="1">
                <a:solidFill>
                  <a:schemeClr val="tx1"/>
                </a:solidFill>
              </a:rPr>
              <a:t>농자재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구매영수증</a:t>
            </a:r>
            <a:r>
              <a:rPr lang="ko-KR" altLang="en-US" sz="1800" dirty="0">
                <a:solidFill>
                  <a:schemeClr val="tx1"/>
                </a:solidFill>
              </a:rPr>
              <a:t> 또는 농산물 </a:t>
            </a:r>
            <a:r>
              <a:rPr lang="ko-KR" altLang="en-US" sz="1800" dirty="0" err="1">
                <a:solidFill>
                  <a:schemeClr val="tx1"/>
                </a:solidFill>
              </a:rPr>
              <a:t>판매영수증</a:t>
            </a:r>
            <a:endParaRPr lang="ko-KR" altLang="en-US" sz="1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축산업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>
                <a:solidFill>
                  <a:schemeClr val="tx1"/>
                </a:solidFill>
              </a:rPr>
              <a:t>농업경영체등록신청서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 err="1">
                <a:solidFill>
                  <a:schemeClr val="tx1"/>
                </a:solidFill>
              </a:rPr>
              <a:t>농업인용</a:t>
            </a:r>
            <a:r>
              <a:rPr lang="en-US" altLang="ko-KR" sz="1800" dirty="0">
                <a:solidFill>
                  <a:schemeClr val="tx1"/>
                </a:solidFill>
              </a:rPr>
              <a:t>), </a:t>
            </a:r>
            <a:r>
              <a:rPr lang="ko-KR" altLang="en-US" sz="1800" dirty="0">
                <a:solidFill>
                  <a:schemeClr val="tx1"/>
                </a:solidFill>
              </a:rPr>
              <a:t>축산업허가증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등록증</a:t>
            </a:r>
            <a:r>
              <a:rPr lang="en-US" altLang="ko-KR" sz="1800" dirty="0">
                <a:solidFill>
                  <a:schemeClr val="tx1"/>
                </a:solidFill>
              </a:rPr>
              <a:t>), </a:t>
            </a:r>
            <a:r>
              <a:rPr lang="ko-KR" altLang="en-US" sz="1800" dirty="0">
                <a:solidFill>
                  <a:schemeClr val="tx1"/>
                </a:solidFill>
              </a:rPr>
              <a:t>기타 증빙자료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공통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>
                <a:solidFill>
                  <a:schemeClr val="tx1"/>
                </a:solidFill>
              </a:rPr>
              <a:t>본인 명의 </a:t>
            </a:r>
            <a:r>
              <a:rPr lang="ko-KR" altLang="en-US" sz="1800" dirty="0">
                <a:solidFill>
                  <a:srgbClr val="FF0000"/>
                </a:solidFill>
              </a:rPr>
              <a:t>사료 구매 영수증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출하 증명서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 err="1">
                <a:solidFill>
                  <a:srgbClr val="FF0000"/>
                </a:solidFill>
              </a:rPr>
              <a:t>가축입식</a:t>
            </a:r>
            <a:r>
              <a:rPr lang="ko-KR" altLang="en-US" sz="1800" dirty="0">
                <a:solidFill>
                  <a:srgbClr val="FF0000"/>
                </a:solidFill>
              </a:rPr>
              <a:t> 증명서 중 </a:t>
            </a:r>
            <a:r>
              <a:rPr lang="ko-KR" altLang="en-US" sz="1800" dirty="0" err="1">
                <a:solidFill>
                  <a:srgbClr val="FF0000"/>
                </a:solidFill>
              </a:rPr>
              <a:t>택</a:t>
            </a:r>
            <a:r>
              <a:rPr lang="en-US" altLang="ko-KR" sz="1800" dirty="0">
                <a:solidFill>
                  <a:srgbClr val="FF0000"/>
                </a:solidFill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가축 </a:t>
            </a: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자영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>
                <a:solidFill>
                  <a:schemeClr val="tx1"/>
                </a:solidFill>
              </a:rPr>
              <a:t>본인 명의 입식 증명서류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가축 </a:t>
            </a: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수탁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 err="1">
                <a:solidFill>
                  <a:schemeClr val="tx1"/>
                </a:solidFill>
              </a:rPr>
              <a:t>수탁계약서</a:t>
            </a:r>
            <a:endParaRPr lang="ko-KR" alt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시설 </a:t>
            </a: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임차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>
                <a:solidFill>
                  <a:schemeClr val="tx1"/>
                </a:solidFill>
              </a:rPr>
              <a:t>축사 및 농지 임대차계약서</a:t>
            </a:r>
          </a:p>
          <a:p>
            <a:pPr>
              <a:lnSpc>
                <a:spcPct val="20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800" b="1" dirty="0" err="1" smtClean="0">
                <a:solidFill>
                  <a:schemeClr val="tx1"/>
                </a:solidFill>
              </a:rPr>
              <a:t>곤충사육업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>
                <a:solidFill>
                  <a:schemeClr val="tx1"/>
                </a:solidFill>
              </a:rPr>
              <a:t>농업경영체등록신청서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 err="1">
                <a:solidFill>
                  <a:schemeClr val="tx1"/>
                </a:solidFill>
              </a:rPr>
              <a:t>농업인용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와 증빙자료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공통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>
                <a:solidFill>
                  <a:schemeClr val="tx1"/>
                </a:solidFill>
              </a:rPr>
              <a:t>곤충 사육 </a:t>
            </a:r>
            <a:r>
              <a:rPr lang="ko-KR" altLang="en-US" sz="1800" dirty="0" err="1">
                <a:solidFill>
                  <a:schemeClr val="tx1"/>
                </a:solidFill>
              </a:rPr>
              <a:t>신고확인증</a:t>
            </a:r>
            <a:endParaRPr lang="ko-KR" alt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임차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>
                <a:solidFill>
                  <a:schemeClr val="tx1"/>
                </a:solidFill>
              </a:rPr>
              <a:t>토지와 가축사육시설의 임대차계약서</a:t>
            </a:r>
          </a:p>
          <a:p>
            <a:pPr>
              <a:lnSpc>
                <a:spcPct val="20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농업법인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>
                <a:solidFill>
                  <a:schemeClr val="tx1"/>
                </a:solidFill>
              </a:rPr>
              <a:t>농업경영체등록신청서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 err="1">
                <a:solidFill>
                  <a:schemeClr val="tx1"/>
                </a:solidFill>
              </a:rPr>
              <a:t>농업법인용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와 증빙자료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FF0000"/>
                </a:solidFill>
              </a:rPr>
              <a:t>등기사항전부증명서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정관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조합원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사원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ko-KR" altLang="en-US" sz="1800" dirty="0">
                <a:solidFill>
                  <a:srgbClr val="FF0000"/>
                </a:solidFill>
              </a:rPr>
              <a:t>별 </a:t>
            </a:r>
            <a:r>
              <a:rPr lang="ko-KR" altLang="en-US" sz="1800" dirty="0" err="1">
                <a:solidFill>
                  <a:srgbClr val="FF0000"/>
                </a:solidFill>
              </a:rPr>
              <a:t>출자내역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법인과세표준 및 </a:t>
            </a:r>
            <a:r>
              <a:rPr lang="ko-KR" altLang="en-US" sz="1800" dirty="0" err="1">
                <a:solidFill>
                  <a:schemeClr val="tx1"/>
                </a:solidFill>
              </a:rPr>
              <a:t>세액신고서</a:t>
            </a:r>
            <a:r>
              <a:rPr lang="ko-KR" altLang="en-US" sz="1800" dirty="0">
                <a:solidFill>
                  <a:schemeClr val="tx1"/>
                </a:solidFill>
              </a:rPr>
              <a:t> 또는 법인 명의의 농자재구매영수증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농산물판매영수증</a:t>
            </a:r>
            <a:r>
              <a:rPr lang="en-US" altLang="ko-KR" sz="1800" dirty="0">
                <a:solidFill>
                  <a:schemeClr val="tx1"/>
                </a:solidFill>
              </a:rPr>
              <a:t>), </a:t>
            </a:r>
            <a:r>
              <a:rPr lang="ko-KR" altLang="en-US" sz="1800" dirty="0">
                <a:solidFill>
                  <a:schemeClr val="tx1"/>
                </a:solidFill>
              </a:rPr>
              <a:t>이사회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총회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회의록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사업자등록증명서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농업인 증명서류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농업경영체증명서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농업인 확인서 중 </a:t>
            </a:r>
            <a:r>
              <a:rPr lang="ko-KR" altLang="en-US" sz="1800" dirty="0" err="1">
                <a:solidFill>
                  <a:schemeClr val="tx1"/>
                </a:solidFill>
              </a:rPr>
              <a:t>택</a:t>
            </a:r>
            <a:r>
              <a:rPr lang="en-US" altLang="ko-KR" sz="1800" dirty="0">
                <a:solidFill>
                  <a:schemeClr val="tx1"/>
                </a:solidFill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1297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900" y="615969"/>
            <a:ext cx="4882090" cy="457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6" tIns="46536" rIns="89726" bIns="46536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en-US" altLang="ko-KR"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8578" y="2636820"/>
            <a:ext cx="2002054" cy="42705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6" tIns="46536" rIns="89726" bIns="46536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en-US" altLang="ko-KR" sz="3200" spc="5" dirty="0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둥근헤드라인"/>
              <a:ea typeface="휴먼둥근헤드라인"/>
              <a:sym typeface="Wingdings"/>
            </a:endParaRPr>
          </a:p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2800" spc="5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휴먼둥근헤드라인"/>
                <a:ea typeface="휴먼둥근헤드라인"/>
                <a:sym typeface="Wingdings"/>
              </a:rPr>
              <a:t>      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163977" y="5070441"/>
            <a:ext cx="546156" cy="5238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726" tIns="46536" rIns="89726" bIns="46536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2800" spc="5">
                <a:solidFill>
                  <a:srgbClr val="FFFFFF">
                    <a:alpha val="100000"/>
                  </a:srgbClr>
                </a:solidFill>
                <a:latin typeface="Arial"/>
                <a:ea typeface="휴먼둥근헤드라인"/>
                <a:sym typeface="Wingdings"/>
              </a:rPr>
              <a:t>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02384" y="6215032"/>
            <a:ext cx="2899068" cy="50323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894" tIns="46704" rIns="89894" bIns="46704" anchor="ctr">
            <a:noAutofit/>
          </a:bodyPr>
          <a:lstStyle/>
          <a:p>
            <a:pPr marL="449775" indent="-449775" algn="ctr" defTabSz="809696">
              <a:lnSpc>
                <a:spcPct val="110000"/>
              </a:lnSpc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1400" spc="5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2480" y="248560"/>
            <a:ext cx="7876635" cy="50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3942"/>
            <a:r>
              <a:rPr lang="en-US" altLang="ko-KR" sz="2700" b="1" dirty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9</a:t>
            </a:r>
            <a:r>
              <a:rPr lang="en-US" altLang="ko-KR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. </a:t>
            </a:r>
            <a:r>
              <a:rPr lang="ko-KR" altLang="en-US" sz="2700" b="1" dirty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농막의 기준 </a:t>
            </a:r>
            <a:r>
              <a:rPr lang="en-US" altLang="ko-KR" sz="2400" dirty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(</a:t>
            </a:r>
            <a:r>
              <a:rPr lang="ko-KR" altLang="en-US" sz="2400" dirty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농지법 시행규칙 제</a:t>
            </a:r>
            <a:r>
              <a:rPr lang="en-US" altLang="ko-KR" sz="2400" dirty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3</a:t>
            </a:r>
            <a:r>
              <a:rPr lang="ko-KR" altLang="en-US" sz="2400" dirty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조의</a:t>
            </a:r>
            <a:r>
              <a:rPr lang="en-US" altLang="ko-KR" sz="2400" dirty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2)</a:t>
            </a:r>
            <a:endParaRPr lang="ko-KR" altLang="ko-KR" sz="2700" dirty="0">
              <a:solidFill>
                <a:srgbClr val="FFFF99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itchFamily="50" charset="-127"/>
            </a:endParaRPr>
          </a:p>
        </p:txBody>
      </p:sp>
      <p:sp>
        <p:nvSpPr>
          <p:cNvPr id="4" name="_x237150688"/>
          <p:cNvSpPr>
            <a:spLocks noChangeArrowheads="1"/>
          </p:cNvSpPr>
          <p:nvPr/>
        </p:nvSpPr>
        <p:spPr bwMode="auto">
          <a:xfrm>
            <a:off x="678610" y="1338769"/>
            <a:ext cx="8769825" cy="848162"/>
          </a:xfrm>
          <a:prstGeom prst="roundRect">
            <a:avLst>
              <a:gd name="adj" fmla="val 8000"/>
            </a:avLst>
          </a:prstGeom>
          <a:gradFill rotWithShape="0">
            <a:gsLst>
              <a:gs pos="0">
                <a:srgbClr val="EBFEFE"/>
              </a:gs>
              <a:gs pos="100000">
                <a:srgbClr val="FFFFFF"/>
              </a:gs>
            </a:gsLst>
            <a:lin ang="5400000" scaled="1"/>
          </a:gradFill>
          <a:ln w="3556">
            <a:solidFill>
              <a:srgbClr val="009900"/>
            </a:solidFill>
            <a:round/>
            <a:headEnd type="arrow" w="sm" len="sm"/>
            <a:tailEnd/>
          </a:ln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ko-KR" altLang="ko-KR" sz="2000" dirty="0">
                <a:solidFill>
                  <a:srgbClr val="000000"/>
                </a:solidFill>
                <a:cs typeface="굴림" pitchFamily="50" charset="-127"/>
              </a:rPr>
              <a:t>◈ </a:t>
            </a:r>
            <a:r>
              <a:rPr lang="ko-KR" altLang="en-US" sz="2000" dirty="0" err="1"/>
              <a:t>농작업에</a:t>
            </a:r>
            <a:r>
              <a:rPr lang="ko-KR" altLang="en-US" sz="2000" dirty="0"/>
              <a:t> 필요한 휴식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농자재</a:t>
            </a:r>
            <a:r>
              <a:rPr lang="en-US" altLang="ko-KR" sz="2000" dirty="0"/>
              <a:t> </a:t>
            </a:r>
            <a:r>
              <a:rPr lang="ko-KR" altLang="en-US" sz="2000" dirty="0"/>
              <a:t>등 보관을 위하여 설치하는 시설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   </a:t>
            </a:r>
            <a:r>
              <a:rPr lang="en-US" altLang="ko-KR" sz="2000" dirty="0"/>
              <a:t>* </a:t>
            </a:r>
            <a:r>
              <a:rPr lang="ko-KR" altLang="en-US" sz="2000" dirty="0"/>
              <a:t>원칙은 주거 목적은 아님</a:t>
            </a:r>
          </a:p>
          <a:p>
            <a:pPr algn="just" defTabSz="913942"/>
            <a:endParaRPr lang="ko-KR" altLang="en-US" sz="20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78" y="2285459"/>
            <a:ext cx="8724629" cy="438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algn="just" defTabSz="913942" eaLnBrk="0" latinLnBrk="0" hangingPunct="0">
              <a:lnSpc>
                <a:spcPct val="20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❍ </a:t>
            </a:r>
            <a:r>
              <a:rPr lang="ko-KR" altLang="en-US" sz="18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면  적 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평방미터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(6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이내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토지거래허가구역은 안됨</a:t>
            </a:r>
            <a:endParaRPr lang="en-US" altLang="ko-KR" sz="18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 defTabSz="913942" eaLnBrk="0" latinLnBrk="0" hangingPunct="0">
              <a:lnSpc>
                <a:spcPct val="20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* 20</a:t>
            </a:r>
            <a:r>
              <a:rPr lang="ko-KR" altLang="en-US" sz="18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평방미터의 기준 </a:t>
            </a:r>
            <a:r>
              <a:rPr lang="en-US" altLang="ko-KR" sz="18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8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벽체의 중간</a:t>
            </a:r>
            <a:r>
              <a:rPr lang="en-US" altLang="ko-KR" sz="18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높이 </a:t>
            </a:r>
            <a:r>
              <a:rPr lang="en-US" altLang="ko-KR" sz="18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4m, </a:t>
            </a:r>
            <a:r>
              <a:rPr lang="ko-KR" altLang="en-US" sz="18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다락방 가능</a:t>
            </a:r>
            <a:r>
              <a:rPr lang="en-US" altLang="ko-KR" sz="18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면적 미포함</a:t>
            </a:r>
            <a:r>
              <a:rPr lang="en-US" altLang="ko-KR" sz="18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just" defTabSz="913942" eaLnBrk="0" latinLnBrk="0" hangingPunct="0">
              <a:lnSpc>
                <a:spcPct val="20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❍ </a:t>
            </a:r>
            <a:r>
              <a:rPr lang="en-US" altLang="ko-KR" sz="18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편의시설 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전기</a:t>
            </a:r>
            <a:r>
              <a:rPr lang="en-US" altLang="ko-KR" sz="1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바닥난방</a:t>
            </a:r>
            <a:r>
              <a:rPr lang="en-US" altLang="ko-KR" sz="1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가스</a:t>
            </a:r>
            <a:r>
              <a:rPr lang="en-US" altLang="ko-KR" sz="1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수도</a:t>
            </a:r>
            <a:r>
              <a:rPr lang="en-US" altLang="ko-KR" sz="1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간이화장실 설치 가능</a:t>
            </a:r>
            <a:endParaRPr lang="en-US" altLang="ko-KR" sz="1800"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 defTabSz="913942" eaLnBrk="0" latinLnBrk="0" hangingPunct="0">
              <a:lnSpc>
                <a:spcPct val="20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❍ </a:t>
            </a:r>
            <a:r>
              <a:rPr lang="en-US" altLang="ko-KR" sz="18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점</a:t>
            </a:r>
            <a:endParaRPr lang="ko-KR" altLang="en-US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algn="just" eaLnBrk="0" latinLnBrk="0" hangingPunct="0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- 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가설건축물 축조신고로 갈음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배치도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구조도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)- 3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년마다 갱신신고</a:t>
            </a:r>
            <a:endParaRPr lang="en-US" altLang="ko-KR" sz="18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algn="just" eaLnBrk="0" latinLnBrk="0" hangingPunct="0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* 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바닥 전면의 철근콘크리트 설치는 </a:t>
            </a:r>
            <a:r>
              <a:rPr lang="ko-KR" altLang="en-US" sz="18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않됨</a:t>
            </a:r>
            <a:endParaRPr lang="en-US" altLang="ko-KR" sz="18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algn="just" eaLnBrk="0" latinLnBrk="0" hangingPunct="0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* 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개발행위허가 생략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농지전용부담금 없음</a:t>
            </a:r>
            <a:endParaRPr lang="en-US" altLang="ko-KR" sz="18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algn="just" eaLnBrk="0" latinLnBrk="0" hangingPunct="0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- </a:t>
            </a:r>
            <a:r>
              <a:rPr lang="ko-KR" altLang="en-US" sz="18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맹지도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주말체험농장도 가능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(1,000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평방미터 이내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0" algn="just" eaLnBrk="0" latinLnBrk="0" hangingPunct="0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- 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지붕경사도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□형 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1.5m/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△형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1.8m)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 다락방설치 가능</a:t>
            </a:r>
          </a:p>
        </p:txBody>
      </p:sp>
    </p:spTree>
    <p:extLst>
      <p:ext uri="{BB962C8B-B14F-4D97-AF65-F5344CB8AC3E}">
        <p14:creationId xmlns:p14="http://schemas.microsoft.com/office/powerpoint/2010/main" val="1268415559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1453" y="306177"/>
            <a:ext cx="4882090" cy="67526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35" tIns="46541" rIns="89735" bIns="46541" anchor="t">
            <a:noAutofit/>
          </a:bodyPr>
          <a:lstStyle/>
          <a:p>
            <a:pPr defTabSz="899751">
              <a:buClr>
                <a:srgbClr val="000000">
                  <a:alpha val="100000"/>
                </a:srgbClr>
              </a:buClr>
              <a:buSzPct val="100000"/>
            </a:pPr>
            <a:r>
              <a:rPr lang="en-US" altLang="ko-KR" sz="2700" b="1" dirty="0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</a:t>
            </a:r>
            <a:r>
              <a:rPr lang="ko-KR" altLang="en-US" sz="2700" b="1" dirty="0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7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농업인 주택의 특례</a:t>
            </a:r>
            <a:endParaRPr lang="en-US" altLang="ko-KR" sz="2700" b="1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002" y="1197196"/>
            <a:ext cx="2002054" cy="2135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35" tIns="46541" rIns="89735" bIns="46541" anchor="t">
            <a:noAutofit/>
          </a:bodyPr>
          <a:lstStyle/>
          <a:p>
            <a:pPr defTabSz="899751">
              <a:buClr>
                <a:srgbClr val="000000">
                  <a:alpha val="100000"/>
                </a:srgbClr>
              </a:buClr>
              <a:buSzPct val="100000"/>
            </a:pPr>
            <a:endParaRPr lang="en-US" altLang="ko-KR" spc="5" dirty="0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둥근헤드라인"/>
              <a:ea typeface="휴먼둥근헤드라인"/>
              <a:sym typeface="Wingding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02383" y="6215032"/>
            <a:ext cx="2899068" cy="50323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03" tIns="46709" rIns="89903" bIns="46709" anchor="ctr">
            <a:noAutofit/>
          </a:bodyPr>
          <a:lstStyle/>
          <a:p>
            <a:pPr marL="449820" indent="-449820" algn="ctr" defTabSz="809777">
              <a:lnSpc>
                <a:spcPct val="110000"/>
              </a:lnSpc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1400" spc="5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59429" y="873746"/>
            <a:ext cx="8784976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50000"/>
              </a:lnSpc>
            </a:pPr>
            <a:r>
              <a:rPr lang="ko-KR" altLang="en-US" sz="2000" kern="0" dirty="0">
                <a:solidFill>
                  <a:srgbClr val="000000"/>
                </a:solidFill>
              </a:rPr>
              <a:t>농업인주택의 요건에 관하여는 공통적으로 다음의 요건 </a:t>
            </a:r>
            <a:r>
              <a:rPr lang="ko-KR" altLang="en-US" sz="2000" kern="0" dirty="0" smtClean="0">
                <a:solidFill>
                  <a:srgbClr val="000000"/>
                </a:solidFill>
              </a:rPr>
              <a:t>적합</a:t>
            </a:r>
            <a:r>
              <a:rPr lang="en-US" altLang="ko-KR" sz="2000" kern="0" dirty="0" smtClean="0">
                <a:solidFill>
                  <a:srgbClr val="000000"/>
                </a:solidFill>
              </a:rPr>
              <a:t>(</a:t>
            </a:r>
            <a:r>
              <a:rPr lang="ko-KR" altLang="en-US" sz="2000" kern="0" dirty="0" smtClean="0">
                <a:solidFill>
                  <a:srgbClr val="000000"/>
                </a:solidFill>
              </a:rPr>
              <a:t>충족</a:t>
            </a:r>
            <a:r>
              <a:rPr lang="en-US" altLang="ko-KR" sz="2000" kern="0" dirty="0" smtClean="0">
                <a:solidFill>
                  <a:srgbClr val="000000"/>
                </a:solidFill>
              </a:rPr>
              <a:t>)</a:t>
            </a:r>
            <a:endParaRPr lang="ko-KR" altLang="en-US" sz="20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250000"/>
              </a:lnSpc>
            </a:pPr>
            <a:r>
              <a:rPr lang="ko-KR" altLang="en-US" sz="1800" kern="0" dirty="0">
                <a:solidFill>
                  <a:srgbClr val="000000"/>
                </a:solidFill>
              </a:rPr>
              <a:t> ① </a:t>
            </a:r>
            <a:r>
              <a:rPr lang="ko-KR" altLang="en-US" sz="1800" kern="0" dirty="0" err="1">
                <a:solidFill>
                  <a:srgbClr val="000000"/>
                </a:solidFill>
              </a:rPr>
              <a:t>주체요건</a:t>
            </a:r>
            <a:r>
              <a:rPr lang="ko-KR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</a:rPr>
              <a:t>: </a:t>
            </a:r>
            <a:r>
              <a:rPr lang="ko-KR" altLang="en-US" sz="1800" kern="0" dirty="0" err="1">
                <a:solidFill>
                  <a:srgbClr val="000000"/>
                </a:solidFill>
              </a:rPr>
              <a:t>농업인일</a:t>
            </a:r>
            <a:r>
              <a:rPr lang="ko-KR" altLang="en-US" sz="1800" kern="0" dirty="0">
                <a:solidFill>
                  <a:srgbClr val="000000"/>
                </a:solidFill>
              </a:rPr>
              <a:t> 것</a:t>
            </a:r>
            <a:endParaRPr lang="en-US" altLang="ko-KR" sz="18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250000"/>
              </a:lnSpc>
            </a:pPr>
            <a:r>
              <a:rPr lang="ko-KR" altLang="en-US" sz="1800" kern="0" dirty="0">
                <a:solidFill>
                  <a:srgbClr val="000000"/>
                </a:solidFill>
              </a:rPr>
              <a:t> ② 지역적 요건 </a:t>
            </a:r>
            <a:r>
              <a:rPr lang="en-US" altLang="ko-KR" sz="1800" kern="0" dirty="0">
                <a:solidFill>
                  <a:srgbClr val="000000"/>
                </a:solidFill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</a:rPr>
              <a:t>거주지가 읍 면이고</a:t>
            </a:r>
            <a:r>
              <a:rPr lang="en-US" altLang="ko-KR" sz="1800" kern="0" dirty="0">
                <a:solidFill>
                  <a:srgbClr val="000000"/>
                </a:solidFill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</a:rPr>
              <a:t>동일 또는 인접 </a:t>
            </a:r>
            <a:r>
              <a:rPr lang="ko-KR" altLang="en-US" sz="1800" kern="0" dirty="0" err="1">
                <a:solidFill>
                  <a:srgbClr val="000000"/>
                </a:solidFill>
              </a:rPr>
              <a:t>읍면에</a:t>
            </a:r>
            <a:r>
              <a:rPr lang="ko-KR" altLang="en-US" sz="1800" kern="0" dirty="0">
                <a:solidFill>
                  <a:srgbClr val="000000"/>
                </a:solidFill>
              </a:rPr>
              <a:t> </a:t>
            </a:r>
            <a:r>
              <a:rPr lang="ko-KR" altLang="en-US" sz="1800" kern="0" dirty="0" smtClean="0">
                <a:solidFill>
                  <a:srgbClr val="000000"/>
                </a:solidFill>
              </a:rPr>
              <a:t>농업인</a:t>
            </a:r>
            <a:r>
              <a:rPr lang="en-US" altLang="ko-KR" sz="1800" kern="0" dirty="0" smtClean="0">
                <a:solidFill>
                  <a:srgbClr val="000000"/>
                </a:solidFill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</a:rPr>
              <a:t>주택을 지을 것</a:t>
            </a:r>
            <a:endParaRPr lang="en-US" altLang="ko-KR" sz="18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250000"/>
              </a:lnSpc>
            </a:pPr>
            <a:r>
              <a:rPr lang="ko-KR" altLang="en-US" sz="1800" kern="0" dirty="0">
                <a:solidFill>
                  <a:srgbClr val="000000"/>
                </a:solidFill>
              </a:rPr>
              <a:t> ③ 부지면적 요건 </a:t>
            </a:r>
            <a:r>
              <a:rPr lang="en-US" altLang="ko-KR" sz="1800" kern="0" dirty="0">
                <a:solidFill>
                  <a:srgbClr val="000000"/>
                </a:solidFill>
              </a:rPr>
              <a:t>: </a:t>
            </a:r>
            <a:r>
              <a:rPr lang="en-US" altLang="ko-KR" sz="1800" kern="0" dirty="0">
                <a:solidFill>
                  <a:srgbClr val="FF0000"/>
                </a:solidFill>
              </a:rPr>
              <a:t>660</a:t>
            </a:r>
            <a:r>
              <a:rPr lang="ko-KR" altLang="en-US" sz="1800" kern="0" dirty="0">
                <a:solidFill>
                  <a:srgbClr val="FF0000"/>
                </a:solidFill>
              </a:rPr>
              <a:t>㎡</a:t>
            </a:r>
            <a:r>
              <a:rPr lang="en-US" altLang="ko-KR" sz="1800" kern="0" dirty="0">
                <a:solidFill>
                  <a:srgbClr val="FF0000"/>
                </a:solidFill>
              </a:rPr>
              <a:t>(200</a:t>
            </a:r>
            <a:r>
              <a:rPr lang="ko-KR" altLang="en-US" sz="1800" kern="0" dirty="0">
                <a:solidFill>
                  <a:srgbClr val="FF0000"/>
                </a:solidFill>
              </a:rPr>
              <a:t>평</a:t>
            </a:r>
            <a:r>
              <a:rPr lang="en-US" altLang="ko-KR" sz="1800" kern="0" dirty="0">
                <a:solidFill>
                  <a:srgbClr val="FF0000"/>
                </a:solidFill>
              </a:rPr>
              <a:t>) </a:t>
            </a:r>
            <a:r>
              <a:rPr lang="ko-KR" altLang="en-US" sz="1800" kern="0" dirty="0">
                <a:solidFill>
                  <a:srgbClr val="FF0000"/>
                </a:solidFill>
              </a:rPr>
              <a:t>이내</a:t>
            </a:r>
          </a:p>
          <a:p>
            <a:pPr algn="just" fontAlgn="base">
              <a:lnSpc>
                <a:spcPct val="250000"/>
              </a:lnSpc>
            </a:pPr>
            <a:r>
              <a:rPr lang="ko-KR" altLang="en-US" sz="1800" kern="0" dirty="0">
                <a:solidFill>
                  <a:srgbClr val="000000"/>
                </a:solidFill>
              </a:rPr>
              <a:t> ④ </a:t>
            </a:r>
            <a:r>
              <a:rPr lang="ko-KR" altLang="en-US" sz="1800" kern="0" dirty="0" err="1">
                <a:solidFill>
                  <a:srgbClr val="000000"/>
                </a:solidFill>
              </a:rPr>
              <a:t>주택면적</a:t>
            </a:r>
            <a:r>
              <a:rPr lang="ko-KR" altLang="en-US" sz="1800" kern="0" dirty="0">
                <a:solidFill>
                  <a:srgbClr val="000000"/>
                </a:solidFill>
              </a:rPr>
              <a:t> 요건 </a:t>
            </a:r>
            <a:r>
              <a:rPr lang="en-US" altLang="ko-KR" sz="1800" kern="0" dirty="0">
                <a:solidFill>
                  <a:srgbClr val="000000"/>
                </a:solidFill>
              </a:rPr>
              <a:t>: </a:t>
            </a:r>
            <a:r>
              <a:rPr lang="ko-KR" altLang="en-US" sz="1800" kern="0" dirty="0">
                <a:solidFill>
                  <a:srgbClr val="FF0000"/>
                </a:solidFill>
              </a:rPr>
              <a:t>건평이 </a:t>
            </a:r>
            <a:r>
              <a:rPr lang="en-US" altLang="ko-KR" sz="1800" kern="0" dirty="0">
                <a:solidFill>
                  <a:srgbClr val="FF0000"/>
                </a:solidFill>
              </a:rPr>
              <a:t>150</a:t>
            </a:r>
            <a:r>
              <a:rPr lang="ko-KR" altLang="en-US" sz="1800" kern="0" dirty="0">
                <a:solidFill>
                  <a:srgbClr val="FF0000"/>
                </a:solidFill>
              </a:rPr>
              <a:t>㎡</a:t>
            </a:r>
            <a:r>
              <a:rPr lang="en-US" altLang="ko-KR" sz="1800" kern="0" dirty="0">
                <a:solidFill>
                  <a:srgbClr val="FF0000"/>
                </a:solidFill>
              </a:rPr>
              <a:t>(45</a:t>
            </a:r>
            <a:r>
              <a:rPr lang="ko-KR" altLang="en-US" sz="1800" kern="0" dirty="0">
                <a:solidFill>
                  <a:srgbClr val="FF0000"/>
                </a:solidFill>
              </a:rPr>
              <a:t>평</a:t>
            </a:r>
            <a:r>
              <a:rPr lang="en-US" altLang="ko-KR" sz="1800" kern="0" dirty="0">
                <a:solidFill>
                  <a:srgbClr val="FF0000"/>
                </a:solidFill>
              </a:rPr>
              <a:t>) </a:t>
            </a:r>
            <a:r>
              <a:rPr lang="ko-KR" altLang="en-US" sz="1800" kern="0" dirty="0">
                <a:solidFill>
                  <a:srgbClr val="FF0000"/>
                </a:solidFill>
              </a:rPr>
              <a:t>미만</a:t>
            </a:r>
          </a:p>
          <a:p>
            <a:pPr algn="just" fontAlgn="base">
              <a:lnSpc>
                <a:spcPct val="250000"/>
              </a:lnSpc>
            </a:pPr>
            <a:r>
              <a:rPr lang="ko-KR" altLang="en-US" sz="1800" kern="0" dirty="0">
                <a:solidFill>
                  <a:srgbClr val="000000"/>
                </a:solidFill>
              </a:rPr>
              <a:t> ④ 용도지역 요건 </a:t>
            </a:r>
            <a:r>
              <a:rPr lang="en-US" altLang="ko-KR" sz="1800" kern="0" dirty="0">
                <a:solidFill>
                  <a:srgbClr val="000000"/>
                </a:solidFill>
              </a:rPr>
              <a:t>: </a:t>
            </a:r>
            <a:r>
              <a:rPr lang="ko-KR" altLang="en-US" sz="1800" kern="0" dirty="0" err="1">
                <a:solidFill>
                  <a:srgbClr val="000000"/>
                </a:solidFill>
              </a:rPr>
              <a:t>제한없으나</a:t>
            </a:r>
            <a:r>
              <a:rPr lang="en-US" altLang="ko-KR" sz="1800" kern="0" dirty="0">
                <a:solidFill>
                  <a:srgbClr val="000000"/>
                </a:solidFill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</a:rPr>
              <a:t>농업진흥구역은 농지전용허가 요건</a:t>
            </a:r>
          </a:p>
          <a:p>
            <a:pPr algn="just" fontAlgn="base">
              <a:lnSpc>
                <a:spcPct val="250000"/>
              </a:lnSpc>
            </a:pPr>
            <a:r>
              <a:rPr lang="ko-KR" altLang="en-US" sz="1800" kern="0" dirty="0">
                <a:solidFill>
                  <a:srgbClr val="000000"/>
                </a:solidFill>
              </a:rPr>
              <a:t> ⑤ 무주택자 요건 </a:t>
            </a:r>
            <a:r>
              <a:rPr lang="en-US" altLang="ko-KR" sz="1800" kern="0" dirty="0">
                <a:solidFill>
                  <a:srgbClr val="000000"/>
                </a:solidFill>
              </a:rPr>
              <a:t>: </a:t>
            </a:r>
            <a:r>
              <a:rPr lang="ko-KR" altLang="en-US" sz="1800" kern="0" dirty="0" err="1">
                <a:solidFill>
                  <a:srgbClr val="000000"/>
                </a:solidFill>
              </a:rPr>
              <a:t>필요없으나</a:t>
            </a:r>
            <a:r>
              <a:rPr lang="en-US" altLang="ko-KR" sz="1800" kern="0" dirty="0">
                <a:solidFill>
                  <a:srgbClr val="000000"/>
                </a:solidFill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</a:rPr>
              <a:t>무주택 세대주는 농지전용신고 요건</a:t>
            </a:r>
          </a:p>
          <a:p>
            <a:pPr algn="just" fontAlgn="base">
              <a:lnSpc>
                <a:spcPct val="250000"/>
              </a:lnSpc>
            </a:pPr>
            <a:r>
              <a:rPr lang="ko-KR" altLang="en-US" sz="1800" kern="0" dirty="0">
                <a:solidFill>
                  <a:srgbClr val="000000"/>
                </a:solidFill>
              </a:rPr>
              <a:t> ⑥ </a:t>
            </a:r>
            <a:r>
              <a:rPr lang="ko-KR" altLang="en-US" sz="1800" kern="0" dirty="0">
                <a:solidFill>
                  <a:srgbClr val="FF0000"/>
                </a:solidFill>
              </a:rPr>
              <a:t>농지보전부담금 </a:t>
            </a:r>
            <a:r>
              <a:rPr lang="en-US" altLang="ko-KR" sz="1800" kern="0" dirty="0">
                <a:solidFill>
                  <a:srgbClr val="FF0000"/>
                </a:solidFill>
              </a:rPr>
              <a:t>: </a:t>
            </a:r>
            <a:r>
              <a:rPr lang="ko-KR" altLang="en-US" sz="1800" kern="0" dirty="0">
                <a:solidFill>
                  <a:srgbClr val="FF0000"/>
                </a:solidFill>
              </a:rPr>
              <a:t>공통적으로 </a:t>
            </a:r>
            <a:r>
              <a:rPr lang="en-US" altLang="ko-KR" sz="1800" kern="0" dirty="0">
                <a:solidFill>
                  <a:srgbClr val="FF0000"/>
                </a:solidFill>
              </a:rPr>
              <a:t>100% </a:t>
            </a:r>
            <a:r>
              <a:rPr lang="ko-KR" altLang="en-US" sz="1800" kern="0" dirty="0">
                <a:solidFill>
                  <a:srgbClr val="FF0000"/>
                </a:solidFill>
              </a:rPr>
              <a:t>면제</a:t>
            </a:r>
            <a:r>
              <a:rPr lang="en-US" altLang="ko-KR" sz="1800" kern="0" dirty="0">
                <a:solidFill>
                  <a:srgbClr val="000000"/>
                </a:solidFill>
              </a:rPr>
              <a:t>.</a:t>
            </a:r>
            <a:endParaRPr lang="ko-KR" altLang="en-US" sz="18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4247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74D38-35BC-4395-9453-98628AE75E6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1403017"/>
            <a:ext cx="9144000" cy="5454983"/>
          </a:xfrm>
          <a:prstGeom prst="roundRect">
            <a:avLst>
              <a:gd name="adj" fmla="val 1954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/>
            <a:endParaRPr lang="en-US" altLang="ko-KR" sz="2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marL="457200" indent="-457200" algn="just"/>
            <a:endParaRPr lang="en-US" altLang="ko-KR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marL="457200" indent="-457200" algn="just"/>
            <a:r>
              <a:rPr lang="ko-KR" altLang="en-US" sz="2400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    </a:t>
            </a:r>
            <a:endParaRPr lang="en-US" altLang="ko-KR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6504" y="1116967"/>
            <a:ext cx="8856983" cy="5304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800" b="1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ko-KR" altLang="en-US" sz="1800" dirty="0">
                <a:solidFill>
                  <a:srgbClr val="000000"/>
                </a:solidFill>
              </a:rPr>
              <a:t> ❍ 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납입대상 및 부과금액</a:t>
            </a:r>
            <a:endParaRPr lang="en-US" altLang="ko-KR" sz="1800" dirty="0"/>
          </a:p>
          <a:p>
            <a:pPr marL="457200" indent="-457200"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800" dirty="0"/>
              <a:t>   </a:t>
            </a:r>
            <a:r>
              <a:rPr lang="en-US" altLang="ko-KR" sz="1800" dirty="0" smtClean="0"/>
              <a:t>  </a:t>
            </a:r>
            <a:r>
              <a:rPr lang="en-US" altLang="ko-KR" sz="1800" spc="-100" dirty="0" smtClean="0"/>
              <a:t>- </a:t>
            </a:r>
            <a:r>
              <a:rPr lang="ko-KR" altLang="en-US" sz="1800" spc="-100" dirty="0"/>
              <a:t>납입대상 </a:t>
            </a:r>
            <a:r>
              <a:rPr lang="en-US" altLang="ko-KR" sz="1800" spc="-100" dirty="0"/>
              <a:t>: </a:t>
            </a:r>
            <a:r>
              <a:rPr lang="ko-KR" altLang="en-US" sz="1800" spc="-100" dirty="0"/>
              <a:t>농지전용허가</a:t>
            </a:r>
            <a:r>
              <a:rPr lang="en-US" altLang="ko-KR" sz="1800" spc="-100" dirty="0"/>
              <a:t>(</a:t>
            </a:r>
            <a:r>
              <a:rPr lang="ko-KR" altLang="en-US" sz="1800" spc="-100" dirty="0"/>
              <a:t>협의</a:t>
            </a:r>
            <a:r>
              <a:rPr lang="en-US" altLang="ko-KR" sz="1800" spc="-100" dirty="0"/>
              <a:t>) </a:t>
            </a:r>
            <a:r>
              <a:rPr lang="ko-KR" altLang="en-US" sz="1800" spc="-100" dirty="0"/>
              <a:t>받은 자</a:t>
            </a:r>
            <a:endParaRPr lang="en-US" altLang="ko-KR" sz="1800" spc="-100" dirty="0"/>
          </a:p>
          <a:p>
            <a:pPr marL="457200" indent="-457200"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800" spc="-100" dirty="0"/>
              <a:t>  </a:t>
            </a:r>
            <a:r>
              <a:rPr lang="en-US" altLang="ko-KR" sz="1800" spc="-100" dirty="0" smtClean="0"/>
              <a:t>    </a:t>
            </a:r>
            <a:r>
              <a:rPr lang="en-US" altLang="ko-KR" sz="1800" spc="-100" dirty="0"/>
              <a:t>- </a:t>
            </a:r>
            <a:r>
              <a:rPr lang="ko-KR" altLang="en-US" sz="1800" spc="-100" dirty="0"/>
              <a:t>납입금액 </a:t>
            </a:r>
            <a:r>
              <a:rPr lang="en-US" altLang="ko-KR" sz="1800" spc="-100" dirty="0"/>
              <a:t>: </a:t>
            </a:r>
            <a:r>
              <a:rPr lang="ko-KR" altLang="en-US" sz="1800" spc="-100" dirty="0">
                <a:solidFill>
                  <a:srgbClr val="FF0000"/>
                </a:solidFill>
              </a:rPr>
              <a:t>전용농지 개별공시지가 </a:t>
            </a:r>
            <a:r>
              <a:rPr lang="en-US" altLang="ko-KR" sz="1800" spc="-100" dirty="0">
                <a:solidFill>
                  <a:srgbClr val="FF0000"/>
                </a:solidFill>
              </a:rPr>
              <a:t>30% (</a:t>
            </a:r>
            <a:r>
              <a:rPr lang="ko-KR" altLang="en-US" sz="1800" spc="-100" dirty="0">
                <a:solidFill>
                  <a:srgbClr val="FF0000"/>
                </a:solidFill>
              </a:rPr>
              <a:t>상한 </a:t>
            </a:r>
            <a:r>
              <a:rPr lang="en-US" altLang="ko-KR" sz="1800" spc="-100" dirty="0">
                <a:solidFill>
                  <a:srgbClr val="FF0000"/>
                </a:solidFill>
              </a:rPr>
              <a:t>5</a:t>
            </a:r>
            <a:r>
              <a:rPr lang="ko-KR" altLang="en-US" sz="1800" spc="-100" dirty="0">
                <a:solidFill>
                  <a:srgbClr val="FF0000"/>
                </a:solidFill>
              </a:rPr>
              <a:t>만원</a:t>
            </a:r>
            <a:r>
              <a:rPr lang="en-US" altLang="ko-KR" sz="1800" spc="-100" dirty="0">
                <a:solidFill>
                  <a:srgbClr val="FF0000"/>
                </a:solidFill>
              </a:rPr>
              <a:t>/ ㎡) </a:t>
            </a:r>
          </a:p>
          <a:p>
            <a:pPr marL="457200" indent="-457200" algn="just">
              <a:lnSpc>
                <a:spcPct val="150000"/>
              </a:lnSpc>
              <a:spcBef>
                <a:spcPts val="500"/>
              </a:spcBef>
            </a:pPr>
            <a:r>
              <a:rPr lang="en-US" altLang="ko-KR" sz="1800" spc="-100" dirty="0"/>
              <a:t>  </a:t>
            </a:r>
            <a:r>
              <a:rPr lang="en-US" altLang="ko-KR" sz="1800" spc="-100" dirty="0" smtClean="0"/>
              <a:t>    </a:t>
            </a:r>
            <a:r>
              <a:rPr lang="en-US" altLang="ko-KR" sz="1800" spc="-100" dirty="0"/>
              <a:t>- </a:t>
            </a:r>
            <a:r>
              <a:rPr lang="ko-KR" altLang="en-US" sz="1800" spc="-100" dirty="0"/>
              <a:t>사용용도 </a:t>
            </a:r>
            <a:r>
              <a:rPr lang="en-US" altLang="ko-KR" sz="1800" spc="-100" dirty="0"/>
              <a:t>: </a:t>
            </a:r>
            <a:r>
              <a:rPr lang="ko-KR" altLang="en-US" sz="1800" spc="-100" dirty="0"/>
              <a:t>농지관리기금</a:t>
            </a:r>
            <a:r>
              <a:rPr lang="en-US" altLang="ko-KR" sz="1800" spc="-100" dirty="0"/>
              <a:t> (</a:t>
            </a:r>
            <a:r>
              <a:rPr lang="ko-KR" altLang="en-US" sz="1800" spc="-100" dirty="0"/>
              <a:t>농지관리 및 농지은행 사업</a:t>
            </a:r>
            <a:r>
              <a:rPr lang="en-US" altLang="ko-KR" sz="1800" spc="-100" dirty="0"/>
              <a:t>) </a:t>
            </a:r>
            <a:r>
              <a:rPr lang="ko-KR" altLang="en-US" sz="1800" spc="-100" dirty="0"/>
              <a:t>활용</a:t>
            </a:r>
            <a:endParaRPr lang="en-US" altLang="ko-KR" sz="1800" spc="-100" dirty="0"/>
          </a:p>
          <a:p>
            <a:pPr marL="457200" indent="-457200">
              <a:lnSpc>
                <a:spcPct val="150000"/>
              </a:lnSpc>
              <a:spcBef>
                <a:spcPts val="500"/>
              </a:spcBef>
            </a:pPr>
            <a:r>
              <a:rPr lang="en-US" altLang="ko-KR" sz="1800" dirty="0"/>
              <a:t> </a:t>
            </a:r>
            <a:r>
              <a:rPr lang="ko-KR" altLang="en-US" sz="1800" dirty="0">
                <a:solidFill>
                  <a:srgbClr val="000000"/>
                </a:solidFill>
              </a:rPr>
              <a:t> ❍ 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부과결정 및 납입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spcBef>
                <a:spcPts val="500"/>
              </a:spcBef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 </a:t>
            </a:r>
            <a:r>
              <a:rPr lang="en-US" altLang="ko-KR" sz="1800" dirty="0"/>
              <a:t>- </a:t>
            </a:r>
            <a:r>
              <a:rPr lang="ko-KR" altLang="en-US" sz="1800" dirty="0"/>
              <a:t>결정권자 </a:t>
            </a:r>
            <a:r>
              <a:rPr lang="en-US" altLang="ko-KR" sz="1800" dirty="0"/>
              <a:t>: </a:t>
            </a:r>
            <a:r>
              <a:rPr lang="ko-KR" altLang="en-US" sz="1800" dirty="0" err="1">
                <a:solidFill>
                  <a:srgbClr val="FF0000"/>
                </a:solidFill>
              </a:rPr>
              <a:t>농식품부장관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시</a:t>
            </a:r>
            <a:r>
              <a:rPr lang="en-US" altLang="ko-KR" sz="1800" dirty="0">
                <a:solidFill>
                  <a:srgbClr val="FF0000"/>
                </a:solidFill>
              </a:rPr>
              <a:t>·</a:t>
            </a:r>
            <a:r>
              <a:rPr lang="ko-KR" altLang="en-US" sz="1800" dirty="0">
                <a:solidFill>
                  <a:srgbClr val="FF0000"/>
                </a:solidFill>
              </a:rPr>
              <a:t>도지사 </a:t>
            </a:r>
            <a:r>
              <a:rPr lang="en-US" altLang="ko-KR" sz="1800" dirty="0">
                <a:solidFill>
                  <a:srgbClr val="FF0000"/>
                </a:solidFill>
              </a:rPr>
              <a:t>,</a:t>
            </a:r>
            <a:r>
              <a:rPr lang="ko-KR" altLang="en-US" sz="1800" dirty="0">
                <a:solidFill>
                  <a:srgbClr val="FF0000"/>
                </a:solidFill>
              </a:rPr>
              <a:t> 시장</a:t>
            </a:r>
            <a:r>
              <a:rPr lang="en-US" altLang="ko-KR" sz="1800" dirty="0">
                <a:solidFill>
                  <a:srgbClr val="FF0000"/>
                </a:solidFill>
              </a:rPr>
              <a:t>·</a:t>
            </a:r>
            <a:r>
              <a:rPr lang="ko-KR" altLang="en-US" sz="1800" dirty="0">
                <a:solidFill>
                  <a:srgbClr val="FF0000"/>
                </a:solidFill>
              </a:rPr>
              <a:t>군수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500"/>
              </a:spcBef>
            </a:pPr>
            <a:r>
              <a:rPr lang="en-US" altLang="ko-KR" sz="1800" dirty="0"/>
              <a:t>   </a:t>
            </a:r>
            <a:r>
              <a:rPr lang="en-US" altLang="ko-KR" sz="1800" dirty="0" smtClean="0"/>
              <a:t>  - </a:t>
            </a:r>
            <a:r>
              <a:rPr lang="ko-KR" altLang="en-US" sz="1800" dirty="0"/>
              <a:t>수납기관 </a:t>
            </a:r>
            <a:r>
              <a:rPr lang="en-US" altLang="ko-KR" sz="1800" dirty="0"/>
              <a:t>: </a:t>
            </a:r>
            <a:r>
              <a:rPr lang="ko-KR" altLang="en-US" sz="1800" dirty="0"/>
              <a:t>한국농어촌공사 대행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spcBef>
                <a:spcPts val="500"/>
              </a:spcBef>
            </a:pPr>
            <a:r>
              <a:rPr lang="en-US" altLang="ko-KR" sz="1800" dirty="0"/>
              <a:t>   </a:t>
            </a:r>
            <a:r>
              <a:rPr lang="en-US" altLang="ko-KR" sz="1800" dirty="0" smtClean="0"/>
              <a:t>  - </a:t>
            </a:r>
            <a:r>
              <a:rPr lang="ko-KR" altLang="en-US" sz="1800" dirty="0"/>
              <a:t>납입기간 </a:t>
            </a:r>
            <a:r>
              <a:rPr lang="en-US" altLang="ko-KR" sz="1800" dirty="0"/>
              <a:t>: </a:t>
            </a:r>
            <a:r>
              <a:rPr lang="ko-KR" altLang="en-US" sz="1800" dirty="0"/>
              <a:t>납입통지서 발행일부터 </a:t>
            </a:r>
            <a:r>
              <a:rPr lang="en-US" altLang="ko-KR" sz="1800" dirty="0"/>
              <a:t>30</a:t>
            </a:r>
            <a:r>
              <a:rPr lang="ko-KR" altLang="en-US" sz="1800" dirty="0"/>
              <a:t>일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spcBef>
                <a:spcPts val="500"/>
              </a:spcBef>
            </a:pPr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en-US" altLang="ko-KR" b="1" dirty="0" smtClean="0">
                <a:solidFill>
                  <a:schemeClr val="tx1"/>
                </a:solidFill>
              </a:rPr>
              <a:t>※ </a:t>
            </a:r>
            <a:r>
              <a:rPr lang="ko-KR" altLang="en-US" b="1" dirty="0">
                <a:solidFill>
                  <a:schemeClr val="tx1"/>
                </a:solidFill>
              </a:rPr>
              <a:t>납입기한  내 납부하지  않을  경우 </a:t>
            </a:r>
            <a:r>
              <a:rPr lang="en-US" altLang="ko-KR" b="1" dirty="0">
                <a:solidFill>
                  <a:schemeClr val="tx1"/>
                </a:solidFill>
              </a:rPr>
              <a:t>: 5% </a:t>
            </a:r>
            <a:r>
              <a:rPr lang="ko-KR" altLang="en-US" b="1" dirty="0">
                <a:solidFill>
                  <a:schemeClr val="tx1"/>
                </a:solidFill>
              </a:rPr>
              <a:t>가산금 부과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500"/>
              </a:spcBef>
            </a:pPr>
            <a:r>
              <a:rPr lang="en-US" altLang="ko-KR" sz="1800" b="1" dirty="0">
                <a:solidFill>
                  <a:srgbClr val="FF0000"/>
                </a:solidFill>
              </a:rPr>
              <a:t>  </a:t>
            </a:r>
            <a:r>
              <a:rPr lang="ko-KR" altLang="en-US" sz="1800" dirty="0">
                <a:solidFill>
                  <a:srgbClr val="000000"/>
                </a:solidFill>
              </a:rPr>
              <a:t> ❍ </a:t>
            </a:r>
            <a:r>
              <a:rPr lang="en-US" altLang="ko-KR" sz="1800" b="1" dirty="0" smtClean="0"/>
              <a:t> </a:t>
            </a:r>
            <a:r>
              <a:rPr lang="ko-KR" altLang="en-US" sz="1800" b="1" dirty="0"/>
              <a:t>면제시설 </a:t>
            </a:r>
            <a:r>
              <a:rPr lang="en-US" altLang="ko-KR" sz="1800" b="1" dirty="0"/>
              <a:t>: </a:t>
            </a:r>
            <a:r>
              <a:rPr lang="en-US" altLang="ko-KR" sz="1800" b="1" dirty="0">
                <a:solidFill>
                  <a:srgbClr val="FF0000"/>
                </a:solidFill>
              </a:rPr>
              <a:t>100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% (</a:t>
            </a:r>
            <a:r>
              <a:rPr lang="ko-KR" altLang="en-US" sz="1800" b="1" dirty="0" err="1">
                <a:solidFill>
                  <a:srgbClr val="FF0000"/>
                </a:solidFill>
              </a:rPr>
              <a:t>농업인주택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</a:rPr>
              <a:t>농업용창고 등 농업용시설</a:t>
            </a:r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500"/>
              </a:spcBef>
            </a:pPr>
            <a:r>
              <a:rPr lang="en-US" altLang="ko-KR" sz="1800" b="1" dirty="0">
                <a:solidFill>
                  <a:srgbClr val="FF0000"/>
                </a:solidFill>
              </a:rPr>
              <a:t>            </a:t>
            </a:r>
            <a:r>
              <a:rPr lang="en-US" altLang="ko-KR" sz="1800" b="1" spc="-200" dirty="0">
                <a:solidFill>
                  <a:srgbClr val="FF0000"/>
                </a:solidFill>
              </a:rPr>
              <a:t>   </a:t>
            </a:r>
            <a:r>
              <a:rPr lang="en-US" altLang="ko-KR" sz="1800" b="1" spc="-200" dirty="0" smtClean="0">
                <a:solidFill>
                  <a:srgbClr val="FF0000"/>
                </a:solidFill>
              </a:rPr>
              <a:t>               </a:t>
            </a:r>
            <a:r>
              <a:rPr lang="en-US" altLang="ko-KR" sz="1800" b="1" dirty="0">
                <a:solidFill>
                  <a:srgbClr val="FF0000"/>
                </a:solidFill>
              </a:rPr>
              <a:t>50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%  (</a:t>
            </a:r>
            <a:r>
              <a:rPr lang="ko-KR" altLang="en-US" sz="1800" b="1" dirty="0">
                <a:solidFill>
                  <a:srgbClr val="FF0000"/>
                </a:solidFill>
              </a:rPr>
              <a:t>농기계수리시설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dirty="0" err="1">
                <a:solidFill>
                  <a:srgbClr val="FF0000"/>
                </a:solidFill>
              </a:rPr>
              <a:t>수목원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</a:rPr>
              <a:t>식물원 등</a:t>
            </a:r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81000" y="247193"/>
            <a:ext cx="74353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000"/>
              </a:spcBef>
            </a:pPr>
            <a:r>
              <a:rPr lang="en-US" altLang="ko-KR" sz="2700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11. </a:t>
            </a:r>
            <a:r>
              <a:rPr lang="ko-KR" altLang="en-US" sz="2700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농지보전부담금 </a:t>
            </a:r>
            <a:r>
              <a:rPr lang="en-US" altLang="ko-KR" sz="2000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농지법 제</a:t>
            </a:r>
            <a:r>
              <a:rPr lang="en-US" altLang="ko-KR" sz="2000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38</a:t>
            </a:r>
            <a:r>
              <a:rPr lang="ko-KR" altLang="en-US" sz="2000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r>
              <a:rPr lang="en-US" altLang="ko-KR" sz="2000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421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TextBox 25"/>
          <p:cNvSpPr txBox="1">
            <a:spLocks noChangeArrowheads="1"/>
          </p:cNvSpPr>
          <p:nvPr/>
        </p:nvSpPr>
        <p:spPr bwMode="auto">
          <a:xfrm>
            <a:off x="213291" y="1556792"/>
            <a:ext cx="2952328" cy="168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2400" dirty="0">
                <a:solidFill>
                  <a:srgbClr val="00009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 사 </a:t>
            </a:r>
            <a:r>
              <a:rPr lang="en-US" altLang="ko-KR" sz="2400" dirty="0">
                <a:solidFill>
                  <a:srgbClr val="00009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dirty="0">
                <a:solidFill>
                  <a:srgbClr val="00009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 dirty="0">
                <a:solidFill>
                  <a:srgbClr val="00009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김기종</a:t>
            </a:r>
            <a:r>
              <a:rPr lang="en-US" altLang="ko-KR" sz="2400" dirty="0">
                <a:solidFill>
                  <a:srgbClr val="00009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solidFill>
                  <a:srgbClr val="00009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金基種</a:t>
            </a:r>
            <a:r>
              <a:rPr lang="en-US" altLang="ko-KR" sz="2400" dirty="0">
                <a:solidFill>
                  <a:srgbClr val="00009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400" dirty="0">
                <a:solidFill>
                  <a:srgbClr val="00009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009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약력</a:t>
            </a:r>
            <a:r>
              <a:rPr lang="en-US" altLang="ko-KR" sz="2400" dirty="0">
                <a:solidFill>
                  <a:srgbClr val="00009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dirty="0">
                <a:solidFill>
                  <a:srgbClr val="00009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400" b="1" dirty="0" smtClean="0">
                <a:solidFill>
                  <a:srgbClr val="000099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kgjhope@naver.com</a:t>
            </a:r>
            <a:endParaRPr lang="ko-KR" altLang="en-US" sz="2400" b="1" dirty="0">
              <a:solidFill>
                <a:srgbClr val="FFFF99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87752"/>
              </p:ext>
            </p:extLst>
          </p:nvPr>
        </p:nvGraphicFramePr>
        <p:xfrm>
          <a:off x="3165619" y="1556792"/>
          <a:ext cx="6473741" cy="4968551"/>
        </p:xfrm>
        <a:graphic>
          <a:graphicData uri="http://schemas.openxmlformats.org/drawingml/2006/table">
            <a:tbl>
              <a:tblPr/>
              <a:tblGrid>
                <a:gridCol w="876564">
                  <a:extLst>
                    <a:ext uri="{9D8B030D-6E8A-4147-A177-3AD203B41FA5}">
                      <a16:colId xmlns:a16="http://schemas.microsoft.com/office/drawing/2014/main" val="3883122327"/>
                    </a:ext>
                  </a:extLst>
                </a:gridCol>
                <a:gridCol w="5597177">
                  <a:extLst>
                    <a:ext uri="{9D8B030D-6E8A-4147-A177-3AD203B41FA5}">
                      <a16:colId xmlns:a16="http://schemas.microsoft.com/office/drawing/2014/main" val="1744363926"/>
                    </a:ext>
                  </a:extLst>
                </a:gridCol>
              </a:tblGrid>
              <a:tr h="14245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농업직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공무원 경력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78" marR="15278" marT="15278" marB="1527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￭ 경기도청</a:t>
                      </a:r>
                      <a:r>
                        <a:rPr lang="en-US" altLang="ko-KR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kern="0" spc="-8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귀농정책</a:t>
                      </a:r>
                      <a:r>
                        <a:rPr lang="en-US" altLang="ko-KR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-8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정부지원및컨설팅</a:t>
                      </a:r>
                      <a:r>
                        <a:rPr lang="en-US" altLang="ko-KR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농촌관광</a:t>
                      </a:r>
                      <a:r>
                        <a:rPr lang="en-US" altLang="ko-KR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kern="0" spc="-8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농지법및농지마련</a:t>
                      </a:r>
                      <a:r>
                        <a:rPr lang="ko-KR" altLang="en-US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kern="0" spc="-8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￭ </a:t>
                      </a:r>
                      <a:r>
                        <a:rPr lang="ko-KR" altLang="en-US" sz="1400" b="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국무총리실 국무조정실 </a:t>
                      </a:r>
                      <a:r>
                        <a:rPr lang="ko-KR" altLang="en-US" sz="1400" b="0" kern="0" spc="-3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근무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￭ </a:t>
                      </a:r>
                      <a:r>
                        <a:rPr lang="ko-KR" altLang="en-US" sz="1400" b="1" kern="0" spc="-3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경기도 친환경농업과장</a:t>
                      </a:r>
                      <a:r>
                        <a:rPr lang="en-US" altLang="ko-KR" sz="1400" b="1" kern="0" spc="-3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kern="0" spc="-3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급식지원센터장 등 근무</a:t>
                      </a:r>
                      <a:r>
                        <a:rPr lang="en-US" altLang="ko-KR" sz="1400" b="1" kern="0" spc="-3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-3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※ </a:t>
                      </a:r>
                      <a:r>
                        <a:rPr lang="ko-KR" altLang="en-US" sz="1400" b="0" kern="0" spc="-3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경기친환경농업연구센터 </a:t>
                      </a:r>
                      <a:r>
                        <a:rPr lang="ko-KR" altLang="en-US" sz="1400" b="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운영위원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78" marR="15278" marT="15278" marB="152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751574"/>
                  </a:ext>
                </a:extLst>
              </a:tr>
              <a:tr h="19650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강의내용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기관</a:t>
                      </a:r>
                    </a:p>
                  </a:txBody>
                  <a:tcPr marL="15278" marR="15278" marT="15278" marB="1527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￭ 귀농인의 </a:t>
                      </a:r>
                      <a:r>
                        <a:rPr lang="ko-KR" altLang="en-US" sz="1400" b="0" kern="0" spc="-8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농지구입</a:t>
                      </a:r>
                      <a:r>
                        <a:rPr lang="ko-KR" altLang="en-US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 부동산의 관리 및 조세감면</a:t>
                      </a:r>
                      <a:r>
                        <a:rPr lang="en-US" altLang="ko-KR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kern="0" spc="-8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농협대학교</a:t>
                      </a:r>
                      <a:r>
                        <a:rPr lang="en-US" altLang="ko-KR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kern="0" spc="-8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￭ 농지 등 부가가치 증대 방안</a:t>
                      </a:r>
                      <a:r>
                        <a:rPr lang="en-US" altLang="ko-KR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한국농업아카데미</a:t>
                      </a:r>
                      <a:r>
                        <a:rPr lang="en-US" altLang="ko-KR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￭ </a:t>
                      </a:r>
                      <a:r>
                        <a:rPr lang="ko-KR" altLang="en-US" sz="1400" b="0" kern="0" spc="-8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귀농창업</a:t>
                      </a:r>
                      <a:r>
                        <a:rPr lang="ko-KR" altLang="en-US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및 주택구입 지원관련 신청자격 및 선정프로세스</a:t>
                      </a:r>
                      <a:r>
                        <a:rPr lang="en-US" altLang="ko-KR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kern="0" spc="-8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한경대학교</a:t>
                      </a:r>
                      <a:r>
                        <a:rPr lang="en-US" altLang="ko-KR" sz="1400" b="0" kern="0" spc="-8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￭ </a:t>
                      </a:r>
                      <a:r>
                        <a:rPr lang="ko-KR" altLang="en-US" sz="1400" b="0" kern="0" spc="-1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귀농귀촌</a:t>
                      </a: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정책과 </a:t>
                      </a:r>
                      <a:r>
                        <a:rPr lang="ko-KR" altLang="en-US" sz="1400" b="0" kern="0" spc="-1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농업농촌</a:t>
                      </a: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국</a:t>
                      </a:r>
                      <a:r>
                        <a:rPr lang="en-US" altLang="ko-KR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400" b="0" kern="0" spc="-1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도비지원</a:t>
                      </a: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사업</a:t>
                      </a:r>
                      <a:r>
                        <a:rPr lang="en-US" altLang="ko-KR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수원과학대학교</a:t>
                      </a:r>
                      <a:r>
                        <a:rPr lang="en-US" altLang="ko-KR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￭ </a:t>
                      </a:r>
                      <a:r>
                        <a:rPr lang="ko-KR" altLang="en-US" sz="1400" b="0" kern="0" spc="-1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귀농귀촌의</a:t>
                      </a: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농촌관광 정책 및 해외사례</a:t>
                      </a:r>
                      <a:r>
                        <a:rPr lang="en-US" altLang="ko-KR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한국농수산대학</a:t>
                      </a:r>
                      <a:r>
                        <a:rPr lang="en-US" altLang="ko-KR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78" marR="15278" marT="15278" marB="152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70430"/>
                  </a:ext>
                </a:extLst>
              </a:tr>
              <a:tr h="15789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훈장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표창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78" marR="15278" marT="15278" marB="1527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￭ </a:t>
                      </a:r>
                      <a:r>
                        <a:rPr lang="ko-KR" altLang="en-US" sz="1400" b="1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국가사회 발전 공로</a:t>
                      </a:r>
                      <a:r>
                        <a:rPr lang="en-US" altLang="ko-KR" sz="1400" b="1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1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홍조근정훈장</a:t>
                      </a:r>
                      <a:r>
                        <a:rPr lang="en-US" altLang="ko-KR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50163</a:t>
                      </a: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</a:t>
                      </a:r>
                      <a:r>
                        <a:rPr lang="en-US" altLang="ko-KR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‘21.5.23.)</a:t>
                      </a:r>
                      <a:endParaRPr lang="ko-KR" altLang="en-US" sz="1400" b="0" kern="0" spc="-1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￭ 대한민국 </a:t>
                      </a:r>
                      <a:r>
                        <a:rPr lang="ko-KR" altLang="en-US" sz="1400" b="0" kern="0" spc="-1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바른지도자상</a:t>
                      </a: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kern="0" spc="-1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공직부문</a:t>
                      </a: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대상</a:t>
                      </a:r>
                      <a:r>
                        <a:rPr lang="en-US" altLang="ko-KR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kern="0" spc="-1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서울매일</a:t>
                      </a:r>
                      <a:r>
                        <a:rPr lang="en-US" altLang="ko-KR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‘21.12.16.)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￭ 공직기강 확립 기여</a:t>
                      </a:r>
                      <a:r>
                        <a:rPr lang="en-US" altLang="ko-KR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대통령표창</a:t>
                      </a:r>
                      <a:r>
                        <a:rPr lang="en-US" altLang="ko-KR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행정자치부 제</a:t>
                      </a:r>
                      <a:r>
                        <a:rPr lang="en-US" altLang="ko-KR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151956</a:t>
                      </a:r>
                      <a:r>
                        <a:rPr lang="ko-KR" altLang="en-US" sz="1400" b="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</a:t>
                      </a:r>
                      <a:r>
                        <a:rPr lang="en-US" altLang="ko-KR" sz="1400" b="0" kern="0" spc="-1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￭ </a:t>
                      </a:r>
                      <a:r>
                        <a:rPr lang="ko-KR" altLang="en-US" sz="1400" b="0" kern="0" spc="-6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국가사회 발전 기여</a:t>
                      </a:r>
                      <a:r>
                        <a:rPr lang="en-US" altLang="ko-KR" sz="1400" b="0" kern="0" spc="-6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kern="0" spc="-6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대통령표창</a:t>
                      </a:r>
                      <a:r>
                        <a:rPr lang="en-US" altLang="ko-KR" sz="1400" b="0" kern="0" spc="-6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kern="0" spc="-6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행정자치부 제</a:t>
                      </a:r>
                      <a:r>
                        <a:rPr lang="en-US" altLang="ko-KR" sz="1400" b="0" kern="0" spc="-6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164401</a:t>
                      </a:r>
                      <a:r>
                        <a:rPr lang="ko-KR" altLang="en-US" sz="1400" b="0" kern="0" spc="-6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</a:t>
                      </a:r>
                      <a:r>
                        <a:rPr lang="en-US" altLang="ko-KR" sz="1400" b="0" kern="0" spc="-6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78" marR="15278" marT="15278" marB="152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08045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3373670"/>
            <a:ext cx="2160240" cy="28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4308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35002" y="1197196"/>
            <a:ext cx="2002054" cy="2135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35" tIns="46541" rIns="89735" bIns="46541" anchor="t">
            <a:noAutofit/>
          </a:bodyPr>
          <a:lstStyle/>
          <a:p>
            <a:pPr defTabSz="899751">
              <a:buClr>
                <a:srgbClr val="000000">
                  <a:alpha val="100000"/>
                </a:srgbClr>
              </a:buClr>
              <a:buSzPct val="100000"/>
            </a:pPr>
            <a:endParaRPr lang="en-US" altLang="ko-KR" spc="5" dirty="0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둥근헤드라인"/>
              <a:ea typeface="휴먼둥근헤드라인"/>
              <a:sym typeface="Wingding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02383" y="6215032"/>
            <a:ext cx="2899068" cy="50323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03" tIns="46709" rIns="89903" bIns="46709" anchor="ctr">
            <a:noAutofit/>
          </a:bodyPr>
          <a:lstStyle/>
          <a:p>
            <a:pPr marL="449820" indent="-449820" algn="ctr" defTabSz="809777">
              <a:lnSpc>
                <a:spcPct val="110000"/>
              </a:lnSpc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1400" spc="5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 </a:t>
            </a:r>
          </a:p>
        </p:txBody>
      </p:sp>
      <p:pic>
        <p:nvPicPr>
          <p:cNvPr id="1026" name="Picture 2" descr="포토뉴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80" y="1074503"/>
            <a:ext cx="9554819" cy="57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7449" y="323872"/>
            <a:ext cx="48702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7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12. </a:t>
            </a:r>
            <a:r>
              <a:rPr lang="ko-KR" altLang="en-US" sz="27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건축 프로세스</a:t>
            </a:r>
            <a:r>
              <a:rPr lang="en-US" altLang="ko-KR" sz="20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개발행위 생략</a:t>
            </a:r>
            <a:r>
              <a:rPr lang="en-US" altLang="ko-KR" sz="27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7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56484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35002" y="1197196"/>
            <a:ext cx="2002054" cy="2135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35" tIns="46541" rIns="89735" bIns="46541" anchor="t">
            <a:noAutofit/>
          </a:bodyPr>
          <a:lstStyle/>
          <a:p>
            <a:pPr defTabSz="899751">
              <a:buClr>
                <a:srgbClr val="000000">
                  <a:alpha val="100000"/>
                </a:srgbClr>
              </a:buClr>
              <a:buSzPct val="100000"/>
            </a:pPr>
            <a:endParaRPr lang="en-US" altLang="ko-KR" spc="5" dirty="0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둥근헤드라인"/>
              <a:ea typeface="휴먼둥근헤드라인"/>
              <a:sym typeface="Wingding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02383" y="6215032"/>
            <a:ext cx="2899068" cy="50323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03" tIns="46709" rIns="89903" bIns="46709" anchor="ctr">
            <a:noAutofit/>
          </a:bodyPr>
          <a:lstStyle/>
          <a:p>
            <a:pPr marL="449820" indent="-449820" algn="ctr" defTabSz="809777">
              <a:lnSpc>
                <a:spcPct val="110000"/>
              </a:lnSpc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1400" spc="5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 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002" y="1082594"/>
            <a:ext cx="9470998" cy="577540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435002" y="323872"/>
            <a:ext cx="18838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7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건폐율이란</a:t>
            </a:r>
            <a:endParaRPr lang="ko-KR" altLang="en-US" sz="27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946271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35002" y="1197196"/>
            <a:ext cx="2002054" cy="2135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35" tIns="46541" rIns="89735" bIns="46541" anchor="t">
            <a:noAutofit/>
          </a:bodyPr>
          <a:lstStyle/>
          <a:p>
            <a:pPr defTabSz="899751">
              <a:buClr>
                <a:srgbClr val="000000">
                  <a:alpha val="100000"/>
                </a:srgbClr>
              </a:buClr>
              <a:buSzPct val="100000"/>
            </a:pPr>
            <a:endParaRPr lang="en-US" altLang="ko-KR" spc="5" dirty="0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둥근헤드라인"/>
              <a:ea typeface="휴먼둥근헤드라인"/>
              <a:sym typeface="Wingding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02383" y="6215032"/>
            <a:ext cx="2899068" cy="50323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03" tIns="46709" rIns="89903" bIns="46709" anchor="ctr">
            <a:noAutofit/>
          </a:bodyPr>
          <a:lstStyle/>
          <a:p>
            <a:pPr marL="449820" indent="-449820" algn="ctr" defTabSz="809777">
              <a:lnSpc>
                <a:spcPct val="110000"/>
              </a:lnSpc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1400" spc="5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2185" y="1196510"/>
            <a:ext cx="924483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❍ </a:t>
            </a:r>
            <a:r>
              <a:rPr lang="en-US" altLang="ko-KR" sz="1800" dirty="0" smtClean="0">
                <a:latin typeface="HY헤드라인M" panose="02030600000101010101" pitchFamily="18" charset="-127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제비용 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개발행위 관련 </a:t>
            </a:r>
            <a:r>
              <a:rPr lang="ko-KR" altLang="en-US" sz="1800" dirty="0" err="1">
                <a:solidFill>
                  <a:srgbClr val="FF0000"/>
                </a:solidFill>
                <a:latin typeface="HY헤드라인M" panose="02030600000101010101" pitchFamily="18" charset="-127"/>
              </a:rPr>
              <a:t>토목설계비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</a:rPr>
              <a:t>, </a:t>
            </a:r>
            <a:r>
              <a:rPr lang="ko-KR" altLang="en-US" sz="1800" dirty="0" err="1">
                <a:solidFill>
                  <a:srgbClr val="FF0000"/>
                </a:solidFill>
                <a:latin typeface="HY헤드라인M" panose="02030600000101010101" pitchFamily="18" charset="-127"/>
              </a:rPr>
              <a:t>건축설계비</a:t>
            </a:r>
            <a:endParaRPr lang="ko-KR" altLang="en-US" sz="1800" dirty="0">
              <a:solidFill>
                <a:srgbClr val="FF0000"/>
              </a:solidFill>
              <a:latin typeface="HY헤드라인M" panose="02030600000101010101" pitchFamily="18" charset="-127"/>
            </a:endParaRPr>
          </a:p>
          <a:p>
            <a:pPr lvl="0" latinLnBrk="0">
              <a:lnSpc>
                <a:spcPct val="2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 ❍ </a:t>
            </a:r>
            <a:r>
              <a:rPr lang="en-US" altLang="ko-KR" sz="1800" dirty="0" smtClean="0">
                <a:latin typeface="HY헤드라인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각종 부담금</a:t>
            </a:r>
            <a:endParaRPr lang="ko-KR" altLang="en-US" sz="1800" dirty="0">
              <a:latin typeface="HY헤드라인M" panose="02030600000101010101" pitchFamily="18" charset="-127"/>
            </a:endParaRPr>
          </a:p>
          <a:p>
            <a:pPr lvl="0" latinLnBrk="0">
              <a:lnSpc>
                <a:spcPct val="20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  - 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</a:rPr>
              <a:t>농지전용부담금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공시지가의 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30%(㎡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당 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5</a:t>
            </a:r>
            <a:r>
              <a:rPr lang="ko-KR" altLang="en-US" sz="18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만원이내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) </a:t>
            </a:r>
            <a:endParaRPr lang="en-US" altLang="ko-KR" sz="1800" dirty="0">
              <a:latin typeface="HY헤드라인M" panose="02030600000101010101" pitchFamily="18" charset="-127"/>
            </a:endParaRPr>
          </a:p>
          <a:p>
            <a:pPr lvl="0" latinLnBrk="0">
              <a:lnSpc>
                <a:spcPct val="20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  </a:t>
            </a:r>
            <a:r>
              <a:rPr lang="en-US" altLang="ko-KR" sz="18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 - </a:t>
            </a:r>
            <a:r>
              <a:rPr lang="ko-KR" altLang="en-US" sz="1800" dirty="0" err="1">
                <a:solidFill>
                  <a:srgbClr val="FF0000"/>
                </a:solidFill>
                <a:latin typeface="HY헤드라인M" panose="02030600000101010101" pitchFamily="18" charset="-127"/>
              </a:rPr>
              <a:t>대체조림비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: ∙</a:t>
            </a:r>
            <a:r>
              <a:rPr lang="ko-KR" altLang="en-US" sz="18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준보전임지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 ㎡당 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6,790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원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,  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∙</a:t>
            </a:r>
            <a:r>
              <a:rPr lang="ko-KR" altLang="en-US" sz="18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보전임지㎡당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8,830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원</a:t>
            </a:r>
            <a:endParaRPr lang="ko-KR" altLang="en-US" sz="1800" dirty="0">
              <a:latin typeface="HY헤드라인M" panose="02030600000101010101" pitchFamily="18" charset="-127"/>
            </a:endParaRPr>
          </a:p>
          <a:p>
            <a:pPr lvl="0" latinLnBrk="0">
              <a:lnSpc>
                <a:spcPct val="20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  </a:t>
            </a:r>
            <a:r>
              <a:rPr lang="en-US" altLang="ko-KR" sz="18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- </a:t>
            </a:r>
            <a:r>
              <a:rPr lang="ko-KR" altLang="en-US" sz="18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산지전용∙일시사용제한지역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13,580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원 </a:t>
            </a:r>
            <a:endParaRPr lang="ko-KR" altLang="en-US" sz="1800" dirty="0">
              <a:latin typeface="HY헤드라인M" panose="02030600000101010101" pitchFamily="18" charset="-127"/>
            </a:endParaRPr>
          </a:p>
          <a:p>
            <a:pPr lvl="0" latinLnBrk="0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    </a:t>
            </a:r>
            <a:r>
              <a:rPr lang="ko-KR" altLang="en-US" dirty="0">
                <a:solidFill>
                  <a:srgbClr val="000000"/>
                </a:solidFill>
                <a:latin typeface="HY헤드라인M" panose="02030600000101010101" pitchFamily="18" charset="-127"/>
              </a:rPr>
              <a:t>* 개별공시지가 </a:t>
            </a:r>
            <a:r>
              <a:rPr lang="ko-KR" altLang="en-US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일부반영</a:t>
            </a:r>
            <a:r>
              <a:rPr lang="ko-KR" altLang="en-US" dirty="0">
                <a:solidFill>
                  <a:srgbClr val="000000"/>
                </a:solidFill>
                <a:latin typeface="HY헤드라인M" panose="02030600000101010101" pitchFamily="18" charset="-127"/>
              </a:rPr>
              <a:t> 비율 </a:t>
            </a:r>
            <a:r>
              <a:rPr lang="en-US" altLang="ko-KR" dirty="0">
                <a:solidFill>
                  <a:srgbClr val="000000"/>
                </a:solidFill>
                <a:latin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HY헤드라인M" panose="02030600000101010101" pitchFamily="18" charset="-127"/>
              </a:rPr>
              <a:t>허가면적</a:t>
            </a:r>
            <a:r>
              <a:rPr lang="en-US" altLang="ko-KR" dirty="0">
                <a:solidFill>
                  <a:srgbClr val="000000"/>
                </a:solidFill>
                <a:latin typeface="HY헤드라인M" panose="02030600000101010101" pitchFamily="18" charset="-127"/>
              </a:rPr>
              <a:t>×</a:t>
            </a:r>
            <a:r>
              <a:rPr lang="ko-KR" altLang="en-US" dirty="0">
                <a:solidFill>
                  <a:srgbClr val="000000"/>
                </a:solidFill>
                <a:latin typeface="HY헤드라인M" panose="02030600000101010101" pitchFamily="18" charset="-127"/>
              </a:rPr>
              <a:t>단위면적당 금액</a:t>
            </a:r>
            <a:r>
              <a:rPr lang="en-US" altLang="ko-KR" dirty="0">
                <a:solidFill>
                  <a:srgbClr val="000000"/>
                </a:solidFill>
                <a:latin typeface="HY헤드라인M" panose="02030600000101010101" pitchFamily="18" charset="-127"/>
              </a:rPr>
              <a:t>×</a:t>
            </a:r>
            <a:r>
              <a:rPr lang="ko-KR" altLang="en-US" dirty="0">
                <a:solidFill>
                  <a:srgbClr val="000000"/>
                </a:solidFill>
                <a:latin typeface="HY헤드라인M" panose="02030600000101010101" pitchFamily="18" charset="-127"/>
              </a:rPr>
              <a:t>공시지가의 </a:t>
            </a:r>
            <a:r>
              <a:rPr lang="en-US" altLang="ko-KR" dirty="0">
                <a:solidFill>
                  <a:srgbClr val="000000"/>
                </a:solidFill>
                <a:latin typeface="HY헤드라인M" panose="02030600000101010101" pitchFamily="18" charset="-127"/>
              </a:rPr>
              <a:t>1%</a:t>
            </a:r>
          </a:p>
          <a:p>
            <a:pPr lvl="0" latinLnBrk="0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HY헤드라인M" panose="02030600000101010101" pitchFamily="18" charset="-127"/>
              </a:rPr>
              <a:t>     </a:t>
            </a:r>
            <a:r>
              <a:rPr lang="en-US" altLang="ko-KR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    </a:t>
            </a:r>
            <a:r>
              <a:rPr lang="en-US" altLang="ko-KR" dirty="0">
                <a:solidFill>
                  <a:srgbClr val="000000"/>
                </a:solidFill>
                <a:latin typeface="HY헤드라인M" panose="02030600000101010101" pitchFamily="18" charset="-127"/>
              </a:rPr>
              <a:t>(6,790</a:t>
            </a:r>
            <a:r>
              <a:rPr lang="ko-KR" altLang="en-US" dirty="0">
                <a:solidFill>
                  <a:srgbClr val="000000"/>
                </a:solidFill>
                <a:latin typeface="HY헤드라인M" panose="02030600000101010101" pitchFamily="18" charset="-127"/>
              </a:rPr>
              <a:t>원 </a:t>
            </a:r>
            <a:r>
              <a:rPr lang="ko-KR" altLang="en-US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초과할수</a:t>
            </a:r>
            <a:r>
              <a:rPr lang="ko-KR" altLang="en-US" dirty="0">
                <a:solidFill>
                  <a:srgbClr val="000000"/>
                </a:solidFill>
                <a:latin typeface="HY헤드라인M" panose="02030600000101010101" pitchFamily="18" charset="-127"/>
              </a:rPr>
              <a:t> 없음</a:t>
            </a:r>
            <a:r>
              <a:rPr lang="en-US" altLang="ko-KR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en-US" altLang="ko-KR" dirty="0">
              <a:latin typeface="HY헤드라인M" panose="02030600000101010101" pitchFamily="18" charset="-127"/>
            </a:endParaRPr>
          </a:p>
          <a:p>
            <a:pPr lvl="0" latinLnBrk="0">
              <a:lnSpc>
                <a:spcPct val="20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  </a:t>
            </a:r>
            <a:r>
              <a:rPr lang="en-US" altLang="ko-KR" sz="1800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 - 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</a:rPr>
              <a:t>개발부담금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개발이익 환수에 관한 법률 시행규칙에 근거 기타도시지역 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990㎡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이상</a:t>
            </a:r>
            <a:endParaRPr lang="ko-KR" altLang="en-US" sz="1800" dirty="0">
              <a:latin typeface="HY헤드라인M" panose="02030600000101010101" pitchFamily="18" charset="-127"/>
            </a:endParaRPr>
          </a:p>
          <a:p>
            <a:pPr lvl="0" latinLnBrk="0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헤드라인M" panose="02030600000101010101" pitchFamily="18" charset="-127"/>
              </a:rPr>
              <a:t>      </a:t>
            </a:r>
            <a:r>
              <a:rPr lang="ko-KR" altLang="en-US" dirty="0">
                <a:solidFill>
                  <a:srgbClr val="000000"/>
                </a:solidFill>
                <a:latin typeface="HY헤드라인M" panose="02030600000101010101" pitchFamily="18" charset="-127"/>
              </a:rPr>
              <a:t>* 전</a:t>
            </a:r>
            <a:r>
              <a:rPr lang="en-US" altLang="ko-KR" dirty="0">
                <a:solidFill>
                  <a:srgbClr val="000000"/>
                </a:solidFill>
                <a:latin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Y헤드라인M" panose="02030600000101010101" pitchFamily="18" charset="-127"/>
              </a:rPr>
              <a:t>답</a:t>
            </a:r>
            <a:r>
              <a:rPr lang="en-US" altLang="ko-KR" dirty="0">
                <a:solidFill>
                  <a:srgbClr val="000000"/>
                </a:solidFill>
                <a:latin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Y헤드라인M" panose="02030600000101010101" pitchFamily="18" charset="-127"/>
              </a:rPr>
              <a:t>임야 </a:t>
            </a:r>
            <a:r>
              <a:rPr lang="en-US" altLang="ko-KR" dirty="0">
                <a:solidFill>
                  <a:srgbClr val="000000"/>
                </a:solidFill>
                <a:latin typeface="HY헤드라인M" panose="02030600000101010101" pitchFamily="18" charset="-127"/>
              </a:rPr>
              <a:t>660㎡ </a:t>
            </a:r>
            <a:r>
              <a:rPr lang="ko-KR" altLang="en-US" dirty="0">
                <a:solidFill>
                  <a:srgbClr val="000000"/>
                </a:solidFill>
                <a:latin typeface="HY헤드라인M" panose="02030600000101010101" pitchFamily="18" charset="-127"/>
              </a:rPr>
              <a:t>미만 제외</a:t>
            </a:r>
            <a:endParaRPr lang="ko-KR" altLang="en-US" dirty="0">
              <a:latin typeface="HY헤드라인M" panose="02030600000101010101" pitchFamily="18" charset="-127"/>
            </a:endParaRPr>
          </a:p>
          <a:p>
            <a:pPr lvl="0" latinLnBrk="0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  </a:t>
            </a:r>
            <a:endParaRPr lang="ko-KR" altLang="en-US" sz="1800" dirty="0">
              <a:latin typeface="HY헤드라인M" panose="02030600000101010101" pitchFamily="18" charset="-127"/>
            </a:endParaRPr>
          </a:p>
          <a:p>
            <a:pPr lvl="0" latinLnBrk="0">
              <a:lnSpc>
                <a:spcPct val="150000"/>
              </a:lnSpc>
            </a:pPr>
            <a:r>
              <a:rPr lang="en-US" altLang="ko-KR" sz="1800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HY헤드라인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 ❍ </a:t>
            </a:r>
            <a:r>
              <a:rPr lang="en-US" altLang="ko-KR" sz="1800" dirty="0" smtClean="0">
                <a:latin typeface="HY헤드라인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</a:rPr>
              <a:t>간주 취득세 </a:t>
            </a: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지</a:t>
            </a:r>
            <a:r>
              <a:rPr kumimoji="0"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목변경 취득세</a:t>
            </a:r>
            <a:r>
              <a:rPr kumimoji="0"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, </a:t>
            </a:r>
            <a:r>
              <a:rPr kumimoji="0"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</a:rPr>
              <a:t>건축물 신축 취득세</a:t>
            </a:r>
            <a:r>
              <a:rPr kumimoji="0" lang="en-US" altLang="ko-KR" sz="1800" dirty="0">
                <a:latin typeface="HY헤드라인M" panose="02030600000101010101" pitchFamily="18" charset="-127"/>
              </a:rPr>
              <a:t>   </a:t>
            </a:r>
            <a:endParaRPr kumimoji="0" lang="ko-KR" altLang="en-US" sz="1800" dirty="0">
              <a:latin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1951" y="240505"/>
            <a:ext cx="43204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700" b="1" dirty="0" err="1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인허가시</a:t>
            </a:r>
            <a:r>
              <a:rPr lang="ko-KR" altLang="en-US" sz="27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각종 제비용</a:t>
            </a:r>
            <a:endParaRPr lang="ko-KR" altLang="en-US" sz="27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1722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5391" y="615968"/>
            <a:ext cx="4881525" cy="457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en-US" altLang="ko-KR" sz="2799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9071" y="2636821"/>
            <a:ext cx="2001822" cy="42705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en-US" altLang="ko-KR" sz="3198" spc="5" dirty="0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둥근헤드라인"/>
              <a:ea typeface="휴먼둥근헤드라인"/>
              <a:sym typeface="Wingdings"/>
            </a:endParaRPr>
          </a:p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2799" spc="5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휴먼둥근헤드라인"/>
                <a:ea typeface="휴먼둥근헤드라인"/>
                <a:sym typeface="Wingdings"/>
              </a:rPr>
              <a:t>        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164300" y="5070439"/>
            <a:ext cx="546093" cy="5238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2799" spc="5">
                <a:solidFill>
                  <a:srgbClr val="FFFFFF">
                    <a:alpha val="100000"/>
                  </a:srgbClr>
                </a:solidFill>
                <a:latin typeface="Arial"/>
                <a:ea typeface="휴먼둥근헤드라인"/>
                <a:sym typeface="Wingdings"/>
              </a:rPr>
              <a:t>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02551" y="6215033"/>
            <a:ext cx="2898733" cy="50323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897" tIns="46706" rIns="89897" bIns="46706" anchor="ctr">
            <a:noAutofit/>
          </a:bodyPr>
          <a:lstStyle/>
          <a:p>
            <a:pPr marL="449775" indent="-449775" algn="ctr" defTabSz="809696">
              <a:lnSpc>
                <a:spcPct val="110000"/>
              </a:lnSpc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1399" spc="5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456" y="207828"/>
            <a:ext cx="8230425" cy="507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700" b="1" dirty="0" smtClean="0">
                <a:solidFill>
                  <a:srgbClr val="FFFF99"/>
                </a:solidFill>
                <a:cs typeface="굴림" pitchFamily="50" charset="-127"/>
              </a:rPr>
              <a:t> 13. </a:t>
            </a:r>
            <a:r>
              <a:rPr lang="ko-KR" altLang="ko-KR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농촌</a:t>
            </a:r>
            <a:r>
              <a:rPr lang="ko-KR" altLang="en-US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관광농원</a:t>
            </a:r>
            <a:r>
              <a:rPr lang="ko-KR" altLang="ko-KR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사업</a:t>
            </a:r>
            <a:endParaRPr lang="ko-KR" altLang="ko-KR" sz="2700" b="1" dirty="0">
              <a:solidFill>
                <a:srgbClr val="FFFF99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itchFamily="50" charset="-127"/>
            </a:endParaRPr>
          </a:p>
        </p:txBody>
      </p:sp>
      <p:sp>
        <p:nvSpPr>
          <p:cNvPr id="4" name="_x236208440"/>
          <p:cNvSpPr>
            <a:spLocks noChangeArrowheads="1"/>
          </p:cNvSpPr>
          <p:nvPr/>
        </p:nvSpPr>
        <p:spPr bwMode="auto">
          <a:xfrm>
            <a:off x="356366" y="1046932"/>
            <a:ext cx="9349162" cy="719937"/>
          </a:xfrm>
          <a:prstGeom prst="roundRect">
            <a:avLst>
              <a:gd name="adj" fmla="val 8000"/>
            </a:avLst>
          </a:prstGeom>
          <a:gradFill rotWithShape="0">
            <a:gsLst>
              <a:gs pos="0">
                <a:srgbClr val="EBFEFE"/>
              </a:gs>
              <a:gs pos="100000">
                <a:srgbClr val="FFFFFF"/>
              </a:gs>
            </a:gsLst>
            <a:lin ang="5400000" scaled="1"/>
          </a:gradFill>
          <a:ln w="3556">
            <a:solidFill>
              <a:srgbClr val="009900"/>
            </a:solidFill>
            <a:round/>
            <a:headEnd type="arrow" w="sm" len="sm"/>
            <a:tailEnd/>
          </a:ln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1999" dirty="0">
                <a:solidFill>
                  <a:srgbClr val="000000"/>
                </a:solidFill>
                <a:cs typeface="굴림" pitchFamily="50" charset="-127"/>
              </a:rPr>
              <a:t>◈</a:t>
            </a:r>
            <a:r>
              <a:rPr lang="en-US" altLang="ko-KR" sz="1999" dirty="0">
                <a:solidFill>
                  <a:srgbClr val="000000"/>
                </a:solidFill>
                <a:cs typeface="굴림" pitchFamily="50" charset="-127"/>
              </a:rPr>
              <a:t> </a:t>
            </a:r>
            <a:r>
              <a:rPr lang="ko-KR" altLang="en-US" sz="1999" dirty="0"/>
              <a:t>농촌 자연자원과 생산기반을 이용</a:t>
            </a:r>
            <a:r>
              <a:rPr lang="en-US" altLang="ko-KR" sz="1999" dirty="0"/>
              <a:t>,</a:t>
            </a:r>
            <a:r>
              <a:rPr lang="ko-KR" altLang="en-US" sz="1999" dirty="0"/>
              <a:t> 특산물 판매시설</a:t>
            </a:r>
            <a:r>
              <a:rPr lang="en-US" altLang="ko-KR" sz="1999" dirty="0"/>
              <a:t>, </a:t>
            </a:r>
            <a:r>
              <a:rPr lang="ko-KR" altLang="en-US" sz="1999" dirty="0"/>
              <a:t>체험시설</a:t>
            </a:r>
            <a:r>
              <a:rPr lang="en-US" altLang="ko-KR" sz="1999" dirty="0"/>
              <a:t>, </a:t>
            </a:r>
            <a:r>
              <a:rPr lang="ko-KR" altLang="en-US" sz="1999" dirty="0" smtClean="0"/>
              <a:t>체육시설</a:t>
            </a:r>
            <a:r>
              <a:rPr lang="en-US" altLang="ko-KR" sz="1999" dirty="0"/>
              <a:t>, </a:t>
            </a:r>
            <a:r>
              <a:rPr lang="ko-KR" altLang="en-US" sz="1999" dirty="0" smtClean="0"/>
              <a:t>휴양</a:t>
            </a:r>
            <a:endParaRPr lang="en-US" altLang="ko-KR" sz="1999" dirty="0" smtClean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99" dirty="0"/>
              <a:t> </a:t>
            </a:r>
            <a:r>
              <a:rPr lang="en-US" altLang="ko-KR" sz="1999" dirty="0" smtClean="0"/>
              <a:t>   </a:t>
            </a:r>
            <a:r>
              <a:rPr lang="ko-KR" altLang="en-US" sz="1999" dirty="0" smtClean="0"/>
              <a:t>시설</a:t>
            </a:r>
            <a:r>
              <a:rPr lang="en-US" altLang="ko-KR" sz="1999" dirty="0"/>
              <a:t>, </a:t>
            </a:r>
            <a:r>
              <a:rPr lang="ko-KR" altLang="en-US" sz="1999" dirty="0"/>
              <a:t>음식 또는 용역을 제공하여 농업인 등의 소득증대</a:t>
            </a:r>
            <a:endParaRPr lang="ko-KR" altLang="en-US" sz="1999" dirty="0">
              <a:solidFill>
                <a:schemeClr val="tx1"/>
              </a:solidFill>
              <a:cs typeface="굴림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4931" y="1763105"/>
            <a:ext cx="9421170" cy="495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❍ </a:t>
            </a:r>
            <a:r>
              <a:rPr lang="ko-KR" altLang="en-US" sz="1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근거법령 </a:t>
            </a:r>
            <a:r>
              <a:rPr lang="en-US" altLang="ko-KR" sz="1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농어촌정비법 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81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농어촌 관광휴양의 지원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‧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육성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❍ </a:t>
            </a:r>
            <a:r>
              <a:rPr lang="ko-KR" altLang="en-US" sz="1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사업대상자 </a:t>
            </a:r>
            <a:r>
              <a:rPr lang="en-US" altLang="ko-KR" sz="1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농어업인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한국농어촌공사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농업인 단체</a:t>
            </a:r>
            <a:endParaRPr lang="ko-KR" altLang="en-US" sz="1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❍ </a:t>
            </a:r>
            <a:r>
              <a:rPr lang="ko-KR" altLang="en-US" sz="1800" b="1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사업규모 </a:t>
            </a:r>
            <a:r>
              <a:rPr lang="en-US" altLang="ko-KR" sz="1800" b="1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sz="1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2,000</a:t>
            </a:r>
            <a:r>
              <a:rPr lang="ko-KR" altLang="en-US" sz="1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㎡이상～</a:t>
            </a:r>
            <a:r>
              <a:rPr lang="en-US" altLang="ko-KR" sz="1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100,000</a:t>
            </a:r>
            <a:r>
              <a:rPr lang="ko-KR" altLang="en-US" sz="1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㎡미만</a:t>
            </a: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기본시설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사업자가 반드시 설치하여야 하는 시설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영농체험시설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특용작물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약용작물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유실수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버섯 등이 입식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 농장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저수지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조류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사육장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양어장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유리하우스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․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분재원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등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면적이 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2,000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㎡ </a:t>
            </a:r>
            <a:r>
              <a:rPr lang="ko-KR" altLang="en-US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이상 이면서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관광농원 개발 </a:t>
            </a:r>
            <a:r>
              <a:rPr lang="ko-KR" altLang="en-US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승인면적의</a:t>
            </a:r>
            <a:endParaRPr lang="en-US" altLang="ko-KR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20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이상</a:t>
            </a: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자율시설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특산물판매시설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체육시설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휴양시설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음식제공시설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기타시설 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등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❍ </a:t>
            </a:r>
            <a:r>
              <a:rPr lang="ko-KR" altLang="en-US" sz="1800" b="1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지원대상자 </a:t>
            </a:r>
            <a:r>
              <a:rPr lang="en-US" altLang="ko-KR" sz="1800" b="1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sz="1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농업인</a:t>
            </a:r>
            <a:r>
              <a:rPr lang="en-US" altLang="ko-KR" sz="1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농업법인</a:t>
            </a:r>
            <a:endParaRPr lang="en-US" altLang="ko-KR" sz="18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 defTabSz="913943" eaLnBrk="0" latinLnBrk="0" hangingPunct="0">
              <a:lnSpc>
                <a:spcPct val="20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❍ </a:t>
            </a:r>
            <a:r>
              <a:rPr lang="ko-KR" altLang="en-US" sz="1800" b="1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융자한도 </a:t>
            </a:r>
            <a:r>
              <a:rPr lang="en-US" altLang="ko-KR" sz="1800" b="1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sz="1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15</a:t>
            </a:r>
            <a:r>
              <a:rPr lang="ko-KR" altLang="en-US" sz="1800" dirty="0" err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억원</a:t>
            </a:r>
            <a:r>
              <a:rPr lang="ko-KR" altLang="en-US" sz="1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이하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연리 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2.0%(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시설자금 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5</a:t>
            </a:r>
            <a:r>
              <a:rPr lang="ko-KR" altLang="en-US" sz="14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년거치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4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년상환</a:t>
            </a:r>
            <a:r>
              <a:rPr lang="en-US" altLang="ko-KR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967691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98"/>
          <p:cNvSpPr>
            <a:spLocks noChangeArrowheads="1"/>
          </p:cNvSpPr>
          <p:nvPr/>
        </p:nvSpPr>
        <p:spPr bwMode="auto">
          <a:xfrm>
            <a:off x="236537" y="1052736"/>
            <a:ext cx="9432925" cy="5472608"/>
          </a:xfrm>
          <a:prstGeom prst="roundRect">
            <a:avLst>
              <a:gd name="adj" fmla="val 6426"/>
            </a:avLst>
          </a:prstGeom>
          <a:solidFill>
            <a:srgbClr val="FFFFFF">
              <a:alpha val="85097"/>
            </a:srgbClr>
          </a:solidFill>
          <a:ln w="50800" algn="ctr">
            <a:solidFill>
              <a:srgbClr val="B6D9F1"/>
            </a:solidFill>
            <a:round/>
            <a:headEnd/>
            <a:tailEnd/>
          </a:ln>
        </p:spPr>
        <p:txBody>
          <a:bodyPr wrap="none" lIns="12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89975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endParaRPr lang="en-US" altLang="ko-KR" sz="2400" spc="5" dirty="0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  <a:sym typeface="Wingdings"/>
            </a:endParaRPr>
          </a:p>
        </p:txBody>
      </p:sp>
      <p:sp>
        <p:nvSpPr>
          <p:cNvPr id="16394" name="TextBox 25"/>
          <p:cNvSpPr txBox="1">
            <a:spLocks noChangeArrowheads="1"/>
          </p:cNvSpPr>
          <p:nvPr/>
        </p:nvSpPr>
        <p:spPr bwMode="auto">
          <a:xfrm>
            <a:off x="416496" y="183874"/>
            <a:ext cx="6807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700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 </a:t>
            </a:r>
            <a:r>
              <a:rPr lang="ko-KR" altLang="en-US" sz="2700" dirty="0" err="1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농지연금은</a:t>
            </a:r>
            <a:r>
              <a:rPr lang="en-US" altLang="ko-KR" sz="2700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700" dirty="0">
              <a:solidFill>
                <a:srgbClr val="FFFF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0393" y="1268760"/>
            <a:ext cx="88852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rgbClr val="668812"/>
                </a:solidFill>
              </a:rPr>
              <a:t>&lt;</a:t>
            </a:r>
            <a:r>
              <a:rPr lang="ko-KR" altLang="en-US" sz="1800" dirty="0" smtClean="0">
                <a:solidFill>
                  <a:srgbClr val="668812"/>
                </a:solidFill>
              </a:rPr>
              <a:t>농지연금</a:t>
            </a:r>
            <a:r>
              <a:rPr lang="en-US" altLang="ko-KR" sz="1800" dirty="0" smtClean="0">
                <a:solidFill>
                  <a:srgbClr val="668812"/>
                </a:solidFill>
              </a:rPr>
              <a:t>&gt;</a:t>
            </a:r>
            <a:endParaRPr lang="ko-KR" altLang="en-US" sz="1800" dirty="0">
              <a:solidFill>
                <a:srgbClr val="66881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solidFill>
                  <a:srgbClr val="000000"/>
                </a:solidFill>
              </a:rPr>
              <a:t> ❍ </a:t>
            </a:r>
            <a:r>
              <a:rPr lang="ko-KR" altLang="en-US" sz="1800" dirty="0" smtClean="0">
                <a:solidFill>
                  <a:srgbClr val="FF0000"/>
                </a:solidFill>
              </a:rPr>
              <a:t>만 </a:t>
            </a:r>
            <a:r>
              <a:rPr lang="en-US" altLang="ko-KR" sz="1800" dirty="0">
                <a:solidFill>
                  <a:srgbClr val="FF0000"/>
                </a:solidFill>
              </a:rPr>
              <a:t>60</a:t>
            </a:r>
            <a:r>
              <a:rPr lang="ko-KR" altLang="en-US" sz="1800" dirty="0">
                <a:solidFill>
                  <a:srgbClr val="FF0000"/>
                </a:solidFill>
              </a:rPr>
              <a:t>세 이상 </a:t>
            </a:r>
            <a:r>
              <a:rPr lang="ko-KR" altLang="en-US" sz="1800" dirty="0" smtClean="0">
                <a:solidFill>
                  <a:srgbClr val="373737"/>
                </a:solidFill>
              </a:rPr>
              <a:t>고령농업인이 소유한 </a:t>
            </a:r>
            <a:r>
              <a:rPr lang="ko-KR" altLang="en-US" sz="1800" dirty="0">
                <a:solidFill>
                  <a:srgbClr val="373737"/>
                </a:solidFill>
              </a:rPr>
              <a:t>농지를 담보로 노후생활안정자금을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매월연금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    </a:t>
            </a:r>
            <a:r>
              <a:rPr lang="ko-KR" altLang="en-US" sz="1800" dirty="0" smtClean="0">
                <a:solidFill>
                  <a:srgbClr val="FF0000"/>
                </a:solidFill>
              </a:rPr>
              <a:t>으로 지급받는 제도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rgbClr val="468A50"/>
                </a:solidFill>
              </a:rPr>
              <a:t>&lt;</a:t>
            </a:r>
            <a:r>
              <a:rPr lang="ko-KR" altLang="en-US" sz="1800" dirty="0" smtClean="0">
                <a:solidFill>
                  <a:srgbClr val="468A50"/>
                </a:solidFill>
              </a:rPr>
              <a:t>추진방향</a:t>
            </a:r>
            <a:r>
              <a:rPr lang="en-US" altLang="ko-KR" sz="1800" dirty="0" smtClean="0">
                <a:solidFill>
                  <a:srgbClr val="468A50"/>
                </a:solidFill>
              </a:rPr>
              <a:t>&gt;</a:t>
            </a:r>
            <a:endParaRPr lang="ko-KR" altLang="en-US" sz="1800" dirty="0">
              <a:solidFill>
                <a:srgbClr val="468A5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solidFill>
                  <a:srgbClr val="000000"/>
                </a:solidFill>
              </a:rPr>
              <a:t> ❍ </a:t>
            </a:r>
            <a:r>
              <a:rPr lang="ko-KR" altLang="en-US" sz="1800" dirty="0" smtClean="0">
                <a:solidFill>
                  <a:srgbClr val="373737"/>
                </a:solidFill>
              </a:rPr>
              <a:t>농지 자산을 </a:t>
            </a:r>
            <a:r>
              <a:rPr lang="ko-KR" altLang="en-US" sz="1800" dirty="0" err="1" smtClean="0">
                <a:solidFill>
                  <a:srgbClr val="373737"/>
                </a:solidFill>
              </a:rPr>
              <a:t>유동화하여</a:t>
            </a:r>
            <a:r>
              <a:rPr lang="ko-KR" altLang="en-US" sz="1800" dirty="0" smtClean="0">
                <a:solidFill>
                  <a:srgbClr val="373737"/>
                </a:solidFill>
              </a:rPr>
              <a:t> 노후생활자금이 </a:t>
            </a:r>
            <a:r>
              <a:rPr lang="ko-KR" altLang="en-US" sz="1800" dirty="0">
                <a:solidFill>
                  <a:srgbClr val="373737"/>
                </a:solidFill>
              </a:rPr>
              <a:t>부족한 고령농업인의 노후 생활안정 </a:t>
            </a:r>
            <a:endParaRPr lang="en-US" altLang="ko-KR" sz="1800" dirty="0" smtClean="0">
              <a:solidFill>
                <a:srgbClr val="373737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rgbClr val="373737"/>
                </a:solidFill>
              </a:rPr>
              <a:t> </a:t>
            </a:r>
            <a:r>
              <a:rPr lang="en-US" altLang="ko-KR" sz="1800" dirty="0" smtClean="0">
                <a:solidFill>
                  <a:srgbClr val="373737"/>
                </a:solidFill>
              </a:rPr>
              <a:t>    </a:t>
            </a:r>
            <a:r>
              <a:rPr lang="ko-KR" altLang="en-US" sz="1800" dirty="0" smtClean="0">
                <a:solidFill>
                  <a:srgbClr val="373737"/>
                </a:solidFill>
              </a:rPr>
              <a:t>지원으로 </a:t>
            </a:r>
            <a:r>
              <a:rPr lang="ko-KR" altLang="en-US" sz="1800" dirty="0">
                <a:solidFill>
                  <a:srgbClr val="373737"/>
                </a:solidFill>
              </a:rPr>
              <a:t>농촌사회의 </a:t>
            </a:r>
            <a:r>
              <a:rPr lang="ko-KR" altLang="en-US" sz="1800" dirty="0" err="1">
                <a:solidFill>
                  <a:srgbClr val="373737"/>
                </a:solidFill>
              </a:rPr>
              <a:t>사회안정망</a:t>
            </a:r>
            <a:r>
              <a:rPr lang="ko-KR" altLang="en-US" sz="1800" dirty="0">
                <a:solidFill>
                  <a:srgbClr val="373737"/>
                </a:solidFill>
              </a:rPr>
              <a:t> 확충 및 유지</a:t>
            </a:r>
          </a:p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rgbClr val="398271"/>
                </a:solidFill>
              </a:rPr>
              <a:t>&lt;</a:t>
            </a:r>
            <a:r>
              <a:rPr lang="ko-KR" altLang="en-US" sz="1800" dirty="0" err="1" smtClean="0">
                <a:solidFill>
                  <a:srgbClr val="398271"/>
                </a:solidFill>
              </a:rPr>
              <a:t>법적근거</a:t>
            </a:r>
            <a:r>
              <a:rPr lang="en-US" altLang="ko-KR" sz="1800" dirty="0" smtClean="0">
                <a:solidFill>
                  <a:srgbClr val="398271"/>
                </a:solidFill>
              </a:rPr>
              <a:t>&gt;</a:t>
            </a:r>
            <a:endParaRPr lang="ko-KR" altLang="en-US" sz="1800" dirty="0">
              <a:solidFill>
                <a:srgbClr val="3982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</a:rPr>
              <a:t> ❍ </a:t>
            </a:r>
            <a:r>
              <a:rPr lang="ko-KR" altLang="en-US" sz="1800" dirty="0" smtClean="0">
                <a:solidFill>
                  <a:srgbClr val="373737"/>
                </a:solidFill>
              </a:rPr>
              <a:t>“</a:t>
            </a:r>
            <a:r>
              <a:rPr lang="ko-KR" altLang="en-US" sz="1800" dirty="0">
                <a:solidFill>
                  <a:srgbClr val="373737"/>
                </a:solidFill>
              </a:rPr>
              <a:t>한국농어촌공사 및 농지관리기금법” 제 </a:t>
            </a:r>
            <a:r>
              <a:rPr lang="en-US" altLang="ko-KR" sz="1800" dirty="0">
                <a:solidFill>
                  <a:srgbClr val="373737"/>
                </a:solidFill>
              </a:rPr>
              <a:t>10</a:t>
            </a:r>
            <a:r>
              <a:rPr lang="ko-KR" altLang="en-US" sz="1800" dirty="0">
                <a:solidFill>
                  <a:srgbClr val="373737"/>
                </a:solidFill>
              </a:rPr>
              <a:t>조</a:t>
            </a:r>
            <a:r>
              <a:rPr lang="en-US" altLang="ko-KR" sz="1800" dirty="0">
                <a:solidFill>
                  <a:srgbClr val="373737"/>
                </a:solidFill>
              </a:rPr>
              <a:t>(</a:t>
            </a:r>
            <a:r>
              <a:rPr lang="ko-KR" altLang="en-US" sz="1800" dirty="0">
                <a:solidFill>
                  <a:srgbClr val="373737"/>
                </a:solidFill>
              </a:rPr>
              <a:t>사업</a:t>
            </a:r>
            <a:r>
              <a:rPr lang="en-US" altLang="ko-KR" sz="1800" dirty="0">
                <a:solidFill>
                  <a:srgbClr val="373737"/>
                </a:solidFill>
              </a:rPr>
              <a:t>)</a:t>
            </a:r>
            <a:r>
              <a:rPr lang="ko-KR" altLang="en-US" sz="1800" dirty="0">
                <a:solidFill>
                  <a:srgbClr val="373737"/>
                </a:solidFill>
              </a:rPr>
              <a:t>및 제</a:t>
            </a:r>
            <a:r>
              <a:rPr lang="en-US" altLang="ko-KR" sz="1800" dirty="0">
                <a:solidFill>
                  <a:srgbClr val="373737"/>
                </a:solidFill>
              </a:rPr>
              <a:t>24</a:t>
            </a:r>
            <a:r>
              <a:rPr lang="ko-KR" altLang="en-US" sz="1800" dirty="0">
                <a:solidFill>
                  <a:srgbClr val="373737"/>
                </a:solidFill>
              </a:rPr>
              <a:t>조의</a:t>
            </a:r>
            <a:r>
              <a:rPr lang="en-US" altLang="ko-KR" sz="1800" dirty="0">
                <a:solidFill>
                  <a:srgbClr val="373737"/>
                </a:solidFill>
              </a:rPr>
              <a:t>5 (</a:t>
            </a:r>
            <a:r>
              <a:rPr lang="ko-KR" altLang="en-US" sz="1800" dirty="0" smtClean="0">
                <a:solidFill>
                  <a:srgbClr val="373737"/>
                </a:solidFill>
              </a:rPr>
              <a:t>농지를</a:t>
            </a:r>
            <a:endParaRPr lang="en-US" altLang="ko-KR" sz="1800" dirty="0" smtClean="0">
              <a:solidFill>
                <a:srgbClr val="373737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rgbClr val="373737"/>
                </a:solidFill>
              </a:rPr>
              <a:t> </a:t>
            </a:r>
            <a:r>
              <a:rPr lang="en-US" altLang="ko-KR" sz="1800" dirty="0" smtClean="0">
                <a:solidFill>
                  <a:srgbClr val="373737"/>
                </a:solidFill>
              </a:rPr>
              <a:t>       </a:t>
            </a:r>
            <a:r>
              <a:rPr lang="ko-KR" altLang="en-US" sz="1800" dirty="0" smtClean="0">
                <a:solidFill>
                  <a:srgbClr val="373737"/>
                </a:solidFill>
              </a:rPr>
              <a:t> </a:t>
            </a:r>
            <a:r>
              <a:rPr lang="ko-KR" altLang="en-US" sz="1800" dirty="0" err="1">
                <a:solidFill>
                  <a:srgbClr val="373737"/>
                </a:solidFill>
              </a:rPr>
              <a:t>담보로한</a:t>
            </a:r>
            <a:r>
              <a:rPr lang="ko-KR" altLang="en-US" sz="1800" dirty="0">
                <a:solidFill>
                  <a:srgbClr val="373737"/>
                </a:solidFill>
              </a:rPr>
              <a:t> 농업인의 노후생활안정 지원사업 등</a:t>
            </a:r>
            <a:r>
              <a:rPr lang="en-US" altLang="ko-KR" sz="1800" dirty="0">
                <a:solidFill>
                  <a:srgbClr val="373737"/>
                </a:solidFill>
              </a:rPr>
              <a:t>)</a:t>
            </a:r>
            <a:endParaRPr lang="en-US" altLang="ko-KR" sz="1800" b="0" i="0" dirty="0">
              <a:solidFill>
                <a:srgbClr val="373737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489105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98"/>
          <p:cNvSpPr>
            <a:spLocks noChangeArrowheads="1"/>
          </p:cNvSpPr>
          <p:nvPr/>
        </p:nvSpPr>
        <p:spPr bwMode="auto">
          <a:xfrm>
            <a:off x="236537" y="1052735"/>
            <a:ext cx="9432925" cy="5805265"/>
          </a:xfrm>
          <a:prstGeom prst="roundRect">
            <a:avLst>
              <a:gd name="adj" fmla="val 6426"/>
            </a:avLst>
          </a:prstGeom>
          <a:solidFill>
            <a:srgbClr val="FFFFFF">
              <a:alpha val="85097"/>
            </a:srgbClr>
          </a:solidFill>
          <a:ln w="50800" algn="ctr">
            <a:solidFill>
              <a:srgbClr val="B6D9F1"/>
            </a:solidFill>
            <a:round/>
            <a:headEnd/>
            <a:tailEnd/>
          </a:ln>
        </p:spPr>
        <p:txBody>
          <a:bodyPr wrap="none" lIns="12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89975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endParaRPr lang="en-US" altLang="ko-KR" sz="2400" spc="5" dirty="0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  <a:sym typeface="Wingdings"/>
            </a:endParaRPr>
          </a:p>
        </p:txBody>
      </p:sp>
      <p:sp>
        <p:nvSpPr>
          <p:cNvPr id="16394" name="TextBox 25"/>
          <p:cNvSpPr txBox="1">
            <a:spLocks noChangeArrowheads="1"/>
          </p:cNvSpPr>
          <p:nvPr/>
        </p:nvSpPr>
        <p:spPr bwMode="auto">
          <a:xfrm>
            <a:off x="443366" y="206953"/>
            <a:ext cx="6807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700" dirty="0" err="1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농지연금의</a:t>
            </a:r>
            <a:r>
              <a:rPr lang="ko-KR" altLang="en-US" sz="2700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장점</a:t>
            </a:r>
            <a:endParaRPr lang="ko-KR" altLang="en-US" sz="2700" dirty="0">
              <a:solidFill>
                <a:srgbClr val="FFFF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2520" y="1193072"/>
            <a:ext cx="8964934" cy="552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가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.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부부·종신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 지급</a:t>
            </a: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·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농지연금을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받던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농업인이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 사망할 경우 배우자가 승계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가능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HY헤드라인M" panose="02030600000101010101" pitchFamily="18" charset="-127"/>
            </a:endParaRPr>
          </a:p>
          <a:p>
            <a:pPr marL="457200" marR="0" lvl="1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787D7C"/>
                </a:solidFill>
                <a:effectLst/>
                <a:latin typeface="HY헤드라인M" panose="02030600000101010101" pitchFamily="18" charset="-127"/>
              </a:rPr>
              <a:t>    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787D7C"/>
                </a:solidFill>
                <a:effectLst/>
                <a:latin typeface="HY헤드라인M" panose="02030600000101010101" pitchFamily="18" charset="-127"/>
              </a:rPr>
              <a:t>(단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787D7C"/>
                </a:solidFill>
                <a:effectLst/>
                <a:latin typeface="HY헤드라인M" panose="02030600000101010101" pitchFamily="18" charset="-127"/>
              </a:rPr>
              <a:t>신청당시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787D7C"/>
                </a:solidFill>
                <a:effectLst/>
                <a:latin typeface="HY헤드라인M" panose="02030600000101010101" pitchFamily="18" charset="-127"/>
              </a:rPr>
              <a:t> 배우자가 60세이상이고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787D7C"/>
                </a:solidFill>
                <a:effectLst/>
                <a:latin typeface="HY헤드라인M" panose="02030600000101010101" pitchFamily="18" charset="-127"/>
              </a:rPr>
              <a:t>연금승계를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787D7C"/>
                </a:solidFill>
                <a:effectLst/>
                <a:latin typeface="HY헤드라인M" panose="02030600000101010101" pitchFamily="18" charset="-127"/>
              </a:rPr>
              <a:t> 선택한 경우에 한함)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dirty="0">
                <a:solidFill>
                  <a:srgbClr val="01795E"/>
                </a:solidFill>
                <a:latin typeface="HY헤드라인M" panose="02030600000101010101" pitchFamily="18" charset="-127"/>
              </a:rPr>
              <a:t>나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. 영농 또는 임대소득 가능</a:t>
            </a: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·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연금을 받으면서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담보농지를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 직접 경작하거나 임대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할 수 있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음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HY헤드라인M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dirty="0">
                <a:solidFill>
                  <a:srgbClr val="01795E"/>
                </a:solidFill>
                <a:latin typeface="HY헤드라인M" panose="02030600000101010101" pitchFamily="18" charset="-127"/>
              </a:rPr>
              <a:t>다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. 재정지원으로 안정성 확보</a:t>
            </a: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· 정부예산을 재원으로 하며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정부에서 직접 시행하기 때문에 안정적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dirty="0">
                <a:solidFill>
                  <a:srgbClr val="01795E"/>
                </a:solidFill>
                <a:latin typeface="HY헤드라인M" panose="02030600000101010101" pitchFamily="18" charset="-127"/>
              </a:rPr>
              <a:t>라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.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연금채무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 부족액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미청구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rgbClr val="01795E"/>
              </a:solidFill>
              <a:effectLst/>
              <a:latin typeface="HY헤드라인M" panose="02030600000101010101" pitchFamily="18" charset="-127"/>
            </a:endParaRPr>
          </a:p>
          <a:p>
            <a:pPr marL="457200" marR="0" lvl="1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·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연금채무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상환시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담보 농지 처분으로 상환하고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남은 금액이 있으면 상속인에게 돌려주고, 부족하더라도 더이상 청구하지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않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음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Y헤드라인M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dirty="0">
                <a:solidFill>
                  <a:srgbClr val="01795E"/>
                </a:solidFill>
                <a:latin typeface="HY헤드라인M" panose="02030600000101010101" pitchFamily="18" charset="-127"/>
              </a:rPr>
              <a:t>마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. 재산세 감면</a:t>
            </a: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· 6억원 이하 농지는 전액 감면되며, 6억원 초과 농지는 6억원까지 감면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dirty="0">
                <a:solidFill>
                  <a:srgbClr val="01795E"/>
                </a:solidFill>
                <a:latin typeface="HY헤드라인M" panose="02030600000101010101" pitchFamily="18" charset="-127"/>
              </a:rPr>
              <a:t>바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.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압류위험으로부터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 연금 보호</a:t>
            </a: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· '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농지연금지키미통장'에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가입하여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월185만원까지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압류위험으로부터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 연금을 보호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50193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98"/>
          <p:cNvSpPr>
            <a:spLocks noChangeArrowheads="1"/>
          </p:cNvSpPr>
          <p:nvPr/>
        </p:nvSpPr>
        <p:spPr bwMode="auto">
          <a:xfrm>
            <a:off x="236537" y="1052735"/>
            <a:ext cx="9432925" cy="5519653"/>
          </a:xfrm>
          <a:prstGeom prst="roundRect">
            <a:avLst>
              <a:gd name="adj" fmla="val 6426"/>
            </a:avLst>
          </a:prstGeom>
          <a:solidFill>
            <a:srgbClr val="FFFFFF">
              <a:alpha val="85097"/>
            </a:srgbClr>
          </a:solidFill>
          <a:ln w="50800" algn="ctr">
            <a:solidFill>
              <a:srgbClr val="B6D9F1"/>
            </a:solidFill>
            <a:round/>
            <a:headEnd/>
            <a:tailEnd/>
          </a:ln>
        </p:spPr>
        <p:txBody>
          <a:bodyPr wrap="none" lIns="12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89975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endParaRPr lang="en-US" altLang="ko-KR" sz="2400" spc="5" dirty="0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  <a:sym typeface="Wingdings"/>
            </a:endParaRPr>
          </a:p>
        </p:txBody>
      </p:sp>
      <p:sp>
        <p:nvSpPr>
          <p:cNvPr id="16394" name="TextBox 25"/>
          <p:cNvSpPr txBox="1">
            <a:spLocks noChangeArrowheads="1"/>
          </p:cNvSpPr>
          <p:nvPr/>
        </p:nvSpPr>
        <p:spPr bwMode="auto">
          <a:xfrm>
            <a:off x="488504" y="188640"/>
            <a:ext cx="6807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700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농지연금 </a:t>
            </a:r>
            <a:r>
              <a:rPr lang="ko-KR" altLang="en-US" sz="2700" dirty="0" err="1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가입요건</a:t>
            </a:r>
            <a:endParaRPr lang="ko-KR" altLang="en-US" sz="2700" dirty="0">
              <a:solidFill>
                <a:srgbClr val="FFFF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8504" y="1124744"/>
            <a:ext cx="9014999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dirty="0" smtClean="0">
                <a:solidFill>
                  <a:srgbClr val="01795E"/>
                </a:solidFill>
                <a:latin typeface="HY헤드라인M" panose="02030600000101010101" pitchFamily="18" charset="-127"/>
              </a:rPr>
              <a:t>가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.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가입연령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01795E"/>
              </a:solidFill>
              <a:effectLst/>
              <a:latin typeface="HY헤드라인M" panose="02030600000101010101" pitchFamily="18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·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신청연도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말일 기준으로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농지소유자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EF1F31"/>
                </a:solidFill>
                <a:effectLst/>
                <a:latin typeface="HY헤드라인M" panose="02030600000101010101" pitchFamily="18" charset="-127"/>
              </a:rPr>
              <a:t>본인이 만60세 이상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;(1962.12.31 이전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출생자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) 일 </a:t>
            </a:r>
            <a:endParaRPr kumimoji="0" lang="en-US" altLang="ko-KR" dirty="0">
              <a:solidFill>
                <a:srgbClr val="3A3A3A"/>
              </a:solidFill>
              <a:latin typeface="HY헤드라인M" panose="02030600000101010101" pitchFamily="18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dirty="0" smtClean="0">
                <a:solidFill>
                  <a:srgbClr val="01795E"/>
                </a:solidFill>
                <a:latin typeface="HY헤드라인M" panose="02030600000101010101" pitchFamily="18" charset="-127"/>
              </a:rPr>
              <a:t>나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.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영농경력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01795E"/>
              </a:solidFill>
              <a:effectLst/>
              <a:latin typeface="HY헤드라인M" panose="02030600000101010101" pitchFamily="18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· 신청인의 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EF1F31"/>
                </a:solidFill>
                <a:effectLst/>
                <a:latin typeface="HY헤드라인M" panose="02030600000101010101" pitchFamily="18" charset="-127"/>
              </a:rPr>
              <a:t>영농경력이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EF1F31"/>
                </a:solidFill>
                <a:effectLst/>
                <a:latin typeface="HY헤드라인M" panose="02030600000101010101" pitchFamily="18" charset="-127"/>
              </a:rPr>
              <a:t> 5년 이상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일 것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전체 영농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기간중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합산 5년 이상이면 됨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HY헤드라인M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dirty="0">
                <a:solidFill>
                  <a:srgbClr val="01795E"/>
                </a:solidFill>
                <a:latin typeface="HY헤드라인M" panose="02030600000101010101" pitchFamily="18" charset="-127"/>
              </a:rPr>
              <a:t>다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.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1795E"/>
                </a:solidFill>
                <a:effectLst/>
                <a:latin typeface="HY헤드라인M" panose="02030600000101010101" pitchFamily="18" charset="-127"/>
              </a:rPr>
              <a:t>대상농지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01795E"/>
              </a:solidFill>
              <a:effectLst/>
              <a:latin typeface="HY헤드라인M" panose="02030600000101010101" pitchFamily="18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-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담보농지는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농지연금 신청일 현재 다음 각 호의 요건을 모두 충족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HY헤드라인M" panose="02030600000101010101" pitchFamily="18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dirty="0">
                <a:solidFill>
                  <a:srgbClr val="3A3A3A"/>
                </a:solidFill>
                <a:latin typeface="HY헤드라인M" panose="02030600000101010101" pitchFamily="18" charset="-127"/>
              </a:rPr>
              <a:t> </a:t>
            </a:r>
            <a:r>
              <a:rPr kumimoji="0" lang="en-US" altLang="ko-KR" dirty="0" smtClean="0">
                <a:solidFill>
                  <a:srgbClr val="3A3A3A"/>
                </a:solidFill>
                <a:latin typeface="HY헤드라인M" panose="02030600000101010101" pitchFamily="18" charset="-127"/>
              </a:rPr>
              <a:t>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① 농지법 상의 농지 중 공부상 지목이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전,답,과수원으로서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 사업대상자가 소유하고 있고 실제 영농에 이용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되고 있는 농지</a:t>
            </a:r>
          </a:p>
          <a:p>
            <a:pPr marL="0" marR="0" lvl="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dirty="0">
                <a:solidFill>
                  <a:srgbClr val="3A3A3A"/>
                </a:solidFill>
                <a:latin typeface="HY헤드라인M" panose="02030600000101010101" pitchFamily="18" charset="-127"/>
              </a:rPr>
              <a:t> </a:t>
            </a:r>
            <a:r>
              <a:rPr kumimoji="0" lang="en-US" altLang="ko-KR" dirty="0" smtClean="0">
                <a:solidFill>
                  <a:srgbClr val="3A3A3A"/>
                </a:solidFill>
                <a:latin typeface="HY헤드라인M" panose="02030600000101010101" pitchFamily="18" charset="-127"/>
              </a:rPr>
              <a:t>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② 사업대상자가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2년이상 보유한 농지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Y헤드라인M" panose="02030600000101010101" pitchFamily="18" charset="-127"/>
            </a:endParaRPr>
          </a:p>
          <a:p>
            <a:pPr marL="0" marR="0" lvl="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   ③ 사업대상자의 주소지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기준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-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담보농지가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소재하는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시,군,구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 및 그와 연접한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시,군,구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 내에 두거나,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Y헤드라인M" panose="02030600000101010101" pitchFamily="18" charset="-127"/>
            </a:endParaRPr>
          </a:p>
          <a:p>
            <a:pPr marL="0" marR="0" lvl="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dirty="0">
                <a:solidFill>
                  <a:srgbClr val="FF0000"/>
                </a:solidFill>
                <a:latin typeface="HY헤드라인M" panose="02030600000101010101" pitchFamily="18" charset="-127"/>
              </a:rPr>
              <a:t> </a:t>
            </a:r>
            <a:r>
              <a:rPr kumimoji="0" lang="en-US" altLang="ko-KR" dirty="0" smtClean="0">
                <a:solidFill>
                  <a:srgbClr val="FF0000"/>
                </a:solidFill>
                <a:latin typeface="HY헤드라인M" panose="02030600000101010101" pitchFamily="18" charset="-127"/>
              </a:rPr>
              <a:t>  </a:t>
            </a:r>
            <a:r>
              <a:rPr kumimoji="0" lang="en-US" altLang="ko-KR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</a:rPr>
              <a:t>주소지와 농지의 직선거리가 30km 이내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Y헤드라인M" panose="02030600000101010101" pitchFamily="18" charset="-127"/>
            </a:endParaRPr>
          </a:p>
          <a:p>
            <a:pPr marL="0" marR="0" lvl="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dirty="0">
                <a:solidFill>
                  <a:srgbClr val="3A3A3A"/>
                </a:solidFill>
                <a:latin typeface="HY헤드라인M" panose="02030600000101010101" pitchFamily="18" charset="-127"/>
              </a:rPr>
              <a:t> </a:t>
            </a:r>
            <a:r>
              <a:rPr kumimoji="0" lang="en-US" altLang="ko-KR" dirty="0" smtClean="0">
                <a:solidFill>
                  <a:srgbClr val="3A3A3A"/>
                </a:solidFill>
                <a:latin typeface="HY헤드라인M" panose="02030600000101010101" pitchFamily="18" charset="-127"/>
              </a:rPr>
              <a:t>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-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저당권등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제한물권이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설정되지 아니한 농지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787D7C"/>
              </a:solidFill>
              <a:effectLst/>
              <a:latin typeface="HY헤드라인M" panose="02030600000101010101" pitchFamily="18" charset="-127"/>
            </a:endParaRPr>
          </a:p>
          <a:p>
            <a:pPr marL="0" marR="0" lvl="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787D7C"/>
                </a:solidFill>
                <a:effectLst/>
                <a:latin typeface="HY헤드라인M" panose="02030600000101010101" pitchFamily="18" charset="-127"/>
              </a:rPr>
              <a:t>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787D7C"/>
                </a:solidFill>
                <a:effectLst/>
                <a:latin typeface="HY헤드라인M" panose="02030600000101010101" pitchFamily="18" charset="-127"/>
              </a:rPr>
              <a:t>단,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787D7C"/>
                </a:solidFill>
                <a:effectLst/>
                <a:latin typeface="HY헤드라인M" panose="02030600000101010101" pitchFamily="18" charset="-127"/>
              </a:rPr>
              <a:t>선순위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787D7C"/>
                </a:solidFill>
                <a:effectLst/>
                <a:latin typeface="HY헤드라인M" panose="02030600000101010101" pitchFamily="18" charset="-127"/>
              </a:rPr>
              <a:t> 채권최고액이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787D7C"/>
                </a:solidFill>
                <a:effectLst/>
                <a:latin typeface="HY헤드라인M" panose="02030600000101010101" pitchFamily="18" charset="-127"/>
              </a:rPr>
              <a:t>담보농지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787D7C"/>
                </a:solidFill>
                <a:effectLst/>
                <a:latin typeface="HY헤드라인M" panose="02030600000101010101" pitchFamily="18" charset="-127"/>
              </a:rPr>
              <a:t> 가격의 100분의 15미만인 농지는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787D7C"/>
                </a:solidFill>
                <a:effectLst/>
                <a:latin typeface="HY헤드라인M" panose="02030600000101010101" pitchFamily="18" charset="-127"/>
              </a:rPr>
              <a:t>가입가능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HY헤드라인M" panose="02030600000101010101" pitchFamily="18" charset="-127"/>
            </a:endParaRPr>
          </a:p>
          <a:p>
            <a:pPr marL="0" marR="0" lvl="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Y헤드라인M" panose="02030600000101010101" pitchFamily="18" charset="-127"/>
              </a:rPr>
              <a:t>- 압류 · 가압류 · 가처분 등의 목적물이 아닌 농지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0400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900" y="615969"/>
            <a:ext cx="4882090" cy="457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6" tIns="46536" rIns="89726" bIns="46536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en-US" altLang="ko-KR"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8578" y="2636820"/>
            <a:ext cx="2002054" cy="42705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6" tIns="46536" rIns="89726" bIns="46536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en-US" altLang="ko-KR" sz="3200" spc="5" dirty="0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둥근헤드라인"/>
              <a:ea typeface="휴먼둥근헤드라인"/>
              <a:sym typeface="Wingdings"/>
            </a:endParaRPr>
          </a:p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2800" spc="5" dirty="0">
                <a:solidFill>
                  <a:srgbClr val="000000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휴먼둥근헤드라인"/>
                <a:ea typeface="휴먼둥근헤드라인"/>
                <a:sym typeface="Wingdings"/>
              </a:rPr>
              <a:t>      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163977" y="5070441"/>
            <a:ext cx="546156" cy="5238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726" tIns="46536" rIns="89726" bIns="46536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2800" spc="5">
                <a:solidFill>
                  <a:srgbClr val="FFFFFF">
                    <a:alpha val="100000"/>
                  </a:srgbClr>
                </a:solidFill>
                <a:latin typeface="Arial"/>
                <a:ea typeface="휴먼둥근헤드라인"/>
                <a:sym typeface="Wingdings"/>
              </a:rPr>
              <a:t>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02384" y="6215032"/>
            <a:ext cx="2899068" cy="50323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894" tIns="46704" rIns="89894" bIns="46704" anchor="ctr">
            <a:noAutofit/>
          </a:bodyPr>
          <a:lstStyle/>
          <a:p>
            <a:pPr marL="449775" indent="-449775" algn="ctr" defTabSz="809696">
              <a:lnSpc>
                <a:spcPct val="110000"/>
              </a:lnSpc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1400" spc="5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  <a:sym typeface="Wingdings"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2480" y="240866"/>
            <a:ext cx="7876635" cy="52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3942"/>
            <a:r>
              <a:rPr lang="en-US" altLang="ko-KR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15. </a:t>
            </a:r>
            <a:r>
              <a:rPr lang="ko-KR" altLang="en-US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결  론</a:t>
            </a:r>
            <a:endParaRPr lang="ko-KR" altLang="ko-KR" sz="2700" dirty="0">
              <a:solidFill>
                <a:srgbClr val="FFFF99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8544" y="1310108"/>
            <a:ext cx="871296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1) </a:t>
            </a:r>
            <a:r>
              <a:rPr lang="ko-KR" altLang="en-US" b="1" dirty="0" err="1">
                <a:latin typeface="+mn-ea"/>
              </a:rPr>
              <a:t>융복합</a:t>
            </a:r>
            <a:r>
              <a:rPr lang="ko-KR" altLang="en-US" b="1" dirty="0">
                <a:latin typeface="+mn-ea"/>
              </a:rPr>
              <a:t> 산업을 찾아라</a:t>
            </a:r>
            <a:endParaRPr lang="en-US" altLang="ko-KR" b="1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pc="5" dirty="0">
                <a:latin typeface="+mn-ea"/>
                <a:sym typeface="Wingdings"/>
              </a:rPr>
              <a:t> ○ 경축순환농업</a:t>
            </a:r>
            <a:r>
              <a:rPr lang="en-US" altLang="ko-KR" spc="5" dirty="0">
                <a:latin typeface="+mn-ea"/>
                <a:sym typeface="Wingdings"/>
              </a:rPr>
              <a:t>, </a:t>
            </a:r>
            <a:r>
              <a:rPr lang="ko-KR" altLang="en-US" spc="5" dirty="0">
                <a:latin typeface="+mn-ea"/>
                <a:sym typeface="Wingdings"/>
              </a:rPr>
              <a:t>자연생태농업</a:t>
            </a:r>
            <a:r>
              <a:rPr lang="en-US" altLang="ko-KR" spc="5" dirty="0">
                <a:latin typeface="+mn-ea"/>
                <a:sym typeface="Wingdings"/>
              </a:rPr>
              <a:t>, 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도시민과 </a:t>
            </a:r>
            <a:r>
              <a:rPr lang="ko-KR" altLang="en-US" spc="5" dirty="0" err="1">
                <a:solidFill>
                  <a:srgbClr val="FF0000"/>
                </a:solidFill>
                <a:latin typeface="+mn-ea"/>
                <a:sym typeface="Wingdings"/>
              </a:rPr>
              <a:t>상생방안</a:t>
            </a:r>
            <a:r>
              <a:rPr lang="en-US" altLang="ko-KR" spc="5" dirty="0">
                <a:solidFill>
                  <a:srgbClr val="FF0000"/>
                </a:solidFill>
                <a:latin typeface="+mn-ea"/>
                <a:sym typeface="Wingdings"/>
              </a:rPr>
              <a:t>(</a:t>
            </a:r>
            <a:r>
              <a:rPr lang="ko-KR" altLang="en-US" spc="5" dirty="0" err="1">
                <a:solidFill>
                  <a:srgbClr val="FF0000"/>
                </a:solidFill>
                <a:latin typeface="+mn-ea"/>
                <a:sym typeface="Wingdings"/>
              </a:rPr>
              <a:t>케어팜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 등 </a:t>
            </a:r>
            <a:r>
              <a:rPr lang="ko-KR" altLang="en-US" spc="5" dirty="0" err="1">
                <a:solidFill>
                  <a:srgbClr val="FF0000"/>
                </a:solidFill>
                <a:latin typeface="+mn-ea"/>
                <a:sym typeface="Wingdings"/>
              </a:rPr>
              <a:t>치유농업</a:t>
            </a:r>
            <a:r>
              <a:rPr lang="en-US" altLang="ko-KR" spc="5" dirty="0">
                <a:solidFill>
                  <a:srgbClr val="FF0000"/>
                </a:solidFill>
                <a:latin typeface="+mn-ea"/>
                <a:sym typeface="Wingdings"/>
              </a:rPr>
              <a:t>), </a:t>
            </a:r>
            <a:r>
              <a:rPr lang="ko-KR" altLang="en-US" spc="5" dirty="0" err="1">
                <a:latin typeface="+mn-ea"/>
                <a:sym typeface="Wingdings"/>
              </a:rPr>
              <a:t>가공산업화</a:t>
            </a:r>
            <a:endParaRPr lang="en-US" altLang="ko-KR" spc="5" dirty="0">
              <a:latin typeface="+mn-ea"/>
              <a:sym typeface="Wingdings"/>
            </a:endParaRPr>
          </a:p>
          <a:p>
            <a:pPr algn="just">
              <a:lnSpc>
                <a:spcPct val="150000"/>
              </a:lnSpc>
            </a:pPr>
            <a:r>
              <a:rPr lang="en-US" altLang="ko-KR" spc="5" dirty="0">
                <a:latin typeface="+mn-ea"/>
                <a:sym typeface="Wingdings"/>
              </a:rPr>
              <a:t>   </a:t>
            </a:r>
            <a:r>
              <a:rPr lang="ko-KR" altLang="en-US" spc="5" dirty="0">
                <a:latin typeface="+mn-ea"/>
                <a:sym typeface="Wingdings"/>
              </a:rPr>
              <a:t>  등  연계 사업으로  추진</a:t>
            </a:r>
            <a:endParaRPr lang="en-US" altLang="ko-KR" spc="5" dirty="0">
              <a:latin typeface="+mn-ea"/>
              <a:sym typeface="Wingdings"/>
            </a:endParaRPr>
          </a:p>
          <a:p>
            <a:pPr algn="just">
              <a:lnSpc>
                <a:spcPct val="150000"/>
              </a:lnSpc>
            </a:pPr>
            <a:r>
              <a:rPr lang="ko-KR" altLang="en-US" spc="5" dirty="0">
                <a:latin typeface="+mn-ea"/>
                <a:sym typeface="Wingdings"/>
              </a:rPr>
              <a:t> </a:t>
            </a:r>
            <a:r>
              <a:rPr lang="ko-KR" altLang="en-US" spc="5" dirty="0" smtClean="0">
                <a:latin typeface="+mn-ea"/>
                <a:sym typeface="Wingdings"/>
              </a:rPr>
              <a:t>○ 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부가가치와 </a:t>
            </a:r>
            <a:r>
              <a:rPr lang="ko-KR" altLang="en-US" spc="5" dirty="0" err="1">
                <a:solidFill>
                  <a:srgbClr val="FF0000"/>
                </a:solidFill>
                <a:latin typeface="+mn-ea"/>
                <a:sym typeface="Wingdings"/>
              </a:rPr>
              <a:t>인컴펀드의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 농촌관광사업</a:t>
            </a:r>
            <a:r>
              <a:rPr lang="en-US" altLang="ko-KR" spc="5" dirty="0">
                <a:latin typeface="+mn-ea"/>
                <a:sym typeface="Wingdings"/>
              </a:rPr>
              <a:t>(</a:t>
            </a:r>
            <a:r>
              <a:rPr lang="ko-KR" altLang="en-US" spc="5" dirty="0">
                <a:latin typeface="+mn-ea"/>
                <a:sym typeface="Wingdings"/>
              </a:rPr>
              <a:t>서비스 산업으로의 전환</a:t>
            </a:r>
            <a:r>
              <a:rPr lang="en-US" altLang="ko-KR" spc="5" dirty="0">
                <a:latin typeface="+mn-ea"/>
                <a:sym typeface="Wingdings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pc="5" dirty="0">
                <a:latin typeface="+mn-ea"/>
                <a:sym typeface="Wingdings"/>
              </a:rPr>
              <a:t>    * </a:t>
            </a:r>
            <a:r>
              <a:rPr lang="ko-KR" altLang="en-US" spc="5" dirty="0">
                <a:latin typeface="+mn-ea"/>
                <a:sym typeface="Wingdings"/>
              </a:rPr>
              <a:t>건강상태</a:t>
            </a:r>
            <a:r>
              <a:rPr lang="en-US" altLang="ko-KR" spc="5" dirty="0">
                <a:latin typeface="+mn-ea"/>
                <a:sym typeface="Wingdings"/>
              </a:rPr>
              <a:t>, </a:t>
            </a:r>
            <a:r>
              <a:rPr lang="ko-KR" altLang="en-US" spc="5" dirty="0">
                <a:latin typeface="+mn-ea"/>
                <a:sym typeface="Wingdings"/>
              </a:rPr>
              <a:t>생활여건 등에 따라 농촌과 도시 반반 거주하는 것도 </a:t>
            </a:r>
            <a:r>
              <a:rPr lang="ko-KR" altLang="en-US" spc="5" dirty="0" err="1">
                <a:latin typeface="+mn-ea"/>
                <a:sym typeface="Wingdings"/>
              </a:rPr>
              <a:t>바람직</a:t>
            </a:r>
            <a:endParaRPr lang="en-US" altLang="ko-KR" spc="5" dirty="0">
              <a:latin typeface="+mn-ea"/>
              <a:sym typeface="Wingdings"/>
            </a:endParaRPr>
          </a:p>
          <a:p>
            <a:pPr algn="just">
              <a:lnSpc>
                <a:spcPct val="150000"/>
              </a:lnSpc>
            </a:pPr>
            <a:r>
              <a:rPr lang="en-US" altLang="ko-KR" spc="5" dirty="0">
                <a:latin typeface="+mn-ea"/>
                <a:sym typeface="Wingdings"/>
              </a:rPr>
              <a:t>    * </a:t>
            </a:r>
            <a:r>
              <a:rPr lang="ko-KR" altLang="en-US" spc="5" dirty="0" err="1">
                <a:latin typeface="+mn-ea"/>
                <a:sym typeface="Wingdings"/>
              </a:rPr>
              <a:t>귀농귀촌은</a:t>
            </a:r>
            <a:r>
              <a:rPr lang="ko-KR" altLang="en-US" spc="5" dirty="0">
                <a:latin typeface="+mn-ea"/>
                <a:sym typeface="Wingdings"/>
              </a:rPr>
              <a:t> 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농산물</a:t>
            </a:r>
            <a:r>
              <a:rPr lang="en-US" altLang="ko-KR" spc="5" dirty="0">
                <a:solidFill>
                  <a:srgbClr val="FF0000"/>
                </a:solidFill>
                <a:latin typeface="+mn-ea"/>
                <a:sym typeface="Wingdings"/>
              </a:rPr>
              <a:t>(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먹거리</a:t>
            </a:r>
            <a:r>
              <a:rPr lang="en-US" altLang="ko-KR" spc="5" dirty="0">
                <a:solidFill>
                  <a:srgbClr val="FF0000"/>
                </a:solidFill>
                <a:latin typeface="+mn-ea"/>
                <a:sym typeface="Wingdings"/>
              </a:rPr>
              <a:t>)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생산을 기반으로 </a:t>
            </a:r>
            <a:r>
              <a:rPr lang="ko-KR" altLang="en-US" spc="5" dirty="0" err="1">
                <a:solidFill>
                  <a:srgbClr val="FF0000"/>
                </a:solidFill>
                <a:latin typeface="+mn-ea"/>
                <a:sym typeface="Wingdings"/>
              </a:rPr>
              <a:t>힐링</a:t>
            </a:r>
            <a:r>
              <a:rPr lang="en-US" altLang="ko-KR" spc="5" dirty="0">
                <a:solidFill>
                  <a:srgbClr val="FF0000"/>
                </a:solidFill>
                <a:latin typeface="+mn-ea"/>
                <a:sym typeface="Wingdings"/>
              </a:rPr>
              <a:t>(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취미</a:t>
            </a:r>
            <a:r>
              <a:rPr lang="en-US" altLang="ko-KR" spc="5" dirty="0">
                <a:solidFill>
                  <a:srgbClr val="FF0000"/>
                </a:solidFill>
                <a:latin typeface="+mn-ea"/>
                <a:sym typeface="Wingdings"/>
              </a:rPr>
              <a:t>), 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건강</a:t>
            </a:r>
            <a:r>
              <a:rPr lang="en-US" altLang="ko-KR" spc="5" dirty="0">
                <a:solidFill>
                  <a:srgbClr val="FF0000"/>
                </a:solidFill>
                <a:latin typeface="+mn-ea"/>
                <a:sym typeface="Wingdings"/>
              </a:rPr>
              <a:t>, </a:t>
            </a:r>
            <a:r>
              <a:rPr lang="ko-KR" altLang="en-US" spc="5" dirty="0" err="1">
                <a:solidFill>
                  <a:srgbClr val="FF0000"/>
                </a:solidFill>
                <a:latin typeface="+mn-ea"/>
                <a:sym typeface="Wingdings"/>
              </a:rPr>
              <a:t>자산증대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 </a:t>
            </a:r>
            <a:r>
              <a:rPr lang="ko-KR" altLang="en-US" spc="5" dirty="0" smtClean="0">
                <a:latin typeface="+mn-ea"/>
                <a:sym typeface="Wingdings"/>
              </a:rPr>
              <a:t>등 </a:t>
            </a:r>
            <a:r>
              <a:rPr lang="ko-KR" altLang="en-US" spc="5" dirty="0">
                <a:latin typeface="+mn-ea"/>
                <a:sym typeface="Wingdings"/>
              </a:rPr>
              <a:t>다양한 </a:t>
            </a:r>
            <a:r>
              <a:rPr lang="ko-KR" altLang="en-US" spc="5" dirty="0" smtClean="0">
                <a:latin typeface="+mn-ea"/>
                <a:sym typeface="Wingdings"/>
              </a:rPr>
              <a:t>계획</a:t>
            </a:r>
            <a:endParaRPr lang="en-US" altLang="ko-KR" spc="5" dirty="0" smtClean="0">
              <a:latin typeface="+mn-ea"/>
              <a:sym typeface="Wingdings"/>
            </a:endParaRPr>
          </a:p>
          <a:p>
            <a:pPr algn="just">
              <a:lnSpc>
                <a:spcPct val="150000"/>
              </a:lnSpc>
            </a:pPr>
            <a:r>
              <a:rPr lang="en-US" altLang="ko-KR" spc="5" dirty="0">
                <a:latin typeface="+mn-ea"/>
                <a:sym typeface="Wingdings"/>
              </a:rPr>
              <a:t> </a:t>
            </a:r>
            <a:r>
              <a:rPr lang="en-US" altLang="ko-KR" spc="5" dirty="0" smtClean="0">
                <a:latin typeface="+mn-ea"/>
                <a:sym typeface="Wingdings"/>
              </a:rPr>
              <a:t>    </a:t>
            </a:r>
            <a:r>
              <a:rPr lang="ko-KR" altLang="en-US" spc="5" dirty="0" smtClean="0">
                <a:latin typeface="+mn-ea"/>
                <a:sym typeface="Wingdings"/>
              </a:rPr>
              <a:t> </a:t>
            </a:r>
            <a:r>
              <a:rPr lang="ko-KR" altLang="en-US" spc="5" dirty="0">
                <a:latin typeface="+mn-ea"/>
                <a:sym typeface="Wingdings"/>
              </a:rPr>
              <a:t>필요</a:t>
            </a:r>
            <a:endParaRPr lang="en-US" altLang="ko-KR" spc="5" dirty="0">
              <a:latin typeface="+mn-ea"/>
              <a:sym typeface="Wingdings"/>
            </a:endParaRPr>
          </a:p>
          <a:p>
            <a:pPr algn="just"/>
            <a:endParaRPr lang="en-US" altLang="ko-KR" dirty="0">
              <a:latin typeface="+mn-ea"/>
            </a:endParaRPr>
          </a:p>
          <a:p>
            <a:pPr marL="457108" indent="-457108" algn="just">
              <a:lnSpc>
                <a:spcPct val="200000"/>
              </a:lnSpc>
            </a:pPr>
            <a:r>
              <a:rPr lang="en-US" altLang="ko-KR" b="1" dirty="0">
                <a:latin typeface="+mn-ea"/>
              </a:rPr>
              <a:t>2) </a:t>
            </a:r>
            <a:r>
              <a:rPr lang="ko-KR" altLang="en-US" b="1" dirty="0">
                <a:latin typeface="+mn-ea"/>
              </a:rPr>
              <a:t>농업인의 조건을 활용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정부지원을 받아라</a:t>
            </a:r>
            <a:endParaRPr lang="en-US" altLang="ko-KR" b="1" dirty="0">
              <a:latin typeface="+mn-ea"/>
            </a:endParaRPr>
          </a:p>
          <a:p>
            <a:pPr marL="457108" indent="-457108" algn="just">
              <a:lnSpc>
                <a:spcPct val="150000"/>
              </a:lnSpc>
            </a:pPr>
            <a:r>
              <a:rPr lang="ko-KR" altLang="en-US" spc="5" dirty="0">
                <a:latin typeface="+mn-ea"/>
                <a:sym typeface="Wingdings"/>
              </a:rPr>
              <a:t>  ○ 시설지원</a:t>
            </a:r>
            <a:r>
              <a:rPr lang="en-US" altLang="ko-KR" spc="5" dirty="0">
                <a:latin typeface="+mn-ea"/>
                <a:sym typeface="Wingdings"/>
              </a:rPr>
              <a:t>(1.2.3</a:t>
            </a:r>
            <a:r>
              <a:rPr lang="ko-KR" altLang="en-US" spc="5" dirty="0">
                <a:latin typeface="+mn-ea"/>
                <a:sym typeface="Wingdings"/>
              </a:rPr>
              <a:t>차</a:t>
            </a:r>
            <a:r>
              <a:rPr lang="en-US" altLang="ko-KR" spc="5" dirty="0">
                <a:latin typeface="+mn-ea"/>
                <a:sym typeface="Wingdings"/>
              </a:rPr>
              <a:t>~), 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농가주택</a:t>
            </a:r>
            <a:r>
              <a:rPr lang="en-US" altLang="ko-KR" spc="5" dirty="0">
                <a:solidFill>
                  <a:srgbClr val="FF0000"/>
                </a:solidFill>
                <a:latin typeface="+mn-ea"/>
                <a:sym typeface="Wingdings"/>
              </a:rPr>
              <a:t>, 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농촌관광농원</a:t>
            </a:r>
            <a:r>
              <a:rPr lang="en-US" altLang="ko-KR" spc="5" dirty="0">
                <a:solidFill>
                  <a:srgbClr val="FF0000"/>
                </a:solidFill>
                <a:latin typeface="+mn-ea"/>
                <a:sym typeface="Wingdings"/>
              </a:rPr>
              <a:t>, 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농산물보관창고</a:t>
            </a:r>
            <a:r>
              <a:rPr lang="en-US" altLang="ko-KR" spc="5" dirty="0">
                <a:solidFill>
                  <a:srgbClr val="FF0000"/>
                </a:solidFill>
                <a:latin typeface="+mn-ea"/>
                <a:sym typeface="Wingdings"/>
              </a:rPr>
              <a:t>, 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저온저장고</a:t>
            </a:r>
            <a:r>
              <a:rPr lang="en-US" altLang="ko-KR" spc="5" dirty="0">
                <a:solidFill>
                  <a:srgbClr val="FF0000"/>
                </a:solidFill>
                <a:latin typeface="+mn-ea"/>
                <a:sym typeface="Wingdings"/>
              </a:rPr>
              <a:t>, </a:t>
            </a:r>
            <a:r>
              <a:rPr lang="ko-KR" altLang="en-US" spc="5" dirty="0" err="1" smtClean="0">
                <a:solidFill>
                  <a:srgbClr val="FF0000"/>
                </a:solidFill>
                <a:latin typeface="+mn-ea"/>
                <a:sym typeface="Wingdings"/>
              </a:rPr>
              <a:t>버섯재배사</a:t>
            </a:r>
            <a:r>
              <a:rPr lang="ko-KR" altLang="en-US" spc="5" dirty="0" smtClean="0">
                <a:solidFill>
                  <a:srgbClr val="FF0000"/>
                </a:solidFill>
                <a:latin typeface="+mn-ea"/>
                <a:sym typeface="Wingdings"/>
              </a:rPr>
              <a:t> </a:t>
            </a:r>
            <a:r>
              <a:rPr lang="ko-KR" altLang="en-US" spc="5" dirty="0" smtClean="0">
                <a:latin typeface="+mn-ea"/>
                <a:sym typeface="Wingdings"/>
              </a:rPr>
              <a:t>등</a:t>
            </a:r>
            <a:endParaRPr lang="en-US" altLang="ko-KR" spc="5" dirty="0">
              <a:latin typeface="+mn-ea"/>
              <a:sym typeface="Wingdings"/>
            </a:endParaRPr>
          </a:p>
          <a:p>
            <a:pPr marL="457108" indent="-457108" algn="just">
              <a:lnSpc>
                <a:spcPct val="150000"/>
              </a:lnSpc>
            </a:pPr>
            <a:r>
              <a:rPr lang="en-US" altLang="ko-KR" spc="5" dirty="0">
                <a:latin typeface="+mn-ea"/>
                <a:sym typeface="Wingdings"/>
              </a:rPr>
              <a:t>  </a:t>
            </a:r>
            <a:r>
              <a:rPr lang="ko-KR" altLang="en-US" spc="5" dirty="0">
                <a:latin typeface="+mn-ea"/>
                <a:sym typeface="Wingdings"/>
              </a:rPr>
              <a:t>○ 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농지전용 부담금 면제</a:t>
            </a:r>
            <a:r>
              <a:rPr lang="en-US" altLang="ko-KR" spc="5" dirty="0">
                <a:solidFill>
                  <a:srgbClr val="FF0000"/>
                </a:solidFill>
                <a:latin typeface="+mn-ea"/>
                <a:sym typeface="Wingdings"/>
              </a:rPr>
              <a:t>, 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취득세</a:t>
            </a:r>
            <a:r>
              <a:rPr lang="en-US" altLang="ko-KR" spc="5" dirty="0">
                <a:solidFill>
                  <a:srgbClr val="FF0000"/>
                </a:solidFill>
                <a:latin typeface="+mn-ea"/>
                <a:sym typeface="Wingdings"/>
              </a:rPr>
              <a:t>, </a:t>
            </a:r>
            <a:r>
              <a:rPr lang="ko-KR" altLang="en-US" spc="5" dirty="0">
                <a:solidFill>
                  <a:srgbClr val="FF0000"/>
                </a:solidFill>
                <a:latin typeface="+mn-ea"/>
                <a:sym typeface="Wingdings"/>
              </a:rPr>
              <a:t>양도소득세 감면 등</a:t>
            </a:r>
            <a:endParaRPr lang="en-US" altLang="ko-KR" spc="5" dirty="0">
              <a:solidFill>
                <a:srgbClr val="FF0000"/>
              </a:solidFill>
              <a:latin typeface="+mn-ea"/>
              <a:sym typeface="Wingdings"/>
            </a:endParaRPr>
          </a:p>
          <a:p>
            <a:pPr marL="457108" indent="-457108" algn="just"/>
            <a:endParaRPr lang="en-US" altLang="ko-KR" spc="5" dirty="0">
              <a:latin typeface="+mn-ea"/>
              <a:sym typeface="Wingdings"/>
            </a:endParaRPr>
          </a:p>
          <a:p>
            <a:pPr marL="457108" indent="-457108" algn="just">
              <a:lnSpc>
                <a:spcPct val="300000"/>
              </a:lnSpc>
            </a:pPr>
            <a:r>
              <a:rPr lang="en-US" altLang="ko-KR" b="1" dirty="0">
                <a:latin typeface="+mn-ea"/>
              </a:rPr>
              <a:t>3) </a:t>
            </a:r>
            <a:r>
              <a:rPr lang="ko-KR" altLang="en-US" b="1" dirty="0">
                <a:latin typeface="+mn-ea"/>
              </a:rPr>
              <a:t>전문가를 활용하라 </a:t>
            </a:r>
            <a:r>
              <a:rPr lang="en-US" altLang="ko-KR" b="1" dirty="0">
                <a:latin typeface="+mn-ea"/>
              </a:rPr>
              <a:t>-</a:t>
            </a:r>
            <a:r>
              <a:rPr lang="ko-KR" altLang="en-US" spc="5" dirty="0">
                <a:latin typeface="+mn-ea"/>
                <a:sym typeface="Wingdings"/>
              </a:rPr>
              <a:t> 모든 것은 사람이 함</a:t>
            </a:r>
            <a:endParaRPr lang="ko-KR" altLang="en-US" spc="-20" dirty="0">
              <a:ln w="3175">
                <a:noFill/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5990152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0" descr="라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22" descr="하단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89"/>
          <a:stretch>
            <a:fillRect/>
          </a:stretch>
        </p:blipFill>
        <p:spPr bwMode="auto">
          <a:xfrm>
            <a:off x="0" y="4724400"/>
            <a:ext cx="9906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36" descr="감사-배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8" t="29004" r="9843" b="18495"/>
          <a:stretch>
            <a:fillRect/>
          </a:stretch>
        </p:blipFill>
        <p:spPr bwMode="auto">
          <a:xfrm>
            <a:off x="1676400" y="1989138"/>
            <a:ext cx="72548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 descr="감사합니다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0" t="29004" r="27951" b="42639"/>
          <a:stretch>
            <a:fillRect/>
          </a:stretch>
        </p:blipFill>
        <p:spPr bwMode="auto">
          <a:xfrm>
            <a:off x="2381250" y="2536825"/>
            <a:ext cx="4968875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98"/>
          <p:cNvSpPr>
            <a:spLocks noChangeArrowheads="1"/>
          </p:cNvSpPr>
          <p:nvPr/>
        </p:nvSpPr>
        <p:spPr bwMode="auto">
          <a:xfrm>
            <a:off x="632520" y="1196752"/>
            <a:ext cx="8800187" cy="5472608"/>
          </a:xfrm>
          <a:prstGeom prst="roundRect">
            <a:avLst>
              <a:gd name="adj" fmla="val 6426"/>
            </a:avLst>
          </a:prstGeom>
          <a:solidFill>
            <a:srgbClr val="FFFFFF">
              <a:alpha val="85097"/>
            </a:srgbClr>
          </a:solidFill>
          <a:ln w="50800" algn="ctr">
            <a:solidFill>
              <a:srgbClr val="B6D9F1"/>
            </a:solidFill>
            <a:round/>
            <a:headEnd/>
            <a:tailEnd/>
          </a:ln>
        </p:spPr>
        <p:txBody>
          <a:bodyPr wrap="none" lIns="12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 defTabSz="900111">
              <a:lnSpc>
                <a:spcPct val="200000"/>
              </a:lnSpc>
              <a:spcBef>
                <a:spcPct val="0"/>
              </a:spcBef>
              <a:buClr>
                <a:srgbClr val="000000">
                  <a:alpha val="100000"/>
                </a:srgbClr>
              </a:buClr>
              <a:buSzPct val="100000"/>
              <a:buAutoNum type="arabicPeriod"/>
            </a:pPr>
            <a:r>
              <a:rPr lang="ko-KR" altLang="en-US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농가소득                                    </a:t>
            </a:r>
            <a:r>
              <a:rPr lang="en-US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  </a:t>
            </a:r>
            <a:r>
              <a:rPr lang="ko-KR" altLang="en-US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endParaRPr lang="en-US" altLang="ko-KR" sz="2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00111">
              <a:lnSpc>
                <a:spcPct val="200000"/>
              </a:lnSpc>
              <a:spcBef>
                <a:spcPct val="0"/>
              </a:spcBef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농지</a:t>
            </a:r>
            <a:r>
              <a:rPr lang="en-US" altLang="ko-KR" sz="2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lang="ko-KR" altLang="en-US" sz="2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주택 구입비용 </a:t>
            </a:r>
            <a:r>
              <a:rPr lang="ko-KR" altLang="en-US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지원정책         </a:t>
            </a:r>
            <a:r>
              <a:rPr lang="en-US" altLang="ko-KR" sz="2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1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후계농</a:t>
            </a:r>
            <a:r>
              <a:rPr lang="ko-KR" altLang="en-US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육성자금 지원자격</a:t>
            </a:r>
            <a:endParaRPr lang="en-US" altLang="ko-KR" sz="21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00111">
              <a:lnSpc>
                <a:spcPct val="200000"/>
              </a:lnSpc>
              <a:spcBef>
                <a:spcPct val="0"/>
              </a:spcBef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귀농농업창업 및 주택구입지원사업   </a:t>
            </a:r>
            <a:r>
              <a:rPr lang="en-US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청년 </a:t>
            </a:r>
            <a:r>
              <a:rPr lang="ko-KR" altLang="en-US" sz="21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스마트팜</a:t>
            </a:r>
            <a:r>
              <a:rPr lang="ko-KR" altLang="en-US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지원</a:t>
            </a:r>
            <a:endParaRPr lang="en-US" altLang="ko-KR" sz="21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00111">
              <a:lnSpc>
                <a:spcPct val="200000"/>
              </a:lnSpc>
              <a:spcBef>
                <a:spcPct val="0"/>
              </a:spcBef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1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농지임대</a:t>
            </a:r>
            <a:r>
              <a:rPr lang="en-US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수탁</a:t>
            </a:r>
            <a:r>
              <a:rPr lang="en-US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사업                        </a:t>
            </a:r>
            <a:r>
              <a:rPr lang="en-US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 </a:t>
            </a:r>
            <a:r>
              <a:rPr lang="ko-KR" altLang="en-US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농업경영체등록</a:t>
            </a:r>
            <a:endParaRPr lang="en-US" altLang="ko-KR" sz="21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00111">
              <a:lnSpc>
                <a:spcPct val="200000"/>
              </a:lnSpc>
              <a:spcBef>
                <a:spcPct val="0"/>
              </a:spcBef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9. </a:t>
            </a:r>
            <a:r>
              <a:rPr lang="ko-KR" altLang="en-US" sz="21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굴림" pitchFamily="50" charset="-127"/>
              </a:rPr>
              <a:t>농막의 기준 </a:t>
            </a:r>
            <a:r>
              <a:rPr lang="ko-KR" altLang="en-US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         </a:t>
            </a:r>
            <a:r>
              <a:rPr lang="en-US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굴림" pitchFamily="50" charset="-127"/>
              </a:rPr>
              <a:t>10.</a:t>
            </a:r>
            <a:r>
              <a:rPr lang="ko-KR" altLang="en-US" sz="2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농업인 주택의 특례 </a:t>
            </a:r>
            <a:endParaRPr lang="en-US" altLang="ko-KR" sz="2100" b="1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굴림" pitchFamily="50" charset="-127"/>
            </a:endParaRPr>
          </a:p>
          <a:p>
            <a:pPr defTabSz="900111">
              <a:lnSpc>
                <a:spcPct val="200000"/>
              </a:lnSpc>
              <a:spcBef>
                <a:spcPct val="0"/>
              </a:spcBef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굴림" pitchFamily="50" charset="-127"/>
              </a:rPr>
              <a:t>11.</a:t>
            </a:r>
            <a:r>
              <a:rPr lang="ko-KR" altLang="en-US" sz="21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농지보전부담금                          </a:t>
            </a:r>
            <a:r>
              <a:rPr lang="en-US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굴림" pitchFamily="50" charset="-127"/>
              </a:rPr>
              <a:t>12.</a:t>
            </a:r>
            <a:r>
              <a:rPr lang="ko-KR" altLang="ko-KR" sz="2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1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굴림" pitchFamily="50" charset="-127"/>
              </a:rPr>
              <a:t>건축 </a:t>
            </a:r>
            <a:r>
              <a:rPr lang="ko-KR" altLang="en-US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굴림" pitchFamily="50" charset="-127"/>
              </a:rPr>
              <a:t>프로세스</a:t>
            </a:r>
            <a:endParaRPr lang="en-US" altLang="ko-KR" sz="2100" b="1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굴림" pitchFamily="50" charset="-127"/>
            </a:endParaRPr>
          </a:p>
          <a:p>
            <a:pPr defTabSz="900111">
              <a:lnSpc>
                <a:spcPct val="200000"/>
              </a:lnSpc>
              <a:spcBef>
                <a:spcPct val="0"/>
              </a:spcBef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굴림" pitchFamily="50" charset="-127"/>
              </a:rPr>
              <a:t>13. </a:t>
            </a:r>
            <a:r>
              <a:rPr lang="ko-KR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굴림" pitchFamily="50" charset="-127"/>
              </a:rPr>
              <a:t>농촌</a:t>
            </a:r>
            <a:r>
              <a:rPr lang="ko-KR" altLang="en-US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굴림" pitchFamily="50" charset="-127"/>
              </a:rPr>
              <a:t>관광농원</a:t>
            </a:r>
            <a:r>
              <a:rPr lang="ko-KR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굴림" pitchFamily="50" charset="-127"/>
              </a:rPr>
              <a:t>사업</a:t>
            </a:r>
            <a:r>
              <a:rPr lang="en-US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굴림" pitchFamily="50" charset="-127"/>
              </a:rPr>
              <a:t>                       14. </a:t>
            </a:r>
            <a:r>
              <a:rPr lang="ko-KR" altLang="en-US" sz="21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굴림" pitchFamily="50" charset="-127"/>
              </a:rPr>
              <a:t>농지연금</a:t>
            </a:r>
            <a:endParaRPr lang="en-US" altLang="ko-KR" sz="2100" b="1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굴림" pitchFamily="50" charset="-127"/>
            </a:endParaRPr>
          </a:p>
          <a:p>
            <a:pPr defTabSz="900111">
              <a:lnSpc>
                <a:spcPct val="200000"/>
              </a:lnSpc>
              <a:spcBef>
                <a:spcPct val="0"/>
              </a:spcBef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굴림" pitchFamily="50" charset="-127"/>
              </a:rPr>
              <a:t>15. </a:t>
            </a:r>
            <a:r>
              <a:rPr lang="ko-KR" altLang="en-US" sz="21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굴림" pitchFamily="50" charset="-127"/>
              </a:rPr>
              <a:t>결   론</a:t>
            </a:r>
            <a:endParaRPr lang="en-US" altLang="ko-KR" sz="2100" b="1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굴림" pitchFamily="50" charset="-127"/>
            </a:endParaRPr>
          </a:p>
        </p:txBody>
      </p:sp>
      <p:sp>
        <p:nvSpPr>
          <p:cNvPr id="16394" name="TextBox 25"/>
          <p:cNvSpPr txBox="1">
            <a:spLocks noChangeArrowheads="1"/>
          </p:cNvSpPr>
          <p:nvPr/>
        </p:nvSpPr>
        <p:spPr bwMode="auto">
          <a:xfrm>
            <a:off x="1130300" y="350838"/>
            <a:ext cx="6807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700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        차</a:t>
            </a:r>
            <a:endParaRPr lang="ko-KR" altLang="en-US" sz="2700" dirty="0">
              <a:solidFill>
                <a:srgbClr val="FFFF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8058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98"/>
          <p:cNvSpPr>
            <a:spLocks noChangeArrowheads="1"/>
          </p:cNvSpPr>
          <p:nvPr/>
        </p:nvSpPr>
        <p:spPr bwMode="auto">
          <a:xfrm>
            <a:off x="274739" y="1196752"/>
            <a:ext cx="9432925" cy="5040560"/>
          </a:xfrm>
          <a:prstGeom prst="roundRect">
            <a:avLst>
              <a:gd name="adj" fmla="val 6426"/>
            </a:avLst>
          </a:prstGeom>
          <a:solidFill>
            <a:srgbClr val="FFFFFF">
              <a:alpha val="85097"/>
            </a:srgbClr>
          </a:solidFill>
          <a:ln w="50800" algn="ctr">
            <a:solidFill>
              <a:srgbClr val="B6D9F1"/>
            </a:solidFill>
            <a:round/>
            <a:headEnd/>
            <a:tailEnd/>
          </a:ln>
        </p:spPr>
        <p:txBody>
          <a:bodyPr wrap="none" lIns="1260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89975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4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en-US" altLang="ko-KR" sz="2400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89975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4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400" dirty="0">
              <a:solidFill>
                <a:srgbClr val="08080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</p:txBody>
      </p:sp>
      <p:sp>
        <p:nvSpPr>
          <p:cNvPr id="16394" name="TextBox 25"/>
          <p:cNvSpPr txBox="1">
            <a:spLocks noChangeArrowheads="1"/>
          </p:cNvSpPr>
          <p:nvPr/>
        </p:nvSpPr>
        <p:spPr bwMode="auto">
          <a:xfrm>
            <a:off x="488504" y="178439"/>
            <a:ext cx="6807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700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700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농가소득</a:t>
            </a:r>
            <a:endParaRPr lang="ko-KR" altLang="en-US" sz="2700" dirty="0">
              <a:solidFill>
                <a:srgbClr val="FFFF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Picture 2" descr="https://biz.chosun.com/resizer/aNk41Un5LT0TgVyETCAmlLsMdg0=/795x537/smart/cloudfront-ap-northeast-1.images.arcpublishing.com/chosunbiz/7UEZLON4MJFULKMTK4OVVZKW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89248"/>
            <a:ext cx="9066144" cy="558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8641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74D38-35BC-4395-9453-98628AE75E6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28665" y="1037202"/>
            <a:ext cx="7848623" cy="5454983"/>
          </a:xfrm>
          <a:prstGeom prst="roundRect">
            <a:avLst>
              <a:gd name="adj" fmla="val 1954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/>
            <a:endParaRPr lang="en-US" altLang="ko-KR" sz="2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marL="457200" indent="-457200" algn="just"/>
            <a:endParaRPr lang="en-US" altLang="ko-KR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marL="457200" indent="-457200" algn="just"/>
            <a:r>
              <a:rPr lang="ko-KR" altLang="en-US" sz="2400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    </a:t>
            </a:r>
            <a:endParaRPr lang="en-US" altLang="ko-KR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1909" y="1529644"/>
            <a:ext cx="84035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endParaRPr lang="en-US" altLang="ko-KR" sz="2400" b="1" dirty="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solidFill>
                <a:srgbClr val="0000CC"/>
              </a:soli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spcBef>
                <a:spcPts val="1200"/>
              </a:spcBef>
              <a:defRPr/>
            </a:pPr>
            <a:endParaRPr lang="en-US" altLang="ko-KR" sz="2400" b="1" dirty="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solidFill>
                <a:srgbClr val="0000CC"/>
              </a:soli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spcBef>
                <a:spcPts val="1200"/>
              </a:spcBef>
              <a:defRPr/>
            </a:pPr>
            <a:endParaRPr lang="en-US" altLang="ko-KR" sz="2400" b="1" dirty="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solidFill>
                <a:srgbClr val="0000CC"/>
              </a:soli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spcBef>
                <a:spcPts val="1200"/>
              </a:spcBef>
              <a:defRPr/>
            </a:pPr>
            <a:endParaRPr lang="en-US" altLang="ko-KR" sz="2400" b="1" dirty="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solidFill>
                <a:srgbClr val="0000CC"/>
              </a:soli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spcBef>
                <a:spcPts val="1200"/>
              </a:spcBef>
              <a:defRPr/>
            </a:pPr>
            <a:endParaRPr lang="en-US" altLang="ko-KR" sz="2400" b="1" dirty="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solidFill>
                <a:srgbClr val="0000CC"/>
              </a:soli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spcBef>
                <a:spcPts val="1200"/>
              </a:spcBef>
              <a:defRPr/>
            </a:pPr>
            <a:endParaRPr lang="en-US" altLang="ko-KR" sz="2400" b="1" dirty="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solidFill>
                <a:srgbClr val="0000CC"/>
              </a:soli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spcBef>
                <a:spcPts val="1200"/>
              </a:spcBef>
              <a:defRPr/>
            </a:pPr>
            <a:endParaRPr lang="en-US" altLang="ko-KR" sz="2400" b="1" dirty="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solidFill>
                <a:srgbClr val="0000CC"/>
              </a:soli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spcBef>
                <a:spcPts val="1200"/>
              </a:spcBef>
              <a:defRPr/>
            </a:pPr>
            <a:endParaRPr lang="ko-KR" altLang="en-US" dirty="0">
              <a:solidFill>
                <a:srgbClr val="0000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8504" y="235980"/>
            <a:ext cx="85471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700" b="1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7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7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지 목</a:t>
            </a:r>
            <a:r>
              <a:rPr lang="en-US" altLang="ko-KR" sz="27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400" b="1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도면에 다음의 부호로 </a:t>
            </a:r>
            <a:r>
              <a:rPr lang="ko-KR" altLang="en-US" sz="24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99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표기</a:t>
            </a:r>
            <a:endParaRPr lang="ko-KR" altLang="en-US" sz="24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FF99"/>
              </a:soli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03651" y="14309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21513"/>
              </p:ext>
            </p:extLst>
          </p:nvPr>
        </p:nvGraphicFramePr>
        <p:xfrm>
          <a:off x="404062" y="1307150"/>
          <a:ext cx="9229460" cy="5049200"/>
        </p:xfrm>
        <a:graphic>
          <a:graphicData uri="http://schemas.openxmlformats.org/drawingml/2006/table">
            <a:tbl>
              <a:tblPr/>
              <a:tblGrid>
                <a:gridCol w="1293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3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0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337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부호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부호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부호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부호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4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전</a:t>
                      </a:r>
                      <a:br>
                        <a:rPr lang="ko-KR" altLang="en-US" sz="1800" b="0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답</a:t>
                      </a:r>
                      <a:br>
                        <a:rPr lang="ko-KR" altLang="en-US" sz="1800" b="0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과수원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/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목장용지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/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임야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/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광천지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주유소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전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답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과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목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임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광</a:t>
                      </a:r>
                    </a:p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염전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공장용지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학교용지</a:t>
                      </a:r>
                      <a:br>
                        <a:rPr lang="ko-KR" altLang="en-US" sz="1800" b="0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도로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철도용지</a:t>
                      </a:r>
                    </a:p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염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/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학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도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철</a:t>
                      </a:r>
                    </a:p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차</a:t>
                      </a: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하천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제방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구거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/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유지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수도용지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공원</a:t>
                      </a:r>
                    </a:p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창고용지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천</a:t>
                      </a: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/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제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유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</a:t>
                      </a:r>
                    </a:p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체육용지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유원지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종교용지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사적지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묘지</a:t>
                      </a:r>
                      <a:br>
                        <a:rPr lang="ko-KR" altLang="en-US" sz="1800" b="0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 err="1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잡종지</a:t>
                      </a:r>
                      <a:endParaRPr lang="ko-KR" altLang="en-US" sz="1800" b="0" kern="0" spc="0" dirty="0">
                        <a:solidFill>
                          <a:srgbClr val="FF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양어장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체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원</a:t>
                      </a: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/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묘</a:t>
                      </a:r>
                      <a:b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잡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43176" y="294539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8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74D38-35BC-4395-9453-98628AE75E6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1403017"/>
            <a:ext cx="9144000" cy="5454983"/>
          </a:xfrm>
          <a:prstGeom prst="roundRect">
            <a:avLst>
              <a:gd name="adj" fmla="val 1954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/>
            <a:endParaRPr lang="en-US" altLang="ko-KR" sz="2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marL="457200" indent="-457200" algn="just"/>
            <a:endParaRPr lang="en-US" altLang="ko-KR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marL="457200" indent="-457200" algn="just"/>
            <a:r>
              <a:rPr lang="ko-KR" altLang="en-US" sz="2400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    </a:t>
            </a:r>
            <a:endParaRPr lang="en-US" altLang="ko-KR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1000" y="238383"/>
            <a:ext cx="9525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700" b="1" dirty="0">
                <a:solidFill>
                  <a:srgbClr val="FFFF00"/>
                </a:solidFill>
                <a:cs typeface="굴림" pitchFamily="50" charset="-127"/>
              </a:rPr>
              <a:t>3</a:t>
            </a:r>
            <a:r>
              <a:rPr lang="en-US" altLang="ko-KR" sz="2700" b="1" dirty="0" smtClean="0">
                <a:solidFill>
                  <a:srgbClr val="FFFF00"/>
                </a:solidFill>
                <a:cs typeface="굴림" pitchFamily="50" charset="-127"/>
              </a:rPr>
              <a:t>. </a:t>
            </a:r>
            <a:r>
              <a:rPr lang="ko-KR" altLang="en-US" sz="2700" b="1" dirty="0" err="1" smtClean="0">
                <a:solidFill>
                  <a:srgbClr val="FFFF00"/>
                </a:solidFill>
                <a:cs typeface="굴림" pitchFamily="50" charset="-127"/>
              </a:rPr>
              <a:t>농지구입</a:t>
            </a:r>
            <a:r>
              <a:rPr lang="en-US" altLang="ko-KR" sz="2700" b="1" dirty="0" smtClean="0">
                <a:solidFill>
                  <a:srgbClr val="FFFF00"/>
                </a:solidFill>
                <a:cs typeface="굴림" pitchFamily="50" charset="-127"/>
              </a:rPr>
              <a:t>…</a:t>
            </a:r>
            <a:r>
              <a:rPr lang="ko-KR" altLang="en-US" sz="2700" b="1" dirty="0" smtClean="0">
                <a:solidFill>
                  <a:srgbClr val="FFFF00"/>
                </a:solidFill>
                <a:cs typeface="굴림" pitchFamily="50" charset="-127"/>
              </a:rPr>
              <a:t> </a:t>
            </a:r>
            <a:r>
              <a:rPr lang="ko-KR" altLang="en-US" sz="2700" b="1" dirty="0" err="1">
                <a:solidFill>
                  <a:srgbClr val="FFFF00"/>
                </a:solidFill>
              </a:rPr>
              <a:t>창농</a:t>
            </a:r>
            <a:r>
              <a:rPr lang="en-US" altLang="ko-KR" sz="2700" b="1" dirty="0">
                <a:solidFill>
                  <a:srgbClr val="FFFF00"/>
                </a:solidFill>
              </a:rPr>
              <a:t>·</a:t>
            </a:r>
            <a:r>
              <a:rPr lang="ko-KR" altLang="en-US" sz="2700" b="1" dirty="0" err="1">
                <a:solidFill>
                  <a:srgbClr val="FFFF00"/>
                </a:solidFill>
              </a:rPr>
              <a:t>영농정착</a:t>
            </a:r>
            <a:r>
              <a:rPr lang="en-US" altLang="ko-KR" sz="2700" b="1" dirty="0">
                <a:solidFill>
                  <a:srgbClr val="FFFF00"/>
                </a:solidFill>
              </a:rPr>
              <a:t>,</a:t>
            </a:r>
            <a:r>
              <a:rPr lang="ko-KR" altLang="en-US" sz="2700" b="1" dirty="0">
                <a:solidFill>
                  <a:srgbClr val="FFFF00"/>
                </a:solidFill>
              </a:rPr>
              <a:t> 정책자금 </a:t>
            </a:r>
            <a:r>
              <a:rPr lang="ko-KR" altLang="en-US" sz="2700" b="1" dirty="0" smtClean="0">
                <a:solidFill>
                  <a:srgbClr val="FFFF00"/>
                </a:solidFill>
              </a:rPr>
              <a:t>받자</a:t>
            </a:r>
            <a:r>
              <a:rPr lang="en-US" altLang="ko-KR" sz="2700" b="1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7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130" y="1629912"/>
            <a:ext cx="7994996" cy="49377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58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5391" y="615967"/>
            <a:ext cx="8423242" cy="457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en-US" altLang="ko-KR" sz="2399" dirty="0">
              <a:solidFill>
                <a:srgbClr val="0000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2681" y="2815314"/>
            <a:ext cx="629036" cy="4569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181" tIns="45478" rIns="91181" bIns="4547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2799" spc="5">
                <a:solidFill>
                  <a:srgbClr val="FFFFFF">
                    <a:alpha val="100000"/>
                  </a:srgbClr>
                </a:solidFill>
                <a:latin typeface="Arial"/>
                <a:ea typeface="휴먼둥근헤드라인"/>
                <a:sym typeface="Wingdings"/>
              </a:rPr>
              <a:t>Ⅲ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37347" y="4349719"/>
            <a:ext cx="3851230" cy="4317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ko-KR" altLang="en-US" sz="2199" spc="5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둥근헤드라인"/>
              <a:ea typeface="휴먼둥근헤드라인"/>
              <a:sym typeface="Wingding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64300" y="5070439"/>
            <a:ext cx="546093" cy="5238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ko-KR" altLang="en-US" sz="2799" spc="5">
              <a:solidFill>
                <a:srgbClr val="FFFFFF">
                  <a:alpha val="100000"/>
                </a:srgbClr>
              </a:solidFill>
              <a:latin typeface="Arial"/>
              <a:ea typeface="휴먼둥근헤드라인"/>
              <a:sym typeface="Wingding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1363" y="1218046"/>
            <a:ext cx="8279264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599" dirty="0" smtClean="0"/>
              <a:t> </a:t>
            </a:r>
            <a:endParaRPr lang="en-US" altLang="ko-KR" sz="1599" dirty="0"/>
          </a:p>
          <a:p>
            <a:pPr algn="just" fontAlgn="base"/>
            <a:endParaRPr lang="en-US" altLang="ko-KR" sz="1599" dirty="0"/>
          </a:p>
        </p:txBody>
      </p:sp>
      <p:sp>
        <p:nvSpPr>
          <p:cNvPr id="4" name="직사각형 3"/>
          <p:cNvSpPr/>
          <p:nvPr/>
        </p:nvSpPr>
        <p:spPr>
          <a:xfrm>
            <a:off x="487420" y="148606"/>
            <a:ext cx="503955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ko-KR" altLang="en-US" sz="2700" kern="0" spc="-3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700" kern="0" spc="-30" dirty="0">
                <a:solidFill>
                  <a:srgbClr val="FFFF00"/>
                </a:solidFill>
              </a:rPr>
              <a:t>  </a:t>
            </a:r>
            <a:r>
              <a:rPr lang="en-US" altLang="ko-KR" sz="2700" kern="0" spc="-30" dirty="0" smtClean="0">
                <a:solidFill>
                  <a:srgbClr val="FFFF00"/>
                </a:solidFill>
              </a:rPr>
              <a:t>4. </a:t>
            </a:r>
            <a:r>
              <a:rPr lang="ko-KR" altLang="en-US" sz="2700" kern="0" spc="-30" dirty="0" smtClean="0">
                <a:solidFill>
                  <a:srgbClr val="FFFF00"/>
                </a:solidFill>
              </a:rPr>
              <a:t>후</a:t>
            </a:r>
            <a:r>
              <a:rPr lang="ko-KR" altLang="en-US" sz="2700" b="1" dirty="0" smtClean="0">
                <a:solidFill>
                  <a:srgbClr val="FFFF00"/>
                </a:solidFill>
                <a:latin typeface="굴림" pitchFamily="50" charset="-127"/>
                <a:cs typeface="굴림" pitchFamily="50" charset="-127"/>
              </a:rPr>
              <a:t>계농육성자금 지원자격</a:t>
            </a:r>
            <a:endParaRPr lang="ko-KR" altLang="ko-KR" sz="2700" b="1" dirty="0">
              <a:solidFill>
                <a:srgbClr val="FFFF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6650" y="1219790"/>
            <a:ext cx="86691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kern="800" dirty="0"/>
              <a:t> ❍ </a:t>
            </a:r>
            <a:r>
              <a:rPr lang="ko-KR" altLang="en-US" sz="1800" kern="0" dirty="0">
                <a:solidFill>
                  <a:srgbClr val="212529"/>
                </a:solidFill>
              </a:rPr>
              <a:t>지원 자격</a:t>
            </a:r>
            <a:r>
              <a:rPr lang="en-US" altLang="ko-KR" sz="1800" kern="0" dirty="0">
                <a:solidFill>
                  <a:srgbClr val="212529"/>
                </a:solidFill>
              </a:rPr>
              <a:t>.</a:t>
            </a:r>
            <a:endParaRPr lang="ko-KR" altLang="en-US" sz="1800" kern="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kern="0" dirty="0">
                <a:solidFill>
                  <a:srgbClr val="212529"/>
                </a:solidFill>
              </a:rPr>
              <a:t>   </a:t>
            </a:r>
            <a:r>
              <a:rPr lang="en-US" altLang="ko-KR" sz="1800" kern="0" dirty="0">
                <a:solidFill>
                  <a:srgbClr val="212529"/>
                </a:solidFill>
              </a:rPr>
              <a:t>- </a:t>
            </a:r>
            <a:r>
              <a:rPr lang="ko-KR" altLang="en-US" sz="1800" kern="0" dirty="0">
                <a:solidFill>
                  <a:srgbClr val="FF0000"/>
                </a:solidFill>
              </a:rPr>
              <a:t>후계농육성자금 </a:t>
            </a:r>
            <a:r>
              <a:rPr lang="en-US" altLang="ko-KR" sz="1800" kern="0" dirty="0">
                <a:solidFill>
                  <a:srgbClr val="FF0000"/>
                </a:solidFill>
              </a:rPr>
              <a:t>: </a:t>
            </a:r>
            <a:r>
              <a:rPr lang="ko-KR" altLang="en-US" sz="1800" kern="0" dirty="0">
                <a:solidFill>
                  <a:srgbClr val="FF0000"/>
                </a:solidFill>
              </a:rPr>
              <a:t> </a:t>
            </a:r>
            <a:r>
              <a:rPr lang="en-US" altLang="ko-KR" sz="1800" kern="0" dirty="0">
                <a:solidFill>
                  <a:srgbClr val="FF0000"/>
                </a:solidFill>
              </a:rPr>
              <a:t>18</a:t>
            </a:r>
            <a:r>
              <a:rPr lang="ko-KR" altLang="en-US" sz="1800" kern="0" dirty="0">
                <a:solidFill>
                  <a:srgbClr val="FF0000"/>
                </a:solidFill>
              </a:rPr>
              <a:t>세 이상 만 </a:t>
            </a:r>
            <a:r>
              <a:rPr lang="en-US" altLang="ko-KR" sz="1800" kern="0" dirty="0">
                <a:solidFill>
                  <a:srgbClr val="FF0000"/>
                </a:solidFill>
              </a:rPr>
              <a:t>50</a:t>
            </a:r>
            <a:r>
              <a:rPr lang="ko-KR" altLang="en-US" sz="1800" kern="0" dirty="0">
                <a:solidFill>
                  <a:srgbClr val="FF0000"/>
                </a:solidFill>
              </a:rPr>
              <a:t>세 미만</a:t>
            </a:r>
            <a:r>
              <a:rPr lang="en-US" altLang="ko-KR" sz="1800" kern="0" dirty="0">
                <a:solidFill>
                  <a:srgbClr val="212529"/>
                </a:solidFill>
              </a:rPr>
              <a:t>,</a:t>
            </a:r>
            <a:r>
              <a:rPr lang="ko-KR" altLang="en-US" sz="1800" kern="0" dirty="0">
                <a:solidFill>
                  <a:srgbClr val="212529"/>
                </a:solidFill>
              </a:rPr>
              <a:t> </a:t>
            </a:r>
            <a:r>
              <a:rPr lang="ko-KR" altLang="en-US" sz="1800" kern="0" dirty="0" err="1">
                <a:solidFill>
                  <a:srgbClr val="212529"/>
                </a:solidFill>
              </a:rPr>
              <a:t>영농경력이</a:t>
            </a:r>
            <a:r>
              <a:rPr lang="ko-KR" altLang="en-US" sz="1800" kern="0" dirty="0">
                <a:solidFill>
                  <a:srgbClr val="212529"/>
                </a:solidFill>
              </a:rPr>
              <a:t> 없거나 종사한 </a:t>
            </a:r>
            <a:r>
              <a:rPr lang="ko-KR" altLang="en-US" sz="1800" kern="0" dirty="0" smtClean="0">
                <a:solidFill>
                  <a:srgbClr val="212529"/>
                </a:solidFill>
              </a:rPr>
              <a:t>지</a:t>
            </a:r>
            <a:r>
              <a:rPr lang="en-US" altLang="ko-KR" sz="1800" kern="0" dirty="0" smtClean="0">
                <a:solidFill>
                  <a:srgbClr val="212529"/>
                </a:solidFill>
              </a:rPr>
              <a:t> </a:t>
            </a:r>
            <a:r>
              <a:rPr lang="ko-KR" altLang="en-US" sz="1800" kern="0" dirty="0" smtClean="0">
                <a:solidFill>
                  <a:srgbClr val="212529"/>
                </a:solidFill>
              </a:rPr>
              <a:t> </a:t>
            </a:r>
            <a:r>
              <a:rPr lang="en-US" altLang="ko-KR" sz="1800" kern="0" dirty="0" smtClean="0">
                <a:solidFill>
                  <a:srgbClr val="212529"/>
                </a:solidFill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800" kern="0" dirty="0">
                <a:solidFill>
                  <a:srgbClr val="212529"/>
                </a:solidFill>
              </a:rPr>
              <a:t> </a:t>
            </a:r>
            <a:r>
              <a:rPr lang="en-US" altLang="ko-KR" sz="1800" kern="0" dirty="0" smtClean="0">
                <a:solidFill>
                  <a:srgbClr val="212529"/>
                </a:solidFill>
              </a:rPr>
              <a:t>                              </a:t>
            </a:r>
            <a:r>
              <a:rPr lang="ko-KR" altLang="en-US" sz="1800" kern="0" dirty="0" smtClean="0">
                <a:solidFill>
                  <a:srgbClr val="212529"/>
                </a:solidFill>
              </a:rPr>
              <a:t>년 </a:t>
            </a:r>
            <a:r>
              <a:rPr lang="ko-KR" altLang="en-US" sz="1800" kern="0" dirty="0">
                <a:solidFill>
                  <a:srgbClr val="212529"/>
                </a:solidFill>
              </a:rPr>
              <a:t>이하</a:t>
            </a:r>
            <a:r>
              <a:rPr lang="en-US" altLang="ko-KR" sz="1800" kern="0" dirty="0">
                <a:solidFill>
                  <a:srgbClr val="212529"/>
                </a:solidFill>
              </a:rPr>
              <a:t>,</a:t>
            </a:r>
            <a:r>
              <a:rPr lang="ko-KR" altLang="en-US" sz="1800" kern="0" dirty="0">
                <a:solidFill>
                  <a:srgbClr val="212529"/>
                </a:solidFill>
              </a:rPr>
              <a:t> </a:t>
            </a:r>
            <a:r>
              <a:rPr lang="en-US" altLang="ko-KR" sz="1800" kern="0" dirty="0">
                <a:solidFill>
                  <a:srgbClr val="212529"/>
                </a:solidFill>
              </a:rPr>
              <a:t>100</a:t>
            </a:r>
            <a:r>
              <a:rPr lang="ko-KR" altLang="en-US" sz="1800" kern="0" dirty="0" err="1">
                <a:solidFill>
                  <a:srgbClr val="212529"/>
                </a:solidFill>
              </a:rPr>
              <a:t>시간이상의</a:t>
            </a:r>
            <a:r>
              <a:rPr lang="ko-KR" altLang="en-US" sz="1800" kern="0" dirty="0">
                <a:solidFill>
                  <a:srgbClr val="212529"/>
                </a:solidFill>
              </a:rPr>
              <a:t> </a:t>
            </a:r>
            <a:r>
              <a:rPr lang="ko-KR" altLang="en-US" sz="1800" kern="0" dirty="0" err="1">
                <a:solidFill>
                  <a:srgbClr val="212529"/>
                </a:solidFill>
              </a:rPr>
              <a:t>교육실적</a:t>
            </a:r>
            <a:endParaRPr lang="en-US" altLang="ko-KR" sz="1800" kern="0" dirty="0">
              <a:solidFill>
                <a:srgbClr val="21252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kern="0" dirty="0">
                <a:solidFill>
                  <a:srgbClr val="212529"/>
                </a:solidFill>
              </a:rPr>
              <a:t>   - </a:t>
            </a:r>
            <a:r>
              <a:rPr lang="ko-KR" altLang="en-US" sz="1800" kern="0" dirty="0" err="1">
                <a:solidFill>
                  <a:srgbClr val="FF0000"/>
                </a:solidFill>
              </a:rPr>
              <a:t>청년후계농육성자금</a:t>
            </a:r>
            <a:r>
              <a:rPr lang="ko-KR" altLang="en-US" sz="1800" kern="0" dirty="0">
                <a:solidFill>
                  <a:srgbClr val="FF0000"/>
                </a:solidFill>
              </a:rPr>
              <a:t> </a:t>
            </a:r>
            <a:r>
              <a:rPr lang="en-US" altLang="ko-KR" sz="1800" kern="0" dirty="0">
                <a:solidFill>
                  <a:srgbClr val="FF0000"/>
                </a:solidFill>
              </a:rPr>
              <a:t>:</a:t>
            </a:r>
            <a:r>
              <a:rPr lang="ko-KR" altLang="en-US" sz="1800" kern="0" dirty="0">
                <a:solidFill>
                  <a:srgbClr val="FF0000"/>
                </a:solidFill>
              </a:rPr>
              <a:t> </a:t>
            </a:r>
            <a:r>
              <a:rPr lang="en-US" altLang="ko-KR" sz="1800" kern="0" dirty="0">
                <a:solidFill>
                  <a:srgbClr val="FF0000"/>
                </a:solidFill>
              </a:rPr>
              <a:t>18</a:t>
            </a:r>
            <a:r>
              <a:rPr lang="ko-KR" altLang="en-US" sz="1800" kern="0" dirty="0">
                <a:solidFill>
                  <a:srgbClr val="FF0000"/>
                </a:solidFill>
              </a:rPr>
              <a:t>세 이상 만 </a:t>
            </a:r>
            <a:r>
              <a:rPr lang="en-US" altLang="ko-KR" sz="1800" kern="0" dirty="0">
                <a:solidFill>
                  <a:srgbClr val="FF0000"/>
                </a:solidFill>
              </a:rPr>
              <a:t>40</a:t>
            </a:r>
            <a:r>
              <a:rPr lang="ko-KR" altLang="en-US" sz="1800" kern="0" dirty="0">
                <a:solidFill>
                  <a:srgbClr val="FF0000"/>
                </a:solidFill>
              </a:rPr>
              <a:t>세 미만</a:t>
            </a:r>
            <a:r>
              <a:rPr lang="en-US" altLang="ko-KR" sz="1800" kern="0" dirty="0">
                <a:solidFill>
                  <a:srgbClr val="212529"/>
                </a:solidFill>
              </a:rPr>
              <a:t>,</a:t>
            </a:r>
            <a:r>
              <a:rPr lang="ko-KR" altLang="en-US" sz="1800" kern="0" dirty="0">
                <a:solidFill>
                  <a:srgbClr val="212529"/>
                </a:solidFill>
              </a:rPr>
              <a:t> </a:t>
            </a:r>
            <a:r>
              <a:rPr lang="ko-KR" altLang="en-US" sz="1800" kern="0" dirty="0" err="1">
                <a:solidFill>
                  <a:srgbClr val="212529"/>
                </a:solidFill>
              </a:rPr>
              <a:t>영농경력이</a:t>
            </a:r>
            <a:r>
              <a:rPr lang="ko-KR" altLang="en-US" sz="1800" kern="0" dirty="0">
                <a:solidFill>
                  <a:srgbClr val="212529"/>
                </a:solidFill>
              </a:rPr>
              <a:t> </a:t>
            </a:r>
            <a:r>
              <a:rPr lang="en-US" altLang="ko-KR" sz="1800" kern="0" dirty="0">
                <a:solidFill>
                  <a:srgbClr val="212529"/>
                </a:solidFill>
              </a:rPr>
              <a:t>3</a:t>
            </a:r>
            <a:r>
              <a:rPr lang="ko-KR" altLang="en-US" sz="1800" kern="0" dirty="0">
                <a:solidFill>
                  <a:srgbClr val="212529"/>
                </a:solidFill>
              </a:rPr>
              <a:t>년 이하이고</a:t>
            </a:r>
            <a:endParaRPr lang="en-US" altLang="ko-KR" sz="1800" kern="0" dirty="0">
              <a:solidFill>
                <a:srgbClr val="21252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kern="0" dirty="0">
                <a:solidFill>
                  <a:srgbClr val="212529"/>
                </a:solidFill>
              </a:rPr>
              <a:t>                                   </a:t>
            </a:r>
            <a:r>
              <a:rPr lang="ko-KR" altLang="en-US" sz="1800" kern="0" dirty="0">
                <a:solidFill>
                  <a:srgbClr val="212529"/>
                </a:solidFill>
              </a:rPr>
              <a:t> 사업 신청 지역에 실제 거주</a:t>
            </a:r>
            <a:endParaRPr lang="en-US" altLang="ko-KR" sz="1800" kern="0" dirty="0">
              <a:solidFill>
                <a:srgbClr val="21252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kern="800" dirty="0"/>
              <a:t> ❍ </a:t>
            </a:r>
            <a:r>
              <a:rPr lang="ko-KR" altLang="en-US" sz="1800" kern="0" dirty="0">
                <a:solidFill>
                  <a:srgbClr val="212529"/>
                </a:solidFill>
              </a:rPr>
              <a:t>대출한도</a:t>
            </a:r>
            <a:r>
              <a:rPr lang="en-US" altLang="ko-KR" sz="1800" kern="0" dirty="0">
                <a:solidFill>
                  <a:srgbClr val="212529"/>
                </a:solidFill>
              </a:rPr>
              <a:t>·</a:t>
            </a:r>
            <a:r>
              <a:rPr lang="ko-KR" altLang="en-US" sz="1800" kern="0" dirty="0">
                <a:solidFill>
                  <a:srgbClr val="212529"/>
                </a:solidFill>
              </a:rPr>
              <a:t>상환기간 확대</a:t>
            </a:r>
            <a:endParaRPr lang="en-US" altLang="ko-KR" sz="1800" kern="0" dirty="0">
              <a:solidFill>
                <a:srgbClr val="21252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kern="0" dirty="0">
                <a:solidFill>
                  <a:srgbClr val="212529"/>
                </a:solidFill>
              </a:rPr>
              <a:t>   -</a:t>
            </a:r>
            <a:r>
              <a:rPr lang="ko-KR" altLang="en-US" sz="1800" kern="0" dirty="0">
                <a:solidFill>
                  <a:srgbClr val="212529"/>
                </a:solidFill>
              </a:rPr>
              <a:t> </a:t>
            </a:r>
            <a:r>
              <a:rPr lang="en-US" altLang="ko-KR" sz="1800" kern="0" dirty="0">
                <a:solidFill>
                  <a:srgbClr val="FF0000"/>
                </a:solidFill>
              </a:rPr>
              <a:t>1</a:t>
            </a:r>
            <a:r>
              <a:rPr lang="ko-KR" altLang="en-US" sz="1800" kern="0" dirty="0">
                <a:solidFill>
                  <a:srgbClr val="FF0000"/>
                </a:solidFill>
              </a:rPr>
              <a:t>세대당 최대 </a:t>
            </a:r>
            <a:r>
              <a:rPr lang="en-US" altLang="ko-KR" sz="1800" kern="0" dirty="0">
                <a:solidFill>
                  <a:srgbClr val="FF0000"/>
                </a:solidFill>
              </a:rPr>
              <a:t>5</a:t>
            </a:r>
            <a:r>
              <a:rPr lang="ko-KR" altLang="en-US" sz="1800" kern="0" dirty="0">
                <a:solidFill>
                  <a:srgbClr val="FF0000"/>
                </a:solidFill>
              </a:rPr>
              <a:t>억원</a:t>
            </a:r>
            <a:r>
              <a:rPr lang="en-US" altLang="ko-KR" kern="0" dirty="0">
                <a:solidFill>
                  <a:srgbClr val="212529"/>
                </a:solidFill>
              </a:rPr>
              <a:t>(5</a:t>
            </a:r>
            <a:r>
              <a:rPr lang="ko-KR" altLang="en-US" kern="0" dirty="0">
                <a:solidFill>
                  <a:srgbClr val="212529"/>
                </a:solidFill>
              </a:rPr>
              <a:t>년 거치 </a:t>
            </a:r>
            <a:r>
              <a:rPr lang="en-US" altLang="ko-KR" kern="0" dirty="0">
                <a:solidFill>
                  <a:srgbClr val="212529"/>
                </a:solidFill>
              </a:rPr>
              <a:t>20</a:t>
            </a:r>
            <a:r>
              <a:rPr lang="ko-KR" altLang="en-US" kern="0" dirty="0">
                <a:solidFill>
                  <a:srgbClr val="212529"/>
                </a:solidFill>
              </a:rPr>
              <a:t>년 원금균등분할상환</a:t>
            </a:r>
            <a:r>
              <a:rPr lang="en-US" altLang="ko-KR" kern="0" dirty="0">
                <a:solidFill>
                  <a:srgbClr val="212529"/>
                </a:solidFill>
              </a:rPr>
              <a:t>)</a:t>
            </a:r>
            <a:r>
              <a:rPr lang="en-US" altLang="ko-KR" sz="1800" kern="0" dirty="0">
                <a:solidFill>
                  <a:srgbClr val="212529"/>
                </a:solidFill>
              </a:rPr>
              <a:t>-</a:t>
            </a:r>
            <a:r>
              <a:rPr lang="ko-KR" altLang="en-US" sz="1800" kern="0" dirty="0">
                <a:solidFill>
                  <a:srgbClr val="212529"/>
                </a:solidFill>
              </a:rPr>
              <a:t> 대출금리</a:t>
            </a:r>
            <a:r>
              <a:rPr lang="en-US" altLang="ko-KR" sz="1800" kern="0" dirty="0">
                <a:solidFill>
                  <a:srgbClr val="212529"/>
                </a:solidFill>
              </a:rPr>
              <a:t>(</a:t>
            </a:r>
            <a:r>
              <a:rPr lang="ko-KR" altLang="en-US" sz="1800" kern="0" dirty="0">
                <a:solidFill>
                  <a:srgbClr val="212529"/>
                </a:solidFill>
              </a:rPr>
              <a:t>고정금리</a:t>
            </a:r>
            <a:r>
              <a:rPr lang="en-US" altLang="ko-KR" sz="1800" kern="0" dirty="0">
                <a:solidFill>
                  <a:srgbClr val="212529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kern="0" dirty="0">
                <a:solidFill>
                  <a:srgbClr val="212529"/>
                </a:solidFill>
              </a:rPr>
              <a:t>      </a:t>
            </a:r>
            <a:r>
              <a:rPr lang="ko-KR" altLang="en-US" sz="1800" kern="0" dirty="0">
                <a:solidFill>
                  <a:srgbClr val="212529"/>
                </a:solidFill>
              </a:rPr>
              <a:t>연 </a:t>
            </a:r>
            <a:r>
              <a:rPr lang="en-US" altLang="ko-KR" sz="1800" kern="0" dirty="0">
                <a:solidFill>
                  <a:srgbClr val="212529"/>
                </a:solidFill>
              </a:rPr>
              <a:t>1.5</a:t>
            </a:r>
            <a:r>
              <a:rPr lang="en-US" altLang="ko-KR" kern="0" dirty="0">
                <a:solidFill>
                  <a:srgbClr val="212529"/>
                </a:solidFill>
              </a:rPr>
              <a:t>% (</a:t>
            </a:r>
            <a:r>
              <a:rPr lang="ko-KR" altLang="en-US" kern="0" dirty="0">
                <a:solidFill>
                  <a:srgbClr val="212529"/>
                </a:solidFill>
              </a:rPr>
              <a:t>고정금리와 변동금리 선택</a:t>
            </a:r>
            <a:r>
              <a:rPr lang="en-US" altLang="ko-KR" kern="0" dirty="0">
                <a:solidFill>
                  <a:srgbClr val="212529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kern="0" dirty="0">
                <a:solidFill>
                  <a:srgbClr val="212529"/>
                </a:solidFill>
              </a:rPr>
              <a:t>   </a:t>
            </a:r>
            <a:r>
              <a:rPr lang="en-US" altLang="ko-KR" sz="1800" kern="0" dirty="0">
                <a:solidFill>
                  <a:srgbClr val="212529"/>
                </a:solidFill>
              </a:rPr>
              <a:t>- </a:t>
            </a:r>
            <a:r>
              <a:rPr lang="ko-KR" altLang="en-US" sz="1800" kern="0" dirty="0" err="1">
                <a:solidFill>
                  <a:srgbClr val="FF0000"/>
                </a:solidFill>
              </a:rPr>
              <a:t>청년후계농육성자금</a:t>
            </a:r>
            <a:r>
              <a:rPr lang="ko-KR" altLang="en-US" sz="1800" kern="0" dirty="0">
                <a:solidFill>
                  <a:srgbClr val="FF0000"/>
                </a:solidFill>
              </a:rPr>
              <a:t> 지원 확대 </a:t>
            </a:r>
            <a:r>
              <a:rPr lang="en-US" altLang="ko-KR" sz="1800" kern="0" dirty="0">
                <a:solidFill>
                  <a:srgbClr val="FF0000"/>
                </a:solidFill>
              </a:rPr>
              <a:t>:</a:t>
            </a:r>
            <a:r>
              <a:rPr lang="ko-KR" altLang="en-US" sz="1800" kern="0" dirty="0">
                <a:solidFill>
                  <a:srgbClr val="FF0000"/>
                </a:solidFill>
              </a:rPr>
              <a:t> </a:t>
            </a:r>
            <a:r>
              <a:rPr lang="en-US" altLang="ko-KR" sz="1800" kern="0" dirty="0">
                <a:solidFill>
                  <a:srgbClr val="FF0000"/>
                </a:solidFill>
              </a:rPr>
              <a:t>4000</a:t>
            </a:r>
            <a:r>
              <a:rPr lang="ko-KR" altLang="en-US" sz="1800" kern="0" dirty="0">
                <a:solidFill>
                  <a:srgbClr val="FF0000"/>
                </a:solidFill>
              </a:rPr>
              <a:t>명</a:t>
            </a:r>
            <a:r>
              <a:rPr lang="en-US" altLang="ko-KR" kern="0" dirty="0">
                <a:solidFill>
                  <a:srgbClr val="212529"/>
                </a:solidFill>
              </a:rPr>
              <a:t>(22</a:t>
            </a:r>
            <a:r>
              <a:rPr lang="ko-KR" altLang="en-US" kern="0" dirty="0">
                <a:solidFill>
                  <a:srgbClr val="212529"/>
                </a:solidFill>
              </a:rPr>
              <a:t>년 </a:t>
            </a:r>
            <a:r>
              <a:rPr lang="en-US" altLang="ko-KR" kern="0" dirty="0">
                <a:solidFill>
                  <a:srgbClr val="212529"/>
                </a:solidFill>
              </a:rPr>
              <a:t>2000</a:t>
            </a:r>
            <a:r>
              <a:rPr lang="ko-KR" altLang="en-US" kern="0" dirty="0" smtClean="0">
                <a:solidFill>
                  <a:srgbClr val="212529"/>
                </a:solidFill>
              </a:rPr>
              <a:t>명</a:t>
            </a:r>
            <a:r>
              <a:rPr lang="en-US" altLang="ko-KR" kern="0" dirty="0" smtClean="0">
                <a:solidFill>
                  <a:srgbClr val="212529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kern="0" dirty="0" smtClean="0">
                <a:solidFill>
                  <a:srgbClr val="212529"/>
                </a:solidFill>
              </a:rPr>
              <a:t> </a:t>
            </a:r>
            <a:r>
              <a:rPr lang="ko-KR" altLang="en-US" sz="1800" b="1" kern="800" dirty="0"/>
              <a:t>❍ </a:t>
            </a:r>
            <a:r>
              <a:rPr lang="ko-KR" altLang="en-US" sz="1800" kern="0" dirty="0">
                <a:solidFill>
                  <a:srgbClr val="212529"/>
                </a:solidFill>
              </a:rPr>
              <a:t>자금용도 </a:t>
            </a:r>
            <a:r>
              <a:rPr lang="en-US" altLang="ko-KR" sz="1800" kern="0" dirty="0">
                <a:solidFill>
                  <a:srgbClr val="212529"/>
                </a:solidFill>
              </a:rPr>
              <a:t>: </a:t>
            </a:r>
            <a:r>
              <a:rPr lang="ko-KR" altLang="en-US" sz="1800" kern="0" dirty="0">
                <a:solidFill>
                  <a:srgbClr val="FF0000"/>
                </a:solidFill>
              </a:rPr>
              <a:t>농지 구입</a:t>
            </a:r>
            <a:r>
              <a:rPr lang="en-US" altLang="ko-KR" sz="1800" kern="0" dirty="0">
                <a:solidFill>
                  <a:srgbClr val="FF0000"/>
                </a:solidFill>
              </a:rPr>
              <a:t>·</a:t>
            </a:r>
            <a:r>
              <a:rPr lang="ko-KR" altLang="en-US" sz="1800" kern="0" dirty="0">
                <a:solidFill>
                  <a:srgbClr val="FF0000"/>
                </a:solidFill>
              </a:rPr>
              <a:t>임차</a:t>
            </a:r>
            <a:r>
              <a:rPr lang="en-US" altLang="ko-KR" sz="1800" kern="0" dirty="0">
                <a:solidFill>
                  <a:srgbClr val="FF0000"/>
                </a:solidFill>
              </a:rPr>
              <a:t>, </a:t>
            </a:r>
            <a:r>
              <a:rPr lang="ko-KR" altLang="en-US" sz="1800" kern="0" dirty="0">
                <a:solidFill>
                  <a:srgbClr val="FF0000"/>
                </a:solidFill>
              </a:rPr>
              <a:t>하우스</a:t>
            </a:r>
            <a:r>
              <a:rPr lang="en-US" altLang="ko-KR" sz="1800" kern="0" dirty="0">
                <a:solidFill>
                  <a:srgbClr val="FF0000"/>
                </a:solidFill>
              </a:rPr>
              <a:t>·</a:t>
            </a:r>
            <a:r>
              <a:rPr lang="ko-KR" altLang="en-US" sz="1800" kern="0" dirty="0">
                <a:solidFill>
                  <a:srgbClr val="FF0000"/>
                </a:solidFill>
              </a:rPr>
              <a:t>온실</a:t>
            </a:r>
            <a:r>
              <a:rPr lang="en-US" altLang="ko-KR" sz="1800" kern="0" dirty="0">
                <a:solidFill>
                  <a:srgbClr val="FF0000"/>
                </a:solidFill>
              </a:rPr>
              <a:t>·</a:t>
            </a:r>
            <a:r>
              <a:rPr lang="ko-KR" altLang="en-US" sz="1800" kern="0" dirty="0">
                <a:solidFill>
                  <a:srgbClr val="FF0000"/>
                </a:solidFill>
              </a:rPr>
              <a:t>축사 등 설치</a:t>
            </a:r>
            <a:r>
              <a:rPr lang="en-US" altLang="ko-KR" sz="1800" kern="0" dirty="0">
                <a:solidFill>
                  <a:srgbClr val="FF0000"/>
                </a:solidFill>
              </a:rPr>
              <a:t>·</a:t>
            </a:r>
            <a:r>
              <a:rPr lang="ko-KR" altLang="en-US" sz="1800" kern="0" dirty="0">
                <a:solidFill>
                  <a:srgbClr val="FF0000"/>
                </a:solidFill>
              </a:rPr>
              <a:t>임차</a:t>
            </a:r>
            <a:r>
              <a:rPr lang="en-US" altLang="ko-KR" sz="1800" kern="0" dirty="0">
                <a:solidFill>
                  <a:srgbClr val="FF0000"/>
                </a:solidFill>
              </a:rPr>
              <a:t>, </a:t>
            </a:r>
            <a:r>
              <a:rPr lang="ko-KR" altLang="en-US" sz="1800" kern="0" dirty="0">
                <a:solidFill>
                  <a:srgbClr val="FF0000"/>
                </a:solidFill>
              </a:rPr>
              <a:t>과수원</a:t>
            </a:r>
            <a:r>
              <a:rPr lang="en-US" altLang="ko-KR" sz="1800" kern="0" dirty="0">
                <a:solidFill>
                  <a:srgbClr val="FF0000"/>
                </a:solidFill>
              </a:rPr>
              <a:t>·</a:t>
            </a:r>
          </a:p>
          <a:p>
            <a:pPr>
              <a:lnSpc>
                <a:spcPct val="150000"/>
              </a:lnSpc>
            </a:pPr>
            <a:r>
              <a:rPr lang="en-US" altLang="ko-KR" sz="1800" kern="0" dirty="0">
                <a:solidFill>
                  <a:srgbClr val="FF0000"/>
                </a:solidFill>
              </a:rPr>
              <a:t>     </a:t>
            </a:r>
            <a:r>
              <a:rPr lang="ko-KR" altLang="en-US" sz="1800" kern="0" dirty="0" err="1">
                <a:solidFill>
                  <a:srgbClr val="FF0000"/>
                </a:solidFill>
              </a:rPr>
              <a:t>버섯재배사</a:t>
            </a:r>
            <a:r>
              <a:rPr lang="en-US" altLang="ko-KR" sz="1800" kern="0" dirty="0">
                <a:solidFill>
                  <a:srgbClr val="FF0000"/>
                </a:solidFill>
              </a:rPr>
              <a:t>·</a:t>
            </a:r>
            <a:r>
              <a:rPr lang="ko-KR" altLang="en-US" sz="1800" kern="0" dirty="0">
                <a:solidFill>
                  <a:srgbClr val="FF0000"/>
                </a:solidFill>
              </a:rPr>
              <a:t>관수 등 영농 기반시설을 설치 및 개보수</a:t>
            </a:r>
            <a:r>
              <a:rPr lang="en-US" altLang="ko-KR" sz="1800" kern="0" dirty="0">
                <a:solidFill>
                  <a:srgbClr val="FF0000"/>
                </a:solidFill>
              </a:rPr>
              <a:t>, </a:t>
            </a:r>
            <a:r>
              <a:rPr lang="ko-KR" altLang="en-US" sz="1800" kern="0" dirty="0">
                <a:solidFill>
                  <a:srgbClr val="FF0000"/>
                </a:solidFill>
              </a:rPr>
              <a:t>농기계</a:t>
            </a:r>
            <a:r>
              <a:rPr lang="en-US" altLang="ko-KR" sz="1800" kern="0" dirty="0">
                <a:solidFill>
                  <a:srgbClr val="FF0000"/>
                </a:solidFill>
              </a:rPr>
              <a:t>, </a:t>
            </a:r>
            <a:r>
              <a:rPr lang="ko-KR" altLang="en-US" sz="1800" kern="0" dirty="0">
                <a:solidFill>
                  <a:srgbClr val="FF0000"/>
                </a:solidFill>
              </a:rPr>
              <a:t>농업용 화</a:t>
            </a:r>
            <a:endParaRPr lang="en-US" altLang="ko-KR" sz="1800" kern="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kern="0" dirty="0">
                <a:solidFill>
                  <a:srgbClr val="FF0000"/>
                </a:solidFill>
              </a:rPr>
              <a:t>     </a:t>
            </a:r>
            <a:r>
              <a:rPr lang="ko-KR" altLang="en-US" sz="1800" kern="0" dirty="0">
                <a:solidFill>
                  <a:srgbClr val="FF0000"/>
                </a:solidFill>
              </a:rPr>
              <a:t>물자동차 구입</a:t>
            </a:r>
            <a:endParaRPr lang="en-US" altLang="ko-KR" sz="18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1309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528" y="889108"/>
            <a:ext cx="8423242" cy="457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en-US" altLang="ko-KR" sz="2399" dirty="0">
              <a:solidFill>
                <a:srgbClr val="0000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2681" y="2815314"/>
            <a:ext cx="629036" cy="4569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181" tIns="45478" rIns="91181" bIns="4547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2799" spc="5">
                <a:solidFill>
                  <a:srgbClr val="FFFFFF">
                    <a:alpha val="100000"/>
                  </a:srgbClr>
                </a:solidFill>
                <a:latin typeface="Arial"/>
                <a:ea typeface="휴먼둥근헤드라인"/>
                <a:sym typeface="Wingdings"/>
              </a:rPr>
              <a:t>Ⅲ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37347" y="4349719"/>
            <a:ext cx="3851230" cy="4317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ko-KR" altLang="en-US" sz="2199" spc="5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둥근헤드라인"/>
              <a:ea typeface="휴먼둥근헤드라인"/>
              <a:sym typeface="Wingding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64300" y="5070439"/>
            <a:ext cx="546093" cy="5238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ko-KR" altLang="en-US" sz="2799" spc="5">
              <a:solidFill>
                <a:srgbClr val="FFFFFF">
                  <a:alpha val="100000"/>
                </a:srgbClr>
              </a:solidFill>
              <a:latin typeface="Arial"/>
              <a:ea typeface="휴먼둥근헤드라인"/>
              <a:sym typeface="Wingding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9391" y="980728"/>
            <a:ext cx="950424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1800" dirty="0">
                <a:solidFill>
                  <a:srgbClr val="000000"/>
                </a:solidFill>
              </a:rPr>
              <a:t> ❍ </a:t>
            </a:r>
            <a:r>
              <a:rPr lang="ko-KR" altLang="en-US" sz="1800" kern="0" spc="-30" dirty="0">
                <a:solidFill>
                  <a:srgbClr val="C00000"/>
                </a:solidFill>
              </a:rPr>
              <a:t>자격 </a:t>
            </a:r>
            <a:r>
              <a:rPr lang="en-US" altLang="ko-KR" sz="1800" kern="0" spc="-30" dirty="0">
                <a:solidFill>
                  <a:srgbClr val="C00000"/>
                </a:solidFill>
              </a:rPr>
              <a:t>: </a:t>
            </a:r>
            <a:r>
              <a:rPr lang="ko-KR" altLang="en-US" sz="1800" kern="0" spc="-30" dirty="0">
                <a:solidFill>
                  <a:srgbClr val="C00000"/>
                </a:solidFill>
              </a:rPr>
              <a:t>만 </a:t>
            </a:r>
            <a:r>
              <a:rPr lang="en-US" altLang="ko-KR" sz="1800" kern="0" spc="-30" dirty="0">
                <a:solidFill>
                  <a:srgbClr val="C00000"/>
                </a:solidFill>
              </a:rPr>
              <a:t>18</a:t>
            </a:r>
            <a:r>
              <a:rPr lang="ko-KR" altLang="en-US" sz="1800" kern="0" spc="-30" dirty="0">
                <a:solidFill>
                  <a:srgbClr val="C00000"/>
                </a:solidFill>
              </a:rPr>
              <a:t>세 이상</a:t>
            </a:r>
            <a:r>
              <a:rPr lang="en-US" altLang="ko-KR" sz="1800" kern="0" spc="-30" dirty="0">
                <a:solidFill>
                  <a:srgbClr val="C00000"/>
                </a:solidFill>
              </a:rPr>
              <a:t>~40</a:t>
            </a:r>
            <a:r>
              <a:rPr lang="ko-KR" altLang="en-US" sz="1800" kern="0" spc="-30" dirty="0">
                <a:solidFill>
                  <a:srgbClr val="C00000"/>
                </a:solidFill>
              </a:rPr>
              <a:t>세 미만</a:t>
            </a:r>
            <a:r>
              <a:rPr lang="en-US" altLang="ko-KR" sz="1800" kern="0" spc="-30" dirty="0">
                <a:solidFill>
                  <a:srgbClr val="000000"/>
                </a:solidFill>
              </a:rPr>
              <a:t>, </a:t>
            </a:r>
            <a:r>
              <a:rPr lang="ko-KR" altLang="en-US" sz="1800" kern="0" spc="-30" dirty="0" err="1">
                <a:solidFill>
                  <a:srgbClr val="000000"/>
                </a:solidFill>
              </a:rPr>
              <a:t>영농경력이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 없거나 종사한 지 </a:t>
            </a:r>
            <a:r>
              <a:rPr lang="en-US" altLang="ko-KR" sz="1800" kern="0" spc="-30" dirty="0">
                <a:solidFill>
                  <a:srgbClr val="000000"/>
                </a:solidFill>
              </a:rPr>
              <a:t>3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년 이하</a:t>
            </a:r>
            <a:r>
              <a:rPr lang="en-US" altLang="ko-KR" sz="1800" kern="0" spc="-30" dirty="0">
                <a:solidFill>
                  <a:srgbClr val="000000"/>
                </a:solidFill>
              </a:rPr>
              <a:t>, </a:t>
            </a:r>
            <a:r>
              <a:rPr lang="ko-KR" altLang="en-US" sz="1800" kern="0" spc="-30" dirty="0" smtClean="0">
                <a:solidFill>
                  <a:srgbClr val="000000"/>
                </a:solidFill>
              </a:rPr>
              <a:t>대상자 </a:t>
            </a:r>
            <a:r>
              <a:rPr lang="ko-KR" altLang="en-US" sz="1800" kern="0" spc="-30" dirty="0" err="1">
                <a:solidFill>
                  <a:srgbClr val="000000"/>
                </a:solidFill>
              </a:rPr>
              <a:t>선정시</a:t>
            </a:r>
            <a:r>
              <a:rPr lang="en-US" altLang="ko-KR" sz="1800" kern="0" spc="-30" dirty="0" smtClean="0">
                <a:solidFill>
                  <a:srgbClr val="000000"/>
                </a:solidFill>
              </a:rPr>
              <a:t>-</a:t>
            </a:r>
          </a:p>
          <a:p>
            <a:pPr algn="just" fontAlgn="base">
              <a:lnSpc>
                <a:spcPct val="200000"/>
              </a:lnSpc>
            </a:pPr>
            <a:r>
              <a:rPr lang="en-US" altLang="ko-KR" sz="1800" kern="0" spc="-30" dirty="0">
                <a:solidFill>
                  <a:srgbClr val="000000"/>
                </a:solidFill>
              </a:rPr>
              <a:t> </a:t>
            </a:r>
            <a:r>
              <a:rPr lang="en-US" altLang="ko-KR" sz="1800" kern="0" spc="-30" dirty="0" smtClean="0">
                <a:solidFill>
                  <a:srgbClr val="000000"/>
                </a:solidFill>
              </a:rPr>
              <a:t>             </a:t>
            </a:r>
            <a:r>
              <a:rPr lang="ko-KR" altLang="en-US" sz="1800" kern="0" spc="-30" dirty="0" smtClean="0">
                <a:solidFill>
                  <a:srgbClr val="000000"/>
                </a:solidFill>
              </a:rPr>
              <a:t>영농정착지원금으로 </a:t>
            </a:r>
            <a:r>
              <a:rPr lang="en-US" altLang="ko-KR" sz="1800" kern="0" spc="-30" dirty="0">
                <a:solidFill>
                  <a:srgbClr val="000000"/>
                </a:solidFill>
              </a:rPr>
              <a:t>3</a:t>
            </a:r>
            <a:r>
              <a:rPr lang="ko-KR" altLang="en-US" sz="1800" kern="0" spc="-30" dirty="0" smtClean="0">
                <a:solidFill>
                  <a:srgbClr val="000000"/>
                </a:solidFill>
              </a:rPr>
              <a:t>년간 지원</a:t>
            </a:r>
            <a:r>
              <a:rPr lang="en-US" altLang="ko-KR" sz="1800" kern="0" spc="-30" dirty="0" smtClean="0">
                <a:solidFill>
                  <a:srgbClr val="000000"/>
                </a:solidFill>
              </a:rPr>
              <a:t>.</a:t>
            </a:r>
            <a:endParaRPr lang="ko-KR" altLang="en-US" sz="18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200000"/>
              </a:lnSpc>
            </a:pPr>
            <a:r>
              <a:rPr lang="ko-KR" altLang="en-US" sz="1800" dirty="0">
                <a:solidFill>
                  <a:srgbClr val="000000"/>
                </a:solidFill>
              </a:rPr>
              <a:t> ❍ </a:t>
            </a:r>
            <a:r>
              <a:rPr lang="ko-KR" altLang="en-US" sz="1800" kern="0" spc="-30" dirty="0">
                <a:solidFill>
                  <a:srgbClr val="C00000"/>
                </a:solidFill>
              </a:rPr>
              <a:t>대출 </a:t>
            </a:r>
            <a:r>
              <a:rPr lang="en-US" altLang="ko-KR" sz="1800" kern="0" spc="-30" dirty="0">
                <a:solidFill>
                  <a:srgbClr val="C00000"/>
                </a:solidFill>
              </a:rPr>
              <a:t>: </a:t>
            </a:r>
            <a:r>
              <a:rPr lang="en-US" altLang="ko-KR" sz="1800" kern="0" spc="-30" dirty="0" smtClean="0">
                <a:solidFill>
                  <a:srgbClr val="C00000"/>
                </a:solidFill>
              </a:rPr>
              <a:t>5</a:t>
            </a:r>
            <a:r>
              <a:rPr lang="ko-KR" altLang="en-US" sz="1800" kern="0" spc="-30" dirty="0" smtClean="0">
                <a:solidFill>
                  <a:srgbClr val="C00000"/>
                </a:solidFill>
              </a:rPr>
              <a:t>억원 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한도</a:t>
            </a:r>
            <a:r>
              <a:rPr lang="en-US" altLang="ko-KR" sz="1800" kern="0" spc="-30" dirty="0">
                <a:solidFill>
                  <a:srgbClr val="000000"/>
                </a:solidFill>
              </a:rPr>
              <a:t>, 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금리는 연 </a:t>
            </a:r>
            <a:r>
              <a:rPr lang="en-US" altLang="ko-KR" sz="1800" kern="0" spc="-30" dirty="0" smtClean="0">
                <a:solidFill>
                  <a:srgbClr val="000000"/>
                </a:solidFill>
              </a:rPr>
              <a:t>1.5% 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고정금리와 </a:t>
            </a:r>
            <a:r>
              <a:rPr lang="ko-KR" altLang="en-US" sz="1800" kern="0" spc="-30" dirty="0" smtClean="0">
                <a:solidFill>
                  <a:srgbClr val="000000"/>
                </a:solidFill>
              </a:rPr>
              <a:t>변동금리</a:t>
            </a:r>
            <a:r>
              <a:rPr lang="en-US" altLang="ko-KR" sz="1800" kern="0" spc="-30" dirty="0" smtClean="0">
                <a:solidFill>
                  <a:srgbClr val="000000"/>
                </a:solidFill>
              </a:rPr>
              <a:t> </a:t>
            </a:r>
            <a:r>
              <a:rPr lang="ko-KR" altLang="en-US" sz="1800" kern="0" spc="-30" dirty="0" smtClean="0">
                <a:solidFill>
                  <a:srgbClr val="000000"/>
                </a:solidFill>
              </a:rPr>
              <a:t>중 선택</a:t>
            </a:r>
            <a:endParaRPr lang="en-US" altLang="ko-KR" sz="1800" kern="0" spc="-30" dirty="0" smtClean="0">
              <a:solidFill>
                <a:srgbClr val="000000"/>
              </a:solidFill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sz="1800" kern="0" spc="-30" dirty="0">
                <a:solidFill>
                  <a:srgbClr val="000000"/>
                </a:solidFill>
              </a:rPr>
              <a:t> </a:t>
            </a:r>
            <a:r>
              <a:rPr lang="en-US" altLang="ko-KR" sz="1800" kern="0" spc="-30" dirty="0" smtClean="0">
                <a:solidFill>
                  <a:srgbClr val="000000"/>
                </a:solidFill>
              </a:rPr>
              <a:t>            </a:t>
            </a:r>
            <a:r>
              <a:rPr lang="ko-KR" altLang="en-US" sz="1800" kern="0" spc="-30" dirty="0" smtClean="0">
                <a:solidFill>
                  <a:srgbClr val="000000"/>
                </a:solidFill>
              </a:rPr>
              <a:t> </a:t>
            </a:r>
            <a:r>
              <a:rPr lang="ko-KR" altLang="en-US" sz="1800" kern="0" spc="-30" dirty="0">
                <a:solidFill>
                  <a:srgbClr val="C00000"/>
                </a:solidFill>
              </a:rPr>
              <a:t>대출기간은 </a:t>
            </a:r>
            <a:r>
              <a:rPr lang="en-US" altLang="ko-KR" sz="1800" kern="0" spc="-30" dirty="0" smtClean="0">
                <a:solidFill>
                  <a:srgbClr val="C00000"/>
                </a:solidFill>
              </a:rPr>
              <a:t>25</a:t>
            </a:r>
            <a:r>
              <a:rPr lang="ko-KR" altLang="en-US" sz="1800" kern="0" spc="-30" dirty="0" smtClean="0">
                <a:solidFill>
                  <a:srgbClr val="C00000"/>
                </a:solidFill>
              </a:rPr>
              <a:t>년으로</a:t>
            </a:r>
            <a:r>
              <a:rPr lang="en-US" altLang="ko-KR" sz="1800" kern="0" spc="-30" dirty="0">
                <a:solidFill>
                  <a:srgbClr val="C00000"/>
                </a:solidFill>
              </a:rPr>
              <a:t>, 5</a:t>
            </a:r>
            <a:r>
              <a:rPr lang="ko-KR" altLang="en-US" sz="1800" kern="0" spc="-30" dirty="0">
                <a:solidFill>
                  <a:srgbClr val="C00000"/>
                </a:solidFill>
              </a:rPr>
              <a:t>년 거치 </a:t>
            </a:r>
            <a:r>
              <a:rPr lang="en-US" altLang="ko-KR" sz="1800" kern="0" spc="-30" dirty="0" smtClean="0">
                <a:solidFill>
                  <a:srgbClr val="C00000"/>
                </a:solidFill>
              </a:rPr>
              <a:t>20</a:t>
            </a:r>
            <a:r>
              <a:rPr lang="ko-KR" altLang="en-US" sz="1800" kern="0" spc="-30" dirty="0" smtClean="0">
                <a:solidFill>
                  <a:srgbClr val="C00000"/>
                </a:solidFill>
              </a:rPr>
              <a:t>년 </a:t>
            </a:r>
            <a:r>
              <a:rPr lang="ko-KR" altLang="en-US" sz="1800" kern="0" spc="-30" dirty="0">
                <a:solidFill>
                  <a:srgbClr val="C00000"/>
                </a:solidFill>
              </a:rPr>
              <a:t>분할상환</a:t>
            </a:r>
            <a:r>
              <a:rPr lang="en-US" altLang="ko-KR" sz="1800" kern="0" spc="-30" dirty="0">
                <a:solidFill>
                  <a:srgbClr val="000000"/>
                </a:solidFill>
              </a:rPr>
              <a:t>,</a:t>
            </a:r>
            <a:endParaRPr lang="ko-KR" altLang="en-US" sz="18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200000"/>
              </a:lnSpc>
            </a:pPr>
            <a:r>
              <a:rPr lang="ko-KR" altLang="en-US" sz="1800" kern="0" spc="-30" dirty="0">
                <a:solidFill>
                  <a:srgbClr val="000000"/>
                </a:solidFill>
              </a:rPr>
              <a:t>   </a:t>
            </a:r>
            <a:r>
              <a:rPr lang="ko-KR" altLang="en-US" sz="1800" kern="0" spc="-30" dirty="0" smtClean="0">
                <a:solidFill>
                  <a:srgbClr val="000000"/>
                </a:solidFill>
              </a:rPr>
              <a:t> </a:t>
            </a:r>
            <a:r>
              <a:rPr lang="en-US" altLang="ko-KR" sz="1800" kern="0" spc="-30" dirty="0" smtClean="0">
                <a:solidFill>
                  <a:srgbClr val="000000"/>
                </a:solidFill>
              </a:rPr>
              <a:t>-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자금은 </a:t>
            </a:r>
            <a:r>
              <a:rPr lang="ko-KR" altLang="en-US" sz="1800" kern="0" spc="-30" dirty="0" err="1">
                <a:solidFill>
                  <a:srgbClr val="000000"/>
                </a:solidFill>
              </a:rPr>
              <a:t>농지구입</a:t>
            </a:r>
            <a:r>
              <a:rPr lang="en-US" altLang="ko-KR" sz="1800" kern="0" spc="-30" dirty="0">
                <a:solidFill>
                  <a:srgbClr val="000000"/>
                </a:solidFill>
              </a:rPr>
              <a:t>·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임차</a:t>
            </a:r>
            <a:r>
              <a:rPr lang="en-US" altLang="ko-KR" sz="1800" kern="0" spc="-30" dirty="0">
                <a:solidFill>
                  <a:srgbClr val="000000"/>
                </a:solidFill>
              </a:rPr>
              <a:t>, 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비닐하우스</a:t>
            </a:r>
            <a:r>
              <a:rPr lang="en-US" altLang="ko-KR" sz="1800" kern="0" spc="-30" dirty="0">
                <a:solidFill>
                  <a:srgbClr val="000000"/>
                </a:solidFill>
              </a:rPr>
              <a:t>·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온실</a:t>
            </a:r>
            <a:r>
              <a:rPr lang="en-US" altLang="ko-KR" sz="1800" kern="0" spc="-30" dirty="0">
                <a:solidFill>
                  <a:srgbClr val="000000"/>
                </a:solidFill>
              </a:rPr>
              <a:t>·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축사 등 시설 설치</a:t>
            </a:r>
            <a:r>
              <a:rPr lang="en-US" altLang="ko-KR" sz="1800" kern="0" spc="-30" dirty="0">
                <a:solidFill>
                  <a:srgbClr val="000000"/>
                </a:solidFill>
              </a:rPr>
              <a:t>·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임차 </a:t>
            </a:r>
            <a:r>
              <a:rPr lang="ko-KR" altLang="en-US" sz="1800" kern="0" spc="-30" dirty="0" smtClean="0">
                <a:solidFill>
                  <a:srgbClr val="000000"/>
                </a:solidFill>
              </a:rPr>
              <a:t>등 사용</a:t>
            </a:r>
            <a:endParaRPr lang="en-US" altLang="ko-KR" sz="1800" kern="0" spc="-30" dirty="0" smtClean="0">
              <a:solidFill>
                <a:srgbClr val="000000"/>
              </a:solidFill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sz="1800" kern="0" spc="-30" dirty="0">
                <a:solidFill>
                  <a:srgbClr val="000000"/>
                </a:solidFill>
              </a:rPr>
              <a:t> </a:t>
            </a:r>
            <a:r>
              <a:rPr lang="en-US" altLang="ko-KR" sz="1800" kern="0" spc="-30" dirty="0" smtClean="0">
                <a:solidFill>
                  <a:srgbClr val="000000"/>
                </a:solidFill>
              </a:rPr>
              <a:t>      (</a:t>
            </a:r>
            <a:r>
              <a:rPr lang="ko-KR" altLang="en-US" sz="1800" kern="0" spc="-30" dirty="0" smtClean="0">
                <a:solidFill>
                  <a:srgbClr val="000000"/>
                </a:solidFill>
              </a:rPr>
              <a:t>대출금리</a:t>
            </a:r>
            <a:r>
              <a:rPr lang="en-US" altLang="ko-KR" sz="1800" kern="0" spc="-30" dirty="0" smtClean="0">
                <a:solidFill>
                  <a:srgbClr val="000000"/>
                </a:solidFill>
              </a:rPr>
              <a:t> </a:t>
            </a:r>
            <a:r>
              <a:rPr lang="ko-KR" altLang="en-US" sz="1800" kern="0" spc="-30" dirty="0" smtClean="0">
                <a:solidFill>
                  <a:srgbClr val="000000"/>
                </a:solidFill>
              </a:rPr>
              <a:t>기간 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등은 </a:t>
            </a:r>
            <a:r>
              <a:rPr lang="ko-KR" altLang="en-US" sz="1800" kern="0" spc="-30" dirty="0" err="1">
                <a:solidFill>
                  <a:srgbClr val="000000"/>
                </a:solidFill>
              </a:rPr>
              <a:t>후계농업경영인육성자금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 조건과 동일</a:t>
            </a:r>
            <a:r>
              <a:rPr lang="en-US" altLang="ko-KR" sz="1800" kern="0" spc="-30" dirty="0">
                <a:solidFill>
                  <a:srgbClr val="000000"/>
                </a:solidFill>
              </a:rPr>
              <a:t>)</a:t>
            </a:r>
            <a:endParaRPr lang="ko-KR" altLang="en-US" sz="18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200000"/>
              </a:lnSpc>
            </a:pPr>
            <a:r>
              <a:rPr lang="ko-KR" altLang="en-US" sz="1800" kern="0" spc="-30" dirty="0">
                <a:solidFill>
                  <a:srgbClr val="000000"/>
                </a:solidFill>
              </a:rPr>
              <a:t>    </a:t>
            </a:r>
            <a:r>
              <a:rPr lang="ko-KR" altLang="en-US" sz="1800" kern="0" spc="-30" dirty="0" smtClean="0">
                <a:solidFill>
                  <a:srgbClr val="000000"/>
                </a:solidFill>
              </a:rPr>
              <a:t>  * 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후계농업경영인과 </a:t>
            </a:r>
            <a:r>
              <a:rPr lang="ko-KR" altLang="en-US" sz="1800" kern="0" spc="-30" dirty="0" err="1">
                <a:solidFill>
                  <a:srgbClr val="000000"/>
                </a:solidFill>
              </a:rPr>
              <a:t>청년창업농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 선발은 별도로 이뤄지며</a:t>
            </a:r>
            <a:r>
              <a:rPr lang="en-US" altLang="ko-KR" sz="1800" kern="0" spc="-30" dirty="0">
                <a:solidFill>
                  <a:srgbClr val="000000"/>
                </a:solidFill>
              </a:rPr>
              <a:t>, </a:t>
            </a:r>
            <a:r>
              <a:rPr lang="ko-KR" altLang="en-US" sz="1800" kern="0" spc="-30" dirty="0" err="1">
                <a:solidFill>
                  <a:srgbClr val="000000"/>
                </a:solidFill>
              </a:rPr>
              <a:t>중복신청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 불가능</a:t>
            </a:r>
            <a:endParaRPr lang="ko-KR" altLang="en-US" sz="18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200000"/>
              </a:lnSpc>
            </a:pPr>
            <a:r>
              <a:rPr lang="ko-KR" altLang="en-US" sz="1800" kern="0" spc="-30" dirty="0">
                <a:solidFill>
                  <a:srgbClr val="000000"/>
                </a:solidFill>
              </a:rPr>
              <a:t>    </a:t>
            </a:r>
            <a:r>
              <a:rPr lang="ko-KR" altLang="en-US" sz="1800" kern="0" spc="-30" dirty="0" smtClean="0">
                <a:solidFill>
                  <a:srgbClr val="000000"/>
                </a:solidFill>
              </a:rPr>
              <a:t>  * 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후계농업경영인도 신청 자격</a:t>
            </a:r>
            <a:r>
              <a:rPr lang="en-US" altLang="ko-KR" sz="1800" kern="0" spc="-30" dirty="0">
                <a:solidFill>
                  <a:srgbClr val="000000"/>
                </a:solidFill>
              </a:rPr>
              <a:t>·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요건을 갖추면 </a:t>
            </a:r>
            <a:r>
              <a:rPr lang="ko-KR" altLang="en-US" sz="1800" kern="0" spc="-30" dirty="0" err="1">
                <a:solidFill>
                  <a:srgbClr val="000000"/>
                </a:solidFill>
              </a:rPr>
              <a:t>청년창업농</a:t>
            </a:r>
            <a:r>
              <a:rPr lang="ko-KR" altLang="en-US" sz="1800" kern="0" spc="-30" dirty="0">
                <a:solidFill>
                  <a:srgbClr val="000000"/>
                </a:solidFill>
              </a:rPr>
              <a:t> 선발에 지원할 수 있음</a:t>
            </a:r>
            <a:endParaRPr lang="en-US" altLang="ko-KR" sz="1800" kern="0" spc="-30" dirty="0">
              <a:solidFill>
                <a:srgbClr val="000000"/>
              </a:solidFill>
            </a:endParaRPr>
          </a:p>
          <a:p>
            <a:pPr algn="just" fontAlgn="base">
              <a:lnSpc>
                <a:spcPct val="200000"/>
              </a:lnSpc>
            </a:pPr>
            <a:r>
              <a:rPr lang="ko-KR" altLang="en-US" sz="1800" dirty="0" smtClean="0">
                <a:solidFill>
                  <a:srgbClr val="000000"/>
                </a:solidFill>
              </a:rPr>
              <a:t> </a:t>
            </a:r>
            <a:r>
              <a:rPr lang="ko-KR" altLang="en-US" sz="1800" dirty="0">
                <a:solidFill>
                  <a:srgbClr val="000000"/>
                </a:solidFill>
              </a:rPr>
              <a:t>❍ </a:t>
            </a:r>
            <a:r>
              <a:rPr lang="ko-KR" altLang="en-US" sz="1800" kern="0" spc="-30" dirty="0">
                <a:solidFill>
                  <a:srgbClr val="C00000"/>
                </a:solidFill>
              </a:rPr>
              <a:t>정착지원금 </a:t>
            </a:r>
            <a:r>
              <a:rPr lang="en-US" altLang="ko-KR" sz="1800" kern="0" spc="-30" dirty="0">
                <a:solidFill>
                  <a:srgbClr val="C00000"/>
                </a:solidFill>
              </a:rPr>
              <a:t>: </a:t>
            </a:r>
            <a:r>
              <a:rPr lang="ko-KR" altLang="en-US" sz="1800" kern="0" spc="-30" dirty="0">
                <a:solidFill>
                  <a:srgbClr val="C00000"/>
                </a:solidFill>
              </a:rPr>
              <a:t>월 최대 </a:t>
            </a:r>
            <a:r>
              <a:rPr lang="en-US" altLang="ko-KR" sz="1800" kern="0" spc="-30" dirty="0" smtClean="0">
                <a:solidFill>
                  <a:srgbClr val="C00000"/>
                </a:solidFill>
              </a:rPr>
              <a:t>110</a:t>
            </a:r>
            <a:r>
              <a:rPr lang="ko-KR" altLang="en-US" sz="1800" kern="0" spc="-30" dirty="0">
                <a:solidFill>
                  <a:srgbClr val="C00000"/>
                </a:solidFill>
              </a:rPr>
              <a:t>만원 지원</a:t>
            </a:r>
            <a:endParaRPr lang="en-US" altLang="ko-KR" sz="1800" kern="0" spc="-30" dirty="0">
              <a:solidFill>
                <a:srgbClr val="C00000"/>
              </a:solidFill>
            </a:endParaRPr>
          </a:p>
          <a:p>
            <a:pPr algn="just" fontAlgn="base"/>
            <a:r>
              <a:rPr lang="ko-KR" altLang="en-US" sz="1800" kern="0" spc="-30" dirty="0">
                <a:solidFill>
                  <a:srgbClr val="000000"/>
                </a:solidFill>
              </a:rPr>
              <a:t>    </a:t>
            </a:r>
            <a:r>
              <a:rPr lang="ko-KR" altLang="en-US" sz="1800" kern="0" spc="-30" dirty="0" smtClean="0">
                <a:solidFill>
                  <a:srgbClr val="000000"/>
                </a:solidFill>
              </a:rPr>
              <a:t>  * </a:t>
            </a:r>
            <a:r>
              <a:rPr lang="en-US" altLang="ko-KR" sz="1800" dirty="0"/>
              <a:t>1</a:t>
            </a:r>
            <a:r>
              <a:rPr lang="ko-KR" altLang="en-US" sz="1800" dirty="0" err="1"/>
              <a:t>년차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110</a:t>
            </a:r>
            <a:r>
              <a:rPr lang="ko-KR" altLang="en-US" sz="1800" dirty="0"/>
              <a:t>만원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      2</a:t>
            </a:r>
            <a:r>
              <a:rPr lang="ko-KR" altLang="en-US" sz="1800" dirty="0" err="1"/>
              <a:t>년차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100</a:t>
            </a:r>
            <a:r>
              <a:rPr lang="ko-KR" altLang="en-US" sz="1800" dirty="0"/>
              <a:t>만원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     3</a:t>
            </a:r>
            <a:r>
              <a:rPr lang="ko-KR" altLang="en-US" sz="1800" dirty="0" err="1"/>
              <a:t>년차</a:t>
            </a:r>
            <a:r>
              <a:rPr lang="ko-KR" altLang="en-US" sz="1800" dirty="0"/>
              <a:t> </a:t>
            </a:r>
            <a:r>
              <a:rPr lang="en-US" altLang="ko-KR" sz="1800" dirty="0"/>
              <a:t>9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만원</a:t>
            </a:r>
            <a:endParaRPr lang="ko-KR" altLang="en-US" sz="1800" kern="0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1957" y="130127"/>
            <a:ext cx="5039557" cy="649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700" kern="0" spc="-30" dirty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700" kern="0" spc="-30" dirty="0" err="1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청년후계농육성자금</a:t>
            </a:r>
            <a:endParaRPr lang="ko-KR" altLang="en-US" sz="2700" kern="0" dirty="0">
              <a:solidFill>
                <a:srgbClr val="FFFF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7234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5391" y="615967"/>
            <a:ext cx="8423242" cy="457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en-US" altLang="ko-KR" sz="2399" dirty="0">
              <a:solidFill>
                <a:srgbClr val="0000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2681" y="2815314"/>
            <a:ext cx="629036" cy="4569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181" tIns="45478" rIns="91181" bIns="4547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2799" spc="5">
                <a:solidFill>
                  <a:srgbClr val="FFFFFF">
                    <a:alpha val="100000"/>
                  </a:srgbClr>
                </a:solidFill>
                <a:latin typeface="Arial"/>
                <a:ea typeface="휴먼둥근헤드라인"/>
                <a:sym typeface="Wingdings"/>
              </a:rPr>
              <a:t>Ⅲ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37347" y="4349719"/>
            <a:ext cx="3851230" cy="4317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ko-KR" altLang="en-US" sz="2199" spc="5">
              <a:solidFill>
                <a:srgbClr val="000000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둥근헤드라인"/>
              <a:ea typeface="휴먼둥근헤드라인"/>
              <a:sym typeface="Wingding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64300" y="5070439"/>
            <a:ext cx="546093" cy="5238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729" tIns="46538" rIns="89729" bIns="46538" anchor="t">
            <a:noAutofit/>
          </a:bodyPr>
          <a:lstStyle/>
          <a:p>
            <a:pPr defTabSz="899661">
              <a:buClr>
                <a:srgbClr val="000000">
                  <a:alpha val="100000"/>
                </a:srgbClr>
              </a:buClr>
              <a:buSzPct val="100000"/>
            </a:pPr>
            <a:endParaRPr lang="ko-KR" altLang="en-US" sz="2799" spc="5">
              <a:solidFill>
                <a:srgbClr val="FFFFFF">
                  <a:alpha val="100000"/>
                </a:srgbClr>
              </a:solidFill>
              <a:latin typeface="Arial"/>
              <a:ea typeface="휴먼둥근헤드라인"/>
              <a:sym typeface="Wingding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69297" y="452643"/>
            <a:ext cx="354420" cy="359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98" tIns="45699" rIns="91398" bIns="456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1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r>
              <a:rPr kumimoji="0" lang="ko-KR" altLang="ko-KR" sz="999">
                <a:solidFill>
                  <a:srgbClr val="000000"/>
                </a:solidFill>
                <a:latin typeface="바탕" panose="02030600000101010101" pitchFamily="18" charset="-127"/>
              </a:rPr>
              <a:t>  </a:t>
            </a:r>
            <a:endParaRPr kumimoji="0" lang="ko-KR" altLang="ko-KR" sz="600"/>
          </a:p>
          <a:p>
            <a:pPr defTabSz="913943" latinLnBrk="0"/>
            <a:endParaRPr kumimoji="0" lang="ko-KR" altLang="ko-KR" sz="1799"/>
          </a:p>
        </p:txBody>
      </p:sp>
      <p:sp>
        <p:nvSpPr>
          <p:cNvPr id="5" name="직사각형 4"/>
          <p:cNvSpPr/>
          <p:nvPr/>
        </p:nvSpPr>
        <p:spPr>
          <a:xfrm>
            <a:off x="128464" y="135751"/>
            <a:ext cx="630653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99661">
              <a:lnSpc>
                <a:spcPct val="150000"/>
              </a:lnSpc>
              <a:buClr>
                <a:srgbClr val="000000">
                  <a:alpha val="100000"/>
                </a:srgbClr>
              </a:buClr>
              <a:buSzPct val="100000"/>
            </a:pPr>
            <a:r>
              <a:rPr lang="en-US" altLang="ko-KR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700" b="1" dirty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귀농 </a:t>
            </a:r>
            <a:r>
              <a:rPr lang="ko-KR" altLang="en-US" sz="2700" b="1" dirty="0" err="1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농업창업</a:t>
            </a:r>
            <a:r>
              <a:rPr lang="ko-KR" altLang="en-US" sz="2700" b="1" dirty="0" smtClean="0">
                <a:solidFill>
                  <a:srgbClr val="FFFF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및 주택구입 지원사업</a:t>
            </a:r>
            <a:endParaRPr lang="ko-KR" altLang="en-US" sz="2700" b="1" dirty="0">
              <a:solidFill>
                <a:srgbClr val="FFFF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85762"/>
              </p:ext>
            </p:extLst>
          </p:nvPr>
        </p:nvGraphicFramePr>
        <p:xfrm>
          <a:off x="488504" y="1168224"/>
          <a:ext cx="9145016" cy="5610607"/>
        </p:xfrm>
        <a:graphic>
          <a:graphicData uri="http://schemas.openxmlformats.org/drawingml/2006/table">
            <a:tbl>
              <a:tblPr/>
              <a:tblGrid>
                <a:gridCol w="919728">
                  <a:extLst>
                    <a:ext uri="{9D8B030D-6E8A-4147-A177-3AD203B41FA5}">
                      <a16:colId xmlns:a16="http://schemas.microsoft.com/office/drawing/2014/main" val="3939015932"/>
                    </a:ext>
                  </a:extLst>
                </a:gridCol>
                <a:gridCol w="4146255">
                  <a:extLst>
                    <a:ext uri="{9D8B030D-6E8A-4147-A177-3AD203B41FA5}">
                      <a16:colId xmlns:a16="http://schemas.microsoft.com/office/drawing/2014/main" val="599434493"/>
                    </a:ext>
                  </a:extLst>
                </a:gridCol>
                <a:gridCol w="4079033">
                  <a:extLst>
                    <a:ext uri="{9D8B030D-6E8A-4147-A177-3AD203B41FA5}">
                      <a16:colId xmlns:a16="http://schemas.microsoft.com/office/drawing/2014/main" val="1347343982"/>
                    </a:ext>
                  </a:extLst>
                </a:gridCol>
              </a:tblGrid>
              <a:tr h="1682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농업 창업자금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주택마련 지원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74644"/>
                  </a:ext>
                </a:extLst>
              </a:tr>
              <a:tr h="4301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 대상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농촌 외의 지역에서 농업 외의 산업분야에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종사한자가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농촌지역으로 전입하여 </a:t>
                      </a:r>
                      <a:r>
                        <a:rPr lang="ko-KR" altLang="en-US" sz="800" b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농업을 전업으로 </a:t>
                      </a:r>
                      <a:r>
                        <a:rPr lang="ko-KR" altLang="en-US" sz="800" b="1" u="sng" kern="0" spc="0" dirty="0" err="1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하는자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귀농자 중 주택의 구입과 신축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리모델링 포함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계획이 있는 자 </a:t>
                      </a:r>
                      <a:r>
                        <a:rPr lang="en-US" altLang="ko-KR" sz="800" kern="0" spc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나이 제한 없음</a:t>
                      </a:r>
                      <a:r>
                        <a:rPr lang="en-US" altLang="ko-KR" sz="800" kern="0" spc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536684"/>
                  </a:ext>
                </a:extLst>
              </a:tr>
              <a:tr h="89277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지원 자격 및 요건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861060" marR="0" indent="-43053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귀농인 기준</a:t>
                      </a:r>
                      <a:r>
                        <a:rPr lang="ko-KR" altLang="en-US" sz="800" kern="0" spc="0" dirty="0">
                          <a:solidFill>
                            <a:srgbClr val="F7710D"/>
                          </a:solidFill>
                          <a:effectLst/>
                          <a:latin typeface="한양신명조"/>
                          <a:ea typeface="휴먼명조"/>
                        </a:rPr>
                        <a:t> </a:t>
                      </a:r>
                      <a:r>
                        <a:rPr lang="en-US" altLang="ko-KR" sz="800" kern="0" spc="0" dirty="0">
                          <a:solidFill>
                            <a:srgbClr val="F7710D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b="1" u="sng" kern="0" spc="0" dirty="0" err="1">
                          <a:solidFill>
                            <a:srgbClr val="F7710D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이주기한</a:t>
                      </a:r>
                      <a:r>
                        <a:rPr lang="en-US" altLang="ko-KR" sz="800" b="1" u="sng" kern="0" spc="0" dirty="0">
                          <a:solidFill>
                            <a:srgbClr val="F7710D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b="1" u="sng" kern="0" spc="0" dirty="0">
                          <a:solidFill>
                            <a:srgbClr val="F7710D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거주기간</a:t>
                      </a:r>
                      <a:r>
                        <a:rPr lang="en-US" altLang="ko-KR" sz="800" b="1" u="sng" kern="0" spc="0" dirty="0">
                          <a:solidFill>
                            <a:srgbClr val="F7710D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b="1" u="sng" kern="0" spc="0" dirty="0">
                          <a:solidFill>
                            <a:srgbClr val="F7710D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교육이수 실적</a:t>
                      </a:r>
                      <a:r>
                        <a:rPr lang="en-US" altLang="ko-KR" sz="800" b="1" u="sng" kern="0" spc="0" dirty="0">
                          <a:solidFill>
                            <a:srgbClr val="F7710D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b="1" u="sng" kern="0" spc="0" dirty="0">
                          <a:solidFill>
                            <a:srgbClr val="F7710D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세대주 </a:t>
                      </a:r>
                      <a:r>
                        <a:rPr lang="ko-KR" altLang="en-US" sz="800" b="1" u="sng" kern="0" spc="0" dirty="0" err="1">
                          <a:solidFill>
                            <a:srgbClr val="F7710D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직접신청</a:t>
                      </a:r>
                      <a:r>
                        <a:rPr lang="ko-KR" altLang="en-US" sz="800" u="sng" kern="0" spc="0" dirty="0" err="1">
                          <a:solidFill>
                            <a:srgbClr val="F7710D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을</a:t>
                      </a:r>
                      <a:r>
                        <a:rPr lang="ko-KR" altLang="en-US" sz="800" u="sng" kern="0" spc="0" dirty="0">
                          <a:solidFill>
                            <a:srgbClr val="F7710D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 모두 </a:t>
                      </a:r>
                      <a:r>
                        <a:rPr lang="ko-KR" altLang="en-US" sz="800" u="sng" kern="0" spc="0" dirty="0" err="1">
                          <a:solidFill>
                            <a:srgbClr val="F7710D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충족해야함</a:t>
                      </a:r>
                      <a:r>
                        <a:rPr lang="en-US" altLang="ko-KR" sz="800" kern="0" spc="0" dirty="0">
                          <a:solidFill>
                            <a:srgbClr val="F7710D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035050" marR="0" indent="-103505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b="1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이주기한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농촌지역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전입일 기준으로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년 미만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신청시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만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65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세 이하인 자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(1957.01.01.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이후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출생자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431800" marR="0" indent="-4318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거주기간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농어촌지역 전입일 기준으로 </a:t>
                      </a:r>
                      <a:r>
                        <a:rPr lang="en-US" altLang="ko-KR" sz="8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8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년 이상 농촌 외의 지역에서 거주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한 자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421640" marR="0" indent="-42164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</a:t>
                      </a:r>
                      <a:r>
                        <a:rPr lang="en-US" altLang="ko-KR" sz="800" b="1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b="1" u="sng" kern="0" spc="-11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교육이수 실적</a:t>
                      </a:r>
                      <a:r>
                        <a:rPr lang="en-US" altLang="ko-KR" sz="800" b="1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ko-KR" altLang="en-US" sz="800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농림축산식품부</a:t>
                      </a:r>
                      <a:r>
                        <a:rPr lang="en-US" altLang="ko-KR" sz="800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농촌진흥청</a:t>
                      </a:r>
                      <a:r>
                        <a:rPr lang="en-US" altLang="ko-KR" sz="800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산림청 및 지자체 등 공인된 기관에서 지정한 </a:t>
                      </a:r>
                      <a:r>
                        <a:rPr lang="ko-KR" altLang="en-US" sz="800" b="1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농업</a:t>
                      </a:r>
                      <a:r>
                        <a:rPr lang="en-US" altLang="ko-KR" sz="800" b="1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b="1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귀농</a:t>
                      </a:r>
                      <a:r>
                        <a:rPr lang="en-US" altLang="ko-KR" sz="800" b="1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800" b="1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교육을 </a:t>
                      </a:r>
                      <a:r>
                        <a:rPr lang="en-US" altLang="ko-KR" sz="800" b="1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100</a:t>
                      </a:r>
                      <a:r>
                        <a:rPr lang="ko-KR" altLang="en-US" sz="800" b="1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시간 이상</a:t>
                      </a:r>
                      <a:r>
                        <a:rPr lang="ko-KR" altLang="en-US" sz="800" kern="0" spc="-11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ko-KR" altLang="en-US" sz="800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이수한 자</a:t>
                      </a:r>
                      <a:r>
                        <a:rPr lang="en-US" altLang="ko-KR" sz="800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62689"/>
                  </a:ext>
                </a:extLst>
              </a:tr>
              <a:tr h="8927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861060" marR="0" indent="-43053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26FF"/>
                          </a:solidFill>
                          <a:effectLst/>
                          <a:latin typeface="휴먼명조"/>
                          <a:ea typeface="휴먼명조"/>
                        </a:rPr>
                        <a:t>재촌 비농업인 기준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농촌지역에 거주하면서 농업에 종사하지 않는 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en-US" altLang="ko-KR" sz="800" b="1" i="1" kern="0" spc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※</a:t>
                      </a:r>
                      <a:r>
                        <a:rPr lang="ko-KR" altLang="en-US" sz="800" b="1" i="1" kern="0" spc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창업자금만 신청가능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035050" marR="0" indent="-103505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b="1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비농업기간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ko-KR" altLang="en-US" sz="800" b="1" kern="0" spc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최근 </a:t>
                      </a:r>
                      <a:r>
                        <a:rPr lang="en-US" altLang="ko-KR" sz="800" b="1" kern="0" spc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5</a:t>
                      </a:r>
                      <a:r>
                        <a:rPr lang="ko-KR" altLang="en-US" sz="800" b="1" kern="0" spc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년 이내에 영농경험이 없는 자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만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65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세 이하 세대주 직접신청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1035050" marR="0" indent="-103505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b="1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거주기간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사업신청일 기준 농촌지역에 주민등록이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년 이상 등록되어 있는 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421640" marR="0" indent="-42164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</a:t>
                      </a:r>
                      <a:r>
                        <a:rPr lang="en-US" altLang="ko-KR" sz="800" b="1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b="1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교육이수 실적</a:t>
                      </a:r>
                      <a:r>
                        <a:rPr lang="en-US" altLang="ko-KR" sz="800" b="1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800" kern="0" spc="-11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ko-KR" altLang="en-US" sz="800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농림축산식품부</a:t>
                      </a:r>
                      <a:r>
                        <a:rPr lang="en-US" altLang="ko-KR" sz="800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농촌진흥청</a:t>
                      </a:r>
                      <a:r>
                        <a:rPr lang="en-US" altLang="ko-KR" sz="800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산림청 및 지자체 등 공인된 기관에서 지정한 농업</a:t>
                      </a:r>
                      <a:r>
                        <a:rPr lang="en-US" altLang="ko-KR" sz="800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귀농</a:t>
                      </a:r>
                      <a:r>
                        <a:rPr lang="en-US" altLang="ko-KR" sz="800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800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교육을 </a:t>
                      </a:r>
                      <a:r>
                        <a:rPr lang="en-US" altLang="ko-KR" sz="800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100</a:t>
                      </a:r>
                      <a:r>
                        <a:rPr lang="ko-KR" altLang="en-US" sz="800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시간 이상 이수한 자</a:t>
                      </a:r>
                      <a:r>
                        <a:rPr lang="en-US" altLang="ko-KR" sz="800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85976"/>
                  </a:ext>
                </a:extLst>
              </a:tr>
              <a:tr h="4460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지원 분야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22680" marR="0" indent="-112268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</a:t>
                      </a:r>
                      <a:r>
                        <a:rPr lang="ko-KR" altLang="en-US" sz="800" kern="0" spc="-11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en-US" altLang="ko-KR" sz="800" b="1" kern="0" spc="-1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《</a:t>
                      </a:r>
                      <a:r>
                        <a:rPr lang="ko-KR" altLang="en-US" sz="800" b="1" kern="0" spc="-1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농업 창업</a:t>
                      </a:r>
                      <a:r>
                        <a:rPr lang="en-US" altLang="ko-KR" sz="800" b="1" kern="0" spc="-1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》</a:t>
                      </a:r>
                      <a:r>
                        <a:rPr lang="ko-KR" altLang="en-US" sz="800" kern="0" spc="-15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ko-KR" altLang="en-US" sz="800" kern="0" spc="-2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영농기반 마련</a:t>
                      </a:r>
                      <a:r>
                        <a:rPr lang="en-US" altLang="ko-KR" sz="800" kern="0" spc="-2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-18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농지구입</a:t>
                      </a:r>
                      <a:r>
                        <a:rPr lang="en-US" altLang="ko-KR" sz="800" kern="0" spc="-18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ko-KR" altLang="en-US" sz="800" kern="0" spc="-2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ko-KR" altLang="en-US" sz="800" kern="0" spc="-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경종</a:t>
                      </a:r>
                      <a:r>
                        <a:rPr lang="en-US" altLang="ko-KR" sz="800" kern="0" spc="-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․</a:t>
                      </a:r>
                      <a:r>
                        <a:rPr lang="ko-KR" altLang="en-US" sz="800" kern="0" spc="-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축산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분야 창업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-2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농식품 제조</a:t>
                      </a:r>
                      <a:r>
                        <a:rPr lang="en-US" altLang="ko-KR" sz="800" kern="0" spc="-2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․</a:t>
                      </a:r>
                      <a:r>
                        <a:rPr lang="ko-KR" altLang="en-US" sz="800" kern="0" spc="-2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가공시설</a:t>
                      </a:r>
                      <a:r>
                        <a:rPr lang="ko-KR" altLang="en-US" sz="800" kern="0" spc="-18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ko-KR" altLang="en-US" sz="800" kern="0" spc="-18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신축</a:t>
                      </a:r>
                      <a:r>
                        <a:rPr lang="en-US" altLang="ko-KR" sz="800" kern="0" spc="-18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-18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수리</a:t>
                      </a:r>
                      <a:r>
                        <a:rPr lang="en-US" altLang="ko-KR" sz="800" kern="0" spc="-18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ko-KR" altLang="en-US" sz="800" kern="0" spc="-18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등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1800" marR="0" indent="-4318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2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</a:t>
                      </a:r>
                      <a:r>
                        <a:rPr lang="en-US" altLang="ko-KR" sz="800" b="1" kern="0" spc="-4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《</a:t>
                      </a:r>
                      <a:r>
                        <a:rPr lang="ko-KR" altLang="en-US" sz="800" b="1" kern="0" spc="-4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주택 구입</a:t>
                      </a:r>
                      <a:r>
                        <a:rPr lang="en-US" altLang="ko-KR" sz="800" b="1" kern="0" spc="-4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b="1" kern="0" spc="-4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신축</a:t>
                      </a:r>
                      <a:r>
                        <a:rPr lang="en-US" altLang="ko-KR" sz="800" b="1" kern="0" spc="-4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》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주택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대지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구입 및 신축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리모델링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3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ko-KR" altLang="en-US" sz="800" kern="0" spc="-3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세대당 건축물대장상 </a:t>
                      </a:r>
                      <a:r>
                        <a:rPr lang="ko-KR" altLang="en-US" sz="800" u="sng" kern="0" spc="-3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연면적 </a:t>
                      </a:r>
                      <a:r>
                        <a:rPr lang="en-US" altLang="ko-KR" sz="800" u="sng" kern="0" spc="-3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150</a:t>
                      </a:r>
                      <a:r>
                        <a:rPr lang="ko-KR" altLang="en-US" sz="800" u="sng" kern="0" spc="-3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㎡이하인 </a:t>
                      </a:r>
                      <a:r>
                        <a:rPr lang="ko-KR" altLang="en-US" sz="8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주택지원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3523"/>
                  </a:ext>
                </a:extLst>
              </a:tr>
              <a:tr h="2564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지원 한도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세대당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억원 한도 이내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세대당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천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백만원 한도 이내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220326"/>
                  </a:ext>
                </a:extLst>
              </a:tr>
              <a:tr h="6055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지원 형태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95300" marR="0" indent="-4953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재원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: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금융자금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100%(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이차보전사업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: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농협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495300" marR="0" indent="-4953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대출금리 및 대출기간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: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고정금리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1.5%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또는 변동금리 중 선택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/ 5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년 거치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년 원금 균등 분할상환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495300" marR="0" indent="-4953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i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ko-KR" altLang="en-US" sz="800" kern="0" spc="-3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사업대상자로 선정 되었더라도 농협 및 </a:t>
                      </a:r>
                      <a:r>
                        <a:rPr lang="ko-KR" altLang="en-US" sz="800" kern="0" spc="-3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농신보의</a:t>
                      </a:r>
                      <a:r>
                        <a:rPr lang="ko-KR" altLang="en-US" sz="800" kern="0" spc="-3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대출심사를 통해 </a:t>
                      </a:r>
                      <a:r>
                        <a:rPr lang="ko-KR" altLang="en-US" sz="800" u="sng" kern="0" spc="-3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대출가능액이 </a:t>
                      </a:r>
                      <a:r>
                        <a:rPr lang="ko-KR" altLang="en-US" sz="800" u="sng" kern="0" spc="-30" dirty="0" err="1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신청액보다</a:t>
                      </a:r>
                      <a:r>
                        <a:rPr lang="ko-KR" altLang="en-US" sz="800" u="sng" kern="0" spc="-3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 적거나 없을 수</a:t>
                      </a:r>
                      <a:r>
                        <a:rPr lang="ko-KR" altLang="en-US" sz="800" kern="0" spc="-3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ko-KR" altLang="en-US" sz="800" kern="0" spc="-3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있음</a:t>
                      </a:r>
                      <a:r>
                        <a:rPr lang="en-US" altLang="ko-KR" sz="800" kern="0" spc="-3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17121"/>
                  </a:ext>
                </a:extLst>
              </a:tr>
              <a:tr h="1195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제외 대상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및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제재 대상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95300" marR="0" indent="-49530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</a:t>
                      </a:r>
                      <a:r>
                        <a:rPr lang="en-US" altLang="ko-KR" sz="800" b="1" kern="0" spc="-1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《</a:t>
                      </a:r>
                      <a:r>
                        <a:rPr lang="ko-KR" altLang="en-US" sz="800" b="1" kern="0" spc="-1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제외 대상</a:t>
                      </a:r>
                      <a:r>
                        <a:rPr lang="en-US" altLang="ko-KR" sz="800" b="1" kern="0" spc="-1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》 </a:t>
                      </a:r>
                      <a:r>
                        <a:rPr lang="ko-KR" altLang="en-US" sz="800" b="1" kern="0" spc="-1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*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농업 외 타 산업분야 </a:t>
                      </a:r>
                      <a:r>
                        <a:rPr lang="ko-KR" alt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상근근로자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및 사업자 등록증 소지자 제외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495300" marR="0" indent="-49530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-1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* 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신청 전년도 </a:t>
                      </a:r>
                      <a:r>
                        <a:rPr lang="ko-KR" altLang="en-US" sz="800" u="sng" kern="0" spc="-4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농업 외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종합소득액이 </a:t>
                      </a:r>
                      <a:r>
                        <a:rPr lang="en-US" altLang="ko-KR" sz="800" kern="0" spc="-4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3,700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만원 </a:t>
                      </a:r>
                      <a:r>
                        <a:rPr lang="ko-KR" altLang="en-US" sz="800" kern="0" spc="-4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이상인자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제외 </a:t>
                      </a:r>
                      <a:r>
                        <a:rPr lang="ko-KR" altLang="en-US" sz="800" b="1" kern="0" spc="-1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*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ko-KR" altLang="en-US" sz="800" u="sng" kern="0" spc="-4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전입 전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ko-KR" altLang="en-US" sz="800" kern="0" spc="-4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농업경영체</a:t>
                      </a:r>
                      <a:r>
                        <a:rPr lang="ko-KR" altLang="en-US" sz="800" kern="0" spc="-4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및 농지원부 등록 </a:t>
                      </a:r>
                      <a:r>
                        <a:rPr lang="en-US" altLang="ko-KR" sz="800" kern="0" spc="-4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2</a:t>
                      </a:r>
                      <a:r>
                        <a:rPr lang="ko-KR" altLang="en-US" sz="800" kern="0" spc="-4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년경과 귀농인 제외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495300" marR="0" indent="-4953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</a:t>
                      </a:r>
                      <a:r>
                        <a:rPr lang="en-US" altLang="ko-KR" sz="800" b="1" kern="0" spc="-4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《</a:t>
                      </a:r>
                      <a:r>
                        <a:rPr lang="ko-KR" altLang="en-US" sz="800" b="1" kern="0" spc="-4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제재 대상</a:t>
                      </a:r>
                      <a:r>
                        <a:rPr lang="en-US" altLang="ko-KR" sz="800" b="1" kern="0" spc="-4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》 </a:t>
                      </a:r>
                      <a:r>
                        <a:rPr lang="ko-KR" altLang="en-US" sz="800" u="sng" kern="0" spc="-7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대출금 수령 후 상환기간 동안</a:t>
                      </a:r>
                      <a:r>
                        <a:rPr lang="en-US" altLang="ko-KR" sz="800" u="sng" kern="0" spc="-7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(15</a:t>
                      </a:r>
                      <a:r>
                        <a:rPr lang="ko-KR" altLang="en-US" sz="800" u="sng" kern="0" spc="-7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년간</a:t>
                      </a:r>
                      <a:r>
                        <a:rPr lang="en-US" altLang="ko-KR" sz="800" u="sng" kern="0" spc="-7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800" u="sng" kern="0" spc="-7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은 사업 장소에 거주하며 농업에 종사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해야 함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 </a:t>
                      </a:r>
                      <a:r>
                        <a:rPr lang="ko-KR" altLang="en-US" sz="8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시군구의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승인 없이 사업장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농지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주택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매각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 포기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대출 </a:t>
                      </a:r>
                      <a:r>
                        <a:rPr lang="ko-KR" altLang="en-US" sz="8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미실행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), 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지원받은 농지에 주택신축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다른 사업을 하거나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타 지역 이탈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사업장을 매각하는 경우 </a:t>
                      </a:r>
                      <a:r>
                        <a:rPr lang="ko-KR" altLang="en-US" sz="800" u="sng" kern="0" spc="-7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대출금 회수</a:t>
                      </a:r>
                      <a:r>
                        <a:rPr lang="en-US" altLang="ko-KR" sz="800" u="sng" kern="0" spc="-7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u="sng" kern="0" spc="-7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연체이자 부과</a:t>
                      </a:r>
                      <a:r>
                        <a:rPr lang="en-US" altLang="ko-KR" sz="800" u="sng" kern="0" spc="-7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u="sng" kern="0" spc="-7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제재부가금</a:t>
                      </a:r>
                      <a:r>
                        <a:rPr lang="ko-KR" altLang="en-US" sz="800" u="sng" kern="0" spc="-7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 부과</a:t>
                      </a:r>
                      <a:r>
                        <a:rPr lang="en-US" altLang="ko-KR" sz="800" u="sng" kern="0" spc="-7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u="sng" kern="0" spc="-7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형사고발</a:t>
                      </a:r>
                      <a:r>
                        <a:rPr lang="en-US" altLang="ko-KR" sz="800" u="sng" kern="0" spc="-7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u="sng" kern="0" spc="-7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농림사업자금 </a:t>
                      </a:r>
                      <a:r>
                        <a:rPr lang="ko-KR" altLang="en-US" sz="800" u="sng" kern="0" spc="-7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지원제한</a:t>
                      </a:r>
                      <a:r>
                        <a:rPr lang="ko-KR" altLang="en-US" sz="800" u="sng" kern="0" spc="-7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 등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 이루어질 수 있음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19955"/>
                  </a:ext>
                </a:extLst>
              </a:tr>
              <a:tr h="6567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신청 시기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28320" marR="0" indent="-528320" algn="just" fontAlgn="base" latinLnBrk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</a:t>
                      </a:r>
                      <a:r>
                        <a:rPr lang="ko-KR" altLang="en-US" sz="900" kern="0" spc="-2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en-US" altLang="ko-KR" sz="900" b="1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2023 </a:t>
                      </a:r>
                      <a:r>
                        <a:rPr lang="ko-KR" altLang="en-US" sz="900" b="1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신청서 접수기간 </a:t>
                      </a:r>
                      <a:r>
                        <a:rPr lang="en-US" altLang="ko-KR" sz="900" b="1" kern="0" spc="-2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900" b="1" kern="0" spc="-2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상반기</a:t>
                      </a:r>
                      <a:r>
                        <a:rPr lang="en-US" altLang="ko-KR" sz="900" b="1" kern="0" spc="-2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) 1</a:t>
                      </a:r>
                      <a:r>
                        <a:rPr lang="ko-KR" altLang="en-US" sz="900" b="1" kern="0" spc="-2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월 하순</a:t>
                      </a:r>
                      <a:r>
                        <a:rPr lang="en-US" altLang="ko-KR" sz="900" b="1" kern="0" spc="-2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~2</a:t>
                      </a:r>
                      <a:r>
                        <a:rPr lang="ko-KR" altLang="en-US" sz="900" b="1" kern="0" spc="-2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월 중순</a:t>
                      </a:r>
                      <a:r>
                        <a:rPr lang="en-US" altLang="ko-KR" sz="900" b="1" kern="0" spc="-2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. (</a:t>
                      </a:r>
                      <a:r>
                        <a:rPr lang="ko-KR" altLang="en-US" sz="900" b="1" kern="0" spc="-2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하반기</a:t>
                      </a:r>
                      <a:r>
                        <a:rPr lang="en-US" altLang="ko-KR" sz="900" b="1" kern="0" spc="-2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) 6</a:t>
                      </a:r>
                      <a:r>
                        <a:rPr lang="ko-KR" altLang="en-US" sz="900" b="1" kern="0" spc="-2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월 중순</a:t>
                      </a:r>
                      <a:r>
                        <a:rPr lang="en-US" altLang="ko-KR" sz="900" b="1" kern="0" spc="-2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~7</a:t>
                      </a:r>
                      <a:r>
                        <a:rPr lang="ko-KR" altLang="en-US" sz="900" b="1" kern="0" spc="-2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월 상순</a:t>
                      </a:r>
                      <a:r>
                        <a:rPr lang="en-US" altLang="ko-KR" sz="900" b="1" kern="0" spc="-2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.</a:t>
                      </a:r>
                      <a:r>
                        <a:rPr lang="ko-KR" altLang="en-US" sz="900" kern="0" spc="-20" dirty="0">
                          <a:solidFill>
                            <a:srgbClr val="FF0000"/>
                          </a:solidFill>
                          <a:effectLst/>
                          <a:latin typeface="바탕" panose="02030600000101010101" pitchFamily="18" charset="-127"/>
                          <a:ea typeface="휴먼명조"/>
                        </a:rPr>
                        <a:t> </a:t>
                      </a:r>
                      <a:r>
                        <a:rPr lang="ko-KR" altLang="en-US" sz="900" kern="0" spc="-15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*</a:t>
                      </a:r>
                      <a:r>
                        <a:rPr lang="ko-KR" altLang="en-US" sz="900" kern="0" spc="-150" dirty="0" err="1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시군별로</a:t>
                      </a:r>
                      <a:r>
                        <a:rPr lang="ko-KR" altLang="en-US" sz="900" kern="0" spc="-15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 상이함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528320" marR="0" indent="-528320" algn="just" fontAlgn="base" latinLnBrk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○ 선정심사위원회 개최시기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상반기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3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 상순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 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하반기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 7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 하순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528320" marR="0" indent="-528320" algn="just" fontAlgn="base" latinLnBrk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26FF"/>
                          </a:solidFill>
                          <a:effectLst/>
                          <a:latin typeface="휴먼명조"/>
                          <a:ea typeface="휴먼명조"/>
                        </a:rPr>
                        <a:t>※ </a:t>
                      </a:r>
                      <a:r>
                        <a:rPr lang="ko-KR" altLang="en-US" sz="800" b="1" u="sng" kern="0" spc="0" dirty="0" err="1">
                          <a:solidFill>
                            <a:srgbClr val="0026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시군별</a:t>
                      </a:r>
                      <a:r>
                        <a:rPr lang="ko-KR" altLang="en-US" sz="800" b="1" u="sng" kern="0" spc="0" dirty="0">
                          <a:solidFill>
                            <a:srgbClr val="0026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 배정된 자금 내에서</a:t>
                      </a:r>
                      <a:r>
                        <a:rPr lang="en-US" altLang="ko-KR" sz="800" b="1" u="sng" kern="0" spc="0" dirty="0">
                          <a:solidFill>
                            <a:srgbClr val="0026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800" b="1" u="sng" kern="0" spc="0" dirty="0">
                          <a:solidFill>
                            <a:srgbClr val="0026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선정심사위원회 심사결과 </a:t>
                      </a:r>
                      <a:r>
                        <a:rPr lang="en-US" altLang="ko-KR" sz="800" b="1" u="sng" kern="0" spc="0" dirty="0">
                          <a:solidFill>
                            <a:srgbClr val="0026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60</a:t>
                      </a:r>
                      <a:r>
                        <a:rPr lang="ko-KR" altLang="en-US" sz="800" b="1" u="sng" kern="0" spc="0" dirty="0">
                          <a:solidFill>
                            <a:srgbClr val="0026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  <a:ea typeface="휴먼명조"/>
                        </a:rPr>
                        <a:t>점 이상 신청자 중 점수 순으로 사업자 선정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4744" marR="44744" marT="12370" marB="123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534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5351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15356</TotalTime>
  <Words>3643</Words>
  <Application>Microsoft Office PowerPoint</Application>
  <PresentationFormat>A4 용지(210x297mm)</PresentationFormat>
  <Paragraphs>442</Paragraphs>
  <Slides>28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5" baseType="lpstr">
      <vt:lpstr>HelveticaNeue-Medium</vt:lpstr>
      <vt:lpstr>HyhwpEQ</vt:lpstr>
      <vt:lpstr>HY견고딕</vt:lpstr>
      <vt:lpstr>HY울릉도B</vt:lpstr>
      <vt:lpstr>HY중고딕</vt:lpstr>
      <vt:lpstr>HY헤드라인M</vt:lpstr>
      <vt:lpstr>굴림</vt:lpstr>
      <vt:lpstr>굴림체</vt:lpstr>
      <vt:lpstr>맑은 고딕</vt:lpstr>
      <vt:lpstr>바탕</vt:lpstr>
      <vt:lpstr>-웹윤고딕150</vt:lpstr>
      <vt:lpstr>한양신명조</vt:lpstr>
      <vt:lpstr>휴먼둥근헤드라인</vt:lpstr>
      <vt:lpstr>휴먼명조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Administrator</cp:lastModifiedBy>
  <cp:revision>1460</cp:revision>
  <cp:lastPrinted>2023-03-01T08:15:24Z</cp:lastPrinted>
  <dcterms:created xsi:type="dcterms:W3CDTF">2008-01-22T07:41:47Z</dcterms:created>
  <dcterms:modified xsi:type="dcterms:W3CDTF">2023-08-28T09:46:59Z</dcterms:modified>
</cp:coreProperties>
</file>