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8" r:id="rId3"/>
    <p:sldId id="259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4660"/>
  </p:normalViewPr>
  <p:slideViewPr>
    <p:cSldViewPr>
      <p:cViewPr varScale="1">
        <p:scale>
          <a:sx n="82" d="100"/>
          <a:sy n="82" d="100"/>
        </p:scale>
        <p:origin x="-4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56BBB5-F060-4C6D-BE5F-06888938154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324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2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32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32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8F32D0B-A9FA-4FE9-9B70-138E5618A82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365A4F-F1B5-4201-9805-4146A8E8C000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2344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690C2E-E03C-45BE-8441-8B9D58148351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2437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6BBA1A-9C17-4195-85E2-1B1D0DBD274D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2447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B239B6-F5FE-47ED-925E-FB8A51599938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2457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04883F-2DFC-49F9-8E6D-B66424B4C55B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2467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7DFB7-13EF-486B-81AD-1E4EF4CAF388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2478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64AA9F-01D6-4C48-8E9D-ACDB2AF06169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2488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226CE7-BBCD-49B9-B71D-7BC5545FD034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2498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8C1F98-070B-4995-81A3-13C483EA8B9C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2508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4FECF1-F08F-47BF-86F7-A9076BB50A2E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2519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B32C09-37CF-4A12-A483-4164FDA86394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2529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5CDA8-EDF5-417F-A8A4-6AE3FF6B819F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2355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3584F8-DAD9-4ED5-B9E4-C2F995FB8C92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2539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15F33-FDA3-40B0-BCDB-EA4DE9C95DDE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2549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540CD8-B8F8-41E2-A696-77883930BDB9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2560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9E9B1D-5F7B-4A22-95F5-4E5BA662351E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2570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00F621-2B43-4CA8-ACBB-AAC7830CD438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2580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B91450-6729-4F95-9BA5-5D376F11C76F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2590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631ED-5DD4-407B-813C-E0AEAA1834D2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2600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89C05-CB76-45B5-8F7C-C2A8F78986D7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2611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6709FB-01C0-4337-8D65-6A0547227362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262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4462A3-BEE1-4744-A386-6806C1F0F0DF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2631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4678F3-D094-48D6-A48C-19A1F9975899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2365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A4D98-23E4-4F78-8E3D-2B2B325BF670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264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DD32C-7E3F-4E43-A4DC-67C7F92BE941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2652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DED064-EED1-4D7E-BDC5-351726DFE100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266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141606-9014-4116-99C9-F4D3D2BEDC53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2375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08C882-E11C-41B7-B244-C8BC2274E812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238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4E1672-5366-4606-9AB5-C7D36CF82746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2396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5D68F7-0818-4BBE-AF89-28815F722348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2406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A29258-FA82-405D-BEA1-CE4F4559F375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2416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944C43-AF8C-443B-9741-3439D9E8381B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2426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981200"/>
            <a:ext cx="777240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54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14541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F23F7DC-A98E-47C0-AEB4-003DA278046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61DFCB-A15A-408E-A025-77E89D47217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92484-9AB4-4A45-BA7E-1D6B40AF791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10588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01625" y="1676400"/>
            <a:ext cx="4194175" cy="4422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194175" cy="4422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04800" y="6245225"/>
            <a:ext cx="22860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/>
          <a:lstStyle>
            <a:lvl1pPr>
              <a:defRPr/>
            </a:lvl1pPr>
          </a:lstStyle>
          <a:p>
            <a:fld id="{87A2EDA5-B5B7-42C5-BDF8-BBB1704A664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10588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01625" y="1676400"/>
            <a:ext cx="4194175" cy="4422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76400"/>
            <a:ext cx="4194175" cy="21351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63988"/>
            <a:ext cx="4194175" cy="2135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>
          <a:xfrm>
            <a:off x="304800" y="6245225"/>
            <a:ext cx="22860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/>
          <a:lstStyle>
            <a:lvl1pPr>
              <a:defRPr/>
            </a:lvl1pPr>
          </a:lstStyle>
          <a:p>
            <a:fld id="{359C8F16-C443-4DB3-B2B0-521368730E3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E4471B-5103-4FA7-8AE2-9F1F108B646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1F1D72-3F9E-4203-AF53-3DFE836C903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1625" y="1676400"/>
            <a:ext cx="4194175" cy="442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194175" cy="442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A21FDC-16C1-404E-BBFE-6656E1D25DD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11031-55A1-4CB7-9B7A-E05E6581693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8C02AA-497C-4553-85A6-2C7D7DA7973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5DCF9-DBF4-4DF7-B02D-04B29289655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DFAF99-681E-4846-8C6A-D50A95DBF43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9DF3E1-5663-4C52-940C-8439C3ABD47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10588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4438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76400"/>
            <a:ext cx="854075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5225"/>
            <a:ext cx="2286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altLang="ko-KR"/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altLang="ko-KR"/>
          </a:p>
        </p:txBody>
      </p:sp>
      <p:sp>
        <p:nvSpPr>
          <p:cNvPr id="144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6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BC5B29DE-69A1-40E8-B9C1-8100E9916C9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charset="-127"/>
          <a:ea typeface="굴림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charset="-127"/>
          <a:ea typeface="굴림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charset="-127"/>
          <a:ea typeface="굴림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charset="-127"/>
          <a:ea typeface="굴림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brewer@vbrew.co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samiam@bovine.net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mail@jhm.org" TargetMode="External"/><Relationship Id="rId5" Type="http://schemas.openxmlformats.org/officeDocument/2006/relationships/hyperlink" Target="mailto:darkhorse@mystery.net" TargetMode="External"/><Relationship Id="rId4" Type="http://schemas.openxmlformats.org/officeDocument/2006/relationships/hyperlink" Target="mailto:sunny@bovine.net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tp://ftp.sendmail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4213" y="1125538"/>
            <a:ext cx="7772400" cy="1600200"/>
          </a:xfrm>
        </p:spPr>
        <p:txBody>
          <a:bodyPr/>
          <a:lstStyle/>
          <a:p>
            <a:r>
              <a:rPr lang="ko-KR" altLang="en-US" sz="5000"/>
              <a:t>센드메일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/>
          <a:lstStyle/>
          <a:p>
            <a:r>
              <a:rPr lang="ko-KR" altLang="en-US" sz="2500"/>
              <a:t>컴퓨터전자통신공학부</a:t>
            </a:r>
          </a:p>
          <a:p>
            <a:r>
              <a:rPr lang="en-US" altLang="ko-KR" sz="2500"/>
              <a:t>01190134</a:t>
            </a:r>
          </a:p>
          <a:p>
            <a:r>
              <a:rPr lang="ko-KR" altLang="en-US" sz="2500"/>
              <a:t>남 봉 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500"/>
              <a:t>sendmail.cf</a:t>
            </a:r>
            <a:r>
              <a:rPr lang="ko-KR" altLang="en-US" sz="3500"/>
              <a:t>와 </a:t>
            </a:r>
            <a:r>
              <a:rPr lang="en-US" altLang="ko-KR" sz="3500"/>
              <a:t>sendmail.mc </a:t>
            </a:r>
            <a:r>
              <a:rPr lang="ko-KR" altLang="en-US" sz="3500"/>
              <a:t>파일</a:t>
            </a:r>
            <a:r>
              <a:rPr lang="en-US" altLang="ko-KR" sz="3500"/>
              <a:t>(3)</a:t>
            </a:r>
          </a:p>
        </p:txBody>
      </p:sp>
      <p:sp>
        <p:nvSpPr>
          <p:cNvPr id="17715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76400"/>
            <a:ext cx="8518525" cy="4422775"/>
          </a:xfrm>
        </p:spPr>
        <p:txBody>
          <a:bodyPr/>
          <a:lstStyle/>
          <a:p>
            <a:r>
              <a:rPr lang="en-US" altLang="ko-KR" sz="2500"/>
              <a:t>OSTYPE</a:t>
            </a:r>
          </a:p>
          <a:p>
            <a:pPr lvl="1"/>
            <a:r>
              <a:rPr lang="ko-KR" altLang="en-US" sz="2000"/>
              <a:t>운영체제별 초기 설정 정의가 들어있는 파일을 포함</a:t>
            </a:r>
          </a:p>
          <a:p>
            <a:pPr lvl="2"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ko-KR" altLang="en-US" sz="1500"/>
              <a:t>여러설정파일의 경로명</a:t>
            </a:r>
            <a:r>
              <a:rPr lang="en-US" altLang="ko-KR" sz="1500"/>
              <a:t>, </a:t>
            </a:r>
            <a:r>
              <a:rPr lang="ko-KR" altLang="en-US" sz="1500"/>
              <a:t>메일러 프로그램 경로</a:t>
            </a:r>
            <a:r>
              <a:rPr lang="en-US" altLang="ko-KR" sz="1500"/>
              <a:t>, </a:t>
            </a:r>
            <a:r>
              <a:rPr lang="ko-KR" altLang="en-US" sz="1500"/>
              <a:t>인자</a:t>
            </a:r>
            <a:r>
              <a:rPr lang="en-US" altLang="ko-KR" sz="1500"/>
              <a:t>, </a:t>
            </a:r>
            <a:r>
              <a:rPr lang="ko-KR" altLang="en-US" sz="1500"/>
              <a:t>센드메일이 메시지를 저장할 때 사용하는 디렉토리 위치</a:t>
            </a:r>
          </a:p>
          <a:p>
            <a:pPr lvl="2">
              <a:buFont typeface="Wingdings" pitchFamily="2" charset="2"/>
              <a:buNone/>
            </a:pPr>
            <a:endParaRPr lang="ko-KR" altLang="en-US" sz="1600"/>
          </a:p>
          <a:p>
            <a:pPr lvl="2">
              <a:buFont typeface="Wingdings" pitchFamily="2" charset="2"/>
              <a:buNone/>
            </a:pPr>
            <a:endParaRPr lang="ko-KR" altLang="en-US" sz="1600"/>
          </a:p>
          <a:p>
            <a:pPr lvl="2"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500">
                <a:effectLst/>
              </a:rPr>
              <a:t>※</a:t>
            </a:r>
            <a:r>
              <a:rPr lang="ko-KR" altLang="en-US" sz="1500"/>
              <a:t>의존하는 다른 정의가 많으므로 </a:t>
            </a:r>
            <a:r>
              <a:rPr lang="en-US" altLang="ko-KR" sz="1500"/>
              <a:t>sendmail.mc </a:t>
            </a:r>
            <a:r>
              <a:rPr lang="ko-KR" altLang="en-US" sz="1500"/>
              <a:t>파일의 처음으로 정의해야 함</a:t>
            </a:r>
          </a:p>
          <a:p>
            <a:r>
              <a:rPr lang="en-US" altLang="ko-KR" sz="2500"/>
              <a:t>DOMAIN</a:t>
            </a:r>
          </a:p>
          <a:p>
            <a:pPr lvl="1"/>
            <a:r>
              <a:rPr lang="ko-KR" altLang="en-US" sz="2000"/>
              <a:t>동일한 네트워크에 있는 많은 머신을 표준적인 방법으로 설정</a:t>
            </a:r>
          </a:p>
          <a:p>
            <a:pPr lvl="1"/>
            <a:r>
              <a:rPr lang="en-US" altLang="ko-KR" sz="2000"/>
              <a:t>DOMAIN </a:t>
            </a:r>
            <a:r>
              <a:rPr lang="ko-KR" altLang="en-US" sz="2000"/>
              <a:t>매크로를 사용하려면</a:t>
            </a:r>
            <a:r>
              <a:rPr lang="en-US" altLang="ko-KR" sz="2000"/>
              <a:t>, </a:t>
            </a:r>
            <a:r>
              <a:rPr lang="ko-KR" altLang="en-US" sz="2000"/>
              <a:t>그 사이트에 필요한 표준 정의가 들어있는 자신만의 매크로 파일을 만들고 그것을 </a:t>
            </a:r>
            <a:r>
              <a:rPr lang="en-US" altLang="ko-KR" sz="2000"/>
              <a:t>domain </a:t>
            </a:r>
            <a:r>
              <a:rPr lang="ko-KR" altLang="en-US" sz="2000"/>
              <a:t>하위 디렉토리에 넣는다</a:t>
            </a:r>
            <a:r>
              <a:rPr lang="en-US" altLang="ko-KR" sz="2000"/>
              <a:t>.</a:t>
            </a:r>
          </a:p>
          <a:p>
            <a:pPr lvl="1"/>
            <a:r>
              <a:rPr lang="en-US" altLang="ko-KR" sz="2100"/>
              <a:t>/usr/share/sendmail.cf/domain/vbrew.m4</a:t>
            </a:r>
          </a:p>
        </p:txBody>
      </p:sp>
      <p:graphicFrame>
        <p:nvGraphicFramePr>
          <p:cNvPr id="177177" name="Group 25"/>
          <p:cNvGraphicFramePr>
            <a:graphicFrameLocks noGrp="1"/>
          </p:cNvGraphicFramePr>
          <p:nvPr>
            <p:ph sz="quarter" idx="2"/>
          </p:nvPr>
        </p:nvGraphicFramePr>
        <p:xfrm>
          <a:off x="1042988" y="3141663"/>
          <a:ext cx="7058025" cy="358775"/>
        </p:xfrm>
        <a:graphic>
          <a:graphicData uri="http://schemas.openxmlformats.org/drawingml/2006/table">
            <a:tbl>
              <a:tblPr/>
              <a:tblGrid>
                <a:gridCol w="7058025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    OSTYPE(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/>
                          <a:ea typeface="굴림" charset="-127"/>
                        </a:rPr>
                        <a:t>‘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linux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/>
                          <a:ea typeface="굴림" charset="-127"/>
                        </a:rPr>
                        <a:t>’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7176" name="Group 24"/>
          <p:cNvGraphicFramePr>
            <a:graphicFrameLocks noGrp="1"/>
          </p:cNvGraphicFramePr>
          <p:nvPr>
            <p:ph sz="quarter" idx="3"/>
          </p:nvPr>
        </p:nvGraphicFramePr>
        <p:xfrm>
          <a:off x="1042988" y="6165850"/>
          <a:ext cx="7058025" cy="358775"/>
        </p:xfrm>
        <a:graphic>
          <a:graphicData uri="http://schemas.openxmlformats.org/drawingml/2006/table">
            <a:tbl>
              <a:tblPr/>
              <a:tblGrid>
                <a:gridCol w="7058025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    DOMAIN(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/>
                          <a:ea typeface="굴림" charset="-127"/>
                        </a:rPr>
                        <a:t>‘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vbrew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/>
                          <a:ea typeface="굴림" charset="-127"/>
                        </a:rPr>
                        <a:t>’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500"/>
              <a:t>sendmail.cf</a:t>
            </a:r>
            <a:r>
              <a:rPr lang="ko-KR" altLang="en-US" sz="3500"/>
              <a:t>와 </a:t>
            </a:r>
            <a:r>
              <a:rPr lang="en-US" altLang="ko-KR" sz="3500"/>
              <a:t>sendmail.mc </a:t>
            </a:r>
            <a:r>
              <a:rPr lang="ko-KR" altLang="en-US" sz="3500"/>
              <a:t>파일</a:t>
            </a:r>
            <a:r>
              <a:rPr lang="en-US" altLang="ko-KR" sz="3500"/>
              <a:t>(4)</a:t>
            </a:r>
          </a:p>
        </p:txBody>
      </p:sp>
      <p:sp>
        <p:nvSpPr>
          <p:cNvPr id="179203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76400"/>
            <a:ext cx="8518525" cy="4422775"/>
          </a:xfrm>
        </p:spPr>
        <p:txBody>
          <a:bodyPr/>
          <a:lstStyle/>
          <a:p>
            <a:r>
              <a:rPr lang="en-US" altLang="ko-KR" sz="2500"/>
              <a:t>FEATURE</a:t>
            </a:r>
          </a:p>
          <a:p>
            <a:pPr lvl="1"/>
            <a:r>
              <a:rPr lang="ko-KR" altLang="en-US" sz="2000"/>
              <a:t>미리 정의된 센드메일 기능을 설정파일에 삽입하는 역할</a:t>
            </a:r>
          </a:p>
          <a:p>
            <a:pPr lvl="2">
              <a:buFont typeface="Wingdings" pitchFamily="2" charset="2"/>
              <a:buNone/>
            </a:pPr>
            <a:r>
              <a:rPr lang="ko-KR" altLang="en-US" sz="1500"/>
              <a:t>	나열된 기능을 사용</a:t>
            </a:r>
          </a:p>
          <a:p>
            <a:pPr lvl="2">
              <a:buFont typeface="Wingdings" pitchFamily="2" charset="2"/>
              <a:buNone/>
            </a:pPr>
            <a:endParaRPr lang="ko-KR" altLang="en-US" sz="1500"/>
          </a:p>
          <a:p>
            <a:pPr lvl="2">
              <a:buFont typeface="Wingdings" pitchFamily="2" charset="2"/>
              <a:buNone/>
            </a:pPr>
            <a:endParaRPr lang="ko-KR" altLang="en-US" sz="1500"/>
          </a:p>
          <a:p>
            <a:pPr lvl="2">
              <a:buFont typeface="Wingdings" pitchFamily="2" charset="2"/>
              <a:buNone/>
            </a:pPr>
            <a:r>
              <a:rPr lang="ko-KR" altLang="en-US" sz="1500"/>
              <a:t>	기능의 이름</a:t>
            </a:r>
            <a:r>
              <a:rPr lang="en-US" altLang="ko-KR" sz="1500"/>
              <a:t>, </a:t>
            </a:r>
            <a:r>
              <a:rPr lang="ko-KR" altLang="en-US" sz="1500"/>
              <a:t>제공되는 매개변수 사용</a:t>
            </a:r>
          </a:p>
          <a:p>
            <a:pPr lvl="2">
              <a:buFont typeface="Wingdings" pitchFamily="2" charset="2"/>
              <a:buNone/>
            </a:pPr>
            <a:endParaRPr lang="ko-KR" altLang="en-US" sz="1500"/>
          </a:p>
          <a:p>
            <a:pPr lvl="2">
              <a:buFont typeface="Wingdings" pitchFamily="2" charset="2"/>
              <a:buNone/>
            </a:pPr>
            <a:endParaRPr lang="ko-KR" altLang="en-US" sz="1500"/>
          </a:p>
          <a:p>
            <a:r>
              <a:rPr lang="ko-KR" altLang="en-US" sz="2500"/>
              <a:t>로컬 매크로 정의</a:t>
            </a:r>
          </a:p>
          <a:p>
            <a:pPr lvl="1"/>
            <a:r>
              <a:rPr lang="ko-KR" altLang="en-US" sz="2000"/>
              <a:t>매크로명과 함께 매크로가 주관할 변수에 할당하려고 하는 값을 나타내는 인자를 설정함</a:t>
            </a:r>
          </a:p>
          <a:p>
            <a:endParaRPr lang="en-US" altLang="ko-KR" sz="2000"/>
          </a:p>
        </p:txBody>
      </p:sp>
      <p:graphicFrame>
        <p:nvGraphicFramePr>
          <p:cNvPr id="179222" name="Group 22"/>
          <p:cNvGraphicFramePr>
            <a:graphicFrameLocks noGrp="1"/>
          </p:cNvGraphicFramePr>
          <p:nvPr>
            <p:ph sz="quarter" idx="2"/>
          </p:nvPr>
        </p:nvGraphicFramePr>
        <p:xfrm>
          <a:off x="971550" y="2852738"/>
          <a:ext cx="7200900" cy="322200"/>
        </p:xfrm>
        <a:graphic>
          <a:graphicData uri="http://schemas.openxmlformats.org/drawingml/2006/table">
            <a:tbl>
              <a:tblPr/>
              <a:tblGrid>
                <a:gridCol w="7200900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    FEATURE(name)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9223" name="Group 23"/>
          <p:cNvGraphicFramePr>
            <a:graphicFrameLocks noGrp="1"/>
          </p:cNvGraphicFramePr>
          <p:nvPr>
            <p:ph sz="quarter" idx="3"/>
          </p:nvPr>
        </p:nvGraphicFramePr>
        <p:xfrm>
          <a:off x="971550" y="3676650"/>
          <a:ext cx="7200900" cy="328613"/>
        </p:xfrm>
        <a:graphic>
          <a:graphicData uri="http://schemas.openxmlformats.org/drawingml/2006/table">
            <a:tbl>
              <a:tblPr/>
              <a:tblGrid>
                <a:gridCol w="720090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    FEATURE(name, param)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500"/>
              <a:t>sendmail.cf</a:t>
            </a:r>
            <a:r>
              <a:rPr lang="ko-KR" altLang="en-US" sz="3500"/>
              <a:t>와 </a:t>
            </a:r>
            <a:r>
              <a:rPr lang="en-US" altLang="ko-KR" sz="3500"/>
              <a:t>sendmail.mc </a:t>
            </a:r>
            <a:r>
              <a:rPr lang="ko-KR" altLang="en-US" sz="3500"/>
              <a:t>파일</a:t>
            </a:r>
            <a:r>
              <a:rPr lang="en-US" altLang="ko-KR" sz="3500"/>
              <a:t>(5)</a:t>
            </a:r>
          </a:p>
        </p:txBody>
      </p:sp>
      <p:sp>
        <p:nvSpPr>
          <p:cNvPr id="18329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500"/>
              <a:t>메일 전송 프로토콜 정의</a:t>
            </a:r>
            <a:r>
              <a:rPr lang="en-US" altLang="ko-KR" sz="2500"/>
              <a:t>(MAILER)</a:t>
            </a:r>
          </a:p>
          <a:p>
            <a:pPr lvl="1"/>
            <a:r>
              <a:rPr lang="ko-KR" altLang="en-US" sz="2000"/>
              <a:t>로컬 배달이 아닌 방법으로 센드메일이 메일을 전송할 때 전송 프로토콜 정의</a:t>
            </a:r>
          </a:p>
          <a:p>
            <a:pPr lvl="1"/>
            <a:r>
              <a:rPr lang="ko-KR" altLang="en-US" sz="2000"/>
              <a:t>전송 프로토콜</a:t>
            </a:r>
          </a:p>
          <a:p>
            <a:pPr lvl="2">
              <a:buFont typeface="Wingdings" pitchFamily="2" charset="2"/>
              <a:buBlip>
                <a:blip r:embed="rId3"/>
              </a:buBlip>
            </a:pPr>
            <a:r>
              <a:rPr lang="en-US" altLang="ko-KR" sz="1800"/>
              <a:t>local</a:t>
            </a:r>
          </a:p>
          <a:p>
            <a:pPr lvl="3">
              <a:buFont typeface="Wingdings" pitchFamily="2" charset="2"/>
              <a:buNone/>
            </a:pPr>
            <a:r>
              <a:rPr lang="en-US" altLang="ko-KR" sz="1400"/>
              <a:t>	</a:t>
            </a:r>
            <a:r>
              <a:rPr lang="ko-KR" altLang="en-US" sz="1500"/>
              <a:t>머신에 있는 사용자의 메일 박스에 메일을 보낼 때 사용하는 </a:t>
            </a:r>
            <a:r>
              <a:rPr lang="ko-KR" altLang="en-US" sz="1500">
                <a:latin typeface="Arial"/>
              </a:rPr>
              <a:t>‘</a:t>
            </a:r>
            <a:r>
              <a:rPr lang="ko-KR" altLang="en-US" sz="1500"/>
              <a:t>로컬 배달 에이전트</a:t>
            </a:r>
            <a:r>
              <a:rPr lang="ko-KR" altLang="en-US" sz="1500">
                <a:latin typeface="Arial"/>
              </a:rPr>
              <a:t>’</a:t>
            </a:r>
            <a:r>
              <a:rPr lang="ko-KR" altLang="en-US" sz="1500"/>
              <a:t>와 로컬 프로그램에 메시지를 전달할 때 사용하는 </a:t>
            </a:r>
            <a:r>
              <a:rPr lang="ko-KR" altLang="en-US" sz="1500">
                <a:latin typeface="Arial"/>
              </a:rPr>
              <a:t>‘</a:t>
            </a:r>
            <a:r>
              <a:rPr lang="en-US" altLang="ko-KR" sz="1500"/>
              <a:t>prog </a:t>
            </a:r>
            <a:r>
              <a:rPr lang="ko-KR" altLang="en-US" sz="1500"/>
              <a:t>메일러</a:t>
            </a:r>
            <a:r>
              <a:rPr lang="ko-KR" altLang="en-US" sz="1500">
                <a:latin typeface="Arial"/>
              </a:rPr>
              <a:t>’</a:t>
            </a:r>
            <a:r>
              <a:rPr lang="ko-KR" altLang="en-US" sz="1500"/>
              <a:t>가 포함됨</a:t>
            </a:r>
          </a:p>
          <a:p>
            <a:pPr lvl="3">
              <a:buFont typeface="Wingdings" pitchFamily="2" charset="2"/>
              <a:buNone/>
            </a:pPr>
            <a:r>
              <a:rPr lang="ko-KR" altLang="en-US" sz="1500"/>
              <a:t>	</a:t>
            </a:r>
            <a:r>
              <a:rPr lang="en-US" altLang="ko-KR" sz="1500">
                <a:effectLst/>
              </a:rPr>
              <a:t>※</a:t>
            </a:r>
            <a:r>
              <a:rPr lang="ko-KR" altLang="en-US" sz="1500"/>
              <a:t>기본 포함</a:t>
            </a:r>
          </a:p>
          <a:p>
            <a:pPr lvl="2">
              <a:buFont typeface="Wingdings" pitchFamily="2" charset="2"/>
              <a:buBlip>
                <a:blip r:embed="rId3"/>
              </a:buBlip>
            </a:pPr>
            <a:r>
              <a:rPr lang="en-US" altLang="ko-KR" sz="1800"/>
              <a:t>smtp</a:t>
            </a:r>
          </a:p>
          <a:p>
            <a:pPr lvl="3">
              <a:buFont typeface="Wingdings" pitchFamily="2" charset="2"/>
              <a:buNone/>
            </a:pPr>
            <a:r>
              <a:rPr lang="en-US" altLang="ko-KR" sz="1500"/>
              <a:t>	</a:t>
            </a:r>
            <a:r>
              <a:rPr lang="ko-KR" altLang="en-US" sz="1500"/>
              <a:t>인터넷에서 메일을 전송하는 가장 일반적인 수단</a:t>
            </a:r>
          </a:p>
          <a:p>
            <a:pPr lvl="3">
              <a:buFont typeface="Wingdings" pitchFamily="2" charset="2"/>
              <a:buNone/>
            </a:pPr>
            <a:r>
              <a:rPr lang="ko-KR" altLang="en-US" sz="1500"/>
              <a:t>	</a:t>
            </a:r>
            <a:r>
              <a:rPr lang="en-US" altLang="ko-KR" sz="1500"/>
              <a:t>smtp(</a:t>
            </a:r>
            <a:r>
              <a:rPr lang="ko-KR" altLang="en-US" sz="1500"/>
              <a:t>기본 </a:t>
            </a:r>
            <a:r>
              <a:rPr lang="en-US" altLang="ko-KR" sz="1500"/>
              <a:t>SMTP), esmtp(</a:t>
            </a:r>
            <a:r>
              <a:rPr lang="ko-KR" altLang="en-US" sz="1500"/>
              <a:t>확장 </a:t>
            </a:r>
            <a:r>
              <a:rPr lang="en-US" altLang="ko-KR" sz="1500"/>
              <a:t>SMTP), smtp8(8bit binary </a:t>
            </a:r>
            <a:r>
              <a:rPr lang="ko-KR" altLang="en-US" sz="1500"/>
              <a:t>클린</a:t>
            </a:r>
            <a:r>
              <a:rPr lang="en-US" altLang="ko-KR" sz="1500"/>
              <a:t>), relay(</a:t>
            </a:r>
            <a:r>
              <a:rPr lang="ko-KR" altLang="en-US" sz="1500"/>
              <a:t>특정 호스트 사이에서 메시지의 게이트웨이 역할을 함</a:t>
            </a:r>
            <a:r>
              <a:rPr lang="en-US" altLang="ko-KR" sz="1500"/>
              <a:t>) </a:t>
            </a:r>
            <a:r>
              <a:rPr lang="ko-KR" altLang="en-US" sz="1500"/>
              <a:t>포함</a:t>
            </a:r>
          </a:p>
          <a:p>
            <a:pPr lvl="2">
              <a:buFont typeface="Wingdings" pitchFamily="2" charset="2"/>
              <a:buBlip>
                <a:blip r:embed="rId3"/>
              </a:buBlip>
            </a:pPr>
            <a:r>
              <a:rPr lang="en-US" altLang="ko-KR" sz="1800"/>
              <a:t>uucp</a:t>
            </a:r>
          </a:p>
          <a:p>
            <a:pPr lvl="3">
              <a:buFont typeface="Wingdings" pitchFamily="2" charset="2"/>
              <a:buNone/>
            </a:pPr>
            <a:r>
              <a:rPr lang="en-US" altLang="ko-KR" sz="1500"/>
              <a:t>	uucp-old(</a:t>
            </a:r>
            <a:r>
              <a:rPr lang="ko-KR" altLang="en-US" sz="1500"/>
              <a:t>전통적인 </a:t>
            </a:r>
            <a:r>
              <a:rPr lang="en-US" altLang="ko-KR" sz="1500"/>
              <a:t>UUCP), uucp-new(</a:t>
            </a:r>
            <a:r>
              <a:rPr lang="ko-KR" altLang="en-US" sz="1500"/>
              <a:t>하나의 전송방식으로 다양한 수신인을 처리</a:t>
            </a:r>
            <a:r>
              <a:rPr lang="en-US" altLang="ko-KR" sz="1500"/>
              <a:t>) </a:t>
            </a:r>
            <a:r>
              <a:rPr lang="ko-KR" altLang="en-US" sz="1500"/>
              <a:t>두가지 메일러를 지원</a:t>
            </a:r>
          </a:p>
          <a:p>
            <a:pPr lvl="1"/>
            <a:endParaRPr lang="ko-KR" altLang="en-US" sz="2100"/>
          </a:p>
          <a:p>
            <a:endParaRPr lang="en-US" altLang="ko-KR" sz="2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500"/>
              <a:t>sendmail.cf</a:t>
            </a:r>
            <a:r>
              <a:rPr lang="ko-KR" altLang="en-US" sz="3500"/>
              <a:t>와 </a:t>
            </a:r>
            <a:r>
              <a:rPr lang="en-US" altLang="ko-KR" sz="3500"/>
              <a:t>sendmail.mc </a:t>
            </a:r>
            <a:r>
              <a:rPr lang="ko-KR" altLang="en-US" sz="3500"/>
              <a:t>파일</a:t>
            </a:r>
            <a:r>
              <a:rPr lang="en-US" altLang="ko-KR" sz="3500"/>
              <a:t>(6)</a:t>
            </a:r>
          </a:p>
        </p:txBody>
      </p:sp>
      <p:sp>
        <p:nvSpPr>
          <p:cNvPr id="18432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buFont typeface="Wingdings" pitchFamily="2" charset="2"/>
              <a:buBlip>
                <a:blip r:embed="rId3"/>
              </a:buBlip>
            </a:pPr>
            <a:r>
              <a:rPr lang="en-US" altLang="ko-KR" sz="1800"/>
              <a:t>usenet</a:t>
            </a:r>
          </a:p>
          <a:p>
            <a:pPr lvl="3">
              <a:buFontTx/>
              <a:buNone/>
            </a:pPr>
            <a:r>
              <a:rPr lang="ko-KR" altLang="en-US" sz="1500"/>
              <a:t>메일 메시지를 유즈넷 스타일의 뉴스 네트워크로 직접 보내게 허용</a:t>
            </a:r>
          </a:p>
          <a:p>
            <a:pPr lvl="2">
              <a:buFont typeface="Wingdings" pitchFamily="2" charset="2"/>
              <a:buBlip>
                <a:blip r:embed="rId3"/>
              </a:buBlip>
            </a:pPr>
            <a:r>
              <a:rPr lang="en-US" altLang="ko-KR" sz="1800"/>
              <a:t>fax</a:t>
            </a:r>
          </a:p>
          <a:p>
            <a:pPr lvl="3">
              <a:buFontTx/>
              <a:buNone/>
            </a:pPr>
            <a:r>
              <a:rPr lang="ko-KR" altLang="en-US" sz="1500"/>
              <a:t>이메일</a:t>
            </a:r>
            <a:r>
              <a:rPr lang="en-US" altLang="ko-KR" sz="1500"/>
              <a:t>-</a:t>
            </a:r>
            <a:r>
              <a:rPr lang="ko-KR" altLang="en-US" sz="1500"/>
              <a:t>팩스 게이트웨이를 구축할 수 있게 해줌</a:t>
            </a:r>
            <a:endParaRPr lang="ko-KR" altLang="en-US" sz="1600"/>
          </a:p>
          <a:p>
            <a:pPr lvl="2">
              <a:buFont typeface="Wingdings" pitchFamily="2" charset="2"/>
              <a:buBlip>
                <a:blip r:embed="rId3"/>
              </a:buBlip>
            </a:pPr>
            <a:r>
              <a:rPr lang="en-US" altLang="ko-KR" sz="1800"/>
              <a:t>pop, procmail, mail11, phquery, cyrus</a:t>
            </a:r>
          </a:p>
          <a:p>
            <a:endParaRPr lang="en-US" altLang="ko-KR" sz="2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02" name="Rectangle 10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500"/>
              <a:t>sendmail.cf </a:t>
            </a:r>
            <a:r>
              <a:rPr lang="ko-KR" altLang="en-US" sz="3500"/>
              <a:t>파일 생성</a:t>
            </a:r>
          </a:p>
        </p:txBody>
      </p:sp>
      <p:sp>
        <p:nvSpPr>
          <p:cNvPr id="18739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76400"/>
            <a:ext cx="8518525" cy="4422775"/>
          </a:xfrm>
        </p:spPr>
        <p:txBody>
          <a:bodyPr/>
          <a:lstStyle/>
          <a:p>
            <a:endParaRPr lang="en-US" altLang="ko-KR" sz="2500"/>
          </a:p>
          <a:p>
            <a:endParaRPr lang="en-US" altLang="ko-KR" sz="2500"/>
          </a:p>
          <a:p>
            <a:pPr lvl="1"/>
            <a:r>
              <a:rPr lang="en-US" altLang="ko-KR" sz="2100"/>
              <a:t>cf.m4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900"/>
              <a:t>	</a:t>
            </a:r>
            <a:r>
              <a:rPr lang="ko-KR" altLang="en-US" sz="1900"/>
              <a:t>센드메일 소스 패키지에 들어있는 표준 센드메일 매크로 템플릿</a:t>
            </a:r>
          </a:p>
          <a:p>
            <a:pPr lvl="1"/>
            <a:r>
              <a:rPr lang="en-US" altLang="ko-KR" sz="2100"/>
              <a:t>vstout.uucpsmtp.mc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900"/>
              <a:t>	</a:t>
            </a:r>
            <a:r>
              <a:rPr lang="ko-KR" altLang="en-US" sz="1900"/>
              <a:t>매크로 정의를 담고 있는 파일</a:t>
            </a:r>
          </a:p>
        </p:txBody>
      </p:sp>
      <p:graphicFrame>
        <p:nvGraphicFramePr>
          <p:cNvPr id="187405" name="Group 13"/>
          <p:cNvGraphicFramePr>
            <a:graphicFrameLocks noGrp="1"/>
          </p:cNvGraphicFramePr>
          <p:nvPr>
            <p:ph sz="half" idx="2"/>
          </p:nvPr>
        </p:nvGraphicFramePr>
        <p:xfrm>
          <a:off x="900113" y="1825625"/>
          <a:ext cx="7439025" cy="596520"/>
        </p:xfrm>
        <a:graphic>
          <a:graphicData uri="http://schemas.openxmlformats.org/drawingml/2006/table">
            <a:tbl>
              <a:tblPr/>
              <a:tblGrid>
                <a:gridCol w="7439025"/>
              </a:tblGrid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# cd  /etc/mail;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# m4  /usr/share/sendmail.cf/m4/cf.m4  vstout.uucpsmtp.mc &gt;sendmail.cf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500"/>
              <a:t>리라이트 룰의 해석과 작성</a:t>
            </a:r>
            <a:r>
              <a:rPr lang="en-US" altLang="ko-KR" sz="3500"/>
              <a:t>(1)</a:t>
            </a:r>
          </a:p>
        </p:txBody>
      </p:sp>
      <p:sp>
        <p:nvSpPr>
          <p:cNvPr id="1894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500"/>
              <a:t>리라이트 룰</a:t>
            </a:r>
          </a:p>
          <a:p>
            <a:pPr lvl="1"/>
            <a:r>
              <a:rPr lang="ko-KR" altLang="en-US" sz="2000"/>
              <a:t>센드메일이 수신한 메일 메시지를 처리하는 방법을 결정할 때 사용</a:t>
            </a:r>
          </a:p>
          <a:p>
            <a:pPr lvl="1"/>
            <a:r>
              <a:rPr lang="ko-KR" altLang="en-US" sz="2000"/>
              <a:t>왼쪽편</a:t>
            </a:r>
            <a:r>
              <a:rPr lang="en-US" altLang="ko-KR" sz="2000"/>
              <a:t>(lefthand side), </a:t>
            </a:r>
            <a:r>
              <a:rPr lang="ko-KR" altLang="en-US" sz="2000"/>
              <a:t>오른쪽편</a:t>
            </a:r>
            <a:r>
              <a:rPr lang="en-US" altLang="ko-KR" sz="2000"/>
              <a:t>(righthand side)</a:t>
            </a:r>
            <a:r>
              <a:rPr lang="ko-KR" altLang="en-US" sz="2000"/>
              <a:t>으로 구성</a:t>
            </a:r>
          </a:p>
          <a:p>
            <a:pPr lvl="2">
              <a:buFont typeface="Wingdings" pitchFamily="2" charset="2"/>
              <a:buNone/>
            </a:pPr>
            <a:r>
              <a:rPr lang="ko-KR" altLang="en-US" sz="1600"/>
              <a:t>왼쪽편 탐색후 일치하면 주소가 오른쪽편으로 치환되어 처리</a:t>
            </a:r>
          </a:p>
          <a:p>
            <a:r>
              <a:rPr lang="ko-KR" altLang="en-US" sz="2500"/>
              <a:t>몇 가지 유용한 매크로 정의</a:t>
            </a:r>
          </a:p>
          <a:p>
            <a:pPr lvl="1"/>
            <a:r>
              <a:rPr lang="ko-KR" altLang="en-US" sz="2000"/>
              <a:t>룰 세트 작성시 유용한 것</a:t>
            </a:r>
          </a:p>
          <a:p>
            <a:pPr lvl="2"/>
            <a:r>
              <a:rPr lang="en-US" altLang="ko-KR" sz="1600" b="1"/>
              <a:t>$j</a:t>
            </a:r>
          </a:p>
          <a:p>
            <a:pPr lvl="3"/>
            <a:r>
              <a:rPr lang="ko-KR" altLang="en-US" sz="1400"/>
              <a:t>호스트의 </a:t>
            </a:r>
            <a:r>
              <a:rPr lang="en-US" altLang="ko-KR" sz="1400"/>
              <a:t>FQDN </a:t>
            </a:r>
            <a:r>
              <a:rPr lang="ko-KR" altLang="en-US" sz="1400"/>
              <a:t>도메인명</a:t>
            </a:r>
          </a:p>
          <a:p>
            <a:pPr lvl="2"/>
            <a:r>
              <a:rPr lang="en-US" altLang="ko-KR" sz="1600" b="1"/>
              <a:t>$w</a:t>
            </a:r>
          </a:p>
          <a:p>
            <a:pPr lvl="3"/>
            <a:r>
              <a:rPr lang="en-US" altLang="ko-KR" sz="1400"/>
              <a:t>FQDN</a:t>
            </a:r>
            <a:r>
              <a:rPr lang="ko-KR" altLang="en-US" sz="1400"/>
              <a:t>의 호스트 부분</a:t>
            </a:r>
          </a:p>
          <a:p>
            <a:pPr lvl="2"/>
            <a:r>
              <a:rPr lang="en-US" altLang="ko-KR" sz="1600" b="1"/>
              <a:t>$m</a:t>
            </a:r>
          </a:p>
          <a:p>
            <a:pPr lvl="3"/>
            <a:r>
              <a:rPr lang="en-US" altLang="ko-KR" sz="1400"/>
              <a:t>FQDN</a:t>
            </a:r>
            <a:r>
              <a:rPr lang="ko-KR" altLang="en-US" sz="1400"/>
              <a:t>의 도메인 부분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500"/>
              <a:t>리라이트 룰의 해석과 작성</a:t>
            </a:r>
            <a:r>
              <a:rPr lang="en-US" altLang="ko-KR" sz="3500"/>
              <a:t>(2)</a:t>
            </a:r>
          </a:p>
        </p:txBody>
      </p:sp>
      <p:sp>
        <p:nvSpPr>
          <p:cNvPr id="19046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500"/>
              <a:t>왼쪽편</a:t>
            </a:r>
          </a:p>
          <a:p>
            <a:pPr lvl="1"/>
            <a:r>
              <a:rPr lang="ko-KR" altLang="en-US" sz="2000"/>
              <a:t>변환하려고 하는 주소와 일치하는 패턴을 지정 함</a:t>
            </a:r>
          </a:p>
          <a:p>
            <a:pPr lvl="2"/>
            <a:r>
              <a:rPr lang="en-US" altLang="ko-KR" sz="1600" b="1"/>
              <a:t>$@</a:t>
            </a:r>
          </a:p>
          <a:p>
            <a:pPr lvl="3"/>
            <a:r>
              <a:rPr lang="ko-KR" altLang="en-US" sz="1400"/>
              <a:t>토큰이 없을 경우와 일치</a:t>
            </a:r>
          </a:p>
          <a:p>
            <a:pPr lvl="2"/>
            <a:r>
              <a:rPr lang="en-US" altLang="ko-KR" sz="1600" b="1"/>
              <a:t>$*</a:t>
            </a:r>
          </a:p>
          <a:p>
            <a:pPr lvl="3"/>
            <a:r>
              <a:rPr lang="en-US" altLang="ko-KR" sz="1400"/>
              <a:t>0 </a:t>
            </a:r>
            <a:r>
              <a:rPr lang="ko-KR" altLang="en-US" sz="1400"/>
              <a:t>또는 그 이상의 토큰과 일치</a:t>
            </a:r>
          </a:p>
          <a:p>
            <a:pPr lvl="2"/>
            <a:r>
              <a:rPr lang="en-US" altLang="ko-KR" sz="1600" b="1"/>
              <a:t>$+</a:t>
            </a:r>
          </a:p>
          <a:p>
            <a:pPr lvl="3"/>
            <a:r>
              <a:rPr lang="ko-KR" altLang="en-US" sz="1400"/>
              <a:t>하나 이상의 토큰에 일치</a:t>
            </a:r>
          </a:p>
          <a:p>
            <a:pPr lvl="2"/>
            <a:r>
              <a:rPr lang="en-US" altLang="ko-KR" sz="1600" b="1"/>
              <a:t>$-</a:t>
            </a:r>
          </a:p>
          <a:p>
            <a:pPr lvl="3"/>
            <a:r>
              <a:rPr lang="ko-KR" altLang="en-US" sz="1400"/>
              <a:t>정확하게 하나의 토근과 일치</a:t>
            </a:r>
          </a:p>
          <a:p>
            <a:pPr lvl="2"/>
            <a:r>
              <a:rPr lang="en-US" altLang="ko-KR" sz="1600" b="1"/>
              <a:t>$=x</a:t>
            </a:r>
          </a:p>
          <a:p>
            <a:pPr lvl="3"/>
            <a:r>
              <a:rPr lang="ko-KR" altLang="en-US" sz="1400"/>
              <a:t>클래스 </a:t>
            </a:r>
            <a:r>
              <a:rPr lang="en-US" altLang="ko-KR" sz="1400"/>
              <a:t>X</a:t>
            </a:r>
            <a:r>
              <a:rPr lang="ko-KR" altLang="en-US" sz="1400"/>
              <a:t>에 있는 어떤 구</a:t>
            </a:r>
            <a:r>
              <a:rPr lang="en-US" altLang="ko-KR" sz="1400"/>
              <a:t>(phrase)</a:t>
            </a:r>
            <a:r>
              <a:rPr lang="ko-KR" altLang="en-US" sz="1400"/>
              <a:t>와 일치</a:t>
            </a:r>
          </a:p>
          <a:p>
            <a:pPr lvl="2"/>
            <a:r>
              <a:rPr lang="en-US" altLang="ko-KR" sz="1600" b="1"/>
              <a:t>$~x</a:t>
            </a:r>
          </a:p>
          <a:p>
            <a:pPr lvl="3"/>
            <a:r>
              <a:rPr lang="ko-KR" altLang="en-US" sz="1400"/>
              <a:t>클래스에 있는 어떤 단어와도 일치하지 않음</a:t>
            </a:r>
            <a:endParaRPr lang="ko-KR" altLang="en-US"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500"/>
              <a:t>리라이트 룰의 해석과 작성</a:t>
            </a:r>
            <a:r>
              <a:rPr lang="en-US" altLang="ko-KR" sz="3500"/>
              <a:t>(3)</a:t>
            </a:r>
          </a:p>
        </p:txBody>
      </p:sp>
      <p:sp>
        <p:nvSpPr>
          <p:cNvPr id="19149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500"/>
              <a:t>오른쪽편</a:t>
            </a:r>
          </a:p>
          <a:p>
            <a:pPr lvl="1"/>
            <a:r>
              <a:rPr lang="ko-KR" altLang="en-US" sz="2000"/>
              <a:t>왼쪽편이 주소와 일치하면 원래 문장은 삭제되고 룰의 오른쪽편에 있는 것으로 대체 됨</a:t>
            </a:r>
            <a:r>
              <a:rPr lang="en-US" altLang="ko-KR" sz="2000"/>
              <a:t>.</a:t>
            </a:r>
          </a:p>
          <a:p>
            <a:pPr lvl="2"/>
            <a:r>
              <a:rPr lang="en-US" altLang="ko-KR" sz="1600" b="1"/>
              <a:t>$n</a:t>
            </a:r>
          </a:p>
          <a:p>
            <a:pPr lvl="3"/>
            <a:r>
              <a:rPr lang="ko-KR" altLang="en-US" sz="1400"/>
              <a:t>왼쪽편으로부터 </a:t>
            </a:r>
            <a:r>
              <a:rPr lang="en-US" altLang="ko-KR" sz="1400"/>
              <a:t>n</a:t>
            </a:r>
            <a:r>
              <a:rPr lang="ko-KR" altLang="en-US" sz="1400"/>
              <a:t>번째 표현으로 대체</a:t>
            </a:r>
          </a:p>
          <a:p>
            <a:pPr lvl="2"/>
            <a:r>
              <a:rPr lang="en-US" altLang="ko-KR" sz="1600" b="1"/>
              <a:t>$(map key $@arguments $:default $)</a:t>
            </a:r>
          </a:p>
          <a:p>
            <a:pPr lvl="3"/>
            <a:r>
              <a:rPr lang="en-US" altLang="ko-KR" sz="1400"/>
              <a:t>map</a:t>
            </a:r>
            <a:r>
              <a:rPr lang="ko-KR" altLang="en-US" sz="1400"/>
              <a:t>이라는 이름을 가진 뱁에 </a:t>
            </a:r>
            <a:r>
              <a:rPr lang="en-US" altLang="ko-KR" sz="1400"/>
              <a:t>arguments</a:t>
            </a:r>
            <a:r>
              <a:rPr lang="ko-KR" altLang="en-US" sz="1400"/>
              <a:t>를 인자로 넘겨준 </a:t>
            </a:r>
            <a:r>
              <a:rPr lang="en-US" altLang="ko-KR" sz="1400"/>
              <a:t>key</a:t>
            </a:r>
            <a:r>
              <a:rPr lang="ko-KR" altLang="en-US" sz="1400"/>
              <a:t>의 검색 결과를 출력</a:t>
            </a:r>
          </a:p>
          <a:p>
            <a:pPr lvl="3"/>
            <a:r>
              <a:rPr lang="ko-KR" altLang="en-US" sz="1400"/>
              <a:t>검색 실패시 </a:t>
            </a:r>
            <a:r>
              <a:rPr lang="en-US" altLang="ko-KR" sz="1400"/>
              <a:t>default </a:t>
            </a:r>
            <a:r>
              <a:rPr lang="ko-KR" altLang="en-US" sz="1400"/>
              <a:t>출력</a:t>
            </a:r>
          </a:p>
          <a:p>
            <a:pPr lvl="2"/>
            <a:r>
              <a:rPr lang="en-US" altLang="ko-KR" sz="1600" b="1"/>
              <a:t>$&gt;n</a:t>
            </a:r>
          </a:p>
          <a:p>
            <a:pPr lvl="3"/>
            <a:r>
              <a:rPr lang="ko-KR" altLang="en-US" sz="1400"/>
              <a:t>이 행의 나머지 부분을 해석하고 주어진 룰세트 </a:t>
            </a:r>
            <a:r>
              <a:rPr lang="en-US" altLang="ko-KR" sz="1400"/>
              <a:t>n</a:t>
            </a:r>
            <a:r>
              <a:rPr lang="ko-KR" altLang="en-US" sz="1400"/>
              <a:t>을 호출함</a:t>
            </a:r>
          </a:p>
          <a:p>
            <a:pPr lvl="2"/>
            <a:r>
              <a:rPr lang="en-US" altLang="ko-KR" sz="1600" b="1"/>
              <a:t>$#mailer</a:t>
            </a:r>
          </a:p>
          <a:p>
            <a:pPr lvl="3"/>
            <a:r>
              <a:rPr lang="ko-KR" altLang="en-US" sz="1400"/>
              <a:t>룰세트 평가</a:t>
            </a:r>
            <a:r>
              <a:rPr lang="en-US" altLang="ko-KR" sz="1400"/>
              <a:t>(evaluation)</a:t>
            </a:r>
            <a:r>
              <a:rPr lang="ko-KR" altLang="en-US" sz="1400"/>
              <a:t>를 중단하고 다음 배달 단계에서 메시지를 전송할 때 사용할 메일러를 지정</a:t>
            </a:r>
          </a:p>
          <a:p>
            <a:pPr lvl="2"/>
            <a:r>
              <a:rPr lang="en-US" altLang="ko-KR" sz="1600" b="1"/>
              <a:t>$@host</a:t>
            </a:r>
          </a:p>
          <a:p>
            <a:pPr lvl="3"/>
            <a:r>
              <a:rPr lang="ko-KR" altLang="en-US" sz="1400"/>
              <a:t>메시지를 포워드할 호스트를 지정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500"/>
              <a:t>리라이트 룰의 해석과 작성</a:t>
            </a:r>
            <a:r>
              <a:rPr lang="en-US" altLang="ko-KR" sz="3500"/>
              <a:t>(4)</a:t>
            </a:r>
          </a:p>
        </p:txBody>
      </p:sp>
      <p:sp>
        <p:nvSpPr>
          <p:cNvPr id="19251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altLang="ko-KR" sz="1600" b="1"/>
              <a:t>$:user</a:t>
            </a:r>
          </a:p>
          <a:p>
            <a:pPr lvl="3"/>
            <a:r>
              <a:rPr lang="ko-KR" altLang="en-US" sz="1400"/>
              <a:t>메일 메시지의 타겟 사용자를 지정</a:t>
            </a:r>
          </a:p>
          <a:p>
            <a:pPr lvl="2"/>
            <a:r>
              <a:rPr lang="en-US" altLang="ko-KR" sz="1600" b="1"/>
              <a:t>$@</a:t>
            </a:r>
          </a:p>
          <a:p>
            <a:pPr lvl="3"/>
            <a:r>
              <a:rPr lang="ko-KR" altLang="en-US" sz="1400"/>
              <a:t>룰세트가 오른쪽 편의 나머지를 값으로 되돌리게 함</a:t>
            </a:r>
          </a:p>
          <a:p>
            <a:pPr lvl="3"/>
            <a:r>
              <a:rPr lang="ko-KR" altLang="en-US" sz="1400"/>
              <a:t>룰세트에 있는 다른 룰세트는 평가되지 않음</a:t>
            </a:r>
          </a:p>
          <a:p>
            <a:pPr lvl="2"/>
            <a:r>
              <a:rPr lang="en-US" altLang="ko-KR" sz="1600" b="1"/>
              <a:t>$:</a:t>
            </a:r>
          </a:p>
          <a:p>
            <a:pPr lvl="3"/>
            <a:r>
              <a:rPr lang="ko-KR" altLang="en-US" sz="1400"/>
              <a:t>룰을 즉시 종료하게 하지만 현재 룰세트의 나머지 부분은 평가함</a:t>
            </a:r>
          </a:p>
          <a:p>
            <a:r>
              <a:rPr lang="ko-KR" altLang="en-US" sz="2500"/>
              <a:t>룰 패턴 예제</a:t>
            </a:r>
          </a:p>
          <a:p>
            <a:pPr lvl="1"/>
            <a:r>
              <a:rPr lang="en-US" altLang="ko-KR" sz="2000"/>
              <a:t>$* &lt; $+ &gt; (</a:t>
            </a:r>
            <a:r>
              <a:rPr lang="ko-KR" altLang="en-US" sz="2000"/>
              <a:t>왼쪽편</a:t>
            </a:r>
            <a:r>
              <a:rPr lang="en-US" altLang="ko-KR" sz="2000"/>
              <a:t>)</a:t>
            </a:r>
          </a:p>
          <a:p>
            <a:pPr lvl="2"/>
            <a:r>
              <a:rPr lang="en-US" altLang="ko-KR" sz="1600"/>
              <a:t>0</a:t>
            </a:r>
            <a:r>
              <a:rPr lang="ko-KR" altLang="en-US" sz="1600"/>
              <a:t>또는 그 이상의 토큰 뒤에 </a:t>
            </a:r>
            <a:r>
              <a:rPr lang="en-US" altLang="ko-KR" sz="1600"/>
              <a:t>&lt;</a:t>
            </a:r>
            <a:r>
              <a:rPr lang="ko-KR" altLang="en-US" sz="1600"/>
              <a:t>문자</a:t>
            </a:r>
            <a:r>
              <a:rPr lang="en-US" altLang="ko-KR" sz="1600"/>
              <a:t>, </a:t>
            </a:r>
            <a:r>
              <a:rPr lang="ko-KR" altLang="en-US" sz="1600"/>
              <a:t>하나이상의 토큰</a:t>
            </a:r>
            <a:r>
              <a:rPr lang="en-US" altLang="ko-KR" sz="1600"/>
              <a:t>, &gt;</a:t>
            </a:r>
            <a:r>
              <a:rPr lang="ko-KR" altLang="en-US" sz="1600"/>
              <a:t>문자에 일치</a:t>
            </a:r>
          </a:p>
          <a:p>
            <a:pPr lvl="3"/>
            <a:r>
              <a:rPr lang="en-US" altLang="ko-KR" sz="1400">
                <a:hlinkClick r:id="rId3"/>
              </a:rPr>
              <a:t>brewer@vbrew.com</a:t>
            </a:r>
            <a:r>
              <a:rPr lang="en-US" altLang="ko-KR" sz="1400"/>
              <a:t>			X</a:t>
            </a:r>
          </a:p>
          <a:p>
            <a:pPr lvl="3"/>
            <a:r>
              <a:rPr lang="en-US" altLang="ko-KR" sz="1400"/>
              <a:t>Head Brewer &lt;&gt;			X</a:t>
            </a:r>
          </a:p>
          <a:p>
            <a:pPr lvl="3"/>
            <a:r>
              <a:rPr lang="en-US" altLang="ko-KR" sz="1400"/>
              <a:t>Head Brewer &lt;</a:t>
            </a:r>
            <a:r>
              <a:rPr lang="en-US" altLang="ko-KR" sz="1400">
                <a:hlinkClick r:id="rId3"/>
              </a:rPr>
              <a:t>brewer@vbrew.com</a:t>
            </a:r>
            <a:r>
              <a:rPr lang="en-US" altLang="ko-KR" sz="1400"/>
              <a:t>&gt;	O</a:t>
            </a:r>
          </a:p>
          <a:p>
            <a:pPr lvl="3"/>
            <a:r>
              <a:rPr lang="en-US" altLang="ko-KR" sz="1400">
                <a:hlinkClick r:id="rId3"/>
              </a:rPr>
              <a:t>brewer@vbrew.com</a:t>
            </a:r>
            <a:r>
              <a:rPr lang="en-US" altLang="ko-KR" sz="1400"/>
              <a:t>			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500"/>
              <a:t>리라이트 룰의 해석과 작성</a:t>
            </a:r>
            <a:r>
              <a:rPr lang="en-US" altLang="ko-KR" sz="3500"/>
              <a:t>(5)</a:t>
            </a:r>
          </a:p>
        </p:txBody>
      </p:sp>
      <p:sp>
        <p:nvSpPr>
          <p:cNvPr id="19353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500"/>
              <a:t>룰세트 의미</a:t>
            </a:r>
          </a:p>
          <a:p>
            <a:pPr lvl="1"/>
            <a:r>
              <a:rPr lang="ko-KR" altLang="en-US" sz="2000"/>
              <a:t>각각 메일 처리를 할 때 서로 다른 임무를 수행</a:t>
            </a:r>
          </a:p>
          <a:p>
            <a:pPr lvl="2"/>
            <a:r>
              <a:rPr lang="en-US" altLang="ko-KR" sz="1600" b="1"/>
              <a:t>LOCAL_RULE_3</a:t>
            </a:r>
          </a:p>
          <a:p>
            <a:pPr lvl="3"/>
            <a:r>
              <a:rPr lang="ko-KR" altLang="en-US" sz="1400"/>
              <a:t>임의의 형태의 주소를 센드메일이 처리하는 일반적인 형식으로 변환</a:t>
            </a:r>
          </a:p>
          <a:p>
            <a:pPr lvl="2"/>
            <a:r>
              <a:rPr lang="en-US" altLang="ko-KR" sz="1600" b="1"/>
              <a:t>LOCAL_RULE_0</a:t>
            </a:r>
          </a:p>
          <a:p>
            <a:pPr lvl="3"/>
            <a:r>
              <a:rPr lang="ko-KR" altLang="en-US" sz="1400"/>
              <a:t>센드메일이 룰세트 </a:t>
            </a:r>
            <a:r>
              <a:rPr lang="en-US" altLang="ko-KR" sz="1400"/>
              <a:t>3 </a:t>
            </a:r>
            <a:r>
              <a:rPr lang="ko-KR" altLang="en-US" sz="1400"/>
              <a:t>다음에 수신인 주소에 적용</a:t>
            </a:r>
          </a:p>
          <a:p>
            <a:pPr lvl="2"/>
            <a:r>
              <a:rPr lang="en-US" altLang="ko-KR" sz="1600" b="1"/>
              <a:t>LOCAL_NET_CONFIG</a:t>
            </a:r>
          </a:p>
          <a:p>
            <a:pPr lvl="3"/>
            <a:r>
              <a:rPr lang="ko-KR" altLang="en-US" sz="1400"/>
              <a:t>룰세트의 </a:t>
            </a:r>
            <a:r>
              <a:rPr lang="en-US" altLang="ko-KR" sz="1400"/>
              <a:t>0</a:t>
            </a:r>
            <a:r>
              <a:rPr lang="ko-KR" altLang="en-US" sz="1400"/>
              <a:t>의 아래쪽 반</a:t>
            </a:r>
            <a:r>
              <a:rPr lang="en-US" altLang="ko-KR" sz="1400"/>
              <a:t>(bottom half)</a:t>
            </a:r>
            <a:r>
              <a:rPr lang="ko-KR" altLang="en-US" sz="1400"/>
              <a:t>에 삽입</a:t>
            </a:r>
          </a:p>
          <a:p>
            <a:pPr lvl="2"/>
            <a:r>
              <a:rPr lang="en-US" altLang="ko-KR" sz="1600" b="1"/>
              <a:t>LOCAL_RULE_1</a:t>
            </a:r>
          </a:p>
          <a:p>
            <a:pPr lvl="3"/>
            <a:r>
              <a:rPr lang="ko-KR" altLang="en-US" sz="1400"/>
              <a:t>모든 송신이 주소에 적용</a:t>
            </a:r>
          </a:p>
          <a:p>
            <a:pPr lvl="2"/>
            <a:r>
              <a:rPr lang="en-US" altLang="ko-KR" sz="1600" b="1"/>
              <a:t>LOCAL_RULE_2</a:t>
            </a:r>
          </a:p>
          <a:p>
            <a:pPr lvl="3"/>
            <a:r>
              <a:rPr lang="ko-KR" altLang="en-US" sz="1400"/>
              <a:t>모든 수신인 주소에 적용</a:t>
            </a:r>
          </a:p>
          <a:p>
            <a:endParaRPr lang="en-US" altLang="ko-K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500"/>
              <a:t>목 차</a:t>
            </a:r>
          </a:p>
        </p:txBody>
      </p:sp>
      <p:sp>
        <p:nvSpPr>
          <p:cNvPr id="1484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sz="2000"/>
              <a:t>센드메일 소개</a:t>
            </a:r>
          </a:p>
          <a:p>
            <a:pPr lvl="1"/>
            <a:r>
              <a:rPr lang="ko-KR" altLang="en-US" sz="2000"/>
              <a:t>기본 용어</a:t>
            </a:r>
          </a:p>
          <a:p>
            <a:pPr lvl="1"/>
            <a:r>
              <a:rPr lang="ko-KR" altLang="en-US" sz="2000"/>
              <a:t>메일 송수신 과정</a:t>
            </a:r>
          </a:p>
          <a:p>
            <a:pPr lvl="1"/>
            <a:r>
              <a:rPr lang="ko-KR" altLang="en-US" sz="2000"/>
              <a:t>센드메일 설치</a:t>
            </a:r>
          </a:p>
          <a:p>
            <a:pPr lvl="1"/>
            <a:r>
              <a:rPr lang="en-US" altLang="ko-KR" sz="2000"/>
              <a:t>sendmail.cf</a:t>
            </a:r>
            <a:r>
              <a:rPr lang="ko-KR" altLang="en-US" sz="2000"/>
              <a:t>와 </a:t>
            </a:r>
            <a:r>
              <a:rPr lang="en-US" altLang="ko-KR" sz="2000"/>
              <a:t>sendmail.mc </a:t>
            </a:r>
            <a:r>
              <a:rPr lang="ko-KR" altLang="en-US" sz="2000"/>
              <a:t>파일</a:t>
            </a:r>
          </a:p>
          <a:p>
            <a:pPr lvl="1"/>
            <a:r>
              <a:rPr lang="en-US" altLang="ko-KR" sz="2000"/>
              <a:t>sendmail.cf </a:t>
            </a:r>
            <a:r>
              <a:rPr lang="ko-KR" altLang="en-US" sz="2000"/>
              <a:t>파일 생성</a:t>
            </a:r>
          </a:p>
          <a:p>
            <a:pPr lvl="1"/>
            <a:r>
              <a:rPr lang="ko-KR" altLang="en-US" sz="2000"/>
              <a:t>리라이트 룰의 해석과 작성</a:t>
            </a:r>
          </a:p>
          <a:p>
            <a:pPr lvl="1"/>
            <a:r>
              <a:rPr lang="ko-KR" altLang="en-US" sz="2000"/>
              <a:t>센드메일 옵션 설정</a:t>
            </a:r>
          </a:p>
          <a:p>
            <a:pPr lvl="1"/>
            <a:r>
              <a:rPr lang="ko-KR" altLang="en-US" sz="2000"/>
              <a:t>몇 가지 유용한 센드메일 설정</a:t>
            </a:r>
          </a:p>
          <a:p>
            <a:pPr lvl="1"/>
            <a:r>
              <a:rPr lang="ko-KR" altLang="en-US" sz="2000"/>
              <a:t>설정 검사</a:t>
            </a:r>
          </a:p>
          <a:p>
            <a:pPr lvl="1"/>
            <a:r>
              <a:rPr lang="ko-KR" altLang="en-US" sz="2000"/>
              <a:t>센드메일 실행</a:t>
            </a:r>
          </a:p>
          <a:p>
            <a:pPr lvl="1"/>
            <a:r>
              <a:rPr lang="ko-KR" altLang="en-US" sz="2000"/>
              <a:t>팁과 트릭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500"/>
              <a:t>센드메일 옵션 설정</a:t>
            </a:r>
            <a:r>
              <a:rPr lang="en-US" altLang="ko-KR" sz="3500"/>
              <a:t>(1)</a:t>
            </a:r>
          </a:p>
        </p:txBody>
      </p:sp>
      <p:sp>
        <p:nvSpPr>
          <p:cNvPr id="19456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500"/>
              <a:t>옵션 설정 방법</a:t>
            </a:r>
          </a:p>
          <a:p>
            <a:pPr lvl="1"/>
            <a:r>
              <a:rPr lang="en-US" altLang="ko-KR" sz="2000"/>
              <a:t>m4 </a:t>
            </a:r>
            <a:r>
              <a:rPr lang="ko-KR" altLang="en-US" sz="2000"/>
              <a:t>설정파일에 정의</a:t>
            </a:r>
          </a:p>
          <a:p>
            <a:pPr lvl="1"/>
            <a:r>
              <a:rPr lang="ko-KR" altLang="en-US" sz="2000"/>
              <a:t>센드메일 파일에 직접 삽입</a:t>
            </a:r>
          </a:p>
          <a:p>
            <a:r>
              <a:rPr lang="en-US" altLang="ko-KR" sz="2500"/>
              <a:t>sendmail m4 </a:t>
            </a:r>
            <a:r>
              <a:rPr lang="ko-KR" altLang="en-US" sz="2500"/>
              <a:t>옵션</a:t>
            </a:r>
          </a:p>
          <a:p>
            <a:pPr lvl="1"/>
            <a:r>
              <a:rPr lang="en-US" altLang="ko-KR" sz="2000"/>
              <a:t>confMIN_FREE_BLOCKS(MinFreeBlocks)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600"/>
              <a:t>	</a:t>
            </a:r>
            <a:r>
              <a:rPr lang="ko-KR" altLang="en-US" sz="1600"/>
              <a:t>메일 메시지를 받아들이기 전에 반드시 있어야 하는 여유 디스크 블록의 최소 수를 지정하도록 하는 옵션</a:t>
            </a:r>
          </a:p>
          <a:p>
            <a:pPr lvl="1"/>
            <a:r>
              <a:rPr lang="en-US" altLang="ko-KR" sz="2000"/>
              <a:t>confME_TOO(MeToo)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600"/>
              <a:t>	</a:t>
            </a:r>
            <a:r>
              <a:rPr lang="ko-KR" altLang="en-US" sz="1600"/>
              <a:t>이메일 메시지를 생성한 사람이 확장된 수신인 목록에 있을 때 복사본을 수신할 것인지를 결정하는 역할</a:t>
            </a:r>
          </a:p>
          <a:p>
            <a:pPr lvl="1"/>
            <a:r>
              <a:rPr lang="en-US" altLang="ko-KR" sz="2000"/>
              <a:t>confMAX_DAEMON_CHILDREN(MaxDaemonChildren)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600"/>
              <a:t>	</a:t>
            </a:r>
            <a:r>
              <a:rPr lang="ko-KR" altLang="en-US" sz="1600"/>
              <a:t>만들어질 데몬의 자식 프로세스의 최대 수를 제한하는 옵션</a:t>
            </a:r>
            <a:endParaRPr lang="ko-KR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500"/>
              <a:t>센드메일 옵션 설정</a:t>
            </a:r>
            <a:r>
              <a:rPr lang="en-US" altLang="ko-KR" sz="3500"/>
              <a:t>(2)</a:t>
            </a:r>
          </a:p>
        </p:txBody>
      </p:sp>
      <p:sp>
        <p:nvSpPr>
          <p:cNvPr id="19558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sz="2000"/>
              <a:t>confSEPARATE_PROC(ForkEachJob)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600"/>
              <a:t>	</a:t>
            </a:r>
            <a:r>
              <a:rPr lang="ko-KR" altLang="en-US" sz="1600"/>
              <a:t>센드메일은 배달할 각 메시지마다 자신의 새로운 복사본을 포크</a:t>
            </a:r>
            <a:r>
              <a:rPr lang="en-US" altLang="ko-KR" sz="1600"/>
              <a:t>(fork)</a:t>
            </a:r>
          </a:p>
          <a:p>
            <a:pPr lvl="1"/>
            <a:r>
              <a:rPr lang="en-US" altLang="ko-KR" sz="2000"/>
              <a:t>confSMTP_LOGIN_MSG(SmtpGreetingMessage)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600"/>
              <a:t>	</a:t>
            </a:r>
            <a:r>
              <a:rPr lang="ko-KR" altLang="en-US" sz="1600"/>
              <a:t>연결이 센드메일을 통해 이루어질 때마다 환영메시지를 보냄</a:t>
            </a:r>
            <a:endParaRPr lang="ko-KR" altLang="en-US" sz="1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500"/>
              <a:t>몇 가지 유용한 센드메일 설정</a:t>
            </a:r>
            <a:r>
              <a:rPr lang="en-US" altLang="ko-KR" sz="3500"/>
              <a:t>(1)</a:t>
            </a:r>
          </a:p>
        </p:txBody>
      </p:sp>
      <p:sp>
        <p:nvSpPr>
          <p:cNvPr id="19661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76400"/>
            <a:ext cx="8518525" cy="4422775"/>
          </a:xfrm>
        </p:spPr>
        <p:txBody>
          <a:bodyPr/>
          <a:lstStyle/>
          <a:p>
            <a:r>
              <a:rPr lang="ko-KR" altLang="en-US" sz="2500"/>
              <a:t>사용자가 </a:t>
            </a:r>
            <a:r>
              <a:rPr lang="en-US" altLang="ko-KR" sz="2500"/>
              <a:t>From: </a:t>
            </a:r>
            <a:r>
              <a:rPr lang="ko-KR" altLang="en-US" sz="2500"/>
              <a:t>필드를 지정한다고 믿기</a:t>
            </a:r>
          </a:p>
          <a:p>
            <a:pPr lvl="1"/>
            <a:r>
              <a:rPr lang="ko-KR" altLang="en-US" sz="2000"/>
              <a:t>메일 메시지를 머신에 있는 다른 사용자나 주소에서 생성한 것처럼 나타내기 위해 발신인 주소를 지정</a:t>
            </a:r>
          </a:p>
          <a:p>
            <a:pPr lvl="2"/>
            <a:r>
              <a:rPr lang="en-US" altLang="ko-KR" sz="1600" b="1"/>
              <a:t>use_ct_file</a:t>
            </a:r>
          </a:p>
          <a:p>
            <a:pPr lvl="3"/>
            <a:r>
              <a:rPr lang="ko-KR" altLang="en-US" sz="1400"/>
              <a:t>신뢰하는 사용자의 명단을 나열하는 파일을 지정하고 사용할 수 있게 함</a:t>
            </a:r>
          </a:p>
          <a:p>
            <a:pPr lvl="2"/>
            <a:r>
              <a:rPr lang="en-US" altLang="ko-KR" sz="1600" b="1"/>
              <a:t>FEATURE(use_ct_file)</a:t>
            </a:r>
            <a:r>
              <a:rPr lang="en-US" altLang="ko-KR" sz="2000"/>
              <a:t> </a:t>
            </a:r>
            <a:r>
              <a:rPr lang="en-US" altLang="ko-KR" sz="1400"/>
              <a:t>(sendmail.mc </a:t>
            </a:r>
            <a:r>
              <a:rPr lang="ko-KR" altLang="en-US" sz="1400"/>
              <a:t>파일에 추가</a:t>
            </a:r>
            <a:r>
              <a:rPr lang="en-US" altLang="ko-KR" sz="1400"/>
              <a:t>)</a:t>
            </a:r>
          </a:p>
          <a:p>
            <a:r>
              <a:rPr lang="ko-KR" altLang="en-US" sz="2500"/>
              <a:t>메일 앨리어스 관리</a:t>
            </a:r>
          </a:p>
          <a:p>
            <a:pPr lvl="1"/>
            <a:r>
              <a:rPr lang="ko-KR" altLang="en-US" sz="2000"/>
              <a:t>메일 앨리어스</a:t>
            </a:r>
          </a:p>
          <a:p>
            <a:pPr lvl="2">
              <a:buFont typeface="Wingdings" pitchFamily="2" charset="2"/>
              <a:buNone/>
            </a:pPr>
            <a:r>
              <a:rPr lang="ko-KR" altLang="en-US" sz="1400"/>
              <a:t>		사용자나 목적지 호스트의 프로세스에 대한 별도의 이름이 있는 메일 박스로 메일 	방향을 변경하는 것</a:t>
            </a:r>
          </a:p>
          <a:p>
            <a:pPr lvl="2">
              <a:buFont typeface="Wingdings" pitchFamily="2" charset="2"/>
              <a:buNone/>
            </a:pPr>
            <a:r>
              <a:rPr lang="ko-KR" altLang="en-US" sz="1400"/>
              <a:t>		</a:t>
            </a:r>
            <a:r>
              <a:rPr lang="en-US" altLang="ko-KR" sz="1400"/>
              <a:t>/etc/aliases</a:t>
            </a:r>
            <a:r>
              <a:rPr lang="ko-KR" altLang="en-US" sz="1400"/>
              <a:t>파일에서 메일 메시지의 타겟 사용자와 일치하는 항목을 찾으면 메시	지를 그 항목이 가리키는 곳으로 리다이렉트</a:t>
            </a:r>
          </a:p>
          <a:p>
            <a:pPr lvl="2"/>
            <a:r>
              <a:rPr lang="en-US" altLang="ko-KR" sz="1600"/>
              <a:t>/etc/aliases</a:t>
            </a:r>
            <a:r>
              <a:rPr lang="ko-KR" altLang="en-US" sz="1600"/>
              <a:t>파일 갱신</a:t>
            </a:r>
          </a:p>
        </p:txBody>
      </p:sp>
      <p:graphicFrame>
        <p:nvGraphicFramePr>
          <p:cNvPr id="196620" name="Group 12"/>
          <p:cNvGraphicFramePr>
            <a:graphicFrameLocks noGrp="1"/>
          </p:cNvGraphicFramePr>
          <p:nvPr>
            <p:ph sz="half" idx="2"/>
          </p:nvPr>
        </p:nvGraphicFramePr>
        <p:xfrm>
          <a:off x="1044575" y="5876925"/>
          <a:ext cx="7056438" cy="360363"/>
        </p:xfrm>
        <a:graphic>
          <a:graphicData uri="http://schemas.openxmlformats.org/drawingml/2006/table">
            <a:tbl>
              <a:tblPr/>
              <a:tblGrid>
                <a:gridCol w="7056438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# /usr/bin/newaliases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500"/>
              <a:t>몇 가지 유용한 센드메일 설정</a:t>
            </a:r>
            <a:r>
              <a:rPr lang="en-US" altLang="ko-KR" sz="3500"/>
              <a:t>(2)</a:t>
            </a:r>
          </a:p>
        </p:txBody>
      </p:sp>
      <p:sp>
        <p:nvSpPr>
          <p:cNvPr id="19763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76400"/>
            <a:ext cx="8518525" cy="4422775"/>
          </a:xfrm>
        </p:spPr>
        <p:txBody>
          <a:bodyPr/>
          <a:lstStyle/>
          <a:p>
            <a:r>
              <a:rPr lang="ko-KR" altLang="en-US" sz="2500"/>
              <a:t>스마트 호스트 사용</a:t>
            </a:r>
          </a:p>
          <a:p>
            <a:pPr lvl="1"/>
            <a:r>
              <a:rPr lang="ko-KR" altLang="en-US" sz="2000"/>
              <a:t>스마트 호스트</a:t>
            </a:r>
          </a:p>
          <a:p>
            <a:pPr lvl="2">
              <a:buFont typeface="Wingdings" pitchFamily="2" charset="2"/>
              <a:buNone/>
            </a:pPr>
            <a:r>
              <a:rPr lang="ko-KR" altLang="en-US" sz="1600"/>
              <a:t>중앙 메일 라우팅과 포워팅 역할을 담당하는 호스트</a:t>
            </a:r>
          </a:p>
          <a:p>
            <a:pPr lvl="2">
              <a:buFont typeface="Wingdings" pitchFamily="2" charset="2"/>
              <a:buNone/>
            </a:pPr>
            <a:r>
              <a:rPr lang="ko-KR" altLang="en-US" sz="1600"/>
              <a:t>원하는 원격 목적지에 하는 라우팅과 메일 전송을 관리</a:t>
            </a:r>
          </a:p>
          <a:p>
            <a:pPr lvl="1"/>
            <a:endParaRPr lang="en-US" altLang="ko-KR" sz="1600"/>
          </a:p>
        </p:txBody>
      </p:sp>
      <p:graphicFrame>
        <p:nvGraphicFramePr>
          <p:cNvPr id="197656" name="Group 24"/>
          <p:cNvGraphicFramePr>
            <a:graphicFrameLocks noGrp="1"/>
          </p:cNvGraphicFramePr>
          <p:nvPr>
            <p:ph sz="half" idx="2"/>
          </p:nvPr>
        </p:nvGraphicFramePr>
        <p:xfrm>
          <a:off x="827088" y="3284538"/>
          <a:ext cx="7489825" cy="2376488"/>
        </p:xfrm>
        <a:graphic>
          <a:graphicData uri="http://schemas.openxmlformats.org/drawingml/2006/table">
            <a:tbl>
              <a:tblPr/>
              <a:tblGrid>
                <a:gridCol w="7489825"/>
              </a:tblGrid>
              <a:tr h="2376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define(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/>
                          <a:ea typeface="굴림" charset="-127"/>
                        </a:rPr>
                        <a:t>‘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SMART_HOST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/>
                          <a:ea typeface="굴림" charset="-127"/>
                        </a:rPr>
                        <a:t>’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, 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/>
                          <a:ea typeface="굴림" charset="-127"/>
                        </a:rPr>
                        <a:t>‘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uucp-new:moria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/>
                          <a:ea typeface="굴림" charset="-127"/>
                        </a:rPr>
                        <a:t>’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)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                 #UUCP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호스트인 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moria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에 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uucp-new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전송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# define(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/>
                          <a:ea typeface="굴림" charset="-127"/>
                        </a:rPr>
                        <a:t>‘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SMART_HOST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/>
                          <a:ea typeface="굴림" charset="-127"/>
                        </a:rPr>
                        <a:t>’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, 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/>
                          <a:ea typeface="굴림" charset="-127"/>
                        </a:rPr>
                        <a:t>‘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mail.isp.net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/>
                          <a:ea typeface="굴림" charset="-127"/>
                        </a:rPr>
                        <a:t>’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)                       #SMTP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기반의 스마트 호스트 사용하려면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/>
                          <a:ea typeface="굴림" charset="-127"/>
                        </a:rPr>
                        <a:t>…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LOCAL_NET_CONFIG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#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이 룰은 모든 로컬 메일이 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smtp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전송을 사용하여 배달되고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#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그 이외의 모든 것들은 스마트 호스트를 통해 가게 한다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R$* &lt; @ $* .$m. &gt; $*     $#smtp $@ $2.$m. $: $1 &lt; @ $2.$m. &gt; $3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500"/>
              <a:t>몇 가지 유용한 센드메일 설정</a:t>
            </a:r>
            <a:r>
              <a:rPr lang="en-US" altLang="ko-KR" sz="3500"/>
              <a:t>(3)</a:t>
            </a:r>
          </a:p>
        </p:txBody>
      </p:sp>
      <p:sp>
        <p:nvSpPr>
          <p:cNvPr id="199683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76400"/>
            <a:ext cx="8518525" cy="4422775"/>
          </a:xfrm>
        </p:spPr>
        <p:txBody>
          <a:bodyPr/>
          <a:lstStyle/>
          <a:p>
            <a:r>
              <a:rPr lang="ko-KR" altLang="en-US" sz="2500"/>
              <a:t>원하지 않거나 환영하지 않는 메일 관리</a:t>
            </a:r>
          </a:p>
          <a:p>
            <a:pPr lvl="1"/>
            <a:r>
              <a:rPr lang="ko-KR" altLang="en-US" sz="2000"/>
              <a:t>실시간 블랙홀 리스트</a:t>
            </a:r>
          </a:p>
          <a:p>
            <a:pPr lvl="2"/>
            <a:r>
              <a:rPr lang="ko-KR" altLang="en-US" sz="1600"/>
              <a:t>이메일 발신지와 호스트를 쿼리가 가능한 인터넷의 데이터베이스에 나열하여 해당 이메일 수신시 거부하는 것</a:t>
            </a:r>
          </a:p>
          <a:p>
            <a:pPr lvl="3">
              <a:buFontTx/>
              <a:buNone/>
            </a:pPr>
            <a:r>
              <a:rPr lang="ko-KR" altLang="en-US" sz="1400"/>
              <a:t> </a:t>
            </a:r>
          </a:p>
          <a:p>
            <a:pPr lvl="3">
              <a:buFontTx/>
              <a:buNone/>
            </a:pPr>
            <a:endParaRPr lang="ko-KR" altLang="en-US" sz="1400"/>
          </a:p>
          <a:p>
            <a:pPr lvl="3">
              <a:buFontTx/>
              <a:buNone/>
            </a:pPr>
            <a:r>
              <a:rPr lang="ko-KR" altLang="en-US" sz="1400"/>
              <a:t>다른 </a:t>
            </a:r>
            <a:r>
              <a:rPr lang="en-US" altLang="ko-KR" sz="1400"/>
              <a:t>RBL</a:t>
            </a:r>
            <a:r>
              <a:rPr lang="ko-KR" altLang="en-US" sz="1400"/>
              <a:t>서버를 지정</a:t>
            </a:r>
          </a:p>
          <a:p>
            <a:pPr lvl="3">
              <a:buFontTx/>
              <a:buNone/>
            </a:pPr>
            <a:endParaRPr lang="ko-KR" altLang="en-US" sz="1400"/>
          </a:p>
          <a:p>
            <a:pPr lvl="3">
              <a:buFontTx/>
              <a:buNone/>
            </a:pPr>
            <a:endParaRPr lang="ko-KR" altLang="en-US" sz="1400"/>
          </a:p>
          <a:p>
            <a:pPr lvl="1"/>
            <a:r>
              <a:rPr lang="en-US" altLang="ko-KR" sz="2000"/>
              <a:t>access </a:t>
            </a:r>
            <a:r>
              <a:rPr lang="ko-KR" altLang="en-US" sz="2000"/>
              <a:t>데이터베이스</a:t>
            </a:r>
          </a:p>
          <a:p>
            <a:pPr lvl="2"/>
            <a:r>
              <a:rPr lang="ko-KR" altLang="en-US" sz="1600"/>
              <a:t>등록한 호스트에서 수신한 메시지에 대해 어떤 동작을 취할 것인지를 설명하는룰의 모음</a:t>
            </a:r>
          </a:p>
          <a:p>
            <a:pPr lvl="3"/>
            <a:r>
              <a:rPr lang="ko-KR" altLang="en-US" sz="1400"/>
              <a:t>들어오는 새로운 </a:t>
            </a:r>
            <a:r>
              <a:rPr lang="en-US" altLang="ko-KR" sz="1400"/>
              <a:t>SMTP </a:t>
            </a:r>
            <a:r>
              <a:rPr lang="ko-KR" altLang="en-US" sz="1400"/>
              <a:t>연결을 수신하면</a:t>
            </a:r>
          </a:p>
          <a:p>
            <a:pPr lvl="3"/>
            <a:r>
              <a:rPr lang="ko-KR" altLang="en-US" sz="1400"/>
              <a:t>센드메일은 메시지 헤더 정보를 얻어 와서 메시지 자체의 바디 부분을 받아들일 것인지 </a:t>
            </a:r>
            <a:r>
              <a:rPr lang="en-US" altLang="ko-KR" sz="1400"/>
              <a:t>access </a:t>
            </a:r>
            <a:r>
              <a:rPr lang="ko-KR" altLang="en-US" sz="1400"/>
              <a:t>데이터베이스를 참고</a:t>
            </a:r>
          </a:p>
          <a:p>
            <a:pPr lvl="2"/>
            <a:r>
              <a:rPr lang="ko-KR" altLang="en-US" sz="1600"/>
              <a:t>룰의 구성</a:t>
            </a:r>
          </a:p>
          <a:p>
            <a:pPr lvl="3"/>
            <a:r>
              <a:rPr lang="ko-KR" altLang="en-US" sz="1400"/>
              <a:t>들어오는 메일 메시지의 송신자와 일치하는 패턴을 지정하는 </a:t>
            </a:r>
            <a:r>
              <a:rPr lang="ko-KR" altLang="en-US" sz="1400">
                <a:latin typeface="Arial"/>
              </a:rPr>
              <a:t>‘</a:t>
            </a:r>
            <a:r>
              <a:rPr lang="ko-KR" altLang="en-US" sz="1400"/>
              <a:t>왼쪽편</a:t>
            </a:r>
            <a:r>
              <a:rPr lang="ko-KR" altLang="en-US" sz="1400">
                <a:latin typeface="Arial"/>
              </a:rPr>
              <a:t>’</a:t>
            </a:r>
            <a:r>
              <a:rPr lang="ko-KR" altLang="en-US" sz="1400"/>
              <a:t>과 취할 동작을 지정하는 </a:t>
            </a:r>
            <a:r>
              <a:rPr lang="ko-KR" altLang="en-US" sz="1400">
                <a:latin typeface="Arial"/>
              </a:rPr>
              <a:t>‘</a:t>
            </a:r>
            <a:r>
              <a:rPr lang="ko-KR" altLang="en-US" sz="1400"/>
              <a:t>오른쪽편</a:t>
            </a:r>
            <a:r>
              <a:rPr lang="ko-KR" altLang="en-US" sz="1400">
                <a:latin typeface="Arial"/>
              </a:rPr>
              <a:t>’</a:t>
            </a:r>
            <a:r>
              <a:rPr lang="ko-KR" altLang="en-US" sz="1400"/>
              <a:t>으로 구성</a:t>
            </a:r>
          </a:p>
        </p:txBody>
      </p:sp>
      <p:graphicFrame>
        <p:nvGraphicFramePr>
          <p:cNvPr id="199700" name="Group 20"/>
          <p:cNvGraphicFramePr>
            <a:graphicFrameLocks noGrp="1"/>
          </p:cNvGraphicFramePr>
          <p:nvPr>
            <p:ph sz="quarter" idx="2"/>
          </p:nvPr>
        </p:nvGraphicFramePr>
        <p:xfrm>
          <a:off x="900113" y="3140075"/>
          <a:ext cx="7416800" cy="360363"/>
        </p:xfrm>
        <a:graphic>
          <a:graphicData uri="http://schemas.openxmlformats.org/drawingml/2006/table">
            <a:tbl>
              <a:tblPr/>
              <a:tblGrid>
                <a:gridCol w="74168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    FEATURE(rbl)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9701" name="Group 21"/>
          <p:cNvGraphicFramePr>
            <a:graphicFrameLocks noGrp="1"/>
          </p:cNvGraphicFramePr>
          <p:nvPr>
            <p:ph sz="quarter" idx="3"/>
          </p:nvPr>
        </p:nvGraphicFramePr>
        <p:xfrm>
          <a:off x="900113" y="3892550"/>
          <a:ext cx="7416800" cy="328613"/>
        </p:xfrm>
        <a:graphic>
          <a:graphicData uri="http://schemas.openxmlformats.org/drawingml/2006/table">
            <a:tbl>
              <a:tblPr/>
              <a:tblGrid>
                <a:gridCol w="741680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    FEATURE(rbl, 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/>
                          <a:ea typeface="굴림" charset="-127"/>
                        </a:rPr>
                        <a:t>‘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rbl.host.net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/>
                          <a:ea typeface="굴림" charset="-127"/>
                        </a:rPr>
                        <a:t>’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500"/>
              <a:t>몇 가지 유용한 센드메일 설정</a:t>
            </a:r>
            <a:r>
              <a:rPr lang="en-US" altLang="ko-KR" sz="3500"/>
              <a:t>(4)</a:t>
            </a:r>
          </a:p>
        </p:txBody>
      </p:sp>
      <p:sp>
        <p:nvSpPr>
          <p:cNvPr id="203779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76400"/>
            <a:ext cx="8518525" cy="4422775"/>
          </a:xfrm>
        </p:spPr>
        <p:txBody>
          <a:bodyPr/>
          <a:lstStyle/>
          <a:p>
            <a:pPr lvl="3"/>
            <a:r>
              <a:rPr lang="en-US" altLang="ko-KR" sz="1400" b="1"/>
              <a:t>OK</a:t>
            </a:r>
          </a:p>
          <a:p>
            <a:pPr lvl="4">
              <a:buFont typeface="Wingdings" pitchFamily="2" charset="2"/>
              <a:buNone/>
            </a:pPr>
            <a:r>
              <a:rPr lang="en-US" altLang="ko-KR" sz="1400"/>
              <a:t>	</a:t>
            </a:r>
            <a:r>
              <a:rPr lang="ko-KR" altLang="en-US" sz="1200"/>
              <a:t>메일 메시지를 받아 들임</a:t>
            </a:r>
          </a:p>
          <a:p>
            <a:pPr lvl="3"/>
            <a:r>
              <a:rPr lang="en-US" altLang="ko-KR" sz="1400" b="1"/>
              <a:t>RELAY</a:t>
            </a:r>
          </a:p>
          <a:p>
            <a:pPr lvl="4">
              <a:buFont typeface="Wingdings" pitchFamily="2" charset="2"/>
              <a:buNone/>
            </a:pPr>
            <a:r>
              <a:rPr lang="en-US" altLang="ko-KR" sz="1400"/>
              <a:t>	</a:t>
            </a:r>
            <a:r>
              <a:rPr lang="ko-KR" altLang="en-US" sz="1200"/>
              <a:t>호스트에서 다른 호스트로 릴레이하기 위한 메일을 받아 들임</a:t>
            </a:r>
          </a:p>
          <a:p>
            <a:pPr lvl="3"/>
            <a:r>
              <a:rPr lang="en-US" altLang="ko-KR" sz="1400" b="1"/>
              <a:t>REJECT</a:t>
            </a:r>
          </a:p>
          <a:p>
            <a:pPr lvl="4">
              <a:buFont typeface="Wingdings" pitchFamily="2" charset="2"/>
              <a:buNone/>
            </a:pPr>
            <a:r>
              <a:rPr lang="en-US" altLang="ko-KR" sz="1400"/>
              <a:t>	</a:t>
            </a:r>
            <a:r>
              <a:rPr lang="ko-KR" altLang="en-US" sz="1200"/>
              <a:t>일반적인 메시지를 담은 메일을 거부</a:t>
            </a:r>
          </a:p>
          <a:p>
            <a:pPr lvl="3"/>
            <a:r>
              <a:rPr lang="en-US" altLang="ko-KR" sz="1400" b="1"/>
              <a:t>DISCARD</a:t>
            </a:r>
          </a:p>
          <a:p>
            <a:pPr lvl="4">
              <a:buFont typeface="Wingdings" pitchFamily="2" charset="2"/>
              <a:buNone/>
            </a:pPr>
            <a:r>
              <a:rPr lang="en-US" altLang="ko-KR" sz="1400"/>
              <a:t>	</a:t>
            </a:r>
            <a:r>
              <a:rPr lang="en-US" altLang="ko-KR" sz="1200"/>
              <a:t>$#discard </a:t>
            </a:r>
            <a:r>
              <a:rPr lang="ko-KR" altLang="en-US" sz="1200"/>
              <a:t>메일러를 사용해서 메시지를 파기</a:t>
            </a:r>
          </a:p>
          <a:p>
            <a:pPr lvl="3"/>
            <a:r>
              <a:rPr lang="en-US" altLang="ko-KR" sz="1400" b="1"/>
              <a:t>###any text</a:t>
            </a:r>
          </a:p>
          <a:p>
            <a:pPr lvl="4">
              <a:buFont typeface="Wingdings" pitchFamily="2" charset="2"/>
              <a:buNone/>
            </a:pPr>
            <a:r>
              <a:rPr lang="en-US" altLang="ko-KR" sz="1400"/>
              <a:t>	</a:t>
            </a:r>
            <a:r>
              <a:rPr lang="en-US" altLang="ko-KR" sz="1200"/>
              <a:t>(RFC-821</a:t>
            </a:r>
            <a:r>
              <a:rPr lang="ko-KR" altLang="en-US" sz="1200"/>
              <a:t>에 따르는</a:t>
            </a:r>
            <a:r>
              <a:rPr lang="en-US" altLang="ko-KR" sz="1200"/>
              <a:t>) </a:t>
            </a:r>
            <a:r>
              <a:rPr lang="ko-KR" altLang="en-US" sz="1200"/>
              <a:t>오류 코드로 </a:t>
            </a:r>
            <a:r>
              <a:rPr lang="en-US" altLang="ko-KR" sz="1200"/>
              <a:t>###</a:t>
            </a:r>
            <a:r>
              <a:rPr lang="ko-KR" altLang="en-US" sz="1200"/>
              <a:t>을 사용하고</a:t>
            </a:r>
            <a:r>
              <a:rPr lang="en-US" altLang="ko-KR" sz="1200"/>
              <a:t>, </a:t>
            </a:r>
            <a:r>
              <a:rPr lang="en-US" altLang="ko-KR" sz="1200">
                <a:latin typeface="Arial"/>
              </a:rPr>
              <a:t>‘</a:t>
            </a:r>
            <a:r>
              <a:rPr lang="en-US" altLang="ko-KR" sz="1200"/>
              <a:t>any text</a:t>
            </a:r>
            <a:r>
              <a:rPr lang="en-US" altLang="ko-KR" sz="1200">
                <a:latin typeface="Arial"/>
              </a:rPr>
              <a:t>’</a:t>
            </a:r>
            <a:r>
              <a:rPr lang="ko-KR" altLang="en-US" sz="1200"/>
              <a:t>를 메시지를 사용하여 오류 메시지를 되돌린다</a:t>
            </a:r>
            <a:r>
              <a:rPr lang="en-US" altLang="ko-KR" sz="1200"/>
              <a:t>.</a:t>
            </a:r>
          </a:p>
          <a:p>
            <a:pPr lvl="2"/>
            <a:endParaRPr lang="en-US" altLang="ko-KR" sz="1200"/>
          </a:p>
          <a:p>
            <a:pPr lvl="2"/>
            <a:endParaRPr lang="en-US" altLang="ko-KR" sz="1200"/>
          </a:p>
          <a:p>
            <a:pPr lvl="1"/>
            <a:r>
              <a:rPr lang="ko-KR" altLang="en-US" sz="2000"/>
              <a:t>사용자가 메일을 수신하지 않게 하기</a:t>
            </a:r>
          </a:p>
          <a:p>
            <a:pPr lvl="2"/>
            <a:r>
              <a:rPr lang="ko-KR" altLang="en-US" sz="1600"/>
              <a:t>메일을 보내지만 받을 필요가 없는 사람이나 자동화된 프로세스가 있다면 목적지로 하는 메일을 받아들이지 않게 설정하는 것</a:t>
            </a:r>
          </a:p>
          <a:p>
            <a:pPr lvl="2"/>
            <a:r>
              <a:rPr lang="en-US" altLang="ko-KR" sz="1600"/>
              <a:t>blacklist_recipients</a:t>
            </a:r>
          </a:p>
          <a:p>
            <a:pPr lvl="3"/>
            <a:r>
              <a:rPr lang="en-US" altLang="ko-KR" sz="1400"/>
              <a:t>access_db </a:t>
            </a:r>
            <a:r>
              <a:rPr lang="ko-KR" altLang="en-US" sz="1400"/>
              <a:t>기능과 조합해서 사용하는데</a:t>
            </a:r>
            <a:r>
              <a:rPr lang="en-US" altLang="ko-KR" sz="1400"/>
              <a:t>, </a:t>
            </a:r>
            <a:r>
              <a:rPr lang="ko-KR" altLang="en-US" sz="1400"/>
              <a:t>로컬 사용자에 대한 메일 수신을 가능하지 않게 함</a:t>
            </a:r>
          </a:p>
        </p:txBody>
      </p:sp>
      <p:graphicFrame>
        <p:nvGraphicFramePr>
          <p:cNvPr id="203789" name="Group 13"/>
          <p:cNvGraphicFramePr>
            <a:graphicFrameLocks noGrp="1"/>
          </p:cNvGraphicFramePr>
          <p:nvPr>
            <p:ph sz="half" idx="2"/>
          </p:nvPr>
        </p:nvGraphicFramePr>
        <p:xfrm>
          <a:off x="954088" y="4546600"/>
          <a:ext cx="7289800" cy="322263"/>
        </p:xfrm>
        <a:graphic>
          <a:graphicData uri="http://schemas.openxmlformats.org/drawingml/2006/table">
            <a:tbl>
              <a:tblPr/>
              <a:tblGrid>
                <a:gridCol w="7289800"/>
              </a:tblGrid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    FEATURE(access_db)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35" name="Rectangle 11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500"/>
              <a:t>몇 가지 유용한 센드메일 설정</a:t>
            </a:r>
            <a:r>
              <a:rPr lang="en-US" altLang="ko-KR" sz="3500"/>
              <a:t>(5)</a:t>
            </a:r>
          </a:p>
        </p:txBody>
      </p:sp>
      <p:sp>
        <p:nvSpPr>
          <p:cNvPr id="20582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76400"/>
            <a:ext cx="8518525" cy="4422775"/>
          </a:xfrm>
        </p:spPr>
        <p:txBody>
          <a:bodyPr/>
          <a:lstStyle/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r>
              <a:rPr lang="ko-KR" altLang="en-US" sz="2500"/>
              <a:t>가상 이메일 호스팅 설정</a:t>
            </a:r>
          </a:p>
          <a:p>
            <a:pPr lvl="1"/>
            <a:r>
              <a:rPr lang="ko-KR" altLang="en-US" sz="2000"/>
              <a:t>가상 이메일 호스팅</a:t>
            </a:r>
          </a:p>
          <a:p>
            <a:pPr lvl="2">
              <a:buFont typeface="Wingdings" pitchFamily="2" charset="2"/>
              <a:buNone/>
            </a:pPr>
            <a:r>
              <a:rPr lang="ko-KR" altLang="en-US" sz="1600"/>
              <a:t>	호스트 하나가 마치 별도의 여러 메일 호스트인 것처럼 서로 다른 여러 도메인을 대표해서 메일을 받아들이고 배달하는 능력을 제공</a:t>
            </a:r>
          </a:p>
          <a:p>
            <a:pPr lvl="1"/>
            <a:r>
              <a:rPr lang="ko-KR" altLang="en-US" sz="2000"/>
              <a:t>다른 도메인에 대한 메일 받아들이기</a:t>
            </a:r>
          </a:p>
          <a:p>
            <a:pPr lvl="2"/>
            <a:r>
              <a:rPr lang="en-US" altLang="ko-KR" sz="1600"/>
              <a:t>use_cw_file</a:t>
            </a:r>
          </a:p>
          <a:p>
            <a:pPr lvl="3"/>
            <a:r>
              <a:rPr lang="ko-KR" altLang="en-US" sz="1400"/>
              <a:t>센드메일이 메일을 받아들일 도메인명을 저장하는 파일명을 지정할 수 있게 허용</a:t>
            </a:r>
          </a:p>
          <a:p>
            <a:pPr lvl="3"/>
            <a:endParaRPr lang="ko-KR" altLang="en-US" sz="1400"/>
          </a:p>
          <a:p>
            <a:pPr lvl="3"/>
            <a:endParaRPr lang="ko-KR" altLang="en-US" sz="1400"/>
          </a:p>
          <a:p>
            <a:pPr lvl="3"/>
            <a:r>
              <a:rPr lang="en-US" altLang="ko-KR" sz="1400"/>
              <a:t>/etc/mail </a:t>
            </a:r>
            <a:r>
              <a:rPr lang="ko-KR" altLang="en-US" sz="1400"/>
              <a:t>설정 디렉토리를 사용하는 배포판에서 파일명의 초기 설정은</a:t>
            </a:r>
          </a:p>
          <a:p>
            <a:pPr lvl="3">
              <a:buFontTx/>
              <a:buNone/>
            </a:pPr>
            <a:r>
              <a:rPr lang="ko-KR" altLang="en-US" sz="1400"/>
              <a:t>	</a:t>
            </a:r>
            <a:r>
              <a:rPr lang="en-US" altLang="ko-KR" sz="1400"/>
              <a:t>/etc/mail/local-host-names</a:t>
            </a:r>
          </a:p>
          <a:p>
            <a:pPr lvl="3"/>
            <a:r>
              <a:rPr lang="en-US" altLang="ko-KR" sz="1400"/>
              <a:t>confCW_FILE </a:t>
            </a:r>
            <a:r>
              <a:rPr lang="ko-KR" altLang="en-US" sz="1400"/>
              <a:t>매크로를 통해 파일의 위치와 이름을 다른 것으로 사용하게 지정함</a:t>
            </a:r>
            <a:r>
              <a:rPr lang="en-US" altLang="ko-KR" sz="1400"/>
              <a:t>.</a:t>
            </a:r>
          </a:p>
          <a:p>
            <a:pPr lvl="3"/>
            <a:endParaRPr lang="en-US" altLang="ko-KR" sz="1400"/>
          </a:p>
        </p:txBody>
      </p:sp>
      <p:graphicFrame>
        <p:nvGraphicFramePr>
          <p:cNvPr id="205842" name="Group 18"/>
          <p:cNvGraphicFramePr>
            <a:graphicFrameLocks noGrp="1"/>
          </p:cNvGraphicFramePr>
          <p:nvPr>
            <p:ph sz="quarter" idx="2"/>
          </p:nvPr>
        </p:nvGraphicFramePr>
        <p:xfrm>
          <a:off x="900113" y="1531938"/>
          <a:ext cx="7200900" cy="601663"/>
        </p:xfrm>
        <a:graphic>
          <a:graphicData uri="http://schemas.openxmlformats.org/drawingml/2006/table">
            <a:tbl>
              <a:tblPr/>
              <a:tblGrid>
                <a:gridCol w="7200900"/>
              </a:tblGrid>
              <a:tr h="601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    FEATURE(access_db)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    FEATURE(blacklist_recipients)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851" name="Group 27"/>
          <p:cNvGraphicFramePr>
            <a:graphicFrameLocks noGrp="1"/>
          </p:cNvGraphicFramePr>
          <p:nvPr>
            <p:ph sz="quarter" idx="3"/>
          </p:nvPr>
        </p:nvGraphicFramePr>
        <p:xfrm>
          <a:off x="971550" y="4652963"/>
          <a:ext cx="7129463" cy="360363"/>
        </p:xfrm>
        <a:graphic>
          <a:graphicData uri="http://schemas.openxmlformats.org/drawingml/2006/table">
            <a:tbl>
              <a:tblPr/>
              <a:tblGrid>
                <a:gridCol w="7129463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    FEATURE(use_cw_file)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860" name="Group 36"/>
          <p:cNvGraphicFramePr>
            <a:graphicFrameLocks noGrp="1"/>
          </p:cNvGraphicFramePr>
          <p:nvPr/>
        </p:nvGraphicFramePr>
        <p:xfrm>
          <a:off x="971550" y="5876925"/>
          <a:ext cx="7129463" cy="360363"/>
        </p:xfrm>
        <a:graphic>
          <a:graphicData uri="http://schemas.openxmlformats.org/drawingml/2006/table">
            <a:tbl>
              <a:tblPr/>
              <a:tblGrid>
                <a:gridCol w="7129463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    define(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/>
                          <a:ea typeface="굴림" charset="-127"/>
                        </a:rPr>
                        <a:t>‘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confCW_FILE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/>
                          <a:ea typeface="굴림" charset="-127"/>
                        </a:rPr>
                        <a:t>’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, 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/>
                          <a:ea typeface="굴림" charset="-127"/>
                        </a:rPr>
                        <a:t>‘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/etc/virtualnames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/>
                          <a:ea typeface="굴림" charset="-127"/>
                        </a:rPr>
                        <a:t>’</a:t>
                      </a:r>
                      <a:endParaRPr kumimoji="1" lang="en-US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굴림" charset="-127"/>
                        <a:ea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500"/>
              <a:t>몇 가지 유용한 센드메일 설정</a:t>
            </a:r>
            <a:r>
              <a:rPr lang="en-US" altLang="ko-KR" sz="3500"/>
              <a:t>(6)</a:t>
            </a:r>
          </a:p>
        </p:txBody>
      </p:sp>
      <p:sp>
        <p:nvSpPr>
          <p:cNvPr id="208899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76400"/>
            <a:ext cx="8518525" cy="4422775"/>
          </a:xfrm>
        </p:spPr>
        <p:txBody>
          <a:bodyPr/>
          <a:lstStyle/>
          <a:p>
            <a:pPr lvl="1"/>
            <a:r>
              <a:rPr lang="ko-KR" altLang="en-US" sz="2000"/>
              <a:t>가상 호스팅되는 메일을 다른 목적지로 포워딩하기</a:t>
            </a:r>
          </a:p>
          <a:p>
            <a:pPr lvl="2"/>
            <a:r>
              <a:rPr lang="en-US" altLang="ko-KR" sz="1600"/>
              <a:t>virtusertalbe</a:t>
            </a:r>
          </a:p>
          <a:p>
            <a:pPr lvl="3"/>
            <a:r>
              <a:rPr lang="ko-KR" altLang="en-US" sz="1400"/>
              <a:t>가상 이메일 호스팅을 설정한 곳에서 가상 사용자 테이블을 위한 지원을 설정</a:t>
            </a:r>
          </a:p>
          <a:p>
            <a:pPr lvl="3"/>
            <a:r>
              <a:rPr lang="ko-KR" altLang="en-US" sz="1400"/>
              <a:t>가상 사용자 테이블</a:t>
            </a:r>
          </a:p>
          <a:p>
            <a:pPr lvl="4"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user@host</a:t>
            </a:r>
            <a:r>
              <a:rPr lang="ko-KR" altLang="en-US" sz="1400"/>
              <a:t>의 목적지로 들어오는 메일을 </a:t>
            </a:r>
            <a:r>
              <a:rPr lang="en-US" altLang="ko-KR" sz="1400"/>
              <a:t>otheruser@otherhost</a:t>
            </a:r>
            <a:r>
              <a:rPr lang="ko-KR" altLang="en-US" sz="1400"/>
              <a:t>의 형태로 매핑</a:t>
            </a:r>
          </a:p>
          <a:p>
            <a:pPr lvl="2"/>
            <a:endParaRPr lang="ko-KR" altLang="en-US" sz="1600"/>
          </a:p>
          <a:p>
            <a:pPr lvl="2"/>
            <a:endParaRPr lang="ko-KR" altLang="en-US" sz="1600"/>
          </a:p>
          <a:p>
            <a:pPr lvl="2"/>
            <a:r>
              <a:rPr lang="en-US" altLang="ko-KR" sz="1600"/>
              <a:t>/etc/mail/virtusertable</a:t>
            </a:r>
          </a:p>
          <a:p>
            <a:pPr lvl="3"/>
            <a:r>
              <a:rPr lang="ko-KR" altLang="en-US" sz="1400"/>
              <a:t>왼쪽편은 원래 목적지 메일 주소를 나타내는 패턴</a:t>
            </a:r>
            <a:r>
              <a:rPr lang="en-US" altLang="ko-KR" sz="1400"/>
              <a:t>, </a:t>
            </a:r>
            <a:r>
              <a:rPr lang="ko-KR" altLang="en-US" sz="1400"/>
              <a:t>오른쪽편은 가상 호스팅되는 주소로 메핑될 메일 주소를 나타내는 패턴</a:t>
            </a:r>
          </a:p>
          <a:p>
            <a:endParaRPr lang="en-US" altLang="ko-KR" sz="1400"/>
          </a:p>
        </p:txBody>
      </p:sp>
      <p:graphicFrame>
        <p:nvGraphicFramePr>
          <p:cNvPr id="208918" name="Group 22"/>
          <p:cNvGraphicFramePr>
            <a:graphicFrameLocks noGrp="1"/>
          </p:cNvGraphicFramePr>
          <p:nvPr>
            <p:ph sz="quarter" idx="2"/>
          </p:nvPr>
        </p:nvGraphicFramePr>
        <p:xfrm>
          <a:off x="1042988" y="3284538"/>
          <a:ext cx="7058025" cy="360363"/>
        </p:xfrm>
        <a:graphic>
          <a:graphicData uri="http://schemas.openxmlformats.org/drawingml/2006/table">
            <a:tbl>
              <a:tblPr/>
              <a:tblGrid>
                <a:gridCol w="7058025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    FEATURE(virtusertable)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8924" name="Group 28"/>
          <p:cNvGraphicFramePr>
            <a:graphicFrameLocks noGrp="1"/>
          </p:cNvGraphicFramePr>
          <p:nvPr>
            <p:ph sz="quarter" idx="3"/>
          </p:nvPr>
        </p:nvGraphicFramePr>
        <p:xfrm>
          <a:off x="1042988" y="4549775"/>
          <a:ext cx="7058025" cy="1255713"/>
        </p:xfrm>
        <a:graphic>
          <a:graphicData uri="http://schemas.openxmlformats.org/drawingml/2006/table">
            <a:tbl>
              <a:tblPr/>
              <a:tblGrid>
                <a:gridCol w="7058025"/>
              </a:tblGrid>
              <a:tr h="1255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    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  <a:hlinkClick r:id="rId3"/>
                        </a:rPr>
                        <a:t>samiam@bovine.net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          colin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    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  <a:hlinkClick r:id="rId4"/>
                        </a:rPr>
                        <a:t>sunny@bovine.net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            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  <a:hlinkClick r:id="rId5"/>
                        </a:rPr>
                        <a:t>darkhorse@mystery.net</a:t>
                      </a:r>
                      <a:endParaRPr kumimoji="1" lang="en-US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    @dairy.org                        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  <a:hlinkClick r:id="rId6"/>
                        </a:rPr>
                        <a:t>mail@jhm.org</a:t>
                      </a:r>
                      <a:endParaRPr kumimoji="1" lang="en-US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    @artist.org                        $1@red.firefly.com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500"/>
              <a:t>설정 검사</a:t>
            </a:r>
          </a:p>
        </p:txBody>
      </p:sp>
      <p:sp>
        <p:nvSpPr>
          <p:cNvPr id="21197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250825" y="1268413"/>
            <a:ext cx="8518525" cy="4422775"/>
          </a:xfrm>
        </p:spPr>
        <p:txBody>
          <a:bodyPr/>
          <a:lstStyle/>
          <a:p>
            <a:r>
              <a:rPr lang="ko-KR" altLang="en-US" sz="2500"/>
              <a:t>주소 검사</a:t>
            </a:r>
            <a:r>
              <a:rPr lang="en-US" altLang="ko-KR" sz="2500"/>
              <a:t>(adress test) </a:t>
            </a:r>
            <a:r>
              <a:rPr lang="ko-KR" altLang="en-US" sz="2500"/>
              <a:t>모드</a:t>
            </a:r>
          </a:p>
          <a:p>
            <a:pPr lvl="1"/>
            <a:r>
              <a:rPr lang="ko-KR" altLang="en-US" sz="2000"/>
              <a:t>설정을 검사하고 오류가 있는지를 인식할 수 있게 허용</a:t>
            </a:r>
          </a:p>
          <a:p>
            <a:pPr lvl="2"/>
            <a:r>
              <a:rPr lang="ko-KR" altLang="en-US" sz="1600"/>
              <a:t>룰세트 지정과 목적지 메일 주소에 대한 프롬프트를 띄움</a:t>
            </a:r>
          </a:p>
          <a:p>
            <a:pPr lvl="2"/>
            <a:r>
              <a:rPr lang="ko-KR" altLang="en-US" sz="1600"/>
              <a:t>지정한 룰을 사용해서 목적지 주소를 처리하고 각각의 리라이트 룰을 처리하는 과정을 출력</a:t>
            </a:r>
          </a:p>
          <a:p>
            <a:pPr lvl="2"/>
            <a:endParaRPr lang="ko-KR" altLang="en-US" sz="1600"/>
          </a:p>
          <a:p>
            <a:pPr lvl="2"/>
            <a:endParaRPr lang="ko-KR" altLang="en-US" sz="1600"/>
          </a:p>
          <a:p>
            <a:pPr lvl="2"/>
            <a:endParaRPr lang="ko-KR" altLang="en-US" sz="1600"/>
          </a:p>
          <a:p>
            <a:pPr lvl="2"/>
            <a:endParaRPr lang="ko-KR" altLang="en-US" sz="1600"/>
          </a:p>
          <a:p>
            <a:endParaRPr lang="en-US" altLang="ko-KR" sz="1600"/>
          </a:p>
        </p:txBody>
      </p:sp>
      <p:graphicFrame>
        <p:nvGraphicFramePr>
          <p:cNvPr id="211998" name="Group 30"/>
          <p:cNvGraphicFramePr>
            <a:graphicFrameLocks noGrp="1"/>
          </p:cNvGraphicFramePr>
          <p:nvPr>
            <p:ph sz="quarter" idx="2"/>
          </p:nvPr>
        </p:nvGraphicFramePr>
        <p:xfrm>
          <a:off x="684213" y="3027363"/>
          <a:ext cx="7775575" cy="980568"/>
        </p:xfrm>
        <a:graphic>
          <a:graphicData uri="http://schemas.openxmlformats.org/drawingml/2006/table">
            <a:tbl>
              <a:tblPr/>
              <a:tblGrid>
                <a:gridCol w="7775575"/>
              </a:tblGrid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# /usr/sbin/sendmail  -bt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ADDRESS TEST MODE (ruleset 3 NOT automatically invoked)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Enter &lt;ruleset&gt; &lt;address&gt;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&gt;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500"/>
              <a:t>센드메일 실행</a:t>
            </a:r>
          </a:p>
        </p:txBody>
      </p:sp>
      <p:sp>
        <p:nvSpPr>
          <p:cNvPr id="21299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76400"/>
            <a:ext cx="8518525" cy="4422775"/>
          </a:xfrm>
        </p:spPr>
        <p:txBody>
          <a:bodyPr/>
          <a:lstStyle/>
          <a:p>
            <a:r>
              <a:rPr lang="ko-KR" altLang="en-US" sz="2000"/>
              <a:t>센드메일 데몬 실행 유형</a:t>
            </a:r>
          </a:p>
          <a:p>
            <a:pPr lvl="1"/>
            <a:r>
              <a:rPr lang="en-US" altLang="ko-KR" sz="1600"/>
              <a:t>inetd</a:t>
            </a:r>
            <a:r>
              <a:rPr lang="ko-KR" altLang="en-US" sz="1600"/>
              <a:t>데몬</a:t>
            </a:r>
          </a:p>
          <a:p>
            <a:pPr lvl="2"/>
            <a:r>
              <a:rPr lang="en-US" altLang="ko-KR" sz="1400"/>
              <a:t>inetd </a:t>
            </a:r>
            <a:r>
              <a:rPr lang="ko-KR" altLang="en-US" sz="1400"/>
              <a:t>네트워크 데몬에서 실행</a:t>
            </a:r>
          </a:p>
          <a:p>
            <a:pPr lvl="2"/>
            <a:endParaRPr lang="ko-KR" altLang="en-US" sz="1400"/>
          </a:p>
          <a:p>
            <a:pPr lvl="2"/>
            <a:endParaRPr lang="ko-KR" altLang="en-US" sz="1400"/>
          </a:p>
          <a:p>
            <a:pPr lvl="3">
              <a:buFontTx/>
              <a:buNone/>
            </a:pPr>
            <a:r>
              <a:rPr lang="en-US" altLang="ko-KR" sz="1200"/>
              <a:t>-bd</a:t>
            </a:r>
            <a:r>
              <a:rPr lang="ko-KR" altLang="en-US" sz="1200"/>
              <a:t>인자 </a:t>
            </a:r>
            <a:r>
              <a:rPr lang="en-US" altLang="ko-KR" sz="1200"/>
              <a:t>: </a:t>
            </a:r>
            <a:r>
              <a:rPr lang="ko-KR" altLang="en-US" sz="1200"/>
              <a:t>센드메일에게 데몬으로 실행하라고 알려줌</a:t>
            </a:r>
          </a:p>
          <a:p>
            <a:pPr lvl="3">
              <a:buFontTx/>
              <a:buNone/>
            </a:pPr>
            <a:r>
              <a:rPr lang="ko-KR" altLang="en-US" sz="1200"/>
              <a:t>		     포크</a:t>
            </a:r>
            <a:r>
              <a:rPr lang="en-US" altLang="ko-KR" sz="1200"/>
              <a:t>(fork)</a:t>
            </a:r>
            <a:r>
              <a:rPr lang="ko-KR" altLang="en-US" sz="1200"/>
              <a:t>해서 백그라운드에서 실행</a:t>
            </a:r>
          </a:p>
          <a:p>
            <a:pPr lvl="3">
              <a:buFontTx/>
              <a:buNone/>
            </a:pPr>
            <a:r>
              <a:rPr lang="en-US" altLang="ko-KR" sz="1200"/>
              <a:t>-q10m   : </a:t>
            </a:r>
            <a:r>
              <a:rPr lang="ko-KR" altLang="en-US" sz="1200"/>
              <a:t>센드메일이 </a:t>
            </a:r>
            <a:r>
              <a:rPr lang="en-US" altLang="ko-KR" sz="1200"/>
              <a:t>10</a:t>
            </a:r>
            <a:r>
              <a:rPr lang="ko-KR" altLang="en-US" sz="1200"/>
              <a:t>분마다 큐</a:t>
            </a:r>
            <a:r>
              <a:rPr lang="en-US" altLang="ko-KR" sz="1200"/>
              <a:t>(queue)</a:t>
            </a:r>
            <a:r>
              <a:rPr lang="ko-KR" altLang="en-US" sz="1200"/>
              <a:t>를 체크하게 알려줌</a:t>
            </a:r>
          </a:p>
          <a:p>
            <a:pPr lvl="1"/>
            <a:r>
              <a:rPr lang="en-US" altLang="ko-KR" sz="1600"/>
              <a:t>standalone</a:t>
            </a:r>
          </a:p>
          <a:p>
            <a:pPr lvl="2"/>
            <a:r>
              <a:rPr lang="en-US" altLang="ko-KR" sz="1400"/>
              <a:t>standalone</a:t>
            </a:r>
            <a:r>
              <a:rPr lang="ko-KR" altLang="en-US" sz="1400"/>
              <a:t>모드로 실행시 부팅시 구동</a:t>
            </a:r>
          </a:p>
          <a:p>
            <a:pPr lvl="2"/>
            <a:endParaRPr lang="ko-KR" altLang="en-US" sz="1400"/>
          </a:p>
          <a:p>
            <a:pPr lvl="2"/>
            <a:endParaRPr lang="ko-KR" altLang="en-US" sz="1400"/>
          </a:p>
          <a:p>
            <a:pPr lvl="3">
              <a:buFontTx/>
              <a:buNone/>
            </a:pPr>
            <a:r>
              <a:rPr lang="en-US" altLang="ko-KR" sz="1200"/>
              <a:t>-bs</a:t>
            </a:r>
            <a:r>
              <a:rPr lang="ko-KR" altLang="en-US" sz="1200"/>
              <a:t>인자  </a:t>
            </a:r>
            <a:r>
              <a:rPr lang="en-US" altLang="ko-KR" sz="1200"/>
              <a:t>: </a:t>
            </a:r>
            <a:r>
              <a:rPr lang="ko-KR" altLang="en-US" sz="1200"/>
              <a:t>표준 입</a:t>
            </a:r>
            <a:r>
              <a:rPr lang="en-US" altLang="ko-KR" sz="1200"/>
              <a:t>/</a:t>
            </a:r>
            <a:r>
              <a:rPr lang="ko-KR" altLang="en-US" sz="1200"/>
              <a:t>출력에서 </a:t>
            </a:r>
            <a:r>
              <a:rPr lang="en-US" altLang="ko-KR" sz="1200"/>
              <a:t>SMTP </a:t>
            </a:r>
            <a:r>
              <a:rPr lang="ko-KR" altLang="en-US" sz="1200"/>
              <a:t>프로토콜을 사용</a:t>
            </a:r>
          </a:p>
          <a:p>
            <a:r>
              <a:rPr lang="en-US" altLang="ko-KR" sz="2000"/>
              <a:t>runq </a:t>
            </a:r>
            <a:r>
              <a:rPr lang="ko-KR" altLang="en-US" sz="2000"/>
              <a:t>명령어</a:t>
            </a:r>
          </a:p>
          <a:p>
            <a:pPr lvl="1"/>
            <a:r>
              <a:rPr lang="ko-KR" altLang="en-US" sz="1600"/>
              <a:t>센드메일 바이너리 심볼릭 링크</a:t>
            </a:r>
          </a:p>
          <a:p>
            <a:pPr lvl="1"/>
            <a:r>
              <a:rPr lang="ko-KR" altLang="en-US" sz="1600"/>
              <a:t>큐에서 전송되길 기다리는 메일을 처리</a:t>
            </a:r>
          </a:p>
        </p:txBody>
      </p:sp>
      <p:graphicFrame>
        <p:nvGraphicFramePr>
          <p:cNvPr id="213014" name="Group 22"/>
          <p:cNvGraphicFramePr>
            <a:graphicFrameLocks noGrp="1"/>
          </p:cNvGraphicFramePr>
          <p:nvPr>
            <p:ph sz="quarter" idx="2"/>
          </p:nvPr>
        </p:nvGraphicFramePr>
        <p:xfrm>
          <a:off x="900113" y="2708275"/>
          <a:ext cx="7343775" cy="384175"/>
        </p:xfrm>
        <a:graphic>
          <a:graphicData uri="http://schemas.openxmlformats.org/drawingml/2006/table">
            <a:tbl>
              <a:tblPr/>
              <a:tblGrid>
                <a:gridCol w="7343775"/>
              </a:tblGrid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    /usr/sbin/sendmail  -bd  -q10m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3017" name="Group 25"/>
          <p:cNvGraphicFramePr>
            <a:graphicFrameLocks noGrp="1"/>
          </p:cNvGraphicFramePr>
          <p:nvPr>
            <p:ph sz="quarter" idx="3"/>
          </p:nvPr>
        </p:nvGraphicFramePr>
        <p:xfrm>
          <a:off x="900113" y="4464050"/>
          <a:ext cx="7343775" cy="333375"/>
        </p:xfrm>
        <a:graphic>
          <a:graphicData uri="http://schemas.openxmlformats.org/drawingml/2006/table">
            <a:tbl>
              <a:tblPr/>
              <a:tblGrid>
                <a:gridCol w="7343775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    smtp  stream  tcp  nowait  nobody  /usr/sbin/sendmail  -bs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3028" name="Group 36"/>
          <p:cNvGraphicFramePr>
            <a:graphicFrameLocks noGrp="1"/>
          </p:cNvGraphicFramePr>
          <p:nvPr/>
        </p:nvGraphicFramePr>
        <p:xfrm>
          <a:off x="900113" y="6092825"/>
          <a:ext cx="7416800" cy="322200"/>
        </p:xfrm>
        <a:graphic>
          <a:graphicData uri="http://schemas.openxmlformats.org/drawingml/2006/table">
            <a:tbl>
              <a:tblPr/>
              <a:tblGrid>
                <a:gridCol w="74168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    # </a:t>
                      </a:r>
                      <a:r>
                        <a:rPr kumimoji="1" lang="en-US" altLang="ko-KR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sendmail</a:t>
                      </a: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-q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500"/>
              <a:t>센드메일 소개</a:t>
            </a:r>
          </a:p>
        </p:txBody>
      </p:sp>
      <p:sp>
        <p:nvSpPr>
          <p:cNvPr id="16281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500"/>
              <a:t>센드메일</a:t>
            </a:r>
          </a:p>
          <a:p>
            <a:pPr lvl="1"/>
            <a:r>
              <a:rPr lang="ko-KR" altLang="en-US" sz="2000"/>
              <a:t>사용자로부터 메시지를 전달받아 이를 외부로 전달해 주는 </a:t>
            </a:r>
            <a:r>
              <a:rPr lang="en-US" altLang="ko-KR" sz="2000"/>
              <a:t>MTA(Mail Transmit Agent) </a:t>
            </a:r>
            <a:r>
              <a:rPr lang="ko-KR" altLang="en-US" sz="2000"/>
              <a:t>프로그램</a:t>
            </a:r>
          </a:p>
          <a:p>
            <a:r>
              <a:rPr lang="ko-KR" altLang="en-US" sz="2500"/>
              <a:t>센드메일 설정파일</a:t>
            </a:r>
            <a:r>
              <a:rPr lang="en-US" altLang="ko-KR" sz="2500"/>
              <a:t>(sendmail.cf)</a:t>
            </a:r>
          </a:p>
          <a:p>
            <a:pPr lvl="1"/>
            <a:r>
              <a:rPr lang="ko-KR" altLang="en-US" sz="2000"/>
              <a:t>난이함이 유별나서 리눅스 전문가도 혀를 내두를 정도로 까다로워하는 부분임</a:t>
            </a:r>
          </a:p>
          <a:p>
            <a:pPr lvl="1"/>
            <a:r>
              <a:rPr lang="ko-KR" altLang="en-US" sz="2000"/>
              <a:t>좀더 단순한 매크로 파일을 기반으로 한 </a:t>
            </a:r>
            <a:r>
              <a:rPr lang="en-US" altLang="ko-KR" sz="2000"/>
              <a:t>sendmail.cf </a:t>
            </a:r>
            <a:r>
              <a:rPr lang="ko-KR" altLang="en-US" sz="2000"/>
              <a:t>파일을 생성해 주는 설정 유틸리티 제공</a:t>
            </a:r>
          </a:p>
          <a:p>
            <a:pPr lvl="1"/>
            <a:r>
              <a:rPr lang="en-US" altLang="ko-KR" sz="2000"/>
              <a:t>m4 : </a:t>
            </a:r>
            <a:r>
              <a:rPr lang="ko-KR" altLang="en-US" sz="2000"/>
              <a:t>매크로 설정 데이터를 실제 </a:t>
            </a:r>
            <a:r>
              <a:rPr lang="en-US" altLang="ko-KR" sz="2000"/>
              <a:t>sendmail.cf </a:t>
            </a:r>
            <a:r>
              <a:rPr lang="ko-KR" altLang="en-US" sz="2000"/>
              <a:t>문법을 담고 있는 템플릿 파일에서 읽은 데이터와 혼합해서 </a:t>
            </a:r>
            <a:r>
              <a:rPr lang="en-US" altLang="ko-KR" sz="2000"/>
              <a:t>sendmail.cf </a:t>
            </a:r>
            <a:r>
              <a:rPr lang="ko-KR" altLang="en-US" sz="2000"/>
              <a:t>파일 생성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500"/>
              <a:t>팁과 트릭</a:t>
            </a:r>
            <a:r>
              <a:rPr lang="en-US" altLang="ko-KR" sz="3500"/>
              <a:t>(1)</a:t>
            </a:r>
          </a:p>
        </p:txBody>
      </p:sp>
      <p:sp>
        <p:nvSpPr>
          <p:cNvPr id="214019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76400"/>
            <a:ext cx="8518525" cy="4422775"/>
          </a:xfrm>
        </p:spPr>
        <p:txBody>
          <a:bodyPr/>
          <a:lstStyle/>
          <a:p>
            <a:r>
              <a:rPr lang="ko-KR" altLang="en-US" sz="2500"/>
              <a:t>메일 스풀관리</a:t>
            </a:r>
          </a:p>
          <a:p>
            <a:pPr lvl="1"/>
            <a:r>
              <a:rPr lang="ko-KR" altLang="en-US" sz="2000"/>
              <a:t>메일 스풀</a:t>
            </a:r>
          </a:p>
          <a:p>
            <a:pPr lvl="2"/>
            <a:r>
              <a:rPr lang="ko-KR" altLang="en-US" sz="1600"/>
              <a:t>메일을 전송하기 전에 </a:t>
            </a:r>
            <a:r>
              <a:rPr lang="en-US" altLang="ko-KR" sz="1600"/>
              <a:t>/var/spool/mqueue </a:t>
            </a:r>
            <a:r>
              <a:rPr lang="ko-KR" altLang="en-US" sz="1600"/>
              <a:t>디렉토리에서 큐</a:t>
            </a:r>
            <a:r>
              <a:rPr lang="en-US" altLang="ko-KR" sz="1600"/>
              <a:t>(queue) </a:t>
            </a:r>
            <a:r>
              <a:rPr lang="ko-KR" altLang="en-US" sz="1600"/>
              <a:t>됨</a:t>
            </a:r>
            <a:r>
              <a:rPr lang="en-US" altLang="ko-KR" sz="1600"/>
              <a:t>.</a:t>
            </a:r>
          </a:p>
          <a:p>
            <a:pPr lvl="2"/>
            <a:endParaRPr lang="en-US" altLang="ko-KR" sz="1600"/>
          </a:p>
          <a:p>
            <a:pPr lvl="2"/>
            <a:endParaRPr lang="en-US" altLang="ko-KR" sz="1600"/>
          </a:p>
          <a:p>
            <a:pPr lvl="2"/>
            <a:endParaRPr lang="en-US" altLang="ko-KR" sz="1600"/>
          </a:p>
          <a:p>
            <a:pPr lvl="2"/>
            <a:endParaRPr lang="en-US" altLang="ko-KR" sz="1600"/>
          </a:p>
          <a:p>
            <a:pPr lvl="2"/>
            <a:endParaRPr lang="en-US" altLang="ko-KR" sz="1600"/>
          </a:p>
          <a:p>
            <a:pPr lvl="2"/>
            <a:endParaRPr lang="en-US" altLang="ko-KR" sz="1400"/>
          </a:p>
          <a:p>
            <a:r>
              <a:rPr lang="ko-KR" altLang="en-US" sz="2500"/>
              <a:t>원격 호스트의 메일 큐 강제 처리</a:t>
            </a:r>
          </a:p>
          <a:p>
            <a:pPr lvl="1"/>
            <a:r>
              <a:rPr lang="ko-KR" altLang="en-US" sz="2000"/>
              <a:t>일시적인 전화 접속 인터넷 연결을 고정 </a:t>
            </a:r>
            <a:r>
              <a:rPr lang="en-US" altLang="ko-KR" sz="2000"/>
              <a:t>IP </a:t>
            </a:r>
            <a:r>
              <a:rPr lang="ko-KR" altLang="en-US" sz="2000"/>
              <a:t>주소로 사용하고 접속하지 않을 때 메일을 수집하는 </a:t>
            </a:r>
            <a:r>
              <a:rPr lang="en-US" altLang="ko-KR" sz="2000"/>
              <a:t>MX </a:t>
            </a:r>
            <a:r>
              <a:rPr lang="ko-KR" altLang="en-US" sz="2000"/>
              <a:t>호스트에 의존시</a:t>
            </a:r>
            <a:r>
              <a:rPr lang="en-US" altLang="ko-KR" sz="2000"/>
              <a:t>, </a:t>
            </a:r>
            <a:r>
              <a:rPr lang="ko-KR" altLang="en-US" sz="2000"/>
              <a:t>연결된 후 즉시 </a:t>
            </a:r>
            <a:r>
              <a:rPr lang="en-US" altLang="ko-KR" sz="2000"/>
              <a:t>MX</a:t>
            </a:r>
            <a:r>
              <a:rPr lang="ko-KR" altLang="en-US" sz="2000"/>
              <a:t>호스트가 자신의 메일 큐를 강제처리하게 하는것</a:t>
            </a:r>
          </a:p>
          <a:p>
            <a:endParaRPr lang="en-US" altLang="ko-KR" sz="2500"/>
          </a:p>
        </p:txBody>
      </p:sp>
      <p:graphicFrame>
        <p:nvGraphicFramePr>
          <p:cNvPr id="214049" name="Group 33"/>
          <p:cNvGraphicFramePr>
            <a:graphicFrameLocks noGrp="1"/>
          </p:cNvGraphicFramePr>
          <p:nvPr>
            <p:ph sz="quarter" idx="2"/>
          </p:nvPr>
        </p:nvGraphicFramePr>
        <p:xfrm>
          <a:off x="611188" y="2852738"/>
          <a:ext cx="7921625" cy="1693800"/>
        </p:xfrm>
        <a:graphic>
          <a:graphicData uri="http://schemas.openxmlformats.org/drawingml/2006/table">
            <a:tbl>
              <a:tblPr/>
              <a:tblGrid>
                <a:gridCol w="7921625"/>
              </a:tblGrid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$ mailq  ( # sendmail  -bp)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      Mail Queue (1 request)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--Q-ID-- --Size-- ----Q-Time----- -------Sender/Recipient-----------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RAA00275        124 Wed Dec   9 17:47 root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                            (host map: lookup (tao.linux.org.au): deferred)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                                                       terry@tao.linux.org.au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4050" name="Group 34"/>
          <p:cNvGraphicFramePr>
            <a:graphicFrameLocks noGrp="1"/>
          </p:cNvGraphicFramePr>
          <p:nvPr>
            <p:ph sz="quarter" idx="3"/>
          </p:nvPr>
        </p:nvGraphicFramePr>
        <p:xfrm>
          <a:off x="684213" y="6021388"/>
          <a:ext cx="7848600" cy="401638"/>
        </p:xfrm>
        <a:graphic>
          <a:graphicData uri="http://schemas.openxmlformats.org/drawingml/2006/table">
            <a:tbl>
              <a:tblPr/>
              <a:tblGrid>
                <a:gridCol w="7848600"/>
              </a:tblGrid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    # etrn vstout.vbrew.com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3" name="Rectangle 11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500"/>
              <a:t>팁과 트릭</a:t>
            </a:r>
            <a:r>
              <a:rPr lang="en-US" altLang="ko-KR" sz="3500"/>
              <a:t>(2)</a:t>
            </a:r>
          </a:p>
        </p:txBody>
      </p:sp>
      <p:sp>
        <p:nvSpPr>
          <p:cNvPr id="21811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76400"/>
            <a:ext cx="8518525" cy="4422775"/>
          </a:xfrm>
        </p:spPr>
        <p:txBody>
          <a:bodyPr/>
          <a:lstStyle/>
          <a:p>
            <a:r>
              <a:rPr lang="ko-KR" altLang="en-US" sz="2100"/>
              <a:t>메일 통계 분석</a:t>
            </a:r>
          </a:p>
          <a:p>
            <a:pPr lvl="1"/>
            <a:r>
              <a:rPr lang="en-US" altLang="ko-KR" sz="1800"/>
              <a:t>mailstats</a:t>
            </a:r>
          </a:p>
          <a:p>
            <a:pPr lvl="2"/>
            <a:r>
              <a:rPr lang="ko-KR" altLang="en-US" sz="1400"/>
              <a:t>센드메일이 처리한 메일량과 관련된 통계를 표시</a:t>
            </a:r>
          </a:p>
          <a:p>
            <a:pPr lvl="2"/>
            <a:endParaRPr lang="ko-KR" altLang="en-US" sz="1400"/>
          </a:p>
          <a:p>
            <a:pPr lvl="2"/>
            <a:endParaRPr lang="ko-KR" altLang="en-US" sz="1400"/>
          </a:p>
          <a:p>
            <a:pPr lvl="2"/>
            <a:endParaRPr lang="ko-KR" altLang="en-US" sz="1400"/>
          </a:p>
          <a:p>
            <a:pPr lvl="2"/>
            <a:endParaRPr lang="ko-KR" altLang="en-US" sz="1400"/>
          </a:p>
          <a:p>
            <a:pPr lvl="2"/>
            <a:endParaRPr lang="ko-KR" altLang="en-US" sz="1400"/>
          </a:p>
          <a:p>
            <a:pPr lvl="2"/>
            <a:endParaRPr lang="ko-KR" altLang="en-US" sz="1400"/>
          </a:p>
          <a:p>
            <a:pPr lvl="2"/>
            <a:endParaRPr lang="ko-KR" altLang="en-US" sz="1400"/>
          </a:p>
          <a:p>
            <a:pPr lvl="2"/>
            <a:endParaRPr lang="ko-KR" altLang="en-US" sz="1400"/>
          </a:p>
          <a:p>
            <a:pPr lvl="2"/>
            <a:endParaRPr lang="ko-KR" altLang="en-US" sz="1400"/>
          </a:p>
          <a:p>
            <a:pPr lvl="2"/>
            <a:r>
              <a:rPr lang="en-US" altLang="ko-KR" sz="1400"/>
              <a:t>sendmail.cf </a:t>
            </a:r>
            <a:r>
              <a:rPr lang="ko-KR" altLang="en-US" sz="1400"/>
              <a:t>파일에 </a:t>
            </a:r>
            <a:r>
              <a:rPr lang="en-US" altLang="ko-KR" sz="1400"/>
              <a:t>StatusFiles </a:t>
            </a:r>
            <a:r>
              <a:rPr lang="ko-KR" altLang="en-US" sz="1400"/>
              <a:t>옵션이 켜져 있고</a:t>
            </a:r>
            <a:r>
              <a:rPr lang="en-US" altLang="ko-KR" sz="1400"/>
              <a:t>, </a:t>
            </a:r>
            <a:r>
              <a:rPr lang="ko-KR" altLang="en-US" sz="1400"/>
              <a:t>상태파일이 존재할 경우에 데이터를 수집</a:t>
            </a:r>
          </a:p>
        </p:txBody>
      </p:sp>
      <p:graphicFrame>
        <p:nvGraphicFramePr>
          <p:cNvPr id="218142" name="Group 30"/>
          <p:cNvGraphicFramePr>
            <a:graphicFrameLocks noGrp="1"/>
          </p:cNvGraphicFramePr>
          <p:nvPr>
            <p:ph sz="quarter" idx="2"/>
          </p:nvPr>
        </p:nvGraphicFramePr>
        <p:xfrm>
          <a:off x="684213" y="2698750"/>
          <a:ext cx="7632700" cy="2242440"/>
        </p:xfrm>
        <a:graphic>
          <a:graphicData uri="http://schemas.openxmlformats.org/drawingml/2006/table">
            <a:tbl>
              <a:tblPr/>
              <a:tblGrid>
                <a:gridCol w="7632700"/>
              </a:tblGrid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# /usr/sbin/mailstats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Statistics  from  Sun  Dec  20  22:47:02  1998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M  msgsfr  bytes_from         msgsto      bytes_to  msgsrej  msgsids  Mailer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 0          0             0K                19           515K           0            0   prog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 3         33         545K                 0               0K           0            0   local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 5         88         972K              139         1018K           0            0  esmtp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===================================================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T         121       1517K              158         1533K           0            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8144" name="Group 32"/>
          <p:cNvGraphicFramePr>
            <a:graphicFrameLocks noGrp="1"/>
          </p:cNvGraphicFramePr>
          <p:nvPr>
            <p:ph sz="quarter" idx="3"/>
          </p:nvPr>
        </p:nvGraphicFramePr>
        <p:xfrm>
          <a:off x="684213" y="5516563"/>
          <a:ext cx="7632700" cy="596520"/>
        </p:xfrm>
        <a:graphic>
          <a:graphicData uri="http://schemas.openxmlformats.org/drawingml/2006/table">
            <a:tbl>
              <a:tblPr/>
              <a:tblGrid>
                <a:gridCol w="7632700"/>
              </a:tblGrid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# status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O StatusFile=/var/log/sendmail.st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500"/>
              <a:t>팁과 트릭</a:t>
            </a:r>
            <a:r>
              <a:rPr lang="en-US" altLang="ko-KR" sz="3500"/>
              <a:t>(3)</a:t>
            </a:r>
          </a:p>
        </p:txBody>
      </p:sp>
      <p:sp>
        <p:nvSpPr>
          <p:cNvPr id="22118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76400"/>
            <a:ext cx="8518525" cy="4422775"/>
          </a:xfrm>
        </p:spPr>
        <p:txBody>
          <a:bodyPr/>
          <a:lstStyle/>
          <a:p>
            <a:pPr lvl="1"/>
            <a:r>
              <a:rPr lang="en-US" altLang="ko-KR" sz="1800"/>
              <a:t>hoststat</a:t>
            </a:r>
          </a:p>
          <a:p>
            <a:pPr lvl="2"/>
            <a:r>
              <a:rPr lang="ko-KR" altLang="en-US" sz="1400"/>
              <a:t>센드메일이 메일을 배달하기 위해 시도하는 호스트 상태에 관한 정보를 출력</a:t>
            </a:r>
            <a:endParaRPr lang="ko-KR" altLang="en-US" sz="1600"/>
          </a:p>
        </p:txBody>
      </p:sp>
      <p:graphicFrame>
        <p:nvGraphicFramePr>
          <p:cNvPr id="221205" name="Group 21"/>
          <p:cNvGraphicFramePr>
            <a:graphicFrameLocks noGrp="1"/>
          </p:cNvGraphicFramePr>
          <p:nvPr>
            <p:ph sz="half" idx="2"/>
          </p:nvPr>
        </p:nvGraphicFramePr>
        <p:xfrm>
          <a:off x="684213" y="2420938"/>
          <a:ext cx="7775575" cy="3888360"/>
        </p:xfrm>
        <a:graphic>
          <a:graphicData uri="http://schemas.openxmlformats.org/drawingml/2006/table">
            <a:tbl>
              <a:tblPr/>
              <a:tblGrid>
                <a:gridCol w="7775575"/>
              </a:tblGrid>
              <a:tr h="267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# hoststat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  ------------- Hostname ---------- How long ago ---------Results---------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  mail.telstra.com.au                                         04:05:41  250  Message  accepted for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  scooter.eye-net.com.au                            81+08:32:42  250  OK id=0zTGai-0008S9-0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  yarrina.connect.com.a                               53+10:46:03  250  LAA09163  Message acce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  happy.optus.com.au                                  55+03:34:40  250  Mail  accepted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  mail.zip.com.au                                              04:05:33  250  RAA23904  Message  acce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  kwanon.research.canon.com.au                  44+04:39:10  250 ok  911542267  qp  21186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  linux.org.au                                              83+10:04:11  250  IAA31139  Message  acce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  albert.aapra.org.au                                         00:00:12  250  VAA21968  Message  acce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  field.medicine.adelaide.edu.au                    53+10:46:03  250  ok  910742814  qp  721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  copper.fuller.net                                        65+12:38:00  250  OAA14470  Message  acce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  amsat.org                                                   5+06:49:21  250  UAA07526  Message  acce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  mail.acm.org                                             53+10:46:17  250  TAA25012  Message  acce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  extmail.bigpond.com                                  11+04:06:20  250  ok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  earthlink.net                                              45+05:41:09  Deferred:  Connection  time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500"/>
              <a:t>기본 용어</a:t>
            </a:r>
            <a:r>
              <a:rPr lang="en-US" altLang="ko-KR" sz="3500"/>
              <a:t>(1)</a:t>
            </a:r>
          </a:p>
        </p:txBody>
      </p:sp>
      <p:sp>
        <p:nvSpPr>
          <p:cNvPr id="1648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76400"/>
            <a:ext cx="8540750" cy="4273550"/>
          </a:xfrm>
        </p:spPr>
        <p:txBody>
          <a:bodyPr/>
          <a:lstStyle/>
          <a:p>
            <a:r>
              <a:rPr lang="ko-KR" altLang="en-US" sz="2500"/>
              <a:t>메일 서버</a:t>
            </a:r>
          </a:p>
          <a:p>
            <a:pPr lvl="1"/>
            <a:r>
              <a:rPr lang="ko-KR" altLang="en-US" sz="2000"/>
              <a:t>인터넷에서 전자우편</a:t>
            </a:r>
            <a:r>
              <a:rPr lang="en-US" altLang="ko-KR" sz="2000"/>
              <a:t>(E-Mail)</a:t>
            </a:r>
            <a:r>
              <a:rPr lang="ko-KR" altLang="en-US" sz="2000"/>
              <a:t>을 주고 받는 기능을 수행하는 서버</a:t>
            </a:r>
          </a:p>
          <a:p>
            <a:r>
              <a:rPr lang="ko-KR" altLang="en-US" sz="2500"/>
              <a:t>프로토콜</a:t>
            </a:r>
          </a:p>
          <a:p>
            <a:pPr lvl="1"/>
            <a:r>
              <a:rPr lang="en-US" altLang="ko-KR" sz="2000"/>
              <a:t>SMTP(Simple Mail Transfer Protocol)</a:t>
            </a:r>
          </a:p>
          <a:p>
            <a:pPr lvl="1">
              <a:buFontTx/>
              <a:buNone/>
            </a:pPr>
            <a:r>
              <a:rPr lang="en-US" altLang="ko-KR" sz="2000"/>
              <a:t>	</a:t>
            </a:r>
            <a:r>
              <a:rPr lang="ko-KR" altLang="en-US" sz="1800"/>
              <a:t>메일을 보낼 때 사용되는 프로토콜</a:t>
            </a:r>
          </a:p>
          <a:p>
            <a:pPr lvl="1"/>
            <a:r>
              <a:rPr lang="en-US" altLang="ko-KR" sz="2000"/>
              <a:t>POP3(Post Office Protocol), IMAP(InternetMailAccess Protocol)</a:t>
            </a:r>
          </a:p>
          <a:p>
            <a:pPr lvl="1">
              <a:buFontTx/>
              <a:buNone/>
            </a:pPr>
            <a:r>
              <a:rPr lang="en-US" altLang="ko-KR" sz="2000"/>
              <a:t>	</a:t>
            </a:r>
            <a:r>
              <a:rPr lang="ko-KR" altLang="en-US" sz="1800"/>
              <a:t>메일 서버에 도착한 메일을 전송받을 때 사용하는 프로토콜</a:t>
            </a:r>
          </a:p>
          <a:p>
            <a:r>
              <a:rPr lang="ko-KR" altLang="en-US" sz="2500"/>
              <a:t>메일 송수신 프로그램</a:t>
            </a:r>
          </a:p>
          <a:p>
            <a:pPr lvl="1"/>
            <a:r>
              <a:rPr lang="en-US" altLang="ko-KR" sz="2000"/>
              <a:t>MUA(Mail User Agent)</a:t>
            </a:r>
          </a:p>
          <a:p>
            <a:pPr lvl="1">
              <a:buFontTx/>
              <a:buNone/>
            </a:pPr>
            <a:r>
              <a:rPr lang="en-US" altLang="ko-KR" sz="2000"/>
              <a:t>	</a:t>
            </a:r>
            <a:r>
              <a:rPr lang="ko-KR" altLang="en-US" sz="1800"/>
              <a:t>사용자가 메일을 보내기 위하여 사용하는 프로그램</a:t>
            </a:r>
          </a:p>
          <a:p>
            <a:pPr lvl="1">
              <a:buFontTx/>
              <a:buNone/>
            </a:pPr>
            <a:r>
              <a:rPr lang="ko-KR" altLang="en-US" sz="1800"/>
              <a:t>	</a:t>
            </a:r>
            <a:r>
              <a:rPr lang="en-US" altLang="ko-KR" sz="1800"/>
              <a:t>ex&gt; </a:t>
            </a:r>
            <a:r>
              <a:rPr lang="ko-KR" altLang="en-US" sz="1800"/>
              <a:t>넷스케이프 메신저</a:t>
            </a:r>
            <a:r>
              <a:rPr lang="en-US" altLang="ko-KR" sz="1800"/>
              <a:t>, </a:t>
            </a:r>
            <a:r>
              <a:rPr lang="ko-KR" altLang="en-US" sz="1800"/>
              <a:t>아웃룩 익스프레스</a:t>
            </a:r>
            <a:r>
              <a:rPr lang="en-US" altLang="ko-KR" sz="1800"/>
              <a:t>, elm, pine, mutt </a:t>
            </a:r>
            <a:r>
              <a:rPr lang="ko-KR" altLang="en-US" sz="1800"/>
              <a:t>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500"/>
              <a:t>기본 용어</a:t>
            </a:r>
            <a:r>
              <a:rPr lang="en-US" altLang="ko-KR" sz="3500"/>
              <a:t>(2)</a:t>
            </a:r>
          </a:p>
        </p:txBody>
      </p:sp>
      <p:sp>
        <p:nvSpPr>
          <p:cNvPr id="16589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sz="2000"/>
              <a:t>MTA(Mail Transfer Agent)</a:t>
            </a:r>
          </a:p>
          <a:p>
            <a:pPr lvl="1">
              <a:buFontTx/>
              <a:buNone/>
            </a:pPr>
            <a:r>
              <a:rPr lang="en-US" altLang="ko-KR" sz="2000"/>
              <a:t>	</a:t>
            </a:r>
            <a:r>
              <a:rPr lang="ko-KR" altLang="en-US" sz="1800"/>
              <a:t>사용자로부터 메시지를 전달받아 이를 외부로 전달해 주는 프로그램</a:t>
            </a:r>
          </a:p>
          <a:p>
            <a:pPr lvl="1">
              <a:buFontTx/>
              <a:buNone/>
            </a:pPr>
            <a:r>
              <a:rPr lang="ko-KR" altLang="en-US" sz="1800"/>
              <a:t>	</a:t>
            </a:r>
            <a:r>
              <a:rPr lang="en-US" altLang="ko-KR" sz="1800"/>
              <a:t>ex&gt; </a:t>
            </a:r>
            <a:r>
              <a:rPr lang="ko-KR" altLang="en-US" sz="1800"/>
              <a:t>센드메일</a:t>
            </a:r>
            <a:r>
              <a:rPr lang="en-US" altLang="ko-KR" sz="1800"/>
              <a:t>(sendmail), </a:t>
            </a:r>
            <a:r>
              <a:rPr lang="ko-KR" altLang="en-US" sz="1800"/>
              <a:t>큐메일</a:t>
            </a:r>
            <a:r>
              <a:rPr lang="en-US" altLang="ko-KR" sz="1800"/>
              <a:t>(qmail) </a:t>
            </a:r>
            <a:r>
              <a:rPr lang="ko-KR" altLang="en-US" sz="1800"/>
              <a:t>등</a:t>
            </a:r>
          </a:p>
          <a:p>
            <a:pPr lvl="1"/>
            <a:r>
              <a:rPr lang="en-US" altLang="ko-KR" sz="2000"/>
              <a:t>MDA(Mail Delivery Agent)</a:t>
            </a:r>
          </a:p>
          <a:p>
            <a:pPr lvl="1">
              <a:buFontTx/>
              <a:buNone/>
            </a:pPr>
            <a:r>
              <a:rPr lang="en-US" altLang="ko-KR" sz="2000"/>
              <a:t>	</a:t>
            </a:r>
            <a:r>
              <a:rPr lang="ko-KR" altLang="en-US" sz="1800"/>
              <a:t>메일을 보내는 클라이언트와 받는 서버가 동일한 로컬 호스트일 때 메일 전송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5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500"/>
              <a:t>메일 송수신 과정</a:t>
            </a:r>
            <a:r>
              <a:rPr lang="en-US" altLang="ko-KR" sz="3500"/>
              <a:t>(1)</a:t>
            </a:r>
          </a:p>
        </p:txBody>
      </p:sp>
      <p:sp>
        <p:nvSpPr>
          <p:cNvPr id="168963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76400"/>
            <a:ext cx="8518525" cy="4422775"/>
          </a:xfrm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ko-KR" sz="2000"/>
              <a:t>aroma@mail.linuxul.com</a:t>
            </a:r>
            <a:r>
              <a:rPr lang="ko-KR" altLang="en-US" sz="2000"/>
              <a:t>이라는 메일주소를 가진 사람이 다른 서버에 계정을 가진 </a:t>
            </a:r>
            <a:r>
              <a:rPr lang="en-US" altLang="ko-KR" sz="2000"/>
              <a:t>nea@yahoo.co.kr</a:t>
            </a:r>
            <a:r>
              <a:rPr lang="ko-KR" altLang="en-US" sz="2000"/>
              <a:t>이라는 친구에게 메일을 보내는 과정</a:t>
            </a:r>
          </a:p>
        </p:txBody>
      </p:sp>
      <p:pic>
        <p:nvPicPr>
          <p:cNvPr id="168964" name="Picture 4" descr="메일송수신과정"/>
          <p:cNvPicPr>
            <a:picLocks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609850" y="3051175"/>
            <a:ext cx="4194175" cy="224948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500"/>
              <a:t>센드메일 설치</a:t>
            </a:r>
          </a:p>
        </p:txBody>
      </p:sp>
      <p:sp>
        <p:nvSpPr>
          <p:cNvPr id="17203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76400"/>
            <a:ext cx="8591550" cy="4422775"/>
          </a:xfrm>
        </p:spPr>
        <p:txBody>
          <a:bodyPr/>
          <a:lstStyle/>
          <a:p>
            <a:r>
              <a:rPr lang="ko-KR" altLang="en-US" sz="2500"/>
              <a:t>센드메일 소스 다운</a:t>
            </a:r>
          </a:p>
          <a:p>
            <a:pPr lvl="1">
              <a:buFontTx/>
              <a:buNone/>
            </a:pPr>
            <a:r>
              <a:rPr lang="ko-KR" altLang="en-US" sz="1800"/>
              <a:t>	</a:t>
            </a:r>
            <a:r>
              <a:rPr lang="en-US" altLang="ko-KR" sz="1800">
                <a:hlinkClick r:id="rId3"/>
              </a:rPr>
              <a:t>ftp://ftp.sendmail.org</a:t>
            </a:r>
            <a:endParaRPr lang="en-US" altLang="ko-KR" sz="1800"/>
          </a:p>
          <a:p>
            <a:r>
              <a:rPr lang="ko-KR" altLang="en-US" sz="2500"/>
              <a:t>센드메일 소스 설치</a:t>
            </a:r>
          </a:p>
          <a:p>
            <a:endParaRPr lang="ko-KR" altLang="en-US" sz="1800"/>
          </a:p>
          <a:p>
            <a:endParaRPr lang="ko-KR" altLang="en-US" sz="1800"/>
          </a:p>
          <a:p>
            <a:endParaRPr lang="ko-KR" altLang="en-US" sz="1800"/>
          </a:p>
          <a:p>
            <a:endParaRPr lang="ko-KR" altLang="en-US" sz="1800"/>
          </a:p>
          <a:p>
            <a:endParaRPr lang="ko-KR" altLang="en-US" sz="1800"/>
          </a:p>
          <a:p>
            <a:endParaRPr lang="ko-KR" altLang="en-US" sz="1800"/>
          </a:p>
          <a:p>
            <a:pPr>
              <a:buFont typeface="Wingdings" pitchFamily="2" charset="2"/>
              <a:buNone/>
            </a:pPr>
            <a:endParaRPr lang="en-US" altLang="ko-KR" sz="1800"/>
          </a:p>
        </p:txBody>
      </p:sp>
      <p:graphicFrame>
        <p:nvGraphicFramePr>
          <p:cNvPr id="172047" name="Group 15"/>
          <p:cNvGraphicFramePr>
            <a:graphicFrameLocks noGrp="1"/>
          </p:cNvGraphicFramePr>
          <p:nvPr>
            <p:ph sz="half" idx="2"/>
          </p:nvPr>
        </p:nvGraphicFramePr>
        <p:xfrm>
          <a:off x="827088" y="3105150"/>
          <a:ext cx="7561262" cy="1691640"/>
        </p:xfrm>
        <a:graphic>
          <a:graphicData uri="http://schemas.openxmlformats.org/drawingml/2006/table">
            <a:tbl>
              <a:tblPr/>
              <a:tblGrid>
                <a:gridCol w="7561262"/>
              </a:tblGrid>
              <a:tr h="1104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# cd /usr/local/src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# tar xvfz sendmail.8.9.3.tar.gz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# cd src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# ./Build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# cd obj.Linux.2.0.36.i586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# make installl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500"/>
              <a:t>sendmail.cf</a:t>
            </a:r>
            <a:r>
              <a:rPr lang="ko-KR" altLang="en-US" sz="3500"/>
              <a:t>와 </a:t>
            </a:r>
            <a:r>
              <a:rPr lang="en-US" altLang="ko-KR" sz="3500"/>
              <a:t>sendmail.mc </a:t>
            </a:r>
            <a:r>
              <a:rPr lang="ko-KR" altLang="en-US" sz="3500"/>
              <a:t>파일</a:t>
            </a:r>
            <a:r>
              <a:rPr lang="en-US" altLang="ko-KR" sz="3500"/>
              <a:t>(1)</a:t>
            </a:r>
          </a:p>
        </p:txBody>
      </p:sp>
      <p:sp>
        <p:nvSpPr>
          <p:cNvPr id="1740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500"/>
              <a:t>m4 </a:t>
            </a:r>
            <a:r>
              <a:rPr lang="ko-KR" altLang="en-US" sz="2500"/>
              <a:t>매크로 프로세서 프로그램</a:t>
            </a:r>
          </a:p>
          <a:p>
            <a:pPr lvl="1"/>
            <a:r>
              <a:rPr lang="ko-KR" altLang="en-US" sz="2000"/>
              <a:t>로컬 시스템 관리자가 제공하는 매크로 설정 파일을 처리할때 </a:t>
            </a:r>
            <a:r>
              <a:rPr lang="en-US" altLang="ko-KR" sz="2000"/>
              <a:t>sendmail.cf </a:t>
            </a:r>
            <a:r>
              <a:rPr lang="ko-KR" altLang="en-US" sz="2000"/>
              <a:t>파일을 생성</a:t>
            </a:r>
          </a:p>
          <a:p>
            <a:pPr lvl="1"/>
            <a:r>
              <a:rPr lang="ko-KR" altLang="en-US" sz="2000"/>
              <a:t>프로그래밍 언어에서 함수와 같을 역할을 하는 매크로명</a:t>
            </a:r>
            <a:r>
              <a:rPr lang="en-US" altLang="ko-KR" sz="2000"/>
              <a:t>, </a:t>
            </a:r>
            <a:r>
              <a:rPr lang="ko-KR" altLang="en-US" sz="2000"/>
              <a:t>확장에 사용할 몇 가지 매개변수로 구성됨</a:t>
            </a:r>
          </a:p>
          <a:p>
            <a:r>
              <a:rPr lang="en-US" altLang="ko-KR" sz="2500"/>
              <a:t>sendmail.mc</a:t>
            </a:r>
            <a:r>
              <a:rPr lang="ko-KR" altLang="en-US" sz="2500"/>
              <a:t>에서 정의하는 순서</a:t>
            </a:r>
          </a:p>
          <a:p>
            <a:pPr lvl="2">
              <a:buClr>
                <a:schemeClr val="tx1"/>
              </a:buClr>
              <a:buFont typeface="Arial" charset="0"/>
              <a:buChar char="1"/>
            </a:pPr>
            <a:r>
              <a:rPr lang="en-US" altLang="ko-KR" sz="1800"/>
              <a:t>VERSIONID</a:t>
            </a:r>
          </a:p>
          <a:p>
            <a:pPr lvl="2">
              <a:buClr>
                <a:schemeClr val="tx1"/>
              </a:buClr>
              <a:buFont typeface="Arial" charset="0"/>
              <a:buChar char="2"/>
            </a:pPr>
            <a:r>
              <a:rPr lang="en-US" altLang="ko-KR" sz="1800"/>
              <a:t>OSTYPE</a:t>
            </a:r>
          </a:p>
          <a:p>
            <a:pPr lvl="2">
              <a:buClr>
                <a:schemeClr val="tx1"/>
              </a:buClr>
              <a:buFont typeface="Arial" charset="0"/>
              <a:buChar char="3"/>
            </a:pPr>
            <a:r>
              <a:rPr lang="en-US" altLang="ko-KR" sz="1800"/>
              <a:t>DOMAIN</a:t>
            </a:r>
          </a:p>
          <a:p>
            <a:pPr lvl="2">
              <a:buClr>
                <a:schemeClr val="tx1"/>
              </a:buClr>
              <a:buFont typeface="Arial" charset="0"/>
              <a:buChar char="4"/>
            </a:pPr>
            <a:r>
              <a:rPr lang="en-US" altLang="ko-KR" sz="1800"/>
              <a:t>FEATURE</a:t>
            </a:r>
          </a:p>
          <a:p>
            <a:pPr lvl="2">
              <a:buClr>
                <a:schemeClr val="tx1"/>
              </a:buClr>
              <a:buFont typeface="Arial" charset="0"/>
              <a:buChar char="5"/>
            </a:pPr>
            <a:r>
              <a:rPr lang="ko-KR" altLang="en-US" sz="1800"/>
              <a:t>로컬 매크로 정의</a:t>
            </a:r>
          </a:p>
          <a:p>
            <a:pPr lvl="2">
              <a:buClr>
                <a:schemeClr val="tx1"/>
              </a:buClr>
              <a:buFont typeface="Arial" charset="0"/>
              <a:buChar char="6"/>
            </a:pPr>
            <a:r>
              <a:rPr lang="en-US" altLang="ko-KR" sz="1800"/>
              <a:t>MAILER</a:t>
            </a:r>
          </a:p>
          <a:p>
            <a:pPr lvl="2">
              <a:buClr>
                <a:schemeClr val="tx1"/>
              </a:buClr>
              <a:buFont typeface="Arial" charset="0"/>
              <a:buChar char="7"/>
            </a:pPr>
            <a:r>
              <a:rPr lang="en-US" altLang="ko-KR" sz="1800"/>
              <a:t>LOCAL_* </a:t>
            </a:r>
            <a:r>
              <a:rPr lang="ko-KR" altLang="en-US" sz="1800"/>
              <a:t>룰세트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500"/>
              <a:t>sendmail.cf</a:t>
            </a:r>
            <a:r>
              <a:rPr lang="ko-KR" altLang="en-US" sz="3500"/>
              <a:t>와 </a:t>
            </a:r>
            <a:r>
              <a:rPr lang="en-US" altLang="ko-KR" sz="3500"/>
              <a:t>sendmail.mc </a:t>
            </a:r>
            <a:r>
              <a:rPr lang="ko-KR" altLang="en-US" sz="3500"/>
              <a:t>파일</a:t>
            </a:r>
            <a:r>
              <a:rPr lang="en-US" altLang="ko-KR" sz="3500"/>
              <a:t>(2)</a:t>
            </a:r>
          </a:p>
        </p:txBody>
      </p:sp>
      <p:sp>
        <p:nvSpPr>
          <p:cNvPr id="17510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76400"/>
            <a:ext cx="8591550" cy="4422775"/>
          </a:xfrm>
        </p:spPr>
        <p:txBody>
          <a:bodyPr/>
          <a:lstStyle/>
          <a:p>
            <a:r>
              <a:rPr lang="ko-KR" altLang="en-US" sz="2500"/>
              <a:t>주석문</a:t>
            </a:r>
          </a:p>
          <a:p>
            <a:pPr lvl="1"/>
            <a:r>
              <a:rPr lang="ko-KR" altLang="en-US" sz="1800"/>
              <a:t> </a:t>
            </a:r>
            <a:r>
              <a:rPr lang="en-US" altLang="ko-KR" sz="2000"/>
              <a:t>#</a:t>
            </a:r>
            <a:r>
              <a:rPr lang="ko-KR" altLang="en-US" sz="2000"/>
              <a:t>기호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600"/>
              <a:t>m4</a:t>
            </a:r>
            <a:r>
              <a:rPr lang="ko-KR" altLang="en-US" sz="1600"/>
              <a:t>가 해석하지 않으며</a:t>
            </a:r>
            <a:r>
              <a:rPr lang="en-US" altLang="ko-KR" sz="1600"/>
              <a:t>, </a:t>
            </a:r>
            <a:r>
              <a:rPr lang="ko-KR" altLang="en-US" sz="1600"/>
              <a:t>주석 처리</a:t>
            </a:r>
          </a:p>
          <a:p>
            <a:pPr lvl="1"/>
            <a:r>
              <a:rPr lang="en-US" altLang="ko-KR" sz="2000"/>
              <a:t>m4 divert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600"/>
              <a:t>divert(-1) : </a:t>
            </a:r>
            <a:r>
              <a:rPr lang="ko-KR" altLang="en-US" sz="1600"/>
              <a:t>모든 출력을 멈추게 하는 역할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600"/>
              <a:t>divert(0) : </a:t>
            </a:r>
            <a:r>
              <a:rPr lang="ko-KR" altLang="en-US" sz="1600"/>
              <a:t>출력을 초기 설정으로 되돌림</a:t>
            </a:r>
          </a:p>
          <a:p>
            <a:pPr lvl="1"/>
            <a:r>
              <a:rPr lang="en-US" altLang="ko-KR" sz="2000"/>
              <a:t>dnl </a:t>
            </a:r>
            <a:r>
              <a:rPr lang="ko-KR" altLang="en-US" sz="2000"/>
              <a:t>토큰</a:t>
            </a:r>
          </a:p>
          <a:p>
            <a:pPr lvl="2">
              <a:buFont typeface="Wingdings" pitchFamily="2" charset="2"/>
              <a:buNone/>
            </a:pPr>
            <a:r>
              <a:rPr lang="ko-KR" altLang="en-US" sz="1600"/>
              <a:t>다음 행부터 시작하고 다음 개행 문자까지 있는 모든 문자를 삭제 하라</a:t>
            </a:r>
          </a:p>
          <a:p>
            <a:r>
              <a:rPr lang="en-US" altLang="ko-KR" sz="2500"/>
              <a:t>VERSIONID</a:t>
            </a:r>
          </a:p>
          <a:p>
            <a:pPr lvl="1"/>
            <a:r>
              <a:rPr lang="en-US" altLang="ko-KR" sz="2000"/>
              <a:t>sendmail.cf </a:t>
            </a:r>
            <a:r>
              <a:rPr lang="ko-KR" altLang="en-US" sz="2000"/>
              <a:t>파일에 있는 센드메일 설정의 버전을 기록</a:t>
            </a:r>
          </a:p>
          <a:p>
            <a:endParaRPr lang="en-US" altLang="ko-KR" sz="2000"/>
          </a:p>
        </p:txBody>
      </p:sp>
      <p:graphicFrame>
        <p:nvGraphicFramePr>
          <p:cNvPr id="175121" name="Group 17"/>
          <p:cNvGraphicFramePr>
            <a:graphicFrameLocks noGrp="1"/>
          </p:cNvGraphicFramePr>
          <p:nvPr>
            <p:ph sz="half" idx="2"/>
          </p:nvPr>
        </p:nvGraphicFramePr>
        <p:xfrm>
          <a:off x="971550" y="5373688"/>
          <a:ext cx="7200900" cy="431800"/>
        </p:xfrm>
        <a:graphic>
          <a:graphicData uri="http://schemas.openxmlformats.org/drawingml/2006/table">
            <a:tbl>
              <a:tblPr/>
              <a:tblGrid>
                <a:gridCol w="72009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     VERSIONID(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/>
                          <a:ea typeface="굴림" charset="-127"/>
                        </a:rPr>
                        <a:t>‘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@(#) sendmail.mc 8.9 (Linux) 01/10/98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/>
                          <a:ea typeface="굴림" charset="-127"/>
                        </a:rPr>
                        <a:t>’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굴림" charset="-127"/>
                          <a:ea typeface="굴림" charset="-127"/>
                        </a:rPr>
                        <a:t>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구름">
  <a:themeElements>
    <a:clrScheme name="구름 1">
      <a:dk1>
        <a:srgbClr val="4D4D4D"/>
      </a:dk1>
      <a:lt1>
        <a:srgbClr val="FFFFFF"/>
      </a:lt1>
      <a:dk2>
        <a:srgbClr val="0000A4"/>
      </a:dk2>
      <a:lt2>
        <a:srgbClr val="B7E7FF"/>
      </a:lt2>
      <a:accent1>
        <a:srgbClr val="0099CC"/>
      </a:accent1>
      <a:accent2>
        <a:srgbClr val="00CC99"/>
      </a:accent2>
      <a:accent3>
        <a:srgbClr val="AAAACF"/>
      </a:accent3>
      <a:accent4>
        <a:srgbClr val="DADADA"/>
      </a:accent4>
      <a:accent5>
        <a:srgbClr val="AACAE2"/>
      </a:accent5>
      <a:accent6>
        <a:srgbClr val="00B98A"/>
      </a:accent6>
      <a:hlink>
        <a:srgbClr val="FFCC00"/>
      </a:hlink>
      <a:folHlink>
        <a:srgbClr val="EE941C"/>
      </a:folHlink>
    </a:clrScheme>
    <a:fontScheme name="구름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구름 1">
        <a:dk1>
          <a:srgbClr val="4D4D4D"/>
        </a:dk1>
        <a:lt1>
          <a:srgbClr val="FFFFFF"/>
        </a:lt1>
        <a:dk2>
          <a:srgbClr val="0000A4"/>
        </a:dk2>
        <a:lt2>
          <a:srgbClr val="B7E7FF"/>
        </a:lt2>
        <a:accent1>
          <a:srgbClr val="0099CC"/>
        </a:accent1>
        <a:accent2>
          <a:srgbClr val="00CC99"/>
        </a:accent2>
        <a:accent3>
          <a:srgbClr val="AAAACF"/>
        </a:accent3>
        <a:accent4>
          <a:srgbClr val="DADADA"/>
        </a:accent4>
        <a:accent5>
          <a:srgbClr val="AACAE2"/>
        </a:accent5>
        <a:accent6>
          <a:srgbClr val="00B98A"/>
        </a:accent6>
        <a:hlink>
          <a:srgbClr val="FFCC00"/>
        </a:hlink>
        <a:folHlink>
          <a:srgbClr val="EE941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구름 2">
        <a:dk1>
          <a:srgbClr val="000066"/>
        </a:dk1>
        <a:lt1>
          <a:srgbClr val="FFFFFF"/>
        </a:lt1>
        <a:dk2>
          <a:srgbClr val="00A2DC"/>
        </a:dk2>
        <a:lt2>
          <a:srgbClr val="FFFFFF"/>
        </a:lt2>
        <a:accent1>
          <a:srgbClr val="0079A4"/>
        </a:accent1>
        <a:accent2>
          <a:srgbClr val="33CCCC"/>
        </a:accent2>
        <a:accent3>
          <a:srgbClr val="AACEEB"/>
        </a:accent3>
        <a:accent4>
          <a:srgbClr val="DADADA"/>
        </a:accent4>
        <a:accent5>
          <a:srgbClr val="AABECF"/>
        </a:accent5>
        <a:accent6>
          <a:srgbClr val="2DB9B9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구름 3">
        <a:dk1>
          <a:srgbClr val="010199"/>
        </a:dk1>
        <a:lt1>
          <a:srgbClr val="FFFFFF"/>
        </a:lt1>
        <a:dk2>
          <a:srgbClr val="000092"/>
        </a:dk2>
        <a:lt2>
          <a:srgbClr val="CCFFFF"/>
        </a:lt2>
        <a:accent1>
          <a:srgbClr val="66CCFF"/>
        </a:accent1>
        <a:accent2>
          <a:srgbClr val="2EBDBA"/>
        </a:accent2>
        <a:accent3>
          <a:srgbClr val="AAAAC7"/>
        </a:accent3>
        <a:accent4>
          <a:srgbClr val="DADADA"/>
        </a:accent4>
        <a:accent5>
          <a:srgbClr val="B8E2FF"/>
        </a:accent5>
        <a:accent6>
          <a:srgbClr val="29ABA8"/>
        </a:accent6>
        <a:hlink>
          <a:srgbClr val="66FF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구름 4">
        <a:dk1>
          <a:srgbClr val="000000"/>
        </a:dk1>
        <a:lt1>
          <a:srgbClr val="FFFFFF"/>
        </a:lt1>
        <a:dk2>
          <a:srgbClr val="006A67"/>
        </a:dk2>
        <a:lt2>
          <a:srgbClr val="FFFFCC"/>
        </a:lt2>
        <a:accent1>
          <a:srgbClr val="33CCCC"/>
        </a:accent1>
        <a:accent2>
          <a:srgbClr val="6D6FC7"/>
        </a:accent2>
        <a:accent3>
          <a:srgbClr val="AAB9B8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00FFFF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구름 5">
        <a:dk1>
          <a:srgbClr val="4D4D4D"/>
        </a:dk1>
        <a:lt1>
          <a:srgbClr val="FFFFFF"/>
        </a:lt1>
        <a:dk2>
          <a:srgbClr val="650BB7"/>
        </a:dk2>
        <a:lt2>
          <a:srgbClr val="FFFFFF"/>
        </a:lt2>
        <a:accent1>
          <a:srgbClr val="FF66FF"/>
        </a:accent1>
        <a:accent2>
          <a:srgbClr val="666699"/>
        </a:accent2>
        <a:accent3>
          <a:srgbClr val="B8AAD8"/>
        </a:accent3>
        <a:accent4>
          <a:srgbClr val="DADADA"/>
        </a:accent4>
        <a:accent5>
          <a:srgbClr val="FFB8FF"/>
        </a:accent5>
        <a:accent6>
          <a:srgbClr val="5C5C8A"/>
        </a:accent6>
        <a:hlink>
          <a:srgbClr val="E9E9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구름 6">
        <a:dk1>
          <a:srgbClr val="FFFFFF"/>
        </a:dk1>
        <a:lt1>
          <a:srgbClr val="FFFFFF"/>
        </a:lt1>
        <a:dk2>
          <a:srgbClr val="005000"/>
        </a:dk2>
        <a:lt2>
          <a:srgbClr val="DCEAAE"/>
        </a:lt2>
        <a:accent1>
          <a:srgbClr val="99CC00"/>
        </a:accent1>
        <a:accent2>
          <a:srgbClr val="6F801A"/>
        </a:accent2>
        <a:accent3>
          <a:srgbClr val="AAB3AA"/>
        </a:accent3>
        <a:accent4>
          <a:srgbClr val="DADADA"/>
        </a:accent4>
        <a:accent5>
          <a:srgbClr val="CAE2AA"/>
        </a:accent5>
        <a:accent6>
          <a:srgbClr val="647316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구름 7">
        <a:dk1>
          <a:srgbClr val="4F4F77"/>
        </a:dk1>
        <a:lt1>
          <a:srgbClr val="FFFFFF"/>
        </a:lt1>
        <a:dk2>
          <a:srgbClr val="7979A5"/>
        </a:dk2>
        <a:lt2>
          <a:srgbClr val="F3F3FF"/>
        </a:lt2>
        <a:accent1>
          <a:srgbClr val="5D5D8B"/>
        </a:accent1>
        <a:accent2>
          <a:srgbClr val="66CCFF"/>
        </a:accent2>
        <a:accent3>
          <a:srgbClr val="BEBECF"/>
        </a:accent3>
        <a:accent4>
          <a:srgbClr val="DADADA"/>
        </a:accent4>
        <a:accent5>
          <a:srgbClr val="B6B6C4"/>
        </a:accent5>
        <a:accent6>
          <a:srgbClr val="5CB9E7"/>
        </a:accent6>
        <a:hlink>
          <a:srgbClr val="CCECFF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구름 8">
        <a:dk1>
          <a:srgbClr val="000000"/>
        </a:dk1>
        <a:lt1>
          <a:srgbClr val="B9B9B9"/>
        </a:lt1>
        <a:dk2>
          <a:srgbClr val="8A8472"/>
        </a:dk2>
        <a:lt2>
          <a:srgbClr val="4D4D4D"/>
        </a:lt2>
        <a:accent1>
          <a:srgbClr val="EDEEE2"/>
        </a:accent1>
        <a:accent2>
          <a:srgbClr val="7FAA7E"/>
        </a:accent2>
        <a:accent3>
          <a:srgbClr val="D9D9D9"/>
        </a:accent3>
        <a:accent4>
          <a:srgbClr val="000000"/>
        </a:accent4>
        <a:accent5>
          <a:srgbClr val="F4F5EE"/>
        </a:accent5>
        <a:accent6>
          <a:srgbClr val="729A72"/>
        </a:accent6>
        <a:hlink>
          <a:srgbClr val="008000"/>
        </a:hlink>
        <a:folHlink>
          <a:srgbClr val="989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구름 9">
        <a:dk1>
          <a:srgbClr val="000000"/>
        </a:dk1>
        <a:lt1>
          <a:srgbClr val="FEA24E"/>
        </a:lt1>
        <a:dk2>
          <a:srgbClr val="CC6600"/>
        </a:dk2>
        <a:lt2>
          <a:srgbClr val="808080"/>
        </a:lt2>
        <a:accent1>
          <a:srgbClr val="FBEECD"/>
        </a:accent1>
        <a:accent2>
          <a:srgbClr val="ECD044"/>
        </a:accent2>
        <a:accent3>
          <a:srgbClr val="FECEB2"/>
        </a:accent3>
        <a:accent4>
          <a:srgbClr val="000000"/>
        </a:accent4>
        <a:accent5>
          <a:srgbClr val="FDF5E3"/>
        </a:accent5>
        <a:accent6>
          <a:srgbClr val="D6BC3D"/>
        </a:accent6>
        <a:hlink>
          <a:srgbClr val="E42B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Clouds</Template>
  <TotalTime>967</TotalTime>
  <Words>1605</Words>
  <Application>Microsoft Office PowerPoint</Application>
  <PresentationFormat>화면 슬라이드 쇼(4:3)</PresentationFormat>
  <Paragraphs>444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굴림</vt:lpstr>
      <vt:lpstr>Arial</vt:lpstr>
      <vt:lpstr>Wingdings</vt:lpstr>
      <vt:lpstr>구름</vt:lpstr>
      <vt:lpstr>센드메일</vt:lpstr>
      <vt:lpstr>목 차</vt:lpstr>
      <vt:lpstr>센드메일 소개</vt:lpstr>
      <vt:lpstr>기본 용어(1)</vt:lpstr>
      <vt:lpstr>기본 용어(2)</vt:lpstr>
      <vt:lpstr>메일 송수신 과정(1)</vt:lpstr>
      <vt:lpstr>센드메일 설치</vt:lpstr>
      <vt:lpstr>sendmail.cf와 sendmail.mc 파일(1)</vt:lpstr>
      <vt:lpstr>sendmail.cf와 sendmail.mc 파일(2)</vt:lpstr>
      <vt:lpstr>sendmail.cf와 sendmail.mc 파일(3)</vt:lpstr>
      <vt:lpstr>sendmail.cf와 sendmail.mc 파일(4)</vt:lpstr>
      <vt:lpstr>sendmail.cf와 sendmail.mc 파일(5)</vt:lpstr>
      <vt:lpstr>sendmail.cf와 sendmail.mc 파일(6)</vt:lpstr>
      <vt:lpstr>sendmail.cf 파일 생성</vt:lpstr>
      <vt:lpstr>리라이트 룰의 해석과 작성(1)</vt:lpstr>
      <vt:lpstr>리라이트 룰의 해석과 작성(2)</vt:lpstr>
      <vt:lpstr>리라이트 룰의 해석과 작성(3)</vt:lpstr>
      <vt:lpstr>리라이트 룰의 해석과 작성(4)</vt:lpstr>
      <vt:lpstr>리라이트 룰의 해석과 작성(5)</vt:lpstr>
      <vt:lpstr>센드메일 옵션 설정(1)</vt:lpstr>
      <vt:lpstr>센드메일 옵션 설정(2)</vt:lpstr>
      <vt:lpstr>몇 가지 유용한 센드메일 설정(1)</vt:lpstr>
      <vt:lpstr>몇 가지 유용한 센드메일 설정(2)</vt:lpstr>
      <vt:lpstr>몇 가지 유용한 센드메일 설정(3)</vt:lpstr>
      <vt:lpstr>몇 가지 유용한 센드메일 설정(4)</vt:lpstr>
      <vt:lpstr>몇 가지 유용한 센드메일 설정(5)</vt:lpstr>
      <vt:lpstr>몇 가지 유용한 센드메일 설정(6)</vt:lpstr>
      <vt:lpstr>설정 검사</vt:lpstr>
      <vt:lpstr>센드메일 실행</vt:lpstr>
      <vt:lpstr>팁과 트릭(1)</vt:lpstr>
      <vt:lpstr>팁과 트릭(2)</vt:lpstr>
      <vt:lpstr>팁과 트릭(3)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센드메일</dc:title>
  <dc:creator>남봉진</dc:creator>
  <cp:lastModifiedBy>Thyssenkrupp</cp:lastModifiedBy>
  <cp:revision>25</cp:revision>
  <dcterms:created xsi:type="dcterms:W3CDTF">2002-11-15T12:28:14Z</dcterms:created>
  <dcterms:modified xsi:type="dcterms:W3CDTF">2010-04-02T06:43:38Z</dcterms:modified>
</cp:coreProperties>
</file>