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30b97a4f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30b97a4f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24c822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24c822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24c822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24c822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0024e2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0024e2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6905f2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6905f2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0024e2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0024e2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e0024e2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e0024e2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30b97a4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30b97a4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e0024e2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e0024e2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30b97a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30b97a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e0024e2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e0024e2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5.jpg"/><Relationship Id="rId7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rotWithShape="0" algn="bl" dir="8400000" dist="76200">
              <a:srgbClr val="000000">
                <a:alpha val="54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Déploiement d’un modèle sur le cloud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AWS et calcul distribué avec PySpark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5463"/>
            <a:ext cx="4105275" cy="155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2"/>
          <p:cNvGrpSpPr/>
          <p:nvPr/>
        </p:nvGrpSpPr>
        <p:grpSpPr>
          <a:xfrm>
            <a:off x="4572000" y="3886325"/>
            <a:ext cx="4210050" cy="881875"/>
            <a:chOff x="4572000" y="1617800"/>
            <a:chExt cx="4210050" cy="881875"/>
          </a:xfrm>
        </p:grpSpPr>
        <p:pic>
          <p:nvPicPr>
            <p:cNvPr id="206" name="Google Shape;20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1617800"/>
              <a:ext cx="4210050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2052000"/>
              <a:ext cx="4210050" cy="44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8" name="Google Shape;208;p22"/>
          <p:cNvCxnSpPr>
            <a:endCxn id="206" idx="0"/>
          </p:cNvCxnSpPr>
          <p:nvPr/>
        </p:nvCxnSpPr>
        <p:spPr>
          <a:xfrm>
            <a:off x="4259925" y="2395925"/>
            <a:ext cx="2417100" cy="1490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Résumé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1700" y="1526825"/>
            <a:ext cx="85206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Rappel de l’objectif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Exploration du gestionnaire de cloud: AWS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Avantage de Spark et calcul distribué sur MapReduce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Subtilités de sécurité sur le cloud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Déploiement avec EMR et PySpark.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75" y="1209175"/>
            <a:ext cx="1859337" cy="1262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37025" y="2809750"/>
            <a:ext cx="1905000" cy="1877875"/>
            <a:chOff x="2488325" y="1170125"/>
            <a:chExt cx="1905000" cy="1877875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83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40825" y="11701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40825" y="20955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88325" y="20955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4"/>
          <p:cNvSpPr/>
          <p:nvPr/>
        </p:nvSpPr>
        <p:spPr>
          <a:xfrm>
            <a:off x="2560525" y="2335925"/>
            <a:ext cx="1407600" cy="51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286625" y="1864225"/>
            <a:ext cx="431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Application Mobile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Classification automatique des images des fruits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Stockage des données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prétraités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et réduit en dimension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50" y="1182925"/>
            <a:ext cx="7907474" cy="3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de prétraitement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43875" y="31070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128x128x3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971700" y="31396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128x128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000075" y="182462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n=32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99525" y="31070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64x64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624725" y="3654100"/>
            <a:ext cx="10569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Fully connected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240750" y="2024600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n=96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505450" y="31070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32x32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384075" y="21139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n=1280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977025" y="3135725"/>
            <a:ext cx="647700" cy="1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4x4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624725" y="1333175"/>
            <a:ext cx="8085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n=1280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732200" y="4038600"/>
            <a:ext cx="10569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Classifier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612825" y="4108650"/>
            <a:ext cx="1056900" cy="2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Étapes de conv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624725" y="1423875"/>
            <a:ext cx="967200" cy="235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5195825" y="1347675"/>
            <a:ext cx="1430100" cy="479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4297400" y="1145500"/>
            <a:ext cx="898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Objectif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Gestionnaire de cloud choisi: AWS (Amazon Web Services)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335925" y="172947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 services “On demand”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335925" y="237165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Big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335925" y="294022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plus de 200 services complets issus de centres de données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choix techniques - développement</a:t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1564199" y="2152760"/>
            <a:ext cx="1387151" cy="2007290"/>
            <a:chOff x="4846262" y="1445560"/>
            <a:chExt cx="1387151" cy="2007290"/>
          </a:xfrm>
        </p:grpSpPr>
        <p:pic>
          <p:nvPicPr>
            <p:cNvPr id="109" name="Google Shape;10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6262" y="1445560"/>
              <a:ext cx="1387151" cy="1607079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500000" dist="95250">
                <a:srgbClr val="000000">
                  <a:alpha val="50000"/>
                </a:srgbClr>
              </a:outerShdw>
            </a:effectLst>
          </p:spPr>
        </p:pic>
        <p:sp>
          <p:nvSpPr>
            <p:cNvPr id="110" name="Google Shape;110;p17"/>
            <p:cNvSpPr txBox="1"/>
            <p:nvPr/>
          </p:nvSpPr>
          <p:spPr>
            <a:xfrm>
              <a:off x="5167688" y="3052650"/>
              <a:ext cx="744300" cy="400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500000" dist="952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Jupyter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5086799" y="2304150"/>
            <a:ext cx="1926000" cy="1704513"/>
            <a:chOff x="6878299" y="1748337"/>
            <a:chExt cx="1926000" cy="1704513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78299" y="1748337"/>
              <a:ext cx="1926000" cy="100152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8460000" dist="114300">
                <a:srgbClr val="000000">
                  <a:alpha val="47000"/>
                </a:srgbClr>
              </a:outerShdw>
            </a:effectLst>
          </p:spPr>
        </p:pic>
        <p:sp>
          <p:nvSpPr>
            <p:cNvPr id="113" name="Google Shape;113;p17"/>
            <p:cNvSpPr txBox="1"/>
            <p:nvPr/>
          </p:nvSpPr>
          <p:spPr>
            <a:xfrm>
              <a:off x="7436600" y="3052650"/>
              <a:ext cx="809400" cy="400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8460000" dist="114300">
                <a:srgbClr val="000000">
                  <a:alpha val="47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PySpark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1655963" y="1539550"/>
            <a:ext cx="1203600" cy="4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IDE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447988" y="1539550"/>
            <a:ext cx="1203600" cy="4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Framework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choix techniques - déploiement</a:t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1572950" y="2142049"/>
            <a:ext cx="1387148" cy="2028676"/>
            <a:chOff x="782200" y="1393249"/>
            <a:chExt cx="1387148" cy="2028676"/>
          </a:xfrm>
        </p:grpSpPr>
        <p:pic>
          <p:nvPicPr>
            <p:cNvPr id="122" name="Google Shape;12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200" y="1393249"/>
              <a:ext cx="1387148" cy="1659402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9000000" dist="114300">
                <a:srgbClr val="000000">
                  <a:alpha val="64999"/>
                </a:srgbClr>
              </a:outerShdw>
            </a:effectLst>
          </p:spPr>
        </p:pic>
        <p:sp>
          <p:nvSpPr>
            <p:cNvPr id="123" name="Google Shape;123;p18"/>
            <p:cNvSpPr txBox="1"/>
            <p:nvPr/>
          </p:nvSpPr>
          <p:spPr>
            <a:xfrm>
              <a:off x="1276275" y="3021725"/>
              <a:ext cx="399000" cy="400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9000000" dist="114300">
                <a:srgbClr val="000000">
                  <a:alpha val="64999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S3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5697386" y="2207725"/>
            <a:ext cx="1387150" cy="1897325"/>
            <a:chOff x="2814236" y="1555525"/>
            <a:chExt cx="1387150" cy="1897325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4236" y="1555525"/>
              <a:ext cx="1387150" cy="138715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260000" dist="133350">
                <a:srgbClr val="000000">
                  <a:alpha val="50000"/>
                </a:srgbClr>
              </a:outerShdw>
            </a:effectLst>
          </p:spPr>
        </p:pic>
        <p:sp>
          <p:nvSpPr>
            <p:cNvPr id="126" name="Google Shape;126;p18"/>
            <p:cNvSpPr txBox="1"/>
            <p:nvPr/>
          </p:nvSpPr>
          <p:spPr>
            <a:xfrm>
              <a:off x="3220850" y="3052650"/>
              <a:ext cx="573900" cy="4002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260000" dist="1333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EMR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7" name="Google Shape;127;p18"/>
          <p:cNvSpPr/>
          <p:nvPr/>
        </p:nvSpPr>
        <p:spPr>
          <a:xfrm>
            <a:off x="1630500" y="1539550"/>
            <a:ext cx="1203600" cy="4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Stockage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789150" y="1539550"/>
            <a:ext cx="1203600" cy="4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distribué avec PySpark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45274"/>
            <a:ext cx="4941251" cy="28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12375" y="2196200"/>
            <a:ext cx="28482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API pour Apache Spark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Distribué sur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plusieurs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nodes.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➔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Nodes générés par un cluster EMR (ElasticMapReduce)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401000" y="1210650"/>
            <a:ext cx="3960900" cy="3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distribué avec PySpark</a:t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1034112" y="2626717"/>
            <a:ext cx="862390" cy="1333947"/>
            <a:chOff x="782200" y="1393249"/>
            <a:chExt cx="1387148" cy="2288467"/>
          </a:xfrm>
        </p:grpSpPr>
        <p:pic>
          <p:nvPicPr>
            <p:cNvPr id="143" name="Google Shape;14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200" y="1393249"/>
              <a:ext cx="1387148" cy="1659402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9000000" dist="114300">
                <a:srgbClr val="000000">
                  <a:alpha val="64999"/>
                </a:srgbClr>
              </a:outerShdw>
            </a:effectLst>
          </p:spPr>
        </p:pic>
        <p:sp>
          <p:nvSpPr>
            <p:cNvPr id="144" name="Google Shape;144;p20"/>
            <p:cNvSpPr txBox="1"/>
            <p:nvPr/>
          </p:nvSpPr>
          <p:spPr>
            <a:xfrm>
              <a:off x="1276270" y="3021716"/>
              <a:ext cx="656400" cy="6600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9000000" dist="114300">
                <a:srgbClr val="000000">
                  <a:alpha val="64999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S3</a:t>
              </a:r>
              <a:endParaRPr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3884536" y="2707321"/>
            <a:ext cx="862391" cy="1209676"/>
            <a:chOff x="2814236" y="1555525"/>
            <a:chExt cx="1387150" cy="2237242"/>
          </a:xfrm>
        </p:grpSpPr>
        <p:pic>
          <p:nvPicPr>
            <p:cNvPr id="146" name="Google Shape;14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4236" y="1555525"/>
              <a:ext cx="1387150" cy="138715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260000" dist="133350">
                <a:srgbClr val="000000">
                  <a:alpha val="50000"/>
                </a:srgbClr>
              </a:outerShdw>
            </a:effectLst>
          </p:spPr>
        </p:pic>
        <p:sp>
          <p:nvSpPr>
            <p:cNvPr id="147" name="Google Shape;147;p20"/>
            <p:cNvSpPr txBox="1"/>
            <p:nvPr/>
          </p:nvSpPr>
          <p:spPr>
            <a:xfrm>
              <a:off x="3220846" y="3052667"/>
              <a:ext cx="980400" cy="740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7260000" dist="1333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EMR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6188406" y="1336466"/>
            <a:ext cx="655918" cy="970469"/>
            <a:chOff x="6161673" y="2029401"/>
            <a:chExt cx="954340" cy="1212025"/>
          </a:xfrm>
        </p:grpSpPr>
        <p:pic>
          <p:nvPicPr>
            <p:cNvPr id="149" name="Google Shape;14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61673" y="2029401"/>
              <a:ext cx="588427" cy="7122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rotWithShape="0" algn="bl" dir="8700000" dist="95250">
                <a:srgbClr val="000000">
                  <a:alpha val="56000"/>
                </a:srgbClr>
              </a:outerShdw>
            </a:effectLst>
          </p:spPr>
        </p:pic>
        <p:sp>
          <p:nvSpPr>
            <p:cNvPr id="150" name="Google Shape;150;p20"/>
            <p:cNvSpPr txBox="1"/>
            <p:nvPr/>
          </p:nvSpPr>
          <p:spPr>
            <a:xfrm>
              <a:off x="6161714" y="2741626"/>
              <a:ext cx="954300" cy="4998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8700000" dist="95250">
                <a:srgbClr val="000000">
                  <a:alpha val="56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EC2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6188406" y="2626729"/>
            <a:ext cx="655918" cy="970469"/>
            <a:chOff x="6161673" y="2029401"/>
            <a:chExt cx="954340" cy="1212025"/>
          </a:xfrm>
        </p:grpSpPr>
        <p:pic>
          <p:nvPicPr>
            <p:cNvPr id="152" name="Google Shape;15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61673" y="2029401"/>
              <a:ext cx="588427" cy="7122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rotWithShape="0" algn="bl" dir="8520000" dist="114300">
                <a:srgbClr val="000000">
                  <a:alpha val="54000"/>
                </a:srgbClr>
              </a:outerShdw>
            </a:effectLst>
          </p:spPr>
        </p:pic>
        <p:sp>
          <p:nvSpPr>
            <p:cNvPr id="153" name="Google Shape;153;p20"/>
            <p:cNvSpPr txBox="1"/>
            <p:nvPr/>
          </p:nvSpPr>
          <p:spPr>
            <a:xfrm>
              <a:off x="6161714" y="2741626"/>
              <a:ext cx="954300" cy="4998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8520000" dist="114300">
                <a:srgbClr val="000000">
                  <a:alpha val="5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EC2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6188406" y="3916991"/>
            <a:ext cx="655918" cy="970469"/>
            <a:chOff x="6161673" y="2029401"/>
            <a:chExt cx="954340" cy="1212025"/>
          </a:xfrm>
        </p:grpSpPr>
        <p:pic>
          <p:nvPicPr>
            <p:cNvPr id="155" name="Google Shape;15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61673" y="2029401"/>
              <a:ext cx="588427" cy="7122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rotWithShape="0" algn="bl" dir="8640000" dist="123825">
                <a:srgbClr val="000000">
                  <a:alpha val="55000"/>
                </a:srgbClr>
              </a:outerShdw>
            </a:effectLst>
          </p:spPr>
        </p:pic>
        <p:sp>
          <p:nvSpPr>
            <p:cNvPr id="156" name="Google Shape;156;p20"/>
            <p:cNvSpPr txBox="1"/>
            <p:nvPr/>
          </p:nvSpPr>
          <p:spPr>
            <a:xfrm>
              <a:off x="6161714" y="2741626"/>
              <a:ext cx="954300" cy="4998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8640000" dist="123825">
                <a:srgbClr val="000000">
                  <a:alpha val="55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EC2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157" name="Google Shape;157;p20"/>
          <p:cNvCxnSpPr/>
          <p:nvPr/>
        </p:nvCxnSpPr>
        <p:spPr>
          <a:xfrm flipH="1" rot="10800000">
            <a:off x="4842600" y="1784400"/>
            <a:ext cx="1252500" cy="97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4863575" y="3114100"/>
            <a:ext cx="1182600" cy="2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4821600" y="3498975"/>
            <a:ext cx="1224600" cy="67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20"/>
          <p:cNvCxnSpPr>
            <a:stCxn id="143" idx="3"/>
            <a:endCxn id="140" idx="1"/>
          </p:cNvCxnSpPr>
          <p:nvPr/>
        </p:nvCxnSpPr>
        <p:spPr>
          <a:xfrm flipH="1" rot="10800000">
            <a:off x="1896502" y="3089649"/>
            <a:ext cx="1504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213" y="2446224"/>
            <a:ext cx="970076" cy="2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8138" y="4068350"/>
            <a:ext cx="615174" cy="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Étapes pour déployer sur le cloud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1783758" y="2047830"/>
            <a:ext cx="4383536" cy="736464"/>
            <a:chOff x="1251900" y="1837425"/>
            <a:chExt cx="5219738" cy="923350"/>
          </a:xfrm>
        </p:grpSpPr>
        <p:sp>
          <p:nvSpPr>
            <p:cNvPr id="169" name="Google Shape;169;p21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69E78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Configurer les rôles pour avoir accès au S3</a:t>
              </a:r>
              <a:endPara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IAM</a:t>
              </a:r>
              <a:endParaRPr sz="2000">
                <a:solidFill>
                  <a:srgbClr val="69E78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>
            <a:off x="2977712" y="2768832"/>
            <a:ext cx="4382528" cy="736464"/>
            <a:chOff x="2673613" y="2780700"/>
            <a:chExt cx="5218538" cy="923350"/>
          </a:xfrm>
        </p:grpSpPr>
        <p:sp>
          <p:nvSpPr>
            <p:cNvPr id="175" name="Google Shape;175;p21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Gérer les dépendances python avec bootstrap actions</a:t>
              </a:r>
              <a:endPara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Bootstrap</a:t>
              </a:r>
              <a:endParaRPr sz="20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0" name="Google Shape;180;p21"/>
          <p:cNvGrpSpPr/>
          <p:nvPr/>
        </p:nvGrpSpPr>
        <p:grpSpPr>
          <a:xfrm>
            <a:off x="1783758" y="3489836"/>
            <a:ext cx="4382769" cy="736643"/>
            <a:chOff x="1251900" y="3683275"/>
            <a:chExt cx="5218825" cy="923575"/>
          </a:xfrm>
        </p:grpSpPr>
        <p:sp>
          <p:nvSpPr>
            <p:cNvPr id="181" name="Google Shape;181;p21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4949E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Configurer les ports pour avoir accès aux applications nécessaires</a:t>
              </a:r>
              <a:endPara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Réseau</a:t>
              </a:r>
              <a:endParaRPr sz="2000">
                <a:solidFill>
                  <a:srgbClr val="4949E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21"/>
          <p:cNvGrpSpPr/>
          <p:nvPr/>
        </p:nvGrpSpPr>
        <p:grpSpPr>
          <a:xfrm>
            <a:off x="2977723" y="1326646"/>
            <a:ext cx="4382517" cy="736643"/>
            <a:chOff x="2673625" y="934650"/>
            <a:chExt cx="5218525" cy="923575"/>
          </a:xfrm>
        </p:grpSpPr>
        <p:sp>
          <p:nvSpPr>
            <p:cNvPr id="187" name="Google Shape;187;p21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EC3A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Monter les données des images et le script pyspark sur un bucket S3</a:t>
              </a:r>
              <a:endPara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6533150" y="117065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S3</a:t>
              </a:r>
              <a:endParaRPr sz="2000">
                <a:solidFill>
                  <a:srgbClr val="EC3A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2977588" y="4198858"/>
            <a:ext cx="4382261" cy="736464"/>
            <a:chOff x="2977588" y="4198858"/>
            <a:chExt cx="4382261" cy="736464"/>
          </a:xfrm>
        </p:grpSpPr>
        <p:sp>
          <p:nvSpPr>
            <p:cNvPr id="193" name="Google Shape;193;p21"/>
            <p:cNvSpPr/>
            <p:nvPr/>
          </p:nvSpPr>
          <p:spPr>
            <a:xfrm>
              <a:off x="3699808" y="4448038"/>
              <a:ext cx="144257" cy="238143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2977588" y="4198858"/>
              <a:ext cx="4382261" cy="736464"/>
              <a:chOff x="2977588" y="4198858"/>
              <a:chExt cx="4382261" cy="736464"/>
            </a:xfrm>
          </p:grpSpPr>
          <p:sp>
            <p:nvSpPr>
              <p:cNvPr id="195" name="Google Shape;195;p21"/>
              <p:cNvSpPr txBox="1"/>
              <p:nvPr/>
            </p:nvSpPr>
            <p:spPr>
              <a:xfrm>
                <a:off x="2977588" y="4375204"/>
                <a:ext cx="662400" cy="38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FF00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3500">
                  <a:solidFill>
                    <a:srgbClr val="FF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3643314" y="4198858"/>
                <a:ext cx="475474" cy="736464"/>
              </a:xfrm>
              <a:custGeom>
                <a:rect b="b" l="l" r="r" t="t"/>
                <a:pathLst>
                  <a:path extrusionOk="0" h="36934" w="22647">
                    <a:moveTo>
                      <a:pt x="3869" y="1"/>
                    </a:moveTo>
                    <a:cubicBezTo>
                      <a:pt x="3069" y="1"/>
                      <a:pt x="2269" y="304"/>
                      <a:pt x="1655" y="911"/>
                    </a:cubicBezTo>
                    <a:lnTo>
                      <a:pt x="1" y="2566"/>
                    </a:lnTo>
                    <a:lnTo>
                      <a:pt x="13693" y="16259"/>
                    </a:lnTo>
                    <a:cubicBezTo>
                      <a:pt x="14919" y="17485"/>
                      <a:pt x="14919" y="19461"/>
                      <a:pt x="13693" y="20676"/>
                    </a:cubicBezTo>
                    <a:lnTo>
                      <a:pt x="1" y="34368"/>
                    </a:lnTo>
                    <a:lnTo>
                      <a:pt x="1655" y="36023"/>
                    </a:lnTo>
                    <a:cubicBezTo>
                      <a:pt x="2269" y="36630"/>
                      <a:pt x="3069" y="36934"/>
                      <a:pt x="3869" y="36934"/>
                    </a:cubicBezTo>
                    <a:cubicBezTo>
                      <a:pt x="4668" y="36934"/>
                      <a:pt x="5465" y="36630"/>
                      <a:pt x="6073" y="36023"/>
                    </a:cubicBezTo>
                    <a:lnTo>
                      <a:pt x="21420" y="20676"/>
                    </a:lnTo>
                    <a:cubicBezTo>
                      <a:pt x="22646" y="19461"/>
                      <a:pt x="22646" y="17485"/>
                      <a:pt x="21420" y="16259"/>
                    </a:cubicBezTo>
                    <a:lnTo>
                      <a:pt x="6073" y="911"/>
                    </a:lnTo>
                    <a:cubicBezTo>
                      <a:pt x="5465" y="304"/>
                      <a:pt x="4668" y="1"/>
                      <a:pt x="3869" y="1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3822790" y="4266637"/>
                <a:ext cx="2395991" cy="600912"/>
              </a:xfrm>
              <a:custGeom>
                <a:rect b="b" l="l" r="r" t="t"/>
                <a:pathLst>
                  <a:path extrusionOk="0" h="30136" w="114122">
                    <a:moveTo>
                      <a:pt x="0" y="1"/>
                    </a:moveTo>
                    <a:lnTo>
                      <a:pt x="12871" y="12860"/>
                    </a:lnTo>
                    <a:cubicBezTo>
                      <a:pt x="13478" y="13467"/>
                      <a:pt x="13788" y="14265"/>
                      <a:pt x="13788" y="15074"/>
                    </a:cubicBezTo>
                    <a:cubicBezTo>
                      <a:pt x="13788" y="15872"/>
                      <a:pt x="13478" y="16670"/>
                      <a:pt x="12871" y="17277"/>
                    </a:cubicBezTo>
                    <a:lnTo>
                      <a:pt x="12" y="30135"/>
                    </a:lnTo>
                    <a:lnTo>
                      <a:pt x="99286" y="30135"/>
                    </a:lnTo>
                    <a:lnTo>
                      <a:pt x="114122" y="15074"/>
                    </a:lnTo>
                    <a:lnTo>
                      <a:pt x="99286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548625" spcFirstLastPara="1" rIns="5486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Configurer un cluster EMR et le démarrer avec notre script PySpark</a:t>
                </a:r>
                <a:endParaRPr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" name="Google Shape;198;p21"/>
              <p:cNvSpPr txBox="1"/>
              <p:nvPr/>
            </p:nvSpPr>
            <p:spPr>
              <a:xfrm>
                <a:off x="6218650" y="4395783"/>
                <a:ext cx="1141200" cy="34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00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EMR</a:t>
                </a:r>
                <a:endParaRPr sz="2000">
                  <a:solidFill>
                    <a:srgbClr val="FF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