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  <p:sldMasterId id="2147483668" r:id="rId3"/>
  </p:sldMasterIdLst>
  <p:notesMasterIdLst>
    <p:notesMasterId r:id="rId9"/>
  </p:notesMasterIdLst>
  <p:sldIdLst>
    <p:sldId id="354" r:id="rId4"/>
    <p:sldId id="355" r:id="rId5"/>
    <p:sldId id="360" r:id="rId6"/>
    <p:sldId id="361" r:id="rId7"/>
    <p:sldId id="356" r:id="rId8"/>
  </p:sldIdLst>
  <p:sldSz cx="12192000" cy="6858000"/>
  <p:notesSz cx="6735763" cy="98663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143" userDrawn="1">
          <p15:clr>
            <a:srgbClr val="A4A3A4"/>
          </p15:clr>
        </p15:guide>
        <p15:guide id="2" orient="horz" pos="346" userDrawn="1">
          <p15:clr>
            <a:srgbClr val="A4A3A4"/>
          </p15:clr>
        </p15:guide>
        <p15:guide id="3" pos="7537" userDrawn="1">
          <p15:clr>
            <a:srgbClr val="A4A3A4"/>
          </p15:clr>
        </p15:guide>
        <p15:guide id="4" orient="horz" pos="4201" userDrawn="1">
          <p15:clr>
            <a:srgbClr val="A4A3A4"/>
          </p15:clr>
        </p15:guide>
        <p15:guide id="5" pos="801" userDrawn="1">
          <p15:clr>
            <a:srgbClr val="A4A3A4"/>
          </p15:clr>
        </p15:guide>
        <p15:guide id="6" pos="1685" userDrawn="1">
          <p15:clr>
            <a:srgbClr val="A4A3A4"/>
          </p15:clr>
        </p15:guide>
        <p15:guide id="7" pos="2525" userDrawn="1">
          <p15:clr>
            <a:srgbClr val="A4A3A4"/>
          </p15:clr>
        </p15:guide>
        <p15:guide id="8" pos="3409" userDrawn="1">
          <p15:clr>
            <a:srgbClr val="A4A3A4"/>
          </p15:clr>
        </p15:guide>
        <p15:guide id="9" pos="4248" userDrawn="1">
          <p15:clr>
            <a:srgbClr val="A4A3A4"/>
          </p15:clr>
        </p15:guide>
        <p15:guide id="10" pos="6698" userDrawn="1">
          <p15:clr>
            <a:srgbClr val="A4A3A4"/>
          </p15:clr>
        </p15:guide>
        <p15:guide id="11" orient="horz" pos="3793" userDrawn="1">
          <p15:clr>
            <a:srgbClr val="A4A3A4"/>
          </p15:clr>
        </p15:guide>
        <p15:guide id="12" orient="horz" pos="374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20" autoAdjust="0"/>
    <p:restoredTop sz="94660"/>
  </p:normalViewPr>
  <p:slideViewPr>
    <p:cSldViewPr snapToGrid="0">
      <p:cViewPr>
        <p:scale>
          <a:sx n="100" d="100"/>
          <a:sy n="100" d="100"/>
        </p:scale>
        <p:origin x="1026" y="444"/>
      </p:cViewPr>
      <p:guideLst>
        <p:guide pos="143"/>
        <p:guide orient="horz" pos="346"/>
        <p:guide pos="7537"/>
        <p:guide orient="horz" pos="4201"/>
        <p:guide pos="801"/>
        <p:guide pos="1685"/>
        <p:guide pos="2525"/>
        <p:guide pos="3409"/>
        <p:guide pos="4248"/>
        <p:guide pos="6698"/>
        <p:guide orient="horz" pos="3793"/>
        <p:guide orient="horz" pos="37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viewProps" Target="viewProps.xml"/><Relationship Id="rId5" Type="http://schemas.openxmlformats.org/officeDocument/2006/relationships/slide" Target="slides/slide2.xml"/><Relationship Id="rId10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ko-KR" sz="1400" smtClean="0"/>
              <a:t>개인별 투자사업 </a:t>
            </a:r>
            <a:r>
              <a:rPr lang="ko-KR" sz="1400" dirty="0" smtClean="0"/>
              <a:t>수행현황</a:t>
            </a:r>
            <a:r>
              <a:rPr lang="en-US" sz="1400" dirty="0" smtClean="0"/>
              <a:t>(</a:t>
            </a:r>
            <a:r>
              <a:rPr lang="ko-KR" altLang="en-US" sz="1400" dirty="0" smtClean="0"/>
              <a:t>공사섹션</a:t>
            </a:r>
            <a:r>
              <a:rPr lang="en-US" sz="1400" dirty="0" smtClean="0"/>
              <a:t>)</a:t>
            </a:r>
            <a:endParaRPr lang="ko-KR" sz="1400" dirty="0"/>
          </a:p>
        </c:rich>
      </c:tx>
      <c:layout>
        <c:manualLayout>
          <c:xMode val="edge"/>
          <c:yMode val="edge"/>
          <c:x val="0.20694977329689554"/>
          <c:y val="3.749999999999999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공사중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numFmt formatCode="General&quot;건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8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Sheet1!$B$1:$AG$1</c:f>
              <c:strCache>
                <c:ptCount val="32"/>
                <c:pt idx="0">
                  <c:v>한진우</c:v>
                </c:pt>
                <c:pt idx="1">
                  <c:v>김만기</c:v>
                </c:pt>
                <c:pt idx="2">
                  <c:v>이태형</c:v>
                </c:pt>
                <c:pt idx="3">
                  <c:v>이유일</c:v>
                </c:pt>
                <c:pt idx="4">
                  <c:v>이재명</c:v>
                </c:pt>
                <c:pt idx="5">
                  <c:v>손건일</c:v>
                </c:pt>
                <c:pt idx="6">
                  <c:v>하재욱</c:v>
                </c:pt>
                <c:pt idx="7">
                  <c:v>오임철</c:v>
                </c:pt>
                <c:pt idx="8">
                  <c:v>원문수</c:v>
                </c:pt>
                <c:pt idx="9">
                  <c:v>신일식</c:v>
                </c:pt>
                <c:pt idx="10">
                  <c:v>채희진</c:v>
                </c:pt>
                <c:pt idx="11">
                  <c:v>이용근</c:v>
                </c:pt>
                <c:pt idx="12">
                  <c:v>박동순</c:v>
                </c:pt>
                <c:pt idx="13">
                  <c:v>이재환</c:v>
                </c:pt>
                <c:pt idx="14">
                  <c:v>안상선</c:v>
                </c:pt>
                <c:pt idx="15">
                  <c:v>지연찬</c:v>
                </c:pt>
                <c:pt idx="16">
                  <c:v>황인수</c:v>
                </c:pt>
                <c:pt idx="17">
                  <c:v>신석호</c:v>
                </c:pt>
                <c:pt idx="18">
                  <c:v>강재수</c:v>
                </c:pt>
                <c:pt idx="19">
                  <c:v>홍창표</c:v>
                </c:pt>
                <c:pt idx="20">
                  <c:v>한상래</c:v>
                </c:pt>
                <c:pt idx="21">
                  <c:v>이윤화</c:v>
                </c:pt>
                <c:pt idx="22">
                  <c:v>열1</c:v>
                </c:pt>
                <c:pt idx="23">
                  <c:v>열2</c:v>
                </c:pt>
                <c:pt idx="24">
                  <c:v>열3</c:v>
                </c:pt>
                <c:pt idx="25">
                  <c:v>열4</c:v>
                </c:pt>
                <c:pt idx="26">
                  <c:v>열5</c:v>
                </c:pt>
                <c:pt idx="27">
                  <c:v>열6</c:v>
                </c:pt>
                <c:pt idx="28">
                  <c:v>열7</c:v>
                </c:pt>
                <c:pt idx="29">
                  <c:v>열8</c:v>
                </c:pt>
                <c:pt idx="30">
                  <c:v>열9</c:v>
                </c:pt>
                <c:pt idx="31">
                  <c:v>열10</c:v>
                </c:pt>
              </c:strCache>
            </c:strRef>
          </c:cat>
          <c:val>
            <c:numRef>
              <c:f>Sheet1!$B$2:$AG$2</c:f>
              <c:numCache>
                <c:formatCode>General</c:formatCode>
                <c:ptCount val="32"/>
                <c:pt idx="0">
                  <c:v>3</c:v>
                </c:pt>
                <c:pt idx="1">
                  <c:v>4</c:v>
                </c:pt>
                <c:pt idx="2">
                  <c:v>4</c:v>
                </c:pt>
                <c:pt idx="3">
                  <c:v>6</c:v>
                </c:pt>
                <c:pt idx="4">
                  <c:v>2</c:v>
                </c:pt>
                <c:pt idx="5">
                  <c:v>3</c:v>
                </c:pt>
                <c:pt idx="6">
                  <c:v>1</c:v>
                </c:pt>
                <c:pt idx="7">
                  <c:v>3</c:v>
                </c:pt>
                <c:pt idx="8">
                  <c:v>2</c:v>
                </c:pt>
                <c:pt idx="9">
                  <c:v>0</c:v>
                </c:pt>
                <c:pt idx="10">
                  <c:v>1</c:v>
                </c:pt>
                <c:pt idx="11">
                  <c:v>1</c:v>
                </c:pt>
                <c:pt idx="12">
                  <c:v>5</c:v>
                </c:pt>
                <c:pt idx="13">
                  <c:v>4</c:v>
                </c:pt>
                <c:pt idx="14">
                  <c:v>12</c:v>
                </c:pt>
                <c:pt idx="15">
                  <c:v>4</c:v>
                </c:pt>
                <c:pt idx="16">
                  <c:v>7</c:v>
                </c:pt>
                <c:pt idx="17">
                  <c:v>5</c:v>
                </c:pt>
                <c:pt idx="18">
                  <c:v>1</c:v>
                </c:pt>
                <c:pt idx="19">
                  <c:v>1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A510-4E4E-B3E9-3EA3DD142437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-1195912448"/>
        <c:axId val="-1195911360"/>
      </c:barChart>
      <c:catAx>
        <c:axId val="-11959124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1195911360"/>
        <c:crosses val="autoZero"/>
        <c:auto val="1"/>
        <c:lblAlgn val="ctr"/>
        <c:lblOffset val="100"/>
        <c:noMultiLvlLbl val="0"/>
      </c:catAx>
      <c:valAx>
        <c:axId val="-11959113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11959124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 sz="800"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04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4763" y="0"/>
            <a:ext cx="2919412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EC077B-CA3F-428A-8D14-3503B8BDB762}" type="datetimeFigureOut">
              <a:rPr lang="ko-KR" altLang="en-US" smtClean="0"/>
              <a:t>2021-03-25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1233488"/>
            <a:ext cx="5916613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100" y="4748213"/>
            <a:ext cx="5389563" cy="38846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1013"/>
            <a:ext cx="291941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4763" y="9371013"/>
            <a:ext cx="2919412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EF5082-72E2-461B-8701-4186EB8571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8757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0698C4-E5B7-43A0-A8DB-473724627F5D}" type="slidenum">
              <a:rPr lang="ko-KR" altLang="en-US" smtClean="0">
                <a:solidFill>
                  <a:prstClr val="black"/>
                </a:solidFill>
              </a:rPr>
              <a:pPr/>
              <a:t>4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3577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9FBB2-FDF9-4726-9FF0-25E912D7E3AB}" type="datetimeFigureOut">
              <a:rPr lang="ko-KR" altLang="en-US" smtClean="0"/>
              <a:t>2021-03-22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4590E-BCAB-44DF-94AB-543E868B39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7161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9FBB2-FDF9-4726-9FF0-25E912D7E3AB}" type="datetimeFigureOut">
              <a:rPr lang="ko-KR" altLang="en-US" smtClean="0"/>
              <a:t>2021-03-22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4590E-BCAB-44DF-94AB-543E868B39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045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9FBB2-FDF9-4726-9FF0-25E912D7E3AB}" type="datetimeFigureOut">
              <a:rPr lang="ko-KR" altLang="en-US" smtClean="0"/>
              <a:t>2021-03-22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4590E-BCAB-44DF-94AB-543E868B39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97231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CA783E40-814E-45A6-876A-CCC92D24D073}"/>
              </a:ext>
            </a:extLst>
          </p:cNvPr>
          <p:cNvSpPr/>
          <p:nvPr userDrawn="1"/>
        </p:nvSpPr>
        <p:spPr>
          <a:xfrm>
            <a:off x="0" y="2613"/>
            <a:ext cx="12192000" cy="1080000"/>
          </a:xfrm>
          <a:prstGeom prst="rect">
            <a:avLst/>
          </a:prstGeom>
          <a:solidFill>
            <a:srgbClr val="034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/>
            <a:endParaRPr lang="ko-KR" altLang="en-US" sz="3600">
              <a:solidFill>
                <a:prstClr val="white"/>
              </a:solidFill>
              <a:latin typeface="Century Gothic" panose="020B0502020202020204" pitchFamily="34" charset="0"/>
              <a:ea typeface="맑은 고딕 Semilight" panose="020B0502040204020203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DCD27D37-8A49-4091-A659-9ED45EA0C35B}"/>
              </a:ext>
            </a:extLst>
          </p:cNvPr>
          <p:cNvSpPr txBox="1"/>
          <p:nvPr userDrawn="1"/>
        </p:nvSpPr>
        <p:spPr>
          <a:xfrm>
            <a:off x="919173" y="559375"/>
            <a:ext cx="931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latinLnBrk="0"/>
            <a:r>
              <a:rPr lang="ko-KR" altLang="en-US" sz="3600" b="1" dirty="0" smtClean="0">
                <a:solidFill>
                  <a:prstClr val="white"/>
                </a:solidFill>
                <a:latin typeface="Century Gothic" panose="020B0502020202020204" pitchFamily="34" charset="0"/>
                <a:ea typeface="맑은 고딕 Semilight" panose="020B0502040204020203" pitchFamily="50" charset="-127"/>
              </a:rPr>
              <a:t>포스코 </a:t>
            </a:r>
            <a:r>
              <a:rPr lang="en-US" altLang="ko-KR" sz="3600" b="1" dirty="0" smtClean="0">
                <a:solidFill>
                  <a:prstClr val="white"/>
                </a:solidFill>
                <a:latin typeface="Century Gothic" panose="020B0502020202020204" pitchFamily="34" charset="0"/>
                <a:ea typeface="맑은 고딕 Semilight" panose="020B0502040204020203" pitchFamily="50" charset="-127"/>
              </a:rPr>
              <a:t>A&amp;C </a:t>
            </a:r>
            <a:endParaRPr lang="ko-KR" altLang="en-US" sz="3600" b="1" dirty="0">
              <a:solidFill>
                <a:prstClr val="white"/>
              </a:solidFill>
              <a:latin typeface="Century Gothic" panose="020B0502020202020204" pitchFamily="34" charset="0"/>
              <a:ea typeface="맑은 고딕 Semilight" panose="020B0502040204020203" pitchFamily="50" charset="-127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="" xmlns:a16="http://schemas.microsoft.com/office/drawing/2014/main" id="{82A0228B-C4B8-4473-8D05-78E82D8928DB}"/>
              </a:ext>
            </a:extLst>
          </p:cNvPr>
          <p:cNvCxnSpPr/>
          <p:nvPr userDrawn="1"/>
        </p:nvCxnSpPr>
        <p:spPr>
          <a:xfrm>
            <a:off x="0" y="6539311"/>
            <a:ext cx="12192000" cy="0"/>
          </a:xfrm>
          <a:prstGeom prst="line">
            <a:avLst/>
          </a:prstGeom>
          <a:ln w="3175">
            <a:solidFill>
              <a:srgbClr val="03469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244227" y="6624943"/>
            <a:ext cx="856616" cy="144000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65503" y="6630555"/>
            <a:ext cx="893336" cy="138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578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7">
            <a:extLst>
              <a:ext uri="{FF2B5EF4-FFF2-40B4-BE49-F238E27FC236}">
                <a16:creationId xmlns="" xmlns:a16="http://schemas.microsoft.com/office/drawing/2014/main" id="{FC2BAFB0-D859-4F79-A706-60E660A38F27}"/>
              </a:ext>
            </a:extLst>
          </p:cNvPr>
          <p:cNvGraphicFramePr>
            <a:graphicFrameLocks noGrp="1"/>
          </p:cNvGraphicFramePr>
          <p:nvPr userDrawn="1">
            <p:extLst/>
          </p:nvPr>
        </p:nvGraphicFramePr>
        <p:xfrm>
          <a:off x="1" y="0"/>
          <a:ext cx="12191999" cy="687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0464">
                  <a:extLst>
                    <a:ext uri="{9D8B030D-6E8A-4147-A177-3AD203B41FA5}">
                      <a16:colId xmlns="" xmlns:a16="http://schemas.microsoft.com/office/drawing/2014/main" val="3689510689"/>
                    </a:ext>
                  </a:extLst>
                </a:gridCol>
                <a:gridCol w="4736007">
                  <a:extLst>
                    <a:ext uri="{9D8B030D-6E8A-4147-A177-3AD203B41FA5}">
                      <a16:colId xmlns="" xmlns:a16="http://schemas.microsoft.com/office/drawing/2014/main" val="164628968"/>
                    </a:ext>
                  </a:extLst>
                </a:gridCol>
                <a:gridCol w="1207247">
                  <a:extLst>
                    <a:ext uri="{9D8B030D-6E8A-4147-A177-3AD203B41FA5}">
                      <a16:colId xmlns="" xmlns:a16="http://schemas.microsoft.com/office/drawing/2014/main" val="2464308448"/>
                    </a:ext>
                  </a:extLst>
                </a:gridCol>
                <a:gridCol w="2193868">
                  <a:extLst>
                    <a:ext uri="{9D8B030D-6E8A-4147-A177-3AD203B41FA5}">
                      <a16:colId xmlns="" xmlns:a16="http://schemas.microsoft.com/office/drawing/2014/main" val="1369063949"/>
                    </a:ext>
                  </a:extLst>
                </a:gridCol>
                <a:gridCol w="281441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>
                          <a:solidFill>
                            <a:schemeClr val="bg1"/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화면명</a:t>
                      </a:r>
                    </a:p>
                  </a:txBody>
                  <a:tcPr marL="121920" marR="1219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>
                        <a:solidFill>
                          <a:schemeClr val="tx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marL="60960" marR="6096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>
                          <a:solidFill>
                            <a:schemeClr val="bg1"/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화면 </a:t>
                      </a:r>
                      <a:r>
                        <a:rPr lang="en-US" altLang="ko-KR" sz="800" b="1" dirty="0">
                          <a:solidFill>
                            <a:schemeClr val="bg1"/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ID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marL="121920" marR="1219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marL="60960" marR="6096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1" dirty="0">
                          <a:solidFill>
                            <a:schemeClr val="bg1"/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Description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marL="121920" marR="1219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578466268"/>
                  </a:ext>
                </a:extLst>
              </a:tr>
              <a:tr h="36000">
                <a:tc>
                  <a:txBody>
                    <a:bodyPr/>
                    <a:lstStyle/>
                    <a:p>
                      <a:pPr algn="l" latinLnBrk="1"/>
                      <a:endParaRPr lang="ko-KR" altLang="en-US" sz="100" b="1">
                        <a:solidFill>
                          <a:schemeClr val="bg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" b="1">
                        <a:solidFill>
                          <a:schemeClr val="tx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" b="1">
                        <a:solidFill>
                          <a:schemeClr val="bg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="1">
                        <a:solidFill>
                          <a:schemeClr val="tx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" b="1">
                        <a:solidFill>
                          <a:schemeClr val="bg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588000">
                <a:tc>
                  <a:txBody>
                    <a:bodyPr/>
                    <a:lstStyle/>
                    <a:p>
                      <a:pPr algn="l" latinLnBrk="1"/>
                      <a:endParaRPr lang="ko-KR" altLang="en-US" sz="800" b="1">
                        <a:solidFill>
                          <a:schemeClr val="bg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marL="121920" marR="1219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marL="60960" marR="6096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1" dirty="0">
                        <a:solidFill>
                          <a:schemeClr val="bg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marL="121920" marR="1219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marL="60960" marR="6096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1" dirty="0">
                        <a:solidFill>
                          <a:schemeClr val="bg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marL="121920" marR="1219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4" name="직선 연결선 3"/>
          <p:cNvCxnSpPr/>
          <p:nvPr userDrawn="1"/>
        </p:nvCxnSpPr>
        <p:spPr>
          <a:xfrm>
            <a:off x="9373741" y="909"/>
            <a:ext cx="0" cy="6538403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="" xmlns:a16="http://schemas.microsoft.com/office/drawing/2014/main" id="{82A0228B-C4B8-4473-8D05-78E82D8928DB}"/>
              </a:ext>
            </a:extLst>
          </p:cNvPr>
          <p:cNvCxnSpPr/>
          <p:nvPr userDrawn="1"/>
        </p:nvCxnSpPr>
        <p:spPr>
          <a:xfrm>
            <a:off x="0" y="6539311"/>
            <a:ext cx="12192000" cy="0"/>
          </a:xfrm>
          <a:prstGeom prst="line">
            <a:avLst/>
          </a:prstGeom>
          <a:ln w="3175">
            <a:solidFill>
              <a:srgbClr val="03469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슬라이드 번호 개체 틀 5"/>
          <p:cNvSpPr txBox="1">
            <a:spLocks/>
          </p:cNvSpPr>
          <p:nvPr userDrawn="1"/>
        </p:nvSpPr>
        <p:spPr>
          <a:xfrm>
            <a:off x="78590" y="6577835"/>
            <a:ext cx="4352220" cy="250825"/>
          </a:xfrm>
          <a:prstGeom prst="rect">
            <a:avLst/>
          </a:prstGeom>
        </p:spPr>
        <p:txBody>
          <a:bodyPr anchor="ctr"/>
          <a:lstStyle/>
          <a:p>
            <a:pPr defTabSz="457200" latinLnBrk="0">
              <a:defRPr/>
            </a:pPr>
            <a:fld id="{4A993EFD-725C-4F9B-A3F2-6C341240F4DB}" type="slidenum">
              <a:rPr lang="ko-KR" altLang="en-US" sz="800">
                <a:solidFill>
                  <a:srgbClr val="262626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pPr defTabSz="457200" latinLnBrk="0">
                <a:defRPr/>
              </a:pPr>
              <a:t>‹#›</a:t>
            </a:fld>
            <a:r>
              <a:rPr lang="en-US" altLang="ko-KR" sz="800" dirty="0">
                <a:solidFill>
                  <a:srgbClr val="262626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/ </a:t>
            </a:r>
            <a:r>
              <a:rPr lang="en-US" altLang="ko-KR" sz="800" dirty="0" smtClean="0">
                <a:solidFill>
                  <a:srgbClr val="262626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POSCO A&amp;C </a:t>
            </a:r>
            <a:r>
              <a:rPr lang="ko-KR" altLang="en-US" sz="800" dirty="0" smtClean="0">
                <a:solidFill>
                  <a:srgbClr val="262626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안전관리시스템 화면설계</a:t>
            </a:r>
            <a:endParaRPr lang="ko-KR" altLang="en-US" sz="800" dirty="0">
              <a:solidFill>
                <a:srgbClr val="7F7F7F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910850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7">
            <a:extLst>
              <a:ext uri="{FF2B5EF4-FFF2-40B4-BE49-F238E27FC236}">
                <a16:creationId xmlns="" xmlns:a16="http://schemas.microsoft.com/office/drawing/2014/main" id="{FC2BAFB0-D859-4F79-A706-60E660A38F27}"/>
              </a:ext>
            </a:extLst>
          </p:cNvPr>
          <p:cNvGraphicFramePr>
            <a:graphicFrameLocks noGrp="1"/>
          </p:cNvGraphicFramePr>
          <p:nvPr userDrawn="1">
            <p:extLst/>
          </p:nvPr>
        </p:nvGraphicFramePr>
        <p:xfrm>
          <a:off x="1" y="0"/>
          <a:ext cx="12191999" cy="687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0464">
                  <a:extLst>
                    <a:ext uri="{9D8B030D-6E8A-4147-A177-3AD203B41FA5}">
                      <a16:colId xmlns="" xmlns:a16="http://schemas.microsoft.com/office/drawing/2014/main" val="3689510689"/>
                    </a:ext>
                  </a:extLst>
                </a:gridCol>
                <a:gridCol w="4736007">
                  <a:extLst>
                    <a:ext uri="{9D8B030D-6E8A-4147-A177-3AD203B41FA5}">
                      <a16:colId xmlns="" xmlns:a16="http://schemas.microsoft.com/office/drawing/2014/main" val="164628968"/>
                    </a:ext>
                  </a:extLst>
                </a:gridCol>
                <a:gridCol w="1207247">
                  <a:extLst>
                    <a:ext uri="{9D8B030D-6E8A-4147-A177-3AD203B41FA5}">
                      <a16:colId xmlns="" xmlns:a16="http://schemas.microsoft.com/office/drawing/2014/main" val="2464308448"/>
                    </a:ext>
                  </a:extLst>
                </a:gridCol>
                <a:gridCol w="2193868">
                  <a:extLst>
                    <a:ext uri="{9D8B030D-6E8A-4147-A177-3AD203B41FA5}">
                      <a16:colId xmlns="" xmlns:a16="http://schemas.microsoft.com/office/drawing/2014/main" val="1369063949"/>
                    </a:ext>
                  </a:extLst>
                </a:gridCol>
                <a:gridCol w="281441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>
                          <a:solidFill>
                            <a:schemeClr val="bg1"/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화면명</a:t>
                      </a:r>
                    </a:p>
                  </a:txBody>
                  <a:tcPr marL="121920" marR="1219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>
                        <a:solidFill>
                          <a:schemeClr val="tx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marL="60960" marR="6096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>
                          <a:solidFill>
                            <a:schemeClr val="bg1"/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화면 </a:t>
                      </a:r>
                      <a:r>
                        <a:rPr lang="en-US" altLang="ko-KR" sz="800" b="1" dirty="0">
                          <a:solidFill>
                            <a:schemeClr val="bg1"/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ID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marL="121920" marR="1219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marL="60960" marR="6096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1" dirty="0">
                          <a:solidFill>
                            <a:schemeClr val="bg1"/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Description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marL="121920" marR="1219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578466268"/>
                  </a:ext>
                </a:extLst>
              </a:tr>
              <a:tr h="36000">
                <a:tc>
                  <a:txBody>
                    <a:bodyPr/>
                    <a:lstStyle/>
                    <a:p>
                      <a:pPr algn="l" latinLnBrk="1"/>
                      <a:endParaRPr lang="ko-KR" altLang="en-US" sz="100" b="1">
                        <a:solidFill>
                          <a:schemeClr val="bg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" b="1">
                        <a:solidFill>
                          <a:schemeClr val="tx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" b="1">
                        <a:solidFill>
                          <a:schemeClr val="bg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="1">
                        <a:solidFill>
                          <a:schemeClr val="tx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" b="1">
                        <a:solidFill>
                          <a:schemeClr val="bg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588000">
                <a:tc>
                  <a:txBody>
                    <a:bodyPr/>
                    <a:lstStyle/>
                    <a:p>
                      <a:pPr algn="l" latinLnBrk="1"/>
                      <a:endParaRPr lang="ko-KR" altLang="en-US" sz="800" b="1">
                        <a:solidFill>
                          <a:schemeClr val="bg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marL="121920" marR="1219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marL="60960" marR="6096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1" dirty="0">
                        <a:solidFill>
                          <a:schemeClr val="bg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marL="121920" marR="1219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marL="60960" marR="6096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1" dirty="0">
                        <a:solidFill>
                          <a:schemeClr val="bg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marL="121920" marR="1219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BA486788-B4C6-44F4-9B6E-820C51B414DC}"/>
              </a:ext>
            </a:extLst>
          </p:cNvPr>
          <p:cNvSpPr/>
          <p:nvPr userDrawn="1"/>
        </p:nvSpPr>
        <p:spPr>
          <a:xfrm>
            <a:off x="104199" y="296343"/>
            <a:ext cx="9120000" cy="1217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/>
            <a:r>
              <a:rPr lang="en-US" altLang="ko-KR" sz="800" dirty="0">
                <a:solidFill>
                  <a:prstClr val="white"/>
                </a:solidFill>
                <a:latin typeface="맑은 고딕" panose="020B0503020000020004" pitchFamily="50" charset="-127"/>
              </a:rPr>
              <a:t>Header</a:t>
            </a:r>
            <a:endParaRPr lang="ko-KR" altLang="en-US" sz="800" dirty="0">
              <a:solidFill>
                <a:prstClr val="white"/>
              </a:solidFill>
              <a:latin typeface="맑은 고딕" panose="020B0503020000020004" pitchFamily="50" charset="-127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="" xmlns:a16="http://schemas.microsoft.com/office/drawing/2014/main" id="{A2F618F8-587C-4CEB-A97D-249FAC0F8E61}"/>
              </a:ext>
            </a:extLst>
          </p:cNvPr>
          <p:cNvGraphicFramePr>
            <a:graphicFrameLocks noGrp="1"/>
          </p:cNvGraphicFramePr>
          <p:nvPr userDrawn="1">
            <p:extLst/>
          </p:nvPr>
        </p:nvGraphicFramePr>
        <p:xfrm>
          <a:off x="104200" y="472640"/>
          <a:ext cx="283211" cy="60032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211">
                  <a:extLst>
                    <a:ext uri="{9D8B030D-6E8A-4147-A177-3AD203B41FA5}">
                      <a16:colId xmlns="" xmlns:a16="http://schemas.microsoft.com/office/drawing/2014/main" val="3546404643"/>
                    </a:ext>
                  </a:extLst>
                </a:gridCol>
              </a:tblGrid>
              <a:tr h="60032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LNB</a:t>
                      </a:r>
                    </a:p>
                  </a:txBody>
                  <a:tcPr marL="121920" marR="12192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26374865"/>
                  </a:ext>
                </a:extLst>
              </a:tr>
            </a:tbl>
          </a:graphicData>
        </a:graphic>
      </p:graphicFrame>
      <p:cxnSp>
        <p:nvCxnSpPr>
          <p:cNvPr id="14" name="직선 연결선 13"/>
          <p:cNvCxnSpPr/>
          <p:nvPr userDrawn="1"/>
        </p:nvCxnSpPr>
        <p:spPr>
          <a:xfrm>
            <a:off x="9373741" y="909"/>
            <a:ext cx="0" cy="6538403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="" xmlns:a16="http://schemas.microsoft.com/office/drawing/2014/main" id="{82A0228B-C4B8-4473-8D05-78E82D8928DB}"/>
              </a:ext>
            </a:extLst>
          </p:cNvPr>
          <p:cNvCxnSpPr/>
          <p:nvPr userDrawn="1"/>
        </p:nvCxnSpPr>
        <p:spPr>
          <a:xfrm>
            <a:off x="0" y="6539311"/>
            <a:ext cx="12192000" cy="0"/>
          </a:xfrm>
          <a:prstGeom prst="line">
            <a:avLst/>
          </a:prstGeom>
          <a:ln w="3175">
            <a:solidFill>
              <a:srgbClr val="03469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슬라이드 번호 개체 틀 5"/>
          <p:cNvSpPr txBox="1">
            <a:spLocks/>
          </p:cNvSpPr>
          <p:nvPr userDrawn="1"/>
        </p:nvSpPr>
        <p:spPr>
          <a:xfrm>
            <a:off x="78590" y="6577835"/>
            <a:ext cx="4352220" cy="250825"/>
          </a:xfrm>
          <a:prstGeom prst="rect">
            <a:avLst/>
          </a:prstGeom>
        </p:spPr>
        <p:txBody>
          <a:bodyPr anchor="ctr"/>
          <a:lstStyle/>
          <a:p>
            <a:pPr defTabSz="457200" latinLnBrk="0">
              <a:defRPr/>
            </a:pPr>
            <a:fld id="{4A993EFD-725C-4F9B-A3F2-6C341240F4DB}" type="slidenum">
              <a:rPr lang="ko-KR" altLang="en-US" sz="800">
                <a:solidFill>
                  <a:srgbClr val="262626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pPr defTabSz="457200" latinLnBrk="0">
                <a:defRPr/>
              </a:pPr>
              <a:t>‹#›</a:t>
            </a:fld>
            <a:r>
              <a:rPr lang="en-US" altLang="ko-KR" sz="800" dirty="0">
                <a:solidFill>
                  <a:srgbClr val="262626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/ </a:t>
            </a:r>
            <a:r>
              <a:rPr lang="en-US" altLang="ko-KR" sz="800" dirty="0" smtClean="0">
                <a:solidFill>
                  <a:srgbClr val="262626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POSCO A&amp;C </a:t>
            </a:r>
            <a:r>
              <a:rPr lang="ko-KR" altLang="en-US" sz="800" dirty="0" smtClean="0">
                <a:solidFill>
                  <a:srgbClr val="262626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안전관리시스템 화면설계</a:t>
            </a:r>
            <a:endParaRPr lang="ko-KR" altLang="en-US" sz="800" dirty="0">
              <a:solidFill>
                <a:srgbClr val="7F7F7F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207322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6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AED39329-9D96-4A5B-A03F-5061B71DA97A}"/>
              </a:ext>
            </a:extLst>
          </p:cNvPr>
          <p:cNvSpPr/>
          <p:nvPr userDrawn="1"/>
        </p:nvSpPr>
        <p:spPr>
          <a:xfrm>
            <a:off x="9754" y="370484"/>
            <a:ext cx="9357249" cy="6445952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/>
            <a:endParaRPr lang="ko-KR" altLang="en-US" sz="1800">
              <a:solidFill>
                <a:prstClr val="white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A1832AE2-8144-48CE-8062-6919D4454667}"/>
              </a:ext>
            </a:extLst>
          </p:cNvPr>
          <p:cNvSpPr/>
          <p:nvPr userDrawn="1"/>
        </p:nvSpPr>
        <p:spPr>
          <a:xfrm>
            <a:off x="6650" y="248718"/>
            <a:ext cx="9370105" cy="1217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/>
            <a:r>
              <a:rPr lang="en-US" altLang="ko-KR" sz="800" dirty="0">
                <a:solidFill>
                  <a:prstClr val="white"/>
                </a:solidFill>
                <a:latin typeface="맑은 고딕" panose="020B0503020000020004" pitchFamily="50" charset="-127"/>
              </a:rPr>
              <a:t>Header</a:t>
            </a:r>
            <a:endParaRPr lang="ko-KR" altLang="en-US" sz="800" dirty="0">
              <a:solidFill>
                <a:prstClr val="white"/>
              </a:solidFill>
              <a:latin typeface="맑은 고딕" panose="020B0503020000020004" pitchFamily="50" charset="-127"/>
            </a:endParaRPr>
          </a:p>
        </p:txBody>
      </p:sp>
      <p:graphicFrame>
        <p:nvGraphicFramePr>
          <p:cNvPr id="15" name="표 14">
            <a:extLst>
              <a:ext uri="{FF2B5EF4-FFF2-40B4-BE49-F238E27FC236}">
                <a16:creationId xmlns="" xmlns:a16="http://schemas.microsoft.com/office/drawing/2014/main" id="{2CC5BF48-142E-4AAA-A9FB-4BAF9AED8875}"/>
              </a:ext>
            </a:extLst>
          </p:cNvPr>
          <p:cNvGraphicFramePr>
            <a:graphicFrameLocks noGrp="1"/>
          </p:cNvGraphicFramePr>
          <p:nvPr userDrawn="1">
            <p:extLst/>
          </p:nvPr>
        </p:nvGraphicFramePr>
        <p:xfrm>
          <a:off x="29265" y="381235"/>
          <a:ext cx="351129" cy="64278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129">
                  <a:extLst>
                    <a:ext uri="{9D8B030D-6E8A-4147-A177-3AD203B41FA5}">
                      <a16:colId xmlns="" xmlns:a16="http://schemas.microsoft.com/office/drawing/2014/main" val="3546404643"/>
                    </a:ext>
                  </a:extLst>
                </a:gridCol>
              </a:tblGrid>
              <a:tr h="64278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LNB</a:t>
                      </a:r>
                    </a:p>
                  </a:txBody>
                  <a:tcPr marL="121920" marR="12192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26374865"/>
                  </a:ext>
                </a:extLst>
              </a:tr>
            </a:tbl>
          </a:graphicData>
        </a:graphic>
      </p:graphicFrame>
      <p:sp>
        <p:nvSpPr>
          <p:cNvPr id="17" name="직사각형 16">
            <a:extLst>
              <a:ext uri="{FF2B5EF4-FFF2-40B4-BE49-F238E27FC236}">
                <a16:creationId xmlns="" xmlns:a16="http://schemas.microsoft.com/office/drawing/2014/main" id="{BA486788-B4C6-44F4-9B6E-820C51B414DC}"/>
              </a:ext>
            </a:extLst>
          </p:cNvPr>
          <p:cNvSpPr/>
          <p:nvPr userDrawn="1"/>
        </p:nvSpPr>
        <p:spPr>
          <a:xfrm>
            <a:off x="9754" y="248718"/>
            <a:ext cx="9370105" cy="1217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/>
            <a:r>
              <a:rPr lang="en-US" altLang="ko-KR" sz="800" dirty="0">
                <a:solidFill>
                  <a:prstClr val="white"/>
                </a:solidFill>
                <a:latin typeface="맑은 고딕" panose="020B0503020000020004" pitchFamily="50" charset="-127"/>
              </a:rPr>
              <a:t>Header</a:t>
            </a:r>
            <a:endParaRPr lang="ko-KR" altLang="en-US" sz="800" dirty="0">
              <a:solidFill>
                <a:prstClr val="white"/>
              </a:solidFill>
              <a:latin typeface="맑은 고딕" panose="020B0503020000020004" pitchFamily="50" charset="-127"/>
            </a:endParaRPr>
          </a:p>
        </p:txBody>
      </p:sp>
      <p:graphicFrame>
        <p:nvGraphicFramePr>
          <p:cNvPr id="19" name="표 18">
            <a:extLst>
              <a:ext uri="{FF2B5EF4-FFF2-40B4-BE49-F238E27FC236}">
                <a16:creationId xmlns="" xmlns:a16="http://schemas.microsoft.com/office/drawing/2014/main" id="{6F89F36E-9075-42AF-B97A-BEEA2A4BB20D}"/>
              </a:ext>
            </a:extLst>
          </p:cNvPr>
          <p:cNvGraphicFramePr>
            <a:graphicFrameLocks noGrp="1"/>
          </p:cNvGraphicFramePr>
          <p:nvPr userDrawn="1">
            <p:extLst/>
          </p:nvPr>
        </p:nvGraphicFramePr>
        <p:xfrm>
          <a:off x="2" y="17292"/>
          <a:ext cx="12191999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0751">
                  <a:extLst>
                    <a:ext uri="{9D8B030D-6E8A-4147-A177-3AD203B41FA5}">
                      <a16:colId xmlns="" xmlns:a16="http://schemas.microsoft.com/office/drawing/2014/main" val="3689510689"/>
                    </a:ext>
                  </a:extLst>
                </a:gridCol>
                <a:gridCol w="3450244">
                  <a:extLst>
                    <a:ext uri="{9D8B030D-6E8A-4147-A177-3AD203B41FA5}">
                      <a16:colId xmlns="" xmlns:a16="http://schemas.microsoft.com/office/drawing/2014/main" val="164628968"/>
                    </a:ext>
                  </a:extLst>
                </a:gridCol>
                <a:gridCol w="799927">
                  <a:extLst>
                    <a:ext uri="{9D8B030D-6E8A-4147-A177-3AD203B41FA5}">
                      <a16:colId xmlns="" xmlns:a16="http://schemas.microsoft.com/office/drawing/2014/main" val="2464308448"/>
                    </a:ext>
                  </a:extLst>
                </a:gridCol>
                <a:gridCol w="2432152">
                  <a:extLst>
                    <a:ext uri="{9D8B030D-6E8A-4147-A177-3AD203B41FA5}">
                      <a16:colId xmlns="" xmlns:a16="http://schemas.microsoft.com/office/drawing/2014/main" val="1369063949"/>
                    </a:ext>
                  </a:extLst>
                </a:gridCol>
                <a:gridCol w="1190136">
                  <a:extLst>
                    <a:ext uri="{9D8B030D-6E8A-4147-A177-3AD203B41FA5}">
                      <a16:colId xmlns="" xmlns:a16="http://schemas.microsoft.com/office/drawing/2014/main" val="604250943"/>
                    </a:ext>
                  </a:extLst>
                </a:gridCol>
                <a:gridCol w="2049305">
                  <a:extLst>
                    <a:ext uri="{9D8B030D-6E8A-4147-A177-3AD203B41FA5}">
                      <a16:colId xmlns="" xmlns:a16="http://schemas.microsoft.com/office/drawing/2014/main" val="964561182"/>
                    </a:ext>
                  </a:extLst>
                </a:gridCol>
                <a:gridCol w="495493">
                  <a:extLst>
                    <a:ext uri="{9D8B030D-6E8A-4147-A177-3AD203B41FA5}">
                      <a16:colId xmlns="" xmlns:a16="http://schemas.microsoft.com/office/drawing/2014/main" val="2470329611"/>
                    </a:ext>
                  </a:extLst>
                </a:gridCol>
                <a:gridCol w="753991">
                  <a:extLst>
                    <a:ext uri="{9D8B030D-6E8A-4147-A177-3AD203B41FA5}">
                      <a16:colId xmlns="" xmlns:a16="http://schemas.microsoft.com/office/drawing/2014/main" val="4166643920"/>
                    </a:ext>
                  </a:extLst>
                </a:gridCol>
              </a:tblGrid>
              <a:tr h="1904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화면 명</a:t>
                      </a:r>
                    </a:p>
                  </a:txBody>
                  <a:tcPr marL="121920" marR="1219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화면</a:t>
                      </a:r>
                      <a:r>
                        <a:rPr lang="en-US" altLang="ko-KR" sz="800" b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ID</a:t>
                      </a:r>
                      <a:endParaRPr lang="ko-KR" altLang="en-US" sz="800" b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r>
                        <a:rPr lang="en-US" altLang="ko-KR" sz="800" b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작성일</a:t>
                      </a:r>
                    </a:p>
                  </a:txBody>
                  <a:tcPr marL="121920" marR="1219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Ver</a:t>
                      </a:r>
                      <a:endParaRPr lang="ko-KR" altLang="en-US" sz="800" b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57846626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7E714AD7-403B-4C71-A443-7FC9BF7CCA54}"/>
              </a:ext>
            </a:extLst>
          </p:cNvPr>
          <p:cNvSpPr txBox="1"/>
          <p:nvPr userDrawn="1"/>
        </p:nvSpPr>
        <p:spPr>
          <a:xfrm>
            <a:off x="8807261" y="13266"/>
            <a:ext cx="19521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latinLnBrk="0"/>
            <a:r>
              <a:rPr lang="ko-KR" altLang="en-US" sz="900" dirty="0">
                <a:solidFill>
                  <a:prstClr val="black"/>
                </a:solidFill>
                <a:latin typeface="맑은 고딕" panose="020B0503020000020004" pitchFamily="50" charset="-127"/>
              </a:rPr>
              <a:t>전은애 </a:t>
            </a:r>
            <a:r>
              <a:rPr lang="en-US" altLang="ko-KR" sz="900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(2020-03-12)</a:t>
            </a:r>
            <a:endParaRPr lang="ko-KR" altLang="en-US" sz="900" dirty="0">
              <a:solidFill>
                <a:prstClr val="black"/>
              </a:solidFill>
              <a:latin typeface="맑은 고딕" panose="020B0503020000020004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5CCF3C15-9D36-4996-BF57-B7514F54B6E1}"/>
              </a:ext>
            </a:extLst>
          </p:cNvPr>
          <p:cNvSpPr txBox="1"/>
          <p:nvPr userDrawn="1"/>
        </p:nvSpPr>
        <p:spPr>
          <a:xfrm>
            <a:off x="11367581" y="13266"/>
            <a:ext cx="7908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latinLnBrk="0"/>
            <a:r>
              <a:rPr lang="en-US" altLang="ko-KR" sz="900" dirty="0">
                <a:solidFill>
                  <a:prstClr val="black"/>
                </a:solidFill>
                <a:latin typeface="맑은 고딕" panose="020B0503020000020004" pitchFamily="50" charset="-127"/>
              </a:rPr>
              <a:t>0.1</a:t>
            </a:r>
            <a:endParaRPr lang="ko-KR" altLang="en-US" sz="900" dirty="0">
              <a:solidFill>
                <a:prstClr val="black"/>
              </a:solidFill>
              <a:latin typeface="맑은 고딕" panose="020B0503020000020004" pitchFamily="50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="" xmlns:a16="http://schemas.microsoft.com/office/drawing/2014/main" id="{82A0228B-C4B8-4473-8D05-78E82D8928DB}"/>
              </a:ext>
            </a:extLst>
          </p:cNvPr>
          <p:cNvCxnSpPr/>
          <p:nvPr userDrawn="1"/>
        </p:nvCxnSpPr>
        <p:spPr>
          <a:xfrm>
            <a:off x="0" y="6539311"/>
            <a:ext cx="12192000" cy="0"/>
          </a:xfrm>
          <a:prstGeom prst="line">
            <a:avLst/>
          </a:prstGeom>
          <a:ln w="3175">
            <a:solidFill>
              <a:srgbClr val="03469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슬라이드 번호 개체 틀 5"/>
          <p:cNvSpPr txBox="1">
            <a:spLocks/>
          </p:cNvSpPr>
          <p:nvPr userDrawn="1"/>
        </p:nvSpPr>
        <p:spPr>
          <a:xfrm>
            <a:off x="78590" y="6577835"/>
            <a:ext cx="4352220" cy="250825"/>
          </a:xfrm>
          <a:prstGeom prst="rect">
            <a:avLst/>
          </a:prstGeom>
        </p:spPr>
        <p:txBody>
          <a:bodyPr anchor="ctr"/>
          <a:lstStyle/>
          <a:p>
            <a:pPr defTabSz="457200" latinLnBrk="0">
              <a:defRPr/>
            </a:pPr>
            <a:fld id="{4A993EFD-725C-4F9B-A3F2-6C341240F4DB}" type="slidenum">
              <a:rPr lang="ko-KR" altLang="en-US" sz="800">
                <a:solidFill>
                  <a:srgbClr val="262626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pPr defTabSz="457200" latinLnBrk="0">
                <a:defRPr/>
              </a:pPr>
              <a:t>‹#›</a:t>
            </a:fld>
            <a:r>
              <a:rPr lang="en-US" altLang="ko-KR" sz="800" dirty="0">
                <a:solidFill>
                  <a:srgbClr val="262626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/ </a:t>
            </a:r>
            <a:r>
              <a:rPr lang="en-US" altLang="ko-KR" sz="800" dirty="0" smtClean="0">
                <a:solidFill>
                  <a:srgbClr val="262626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POSCO A&amp;C </a:t>
            </a:r>
            <a:r>
              <a:rPr lang="ko-KR" altLang="en-US" sz="800" dirty="0" smtClean="0">
                <a:solidFill>
                  <a:srgbClr val="262626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안전관리시스템 화면설계</a:t>
            </a:r>
            <a:endParaRPr lang="ko-KR" altLang="en-US" sz="800" dirty="0">
              <a:solidFill>
                <a:srgbClr val="7F7F7F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800641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="" xmlns:a16="http://schemas.microsoft.com/office/drawing/2014/main" id="{FC2BAFB0-D859-4F79-A706-60E660A38F27}"/>
              </a:ext>
            </a:extLst>
          </p:cNvPr>
          <p:cNvGraphicFramePr>
            <a:graphicFrameLocks noGrp="1"/>
          </p:cNvGraphicFramePr>
          <p:nvPr userDrawn="1">
            <p:extLst/>
          </p:nvPr>
        </p:nvGraphicFramePr>
        <p:xfrm>
          <a:off x="1" y="0"/>
          <a:ext cx="12191999" cy="687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0464">
                  <a:extLst>
                    <a:ext uri="{9D8B030D-6E8A-4147-A177-3AD203B41FA5}">
                      <a16:colId xmlns="" xmlns:a16="http://schemas.microsoft.com/office/drawing/2014/main" val="3689510689"/>
                    </a:ext>
                  </a:extLst>
                </a:gridCol>
                <a:gridCol w="4736007">
                  <a:extLst>
                    <a:ext uri="{9D8B030D-6E8A-4147-A177-3AD203B41FA5}">
                      <a16:colId xmlns="" xmlns:a16="http://schemas.microsoft.com/office/drawing/2014/main" val="164628968"/>
                    </a:ext>
                  </a:extLst>
                </a:gridCol>
                <a:gridCol w="1207247">
                  <a:extLst>
                    <a:ext uri="{9D8B030D-6E8A-4147-A177-3AD203B41FA5}">
                      <a16:colId xmlns="" xmlns:a16="http://schemas.microsoft.com/office/drawing/2014/main" val="2464308448"/>
                    </a:ext>
                  </a:extLst>
                </a:gridCol>
                <a:gridCol w="2193868">
                  <a:extLst>
                    <a:ext uri="{9D8B030D-6E8A-4147-A177-3AD203B41FA5}">
                      <a16:colId xmlns="" xmlns:a16="http://schemas.microsoft.com/office/drawing/2014/main" val="1369063949"/>
                    </a:ext>
                  </a:extLst>
                </a:gridCol>
                <a:gridCol w="2814413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>
                          <a:solidFill>
                            <a:schemeClr val="bg1"/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화면명</a:t>
                      </a:r>
                    </a:p>
                  </a:txBody>
                  <a:tcPr marL="121920" marR="1219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>
                        <a:solidFill>
                          <a:schemeClr val="tx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marL="60960" marR="6096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>
                          <a:solidFill>
                            <a:schemeClr val="bg1"/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화면 </a:t>
                      </a:r>
                      <a:r>
                        <a:rPr lang="en-US" altLang="ko-KR" sz="800" b="1" dirty="0">
                          <a:solidFill>
                            <a:schemeClr val="bg1"/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ID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marL="121920" marR="1219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marL="60960" marR="6096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1" dirty="0">
                          <a:solidFill>
                            <a:schemeClr val="bg1"/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Description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marL="121920" marR="1219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578466268"/>
                  </a:ext>
                </a:extLst>
              </a:tr>
              <a:tr h="36000">
                <a:tc>
                  <a:txBody>
                    <a:bodyPr/>
                    <a:lstStyle/>
                    <a:p>
                      <a:pPr algn="l" latinLnBrk="1"/>
                      <a:endParaRPr lang="ko-KR" altLang="en-US" sz="100" b="1">
                        <a:solidFill>
                          <a:schemeClr val="bg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" b="1">
                        <a:solidFill>
                          <a:schemeClr val="tx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" b="1">
                        <a:solidFill>
                          <a:schemeClr val="bg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="1">
                        <a:solidFill>
                          <a:schemeClr val="tx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" b="1">
                        <a:solidFill>
                          <a:schemeClr val="bg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588000">
                <a:tc>
                  <a:txBody>
                    <a:bodyPr/>
                    <a:lstStyle/>
                    <a:p>
                      <a:pPr algn="l" latinLnBrk="1"/>
                      <a:endParaRPr lang="ko-KR" altLang="en-US" sz="800" b="1">
                        <a:solidFill>
                          <a:schemeClr val="bg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marL="121920" marR="1219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marL="60960" marR="6096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1" dirty="0">
                        <a:solidFill>
                          <a:schemeClr val="bg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marL="121920" marR="1219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marL="60960" marR="6096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1" dirty="0">
                        <a:solidFill>
                          <a:schemeClr val="bg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marL="121920" marR="1219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 userDrawn="1">
            <p:extLst/>
          </p:nvPr>
        </p:nvGraphicFramePr>
        <p:xfrm>
          <a:off x="122764" y="457201"/>
          <a:ext cx="9093203" cy="53306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0160">
                  <a:extLst>
                    <a:ext uri="{9D8B030D-6E8A-4147-A177-3AD203B41FA5}">
                      <a16:colId xmlns="" xmlns:a16="http://schemas.microsoft.com/office/drawing/2014/main" val="654789830"/>
                    </a:ext>
                  </a:extLst>
                </a:gridCol>
                <a:gridCol w="703043">
                  <a:extLst>
                    <a:ext uri="{9D8B030D-6E8A-4147-A177-3AD203B41FA5}">
                      <a16:colId xmlns="" xmlns:a16="http://schemas.microsoft.com/office/drawing/2014/main" val="1730609728"/>
                    </a:ext>
                  </a:extLst>
                </a:gridCol>
              </a:tblGrid>
              <a:tr h="36916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121920" marR="1219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8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X</a:t>
                      </a:r>
                      <a:endParaRPr kumimoji="0" lang="ko-KR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121920" marR="1219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8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641458039"/>
                  </a:ext>
                </a:extLst>
              </a:tr>
              <a:tr h="4961501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951917075"/>
                  </a:ext>
                </a:extLst>
              </a:tr>
            </a:tbl>
          </a:graphicData>
        </a:graphic>
      </p:graphicFrame>
      <p:cxnSp>
        <p:nvCxnSpPr>
          <p:cNvPr id="5" name="직선 연결선 4"/>
          <p:cNvCxnSpPr/>
          <p:nvPr userDrawn="1"/>
        </p:nvCxnSpPr>
        <p:spPr>
          <a:xfrm>
            <a:off x="9373741" y="909"/>
            <a:ext cx="0" cy="6538403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="" xmlns:a16="http://schemas.microsoft.com/office/drawing/2014/main" id="{82A0228B-C4B8-4473-8D05-78E82D8928DB}"/>
              </a:ext>
            </a:extLst>
          </p:cNvPr>
          <p:cNvCxnSpPr/>
          <p:nvPr userDrawn="1"/>
        </p:nvCxnSpPr>
        <p:spPr>
          <a:xfrm>
            <a:off x="0" y="6539311"/>
            <a:ext cx="12192000" cy="0"/>
          </a:xfrm>
          <a:prstGeom prst="line">
            <a:avLst/>
          </a:prstGeom>
          <a:ln w="3175">
            <a:solidFill>
              <a:srgbClr val="03469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슬라이드 번호 개체 틀 5"/>
          <p:cNvSpPr txBox="1">
            <a:spLocks/>
          </p:cNvSpPr>
          <p:nvPr userDrawn="1"/>
        </p:nvSpPr>
        <p:spPr>
          <a:xfrm>
            <a:off x="78590" y="6577835"/>
            <a:ext cx="4352220" cy="250825"/>
          </a:xfrm>
          <a:prstGeom prst="rect">
            <a:avLst/>
          </a:prstGeom>
        </p:spPr>
        <p:txBody>
          <a:bodyPr anchor="ctr"/>
          <a:lstStyle/>
          <a:p>
            <a:pPr defTabSz="457200" latinLnBrk="0">
              <a:defRPr/>
            </a:pPr>
            <a:fld id="{4A993EFD-725C-4F9B-A3F2-6C341240F4DB}" type="slidenum">
              <a:rPr lang="ko-KR" altLang="en-US" sz="800">
                <a:solidFill>
                  <a:srgbClr val="262626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pPr defTabSz="457200" latinLnBrk="0">
                <a:defRPr/>
              </a:pPr>
              <a:t>‹#›</a:t>
            </a:fld>
            <a:r>
              <a:rPr lang="en-US" altLang="ko-KR" sz="800" dirty="0">
                <a:solidFill>
                  <a:srgbClr val="262626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/ </a:t>
            </a:r>
            <a:r>
              <a:rPr lang="en-US" altLang="ko-KR" sz="800" dirty="0" smtClean="0">
                <a:solidFill>
                  <a:srgbClr val="262626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POSCO A&amp;C </a:t>
            </a:r>
            <a:r>
              <a:rPr lang="ko-KR" altLang="en-US" sz="800" dirty="0" smtClean="0">
                <a:solidFill>
                  <a:srgbClr val="262626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안전관리시스템 화면설계</a:t>
            </a:r>
            <a:endParaRPr lang="ko-KR" altLang="en-US" sz="800" dirty="0">
              <a:solidFill>
                <a:srgbClr val="7F7F7F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9" name="내용 개체 틀 8"/>
          <p:cNvSpPr>
            <a:spLocks noGrp="1"/>
          </p:cNvSpPr>
          <p:nvPr>
            <p:ph sz="quarter" idx="10"/>
          </p:nvPr>
        </p:nvSpPr>
        <p:spPr>
          <a:xfrm>
            <a:off x="122763" y="466726"/>
            <a:ext cx="8513237" cy="35242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dirty="0" smtClean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7312867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36512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/>
          <a:lstStyle/>
          <a:p>
            <a:pPr defTabSz="457200" latinLnBrk="0"/>
            <a:fld id="{6AC0F0B2-DC44-4D7F-B9BC-23EB46679998}" type="datetimeFigureOut">
              <a:rPr lang="ko-KR" altLang="en-US" smtClean="0">
                <a:solidFill>
                  <a:prstClr val="black"/>
                </a:solidFill>
              </a:rPr>
              <a:pPr defTabSz="457200" latinLnBrk="0"/>
              <a:t>2021-03-25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1" y="6356354"/>
            <a:ext cx="4114800" cy="365125"/>
          </a:xfrm>
          <a:prstGeom prst="rect">
            <a:avLst/>
          </a:prstGeom>
        </p:spPr>
        <p:txBody>
          <a:bodyPr/>
          <a:lstStyle/>
          <a:p>
            <a:pPr defTabSz="457200" latinLnBrk="0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/>
          <a:lstStyle/>
          <a:p>
            <a:pPr defTabSz="457200" latinLnBrk="0"/>
            <a:fld id="{8BF5F6E0-E4C1-4D32-8605-C37E4FBD9F94}" type="slidenum">
              <a:rPr lang="ko-KR" altLang="en-US" smtClean="0">
                <a:solidFill>
                  <a:prstClr val="black"/>
                </a:solidFill>
              </a:rPr>
              <a:pPr defTabSz="457200" latinLnBrk="0"/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85511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CA783E40-814E-45A6-876A-CCC92D24D073}"/>
              </a:ext>
            </a:extLst>
          </p:cNvPr>
          <p:cNvSpPr/>
          <p:nvPr userDrawn="1"/>
        </p:nvSpPr>
        <p:spPr>
          <a:xfrm>
            <a:off x="0" y="2613"/>
            <a:ext cx="12192000" cy="1080000"/>
          </a:xfrm>
          <a:prstGeom prst="rect">
            <a:avLst/>
          </a:prstGeom>
          <a:solidFill>
            <a:srgbClr val="0346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/>
            <a:endParaRPr lang="ko-KR" altLang="en-US" sz="3600">
              <a:solidFill>
                <a:prstClr val="white"/>
              </a:solidFill>
              <a:latin typeface="Century Gothic" panose="020B0502020202020204" pitchFamily="34" charset="0"/>
              <a:ea typeface="맑은 고딕 Semilight" panose="020B0502040204020203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DCD27D37-8A49-4091-A659-9ED45EA0C35B}"/>
              </a:ext>
            </a:extLst>
          </p:cNvPr>
          <p:cNvSpPr txBox="1"/>
          <p:nvPr userDrawn="1"/>
        </p:nvSpPr>
        <p:spPr>
          <a:xfrm>
            <a:off x="919173" y="559375"/>
            <a:ext cx="931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latinLnBrk="0"/>
            <a:r>
              <a:rPr lang="ko-KR" altLang="en-US" sz="3600" b="1" dirty="0" smtClean="0">
                <a:solidFill>
                  <a:prstClr val="white"/>
                </a:solidFill>
                <a:latin typeface="Century Gothic" panose="020B0502020202020204" pitchFamily="34" charset="0"/>
                <a:ea typeface="맑은 고딕 Semilight" panose="020B0502040204020203" pitchFamily="50" charset="-127"/>
              </a:rPr>
              <a:t>포스코 </a:t>
            </a:r>
            <a:r>
              <a:rPr lang="en-US" altLang="ko-KR" sz="3600" b="1" dirty="0" smtClean="0">
                <a:solidFill>
                  <a:prstClr val="white"/>
                </a:solidFill>
                <a:latin typeface="Century Gothic" panose="020B0502020202020204" pitchFamily="34" charset="0"/>
                <a:ea typeface="맑은 고딕 Semilight" panose="020B0502040204020203" pitchFamily="50" charset="-127"/>
              </a:rPr>
              <a:t>A&amp;C </a:t>
            </a:r>
            <a:endParaRPr lang="ko-KR" altLang="en-US" sz="3600" b="1" dirty="0">
              <a:solidFill>
                <a:prstClr val="white"/>
              </a:solidFill>
              <a:latin typeface="Century Gothic" panose="020B0502020202020204" pitchFamily="34" charset="0"/>
              <a:ea typeface="맑은 고딕 Semilight" panose="020B0502040204020203" pitchFamily="50" charset="-127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xmlns="" id="{82A0228B-C4B8-4473-8D05-78E82D8928DB}"/>
              </a:ext>
            </a:extLst>
          </p:cNvPr>
          <p:cNvCxnSpPr/>
          <p:nvPr userDrawn="1"/>
        </p:nvCxnSpPr>
        <p:spPr>
          <a:xfrm>
            <a:off x="0" y="6539311"/>
            <a:ext cx="12192000" cy="0"/>
          </a:xfrm>
          <a:prstGeom prst="line">
            <a:avLst/>
          </a:prstGeom>
          <a:ln w="3175">
            <a:solidFill>
              <a:srgbClr val="03469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244227" y="6624943"/>
            <a:ext cx="856616" cy="144000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65503" y="6630555"/>
            <a:ext cx="893336" cy="138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4051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일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xmlns="" id="{6E973D86-F2CF-49ED-978C-00E4B4B61A87}"/>
              </a:ext>
            </a:extLst>
          </p:cNvPr>
          <p:cNvCxnSpPr/>
          <p:nvPr userDrawn="1"/>
        </p:nvCxnSpPr>
        <p:spPr>
          <a:xfrm>
            <a:off x="0" y="276434"/>
            <a:ext cx="12192000" cy="0"/>
          </a:xfrm>
          <a:prstGeom prst="line">
            <a:avLst/>
          </a:prstGeom>
          <a:ln w="3175">
            <a:solidFill>
              <a:srgbClr val="03469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xmlns="" id="{82A0228B-C4B8-4473-8D05-78E82D8928DB}"/>
              </a:ext>
            </a:extLst>
          </p:cNvPr>
          <p:cNvCxnSpPr/>
          <p:nvPr userDrawn="1"/>
        </p:nvCxnSpPr>
        <p:spPr>
          <a:xfrm>
            <a:off x="0" y="6539311"/>
            <a:ext cx="12192000" cy="0"/>
          </a:xfrm>
          <a:prstGeom prst="line">
            <a:avLst/>
          </a:prstGeom>
          <a:ln w="3175">
            <a:solidFill>
              <a:srgbClr val="03469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슬라이드 번호 개체 틀 5"/>
          <p:cNvSpPr txBox="1">
            <a:spLocks/>
          </p:cNvSpPr>
          <p:nvPr userDrawn="1"/>
        </p:nvSpPr>
        <p:spPr>
          <a:xfrm>
            <a:off x="78590" y="6577835"/>
            <a:ext cx="4352220" cy="250825"/>
          </a:xfrm>
          <a:prstGeom prst="rect">
            <a:avLst/>
          </a:prstGeom>
        </p:spPr>
        <p:txBody>
          <a:bodyPr anchor="ctr"/>
          <a:lstStyle/>
          <a:p>
            <a:pPr defTabSz="457200" latinLnBrk="0">
              <a:defRPr/>
            </a:pPr>
            <a:fld id="{4A993EFD-725C-4F9B-A3F2-6C341240F4DB}" type="slidenum">
              <a:rPr lang="ko-KR" altLang="en-US" sz="800">
                <a:solidFill>
                  <a:srgbClr val="262626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pPr defTabSz="457200" latinLnBrk="0">
                <a:defRPr/>
              </a:pPr>
              <a:t>‹#›</a:t>
            </a:fld>
            <a:r>
              <a:rPr lang="en-US" altLang="ko-KR" sz="800" dirty="0">
                <a:solidFill>
                  <a:srgbClr val="262626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/ </a:t>
            </a:r>
            <a:r>
              <a:rPr lang="en-US" altLang="ko-KR" sz="800" dirty="0" smtClean="0">
                <a:solidFill>
                  <a:srgbClr val="262626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POSCO A&amp;C </a:t>
            </a:r>
            <a:r>
              <a:rPr lang="ko-KR" altLang="en-US" sz="800" dirty="0" smtClean="0">
                <a:solidFill>
                  <a:srgbClr val="262626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안전관리시스템 화면설계</a:t>
            </a:r>
            <a:endParaRPr lang="ko-KR" altLang="en-US" sz="800" dirty="0">
              <a:solidFill>
                <a:srgbClr val="7F7F7F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74118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9FBB2-FDF9-4726-9FF0-25E912D7E3AB}" type="datetimeFigureOut">
              <a:rPr lang="ko-KR" altLang="en-US" smtClean="0"/>
              <a:t>2021-03-22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4590E-BCAB-44DF-94AB-543E868B39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2445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xmlns="" id="{FC2BAFB0-D859-4F79-A706-60E660A38F27}"/>
              </a:ext>
            </a:extLst>
          </p:cNvPr>
          <p:cNvGraphicFramePr>
            <a:graphicFrameLocks noGrp="1"/>
          </p:cNvGraphicFramePr>
          <p:nvPr userDrawn="1">
            <p:extLst/>
          </p:nvPr>
        </p:nvGraphicFramePr>
        <p:xfrm>
          <a:off x="1" y="0"/>
          <a:ext cx="12191999" cy="687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0464">
                  <a:extLst>
                    <a:ext uri="{9D8B030D-6E8A-4147-A177-3AD203B41FA5}">
                      <a16:colId xmlns:a16="http://schemas.microsoft.com/office/drawing/2014/main" xmlns="" val="3689510689"/>
                    </a:ext>
                  </a:extLst>
                </a:gridCol>
                <a:gridCol w="4736007">
                  <a:extLst>
                    <a:ext uri="{9D8B030D-6E8A-4147-A177-3AD203B41FA5}">
                      <a16:colId xmlns:a16="http://schemas.microsoft.com/office/drawing/2014/main" xmlns="" val="164628968"/>
                    </a:ext>
                  </a:extLst>
                </a:gridCol>
                <a:gridCol w="1207247">
                  <a:extLst>
                    <a:ext uri="{9D8B030D-6E8A-4147-A177-3AD203B41FA5}">
                      <a16:colId xmlns:a16="http://schemas.microsoft.com/office/drawing/2014/main" xmlns="" val="2464308448"/>
                    </a:ext>
                  </a:extLst>
                </a:gridCol>
                <a:gridCol w="2193868">
                  <a:extLst>
                    <a:ext uri="{9D8B030D-6E8A-4147-A177-3AD203B41FA5}">
                      <a16:colId xmlns:a16="http://schemas.microsoft.com/office/drawing/2014/main" xmlns="" val="1369063949"/>
                    </a:ext>
                  </a:extLst>
                </a:gridCol>
                <a:gridCol w="28144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>
                          <a:solidFill>
                            <a:schemeClr val="bg1"/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화면명</a:t>
                      </a:r>
                    </a:p>
                  </a:txBody>
                  <a:tcPr marL="121920" marR="1219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>
                        <a:solidFill>
                          <a:schemeClr val="tx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marL="60960" marR="6096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>
                          <a:solidFill>
                            <a:schemeClr val="bg1"/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화면 </a:t>
                      </a:r>
                      <a:r>
                        <a:rPr lang="en-US" altLang="ko-KR" sz="800" b="1" dirty="0">
                          <a:solidFill>
                            <a:schemeClr val="bg1"/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ID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marL="121920" marR="1219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marL="60960" marR="6096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1" dirty="0">
                          <a:solidFill>
                            <a:schemeClr val="bg1"/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Description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marL="121920" marR="1219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78466268"/>
                  </a:ext>
                </a:extLst>
              </a:tr>
              <a:tr h="36000">
                <a:tc>
                  <a:txBody>
                    <a:bodyPr/>
                    <a:lstStyle/>
                    <a:p>
                      <a:pPr algn="l" latinLnBrk="1"/>
                      <a:endParaRPr lang="ko-KR" altLang="en-US" sz="100" b="1">
                        <a:solidFill>
                          <a:schemeClr val="bg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" b="1">
                        <a:solidFill>
                          <a:schemeClr val="tx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" b="1">
                        <a:solidFill>
                          <a:schemeClr val="bg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="1">
                        <a:solidFill>
                          <a:schemeClr val="tx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" b="1">
                        <a:solidFill>
                          <a:schemeClr val="bg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588000">
                <a:tc>
                  <a:txBody>
                    <a:bodyPr/>
                    <a:lstStyle/>
                    <a:p>
                      <a:pPr algn="l" latinLnBrk="1"/>
                      <a:endParaRPr lang="ko-KR" altLang="en-US" sz="800" b="1">
                        <a:solidFill>
                          <a:schemeClr val="bg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marL="121920" marR="1219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marL="60960" marR="6096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1" dirty="0">
                        <a:solidFill>
                          <a:schemeClr val="bg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marL="121920" marR="1219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marL="60960" marR="6096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1" dirty="0">
                        <a:solidFill>
                          <a:schemeClr val="bg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marL="121920" marR="1219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cxnSp>
        <p:nvCxnSpPr>
          <p:cNvPr id="4" name="직선 연결선 3"/>
          <p:cNvCxnSpPr/>
          <p:nvPr userDrawn="1"/>
        </p:nvCxnSpPr>
        <p:spPr>
          <a:xfrm>
            <a:off x="9373741" y="909"/>
            <a:ext cx="0" cy="6538403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xmlns="" id="{82A0228B-C4B8-4473-8D05-78E82D8928DB}"/>
              </a:ext>
            </a:extLst>
          </p:cNvPr>
          <p:cNvCxnSpPr/>
          <p:nvPr userDrawn="1"/>
        </p:nvCxnSpPr>
        <p:spPr>
          <a:xfrm>
            <a:off x="0" y="6539311"/>
            <a:ext cx="12192000" cy="0"/>
          </a:xfrm>
          <a:prstGeom prst="line">
            <a:avLst/>
          </a:prstGeom>
          <a:ln w="3175">
            <a:solidFill>
              <a:srgbClr val="03469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슬라이드 번호 개체 틀 5"/>
          <p:cNvSpPr txBox="1">
            <a:spLocks/>
          </p:cNvSpPr>
          <p:nvPr userDrawn="1"/>
        </p:nvSpPr>
        <p:spPr>
          <a:xfrm>
            <a:off x="78590" y="6577835"/>
            <a:ext cx="4352220" cy="250825"/>
          </a:xfrm>
          <a:prstGeom prst="rect">
            <a:avLst/>
          </a:prstGeom>
        </p:spPr>
        <p:txBody>
          <a:bodyPr anchor="ctr"/>
          <a:lstStyle/>
          <a:p>
            <a:pPr defTabSz="457200" latinLnBrk="0">
              <a:defRPr/>
            </a:pPr>
            <a:fld id="{4A993EFD-725C-4F9B-A3F2-6C341240F4DB}" type="slidenum">
              <a:rPr lang="ko-KR" altLang="en-US" sz="800">
                <a:solidFill>
                  <a:srgbClr val="262626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pPr defTabSz="457200" latinLnBrk="0">
                <a:defRPr/>
              </a:pPr>
              <a:t>‹#›</a:t>
            </a:fld>
            <a:r>
              <a:rPr lang="en-US" altLang="ko-KR" sz="800" dirty="0">
                <a:solidFill>
                  <a:srgbClr val="262626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/ </a:t>
            </a:r>
            <a:r>
              <a:rPr lang="en-US" altLang="ko-KR" sz="800" dirty="0" smtClean="0">
                <a:solidFill>
                  <a:srgbClr val="262626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POSCO A&amp;C </a:t>
            </a:r>
            <a:r>
              <a:rPr lang="ko-KR" altLang="en-US" sz="800" dirty="0" smtClean="0">
                <a:solidFill>
                  <a:srgbClr val="262626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안전관리시스템 화면설계</a:t>
            </a:r>
            <a:endParaRPr lang="ko-KR" altLang="en-US" sz="800" dirty="0">
              <a:solidFill>
                <a:srgbClr val="7F7F7F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485482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xmlns="" id="{FC2BAFB0-D859-4F79-A706-60E660A38F27}"/>
              </a:ext>
            </a:extLst>
          </p:cNvPr>
          <p:cNvGraphicFramePr>
            <a:graphicFrameLocks noGrp="1"/>
          </p:cNvGraphicFramePr>
          <p:nvPr userDrawn="1">
            <p:extLst/>
          </p:nvPr>
        </p:nvGraphicFramePr>
        <p:xfrm>
          <a:off x="1" y="0"/>
          <a:ext cx="12191999" cy="687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0464">
                  <a:extLst>
                    <a:ext uri="{9D8B030D-6E8A-4147-A177-3AD203B41FA5}">
                      <a16:colId xmlns:a16="http://schemas.microsoft.com/office/drawing/2014/main" xmlns="" val="3689510689"/>
                    </a:ext>
                  </a:extLst>
                </a:gridCol>
                <a:gridCol w="4736007">
                  <a:extLst>
                    <a:ext uri="{9D8B030D-6E8A-4147-A177-3AD203B41FA5}">
                      <a16:colId xmlns:a16="http://schemas.microsoft.com/office/drawing/2014/main" xmlns="" val="164628968"/>
                    </a:ext>
                  </a:extLst>
                </a:gridCol>
                <a:gridCol w="1207247">
                  <a:extLst>
                    <a:ext uri="{9D8B030D-6E8A-4147-A177-3AD203B41FA5}">
                      <a16:colId xmlns:a16="http://schemas.microsoft.com/office/drawing/2014/main" xmlns="" val="2464308448"/>
                    </a:ext>
                  </a:extLst>
                </a:gridCol>
                <a:gridCol w="2193868">
                  <a:extLst>
                    <a:ext uri="{9D8B030D-6E8A-4147-A177-3AD203B41FA5}">
                      <a16:colId xmlns:a16="http://schemas.microsoft.com/office/drawing/2014/main" xmlns="" val="1369063949"/>
                    </a:ext>
                  </a:extLst>
                </a:gridCol>
                <a:gridCol w="28144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>
                          <a:solidFill>
                            <a:schemeClr val="bg1"/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화면명</a:t>
                      </a:r>
                    </a:p>
                  </a:txBody>
                  <a:tcPr marL="121920" marR="1219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>
                        <a:solidFill>
                          <a:schemeClr val="tx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marL="60960" marR="6096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>
                          <a:solidFill>
                            <a:schemeClr val="bg1"/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화면 </a:t>
                      </a:r>
                      <a:r>
                        <a:rPr lang="en-US" altLang="ko-KR" sz="800" b="1" dirty="0">
                          <a:solidFill>
                            <a:schemeClr val="bg1"/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ID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marL="121920" marR="1219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marL="60960" marR="6096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1" dirty="0">
                          <a:solidFill>
                            <a:schemeClr val="bg1"/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Description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marL="121920" marR="1219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78466268"/>
                  </a:ext>
                </a:extLst>
              </a:tr>
              <a:tr h="36000">
                <a:tc>
                  <a:txBody>
                    <a:bodyPr/>
                    <a:lstStyle/>
                    <a:p>
                      <a:pPr algn="l" latinLnBrk="1"/>
                      <a:endParaRPr lang="ko-KR" altLang="en-US" sz="100" b="1">
                        <a:solidFill>
                          <a:schemeClr val="bg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" b="1">
                        <a:solidFill>
                          <a:schemeClr val="tx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" b="1">
                        <a:solidFill>
                          <a:schemeClr val="bg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="1">
                        <a:solidFill>
                          <a:schemeClr val="tx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" b="1">
                        <a:solidFill>
                          <a:schemeClr val="bg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588000">
                <a:tc>
                  <a:txBody>
                    <a:bodyPr/>
                    <a:lstStyle/>
                    <a:p>
                      <a:pPr algn="l" latinLnBrk="1"/>
                      <a:endParaRPr lang="ko-KR" altLang="en-US" sz="800" b="1">
                        <a:solidFill>
                          <a:schemeClr val="bg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marL="121920" marR="1219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marL="60960" marR="6096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1" dirty="0">
                        <a:solidFill>
                          <a:schemeClr val="bg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marL="121920" marR="1219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marL="60960" marR="6096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1" dirty="0">
                        <a:solidFill>
                          <a:schemeClr val="bg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marL="121920" marR="1219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BA486788-B4C6-44F4-9B6E-820C51B414DC}"/>
              </a:ext>
            </a:extLst>
          </p:cNvPr>
          <p:cNvSpPr/>
          <p:nvPr userDrawn="1"/>
        </p:nvSpPr>
        <p:spPr>
          <a:xfrm>
            <a:off x="104199" y="296343"/>
            <a:ext cx="9120000" cy="1217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/>
            <a:r>
              <a:rPr lang="en-US" altLang="ko-KR" sz="800" dirty="0">
                <a:solidFill>
                  <a:prstClr val="white"/>
                </a:solidFill>
                <a:latin typeface="맑은 고딕" panose="020B0503020000020004" pitchFamily="50" charset="-127"/>
              </a:rPr>
              <a:t>Header</a:t>
            </a:r>
            <a:endParaRPr lang="ko-KR" altLang="en-US" sz="800" dirty="0">
              <a:solidFill>
                <a:prstClr val="white"/>
              </a:solidFill>
              <a:latin typeface="맑은 고딕" panose="020B0503020000020004" pitchFamily="50" charset="-127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xmlns="" id="{A2F618F8-587C-4CEB-A97D-249FAC0F8E61}"/>
              </a:ext>
            </a:extLst>
          </p:cNvPr>
          <p:cNvGraphicFramePr>
            <a:graphicFrameLocks noGrp="1"/>
          </p:cNvGraphicFramePr>
          <p:nvPr userDrawn="1">
            <p:extLst/>
          </p:nvPr>
        </p:nvGraphicFramePr>
        <p:xfrm>
          <a:off x="104200" y="472640"/>
          <a:ext cx="283211" cy="60032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211">
                  <a:extLst>
                    <a:ext uri="{9D8B030D-6E8A-4147-A177-3AD203B41FA5}">
                      <a16:colId xmlns:a16="http://schemas.microsoft.com/office/drawing/2014/main" xmlns="" val="3546404643"/>
                    </a:ext>
                  </a:extLst>
                </a:gridCol>
              </a:tblGrid>
              <a:tr h="600325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LNB</a:t>
                      </a:r>
                    </a:p>
                  </a:txBody>
                  <a:tcPr marL="121920" marR="12192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26374865"/>
                  </a:ext>
                </a:extLst>
              </a:tr>
            </a:tbl>
          </a:graphicData>
        </a:graphic>
      </p:graphicFrame>
      <p:cxnSp>
        <p:nvCxnSpPr>
          <p:cNvPr id="14" name="직선 연결선 13"/>
          <p:cNvCxnSpPr/>
          <p:nvPr userDrawn="1"/>
        </p:nvCxnSpPr>
        <p:spPr>
          <a:xfrm>
            <a:off x="9373741" y="909"/>
            <a:ext cx="0" cy="6538403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xmlns="" id="{82A0228B-C4B8-4473-8D05-78E82D8928DB}"/>
              </a:ext>
            </a:extLst>
          </p:cNvPr>
          <p:cNvCxnSpPr/>
          <p:nvPr userDrawn="1"/>
        </p:nvCxnSpPr>
        <p:spPr>
          <a:xfrm>
            <a:off x="0" y="6539311"/>
            <a:ext cx="12192000" cy="0"/>
          </a:xfrm>
          <a:prstGeom prst="line">
            <a:avLst/>
          </a:prstGeom>
          <a:ln w="3175">
            <a:solidFill>
              <a:srgbClr val="03469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슬라이드 번호 개체 틀 5"/>
          <p:cNvSpPr txBox="1">
            <a:spLocks/>
          </p:cNvSpPr>
          <p:nvPr userDrawn="1"/>
        </p:nvSpPr>
        <p:spPr>
          <a:xfrm>
            <a:off x="78590" y="6577835"/>
            <a:ext cx="4352220" cy="250825"/>
          </a:xfrm>
          <a:prstGeom prst="rect">
            <a:avLst/>
          </a:prstGeom>
        </p:spPr>
        <p:txBody>
          <a:bodyPr anchor="ctr"/>
          <a:lstStyle/>
          <a:p>
            <a:pPr defTabSz="457200" latinLnBrk="0">
              <a:defRPr/>
            </a:pPr>
            <a:fld id="{4A993EFD-725C-4F9B-A3F2-6C341240F4DB}" type="slidenum">
              <a:rPr lang="ko-KR" altLang="en-US" sz="800">
                <a:solidFill>
                  <a:srgbClr val="262626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pPr defTabSz="457200" latinLnBrk="0">
                <a:defRPr/>
              </a:pPr>
              <a:t>‹#›</a:t>
            </a:fld>
            <a:r>
              <a:rPr lang="en-US" altLang="ko-KR" sz="800" dirty="0">
                <a:solidFill>
                  <a:srgbClr val="262626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/ </a:t>
            </a:r>
            <a:r>
              <a:rPr lang="en-US" altLang="ko-KR" sz="800" dirty="0" smtClean="0">
                <a:solidFill>
                  <a:srgbClr val="262626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POSCO A&amp;C </a:t>
            </a:r>
            <a:r>
              <a:rPr lang="ko-KR" altLang="en-US" sz="800" dirty="0" smtClean="0">
                <a:solidFill>
                  <a:srgbClr val="262626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안전관리시스템 화면설계</a:t>
            </a:r>
            <a:endParaRPr lang="ko-KR" altLang="en-US" sz="800" dirty="0">
              <a:solidFill>
                <a:srgbClr val="7F7F7F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83575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6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xmlns="" id="{AED39329-9D96-4A5B-A03F-5061B71DA97A}"/>
              </a:ext>
            </a:extLst>
          </p:cNvPr>
          <p:cNvSpPr/>
          <p:nvPr userDrawn="1"/>
        </p:nvSpPr>
        <p:spPr>
          <a:xfrm>
            <a:off x="9754" y="370484"/>
            <a:ext cx="9357249" cy="6445952"/>
          </a:xfrm>
          <a:prstGeom prst="rect">
            <a:avLst/>
          </a:pr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/>
            <a:endParaRPr lang="ko-KR" altLang="en-US" sz="1800">
              <a:solidFill>
                <a:prstClr val="white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xmlns="" id="{A1832AE2-8144-48CE-8062-6919D4454667}"/>
              </a:ext>
            </a:extLst>
          </p:cNvPr>
          <p:cNvSpPr/>
          <p:nvPr userDrawn="1"/>
        </p:nvSpPr>
        <p:spPr>
          <a:xfrm>
            <a:off x="6650" y="248718"/>
            <a:ext cx="9370105" cy="1217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/>
            <a:r>
              <a:rPr lang="en-US" altLang="ko-KR" sz="800" dirty="0">
                <a:solidFill>
                  <a:prstClr val="white"/>
                </a:solidFill>
                <a:latin typeface="맑은 고딕" panose="020B0503020000020004" pitchFamily="50" charset="-127"/>
              </a:rPr>
              <a:t>Header</a:t>
            </a:r>
            <a:endParaRPr lang="ko-KR" altLang="en-US" sz="800" dirty="0">
              <a:solidFill>
                <a:prstClr val="white"/>
              </a:solidFill>
              <a:latin typeface="맑은 고딕" panose="020B0503020000020004" pitchFamily="50" charset="-127"/>
            </a:endParaRP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xmlns="" id="{2CC5BF48-142E-4AAA-A9FB-4BAF9AED8875}"/>
              </a:ext>
            </a:extLst>
          </p:cNvPr>
          <p:cNvGraphicFramePr>
            <a:graphicFrameLocks noGrp="1"/>
          </p:cNvGraphicFramePr>
          <p:nvPr userDrawn="1">
            <p:extLst/>
          </p:nvPr>
        </p:nvGraphicFramePr>
        <p:xfrm>
          <a:off x="29265" y="381235"/>
          <a:ext cx="351129" cy="64278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129">
                  <a:extLst>
                    <a:ext uri="{9D8B030D-6E8A-4147-A177-3AD203B41FA5}">
                      <a16:colId xmlns:a16="http://schemas.microsoft.com/office/drawing/2014/main" xmlns="" val="3546404643"/>
                    </a:ext>
                  </a:extLst>
                </a:gridCol>
              </a:tblGrid>
              <a:tr h="64278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LNB</a:t>
                      </a:r>
                    </a:p>
                  </a:txBody>
                  <a:tcPr marL="121920" marR="12192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26374865"/>
                  </a:ext>
                </a:extLst>
              </a:tr>
            </a:tbl>
          </a:graphicData>
        </a:graphic>
      </p:graphicFrame>
      <p:sp>
        <p:nvSpPr>
          <p:cNvPr id="17" name="직사각형 16">
            <a:extLst>
              <a:ext uri="{FF2B5EF4-FFF2-40B4-BE49-F238E27FC236}">
                <a16:creationId xmlns:a16="http://schemas.microsoft.com/office/drawing/2014/main" xmlns="" id="{BA486788-B4C6-44F4-9B6E-820C51B414DC}"/>
              </a:ext>
            </a:extLst>
          </p:cNvPr>
          <p:cNvSpPr/>
          <p:nvPr userDrawn="1"/>
        </p:nvSpPr>
        <p:spPr>
          <a:xfrm>
            <a:off x="9754" y="248718"/>
            <a:ext cx="9370105" cy="1217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/>
            <a:r>
              <a:rPr lang="en-US" altLang="ko-KR" sz="800" dirty="0">
                <a:solidFill>
                  <a:prstClr val="white"/>
                </a:solidFill>
                <a:latin typeface="맑은 고딕" panose="020B0503020000020004" pitchFamily="50" charset="-127"/>
              </a:rPr>
              <a:t>Header</a:t>
            </a:r>
            <a:endParaRPr lang="ko-KR" altLang="en-US" sz="800" dirty="0">
              <a:solidFill>
                <a:prstClr val="white"/>
              </a:solidFill>
              <a:latin typeface="맑은 고딕" panose="020B0503020000020004" pitchFamily="50" charset="-127"/>
            </a:endParaRPr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xmlns="" id="{6F89F36E-9075-42AF-B97A-BEEA2A4BB20D}"/>
              </a:ext>
            </a:extLst>
          </p:cNvPr>
          <p:cNvGraphicFramePr>
            <a:graphicFrameLocks noGrp="1"/>
          </p:cNvGraphicFramePr>
          <p:nvPr userDrawn="1">
            <p:extLst/>
          </p:nvPr>
        </p:nvGraphicFramePr>
        <p:xfrm>
          <a:off x="2" y="17292"/>
          <a:ext cx="12191999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0751">
                  <a:extLst>
                    <a:ext uri="{9D8B030D-6E8A-4147-A177-3AD203B41FA5}">
                      <a16:colId xmlns:a16="http://schemas.microsoft.com/office/drawing/2014/main" xmlns="" val="3689510689"/>
                    </a:ext>
                  </a:extLst>
                </a:gridCol>
                <a:gridCol w="3450244">
                  <a:extLst>
                    <a:ext uri="{9D8B030D-6E8A-4147-A177-3AD203B41FA5}">
                      <a16:colId xmlns:a16="http://schemas.microsoft.com/office/drawing/2014/main" xmlns="" val="164628968"/>
                    </a:ext>
                  </a:extLst>
                </a:gridCol>
                <a:gridCol w="799927">
                  <a:extLst>
                    <a:ext uri="{9D8B030D-6E8A-4147-A177-3AD203B41FA5}">
                      <a16:colId xmlns:a16="http://schemas.microsoft.com/office/drawing/2014/main" xmlns="" val="2464308448"/>
                    </a:ext>
                  </a:extLst>
                </a:gridCol>
                <a:gridCol w="2432152">
                  <a:extLst>
                    <a:ext uri="{9D8B030D-6E8A-4147-A177-3AD203B41FA5}">
                      <a16:colId xmlns:a16="http://schemas.microsoft.com/office/drawing/2014/main" xmlns="" val="1369063949"/>
                    </a:ext>
                  </a:extLst>
                </a:gridCol>
                <a:gridCol w="1190136">
                  <a:extLst>
                    <a:ext uri="{9D8B030D-6E8A-4147-A177-3AD203B41FA5}">
                      <a16:colId xmlns:a16="http://schemas.microsoft.com/office/drawing/2014/main" xmlns="" val="604250943"/>
                    </a:ext>
                  </a:extLst>
                </a:gridCol>
                <a:gridCol w="2049305">
                  <a:extLst>
                    <a:ext uri="{9D8B030D-6E8A-4147-A177-3AD203B41FA5}">
                      <a16:colId xmlns:a16="http://schemas.microsoft.com/office/drawing/2014/main" xmlns="" val="964561182"/>
                    </a:ext>
                  </a:extLst>
                </a:gridCol>
                <a:gridCol w="495493">
                  <a:extLst>
                    <a:ext uri="{9D8B030D-6E8A-4147-A177-3AD203B41FA5}">
                      <a16:colId xmlns:a16="http://schemas.microsoft.com/office/drawing/2014/main" xmlns="" val="2470329611"/>
                    </a:ext>
                  </a:extLst>
                </a:gridCol>
                <a:gridCol w="753991">
                  <a:extLst>
                    <a:ext uri="{9D8B030D-6E8A-4147-A177-3AD203B41FA5}">
                      <a16:colId xmlns:a16="http://schemas.microsoft.com/office/drawing/2014/main" xmlns="" val="4166643920"/>
                    </a:ext>
                  </a:extLst>
                </a:gridCol>
              </a:tblGrid>
              <a:tr h="1904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화면 명</a:t>
                      </a:r>
                    </a:p>
                  </a:txBody>
                  <a:tcPr marL="121920" marR="1219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화면</a:t>
                      </a:r>
                      <a:r>
                        <a:rPr lang="en-US" altLang="ko-KR" sz="800" b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ID</a:t>
                      </a:r>
                      <a:endParaRPr lang="ko-KR" altLang="en-US" sz="800" b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작성자</a:t>
                      </a:r>
                      <a:r>
                        <a:rPr lang="en-US" altLang="ko-KR" sz="800" b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-</a:t>
                      </a:r>
                      <a:r>
                        <a:rPr lang="ko-KR" altLang="en-US" sz="800" b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작성일</a:t>
                      </a:r>
                    </a:p>
                  </a:txBody>
                  <a:tcPr marL="121920" marR="1219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Ver</a:t>
                      </a:r>
                      <a:endParaRPr lang="ko-KR" altLang="en-US" sz="800" b="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21920" marR="1219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57846626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7E714AD7-403B-4C71-A443-7FC9BF7CCA54}"/>
              </a:ext>
            </a:extLst>
          </p:cNvPr>
          <p:cNvSpPr txBox="1"/>
          <p:nvPr userDrawn="1"/>
        </p:nvSpPr>
        <p:spPr>
          <a:xfrm>
            <a:off x="8807261" y="13266"/>
            <a:ext cx="19521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latinLnBrk="0"/>
            <a:r>
              <a:rPr lang="ko-KR" altLang="en-US" sz="900" dirty="0">
                <a:solidFill>
                  <a:prstClr val="black"/>
                </a:solidFill>
                <a:latin typeface="맑은 고딕" panose="020B0503020000020004" pitchFamily="50" charset="-127"/>
              </a:rPr>
              <a:t>전은애 </a:t>
            </a:r>
            <a:r>
              <a:rPr lang="en-US" altLang="ko-KR" sz="900" dirty="0" smtClean="0">
                <a:solidFill>
                  <a:prstClr val="black"/>
                </a:solidFill>
                <a:latin typeface="맑은 고딕" panose="020B0503020000020004" pitchFamily="50" charset="-127"/>
              </a:rPr>
              <a:t>(2020-03-12)</a:t>
            </a:r>
            <a:endParaRPr lang="ko-KR" altLang="en-US" sz="900" dirty="0">
              <a:solidFill>
                <a:prstClr val="black"/>
              </a:solidFill>
              <a:latin typeface="맑은 고딕" panose="020B0503020000020004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5CCF3C15-9D36-4996-BF57-B7514F54B6E1}"/>
              </a:ext>
            </a:extLst>
          </p:cNvPr>
          <p:cNvSpPr txBox="1"/>
          <p:nvPr userDrawn="1"/>
        </p:nvSpPr>
        <p:spPr>
          <a:xfrm>
            <a:off x="11367581" y="13266"/>
            <a:ext cx="7908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latinLnBrk="0"/>
            <a:r>
              <a:rPr lang="en-US" altLang="ko-KR" sz="900" dirty="0">
                <a:solidFill>
                  <a:prstClr val="black"/>
                </a:solidFill>
                <a:latin typeface="맑은 고딕" panose="020B0503020000020004" pitchFamily="50" charset="-127"/>
              </a:rPr>
              <a:t>0.1</a:t>
            </a:r>
            <a:endParaRPr lang="ko-KR" altLang="en-US" sz="900" dirty="0">
              <a:solidFill>
                <a:prstClr val="black"/>
              </a:solidFill>
              <a:latin typeface="맑은 고딕" panose="020B0503020000020004" pitchFamily="50" charset="-127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xmlns="" id="{82A0228B-C4B8-4473-8D05-78E82D8928DB}"/>
              </a:ext>
            </a:extLst>
          </p:cNvPr>
          <p:cNvCxnSpPr/>
          <p:nvPr userDrawn="1"/>
        </p:nvCxnSpPr>
        <p:spPr>
          <a:xfrm>
            <a:off x="0" y="6539311"/>
            <a:ext cx="12192000" cy="0"/>
          </a:xfrm>
          <a:prstGeom prst="line">
            <a:avLst/>
          </a:prstGeom>
          <a:ln w="3175">
            <a:solidFill>
              <a:srgbClr val="03469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슬라이드 번호 개체 틀 5"/>
          <p:cNvSpPr txBox="1">
            <a:spLocks/>
          </p:cNvSpPr>
          <p:nvPr userDrawn="1"/>
        </p:nvSpPr>
        <p:spPr>
          <a:xfrm>
            <a:off x="78590" y="6577835"/>
            <a:ext cx="4352220" cy="250825"/>
          </a:xfrm>
          <a:prstGeom prst="rect">
            <a:avLst/>
          </a:prstGeom>
        </p:spPr>
        <p:txBody>
          <a:bodyPr anchor="ctr"/>
          <a:lstStyle/>
          <a:p>
            <a:pPr defTabSz="457200" latinLnBrk="0">
              <a:defRPr/>
            </a:pPr>
            <a:fld id="{4A993EFD-725C-4F9B-A3F2-6C341240F4DB}" type="slidenum">
              <a:rPr lang="ko-KR" altLang="en-US" sz="800">
                <a:solidFill>
                  <a:srgbClr val="262626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pPr defTabSz="457200" latinLnBrk="0">
                <a:defRPr/>
              </a:pPr>
              <a:t>‹#›</a:t>
            </a:fld>
            <a:r>
              <a:rPr lang="en-US" altLang="ko-KR" sz="800" dirty="0">
                <a:solidFill>
                  <a:srgbClr val="262626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/ </a:t>
            </a:r>
            <a:r>
              <a:rPr lang="en-US" altLang="ko-KR" sz="800" dirty="0" smtClean="0">
                <a:solidFill>
                  <a:srgbClr val="262626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POSCO A&amp;C </a:t>
            </a:r>
            <a:r>
              <a:rPr lang="ko-KR" altLang="en-US" sz="800" dirty="0" smtClean="0">
                <a:solidFill>
                  <a:srgbClr val="262626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안전관리시스템 화면설계</a:t>
            </a:r>
            <a:endParaRPr lang="ko-KR" altLang="en-US" sz="800" dirty="0">
              <a:solidFill>
                <a:srgbClr val="7F7F7F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073073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xmlns="" id="{FC2BAFB0-D859-4F79-A706-60E660A38F27}"/>
              </a:ext>
            </a:extLst>
          </p:cNvPr>
          <p:cNvGraphicFramePr>
            <a:graphicFrameLocks noGrp="1"/>
          </p:cNvGraphicFramePr>
          <p:nvPr userDrawn="1">
            <p:extLst/>
          </p:nvPr>
        </p:nvGraphicFramePr>
        <p:xfrm>
          <a:off x="1" y="0"/>
          <a:ext cx="12191999" cy="687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0464">
                  <a:extLst>
                    <a:ext uri="{9D8B030D-6E8A-4147-A177-3AD203B41FA5}">
                      <a16:colId xmlns:a16="http://schemas.microsoft.com/office/drawing/2014/main" xmlns="" val="3689510689"/>
                    </a:ext>
                  </a:extLst>
                </a:gridCol>
                <a:gridCol w="4736007">
                  <a:extLst>
                    <a:ext uri="{9D8B030D-6E8A-4147-A177-3AD203B41FA5}">
                      <a16:colId xmlns:a16="http://schemas.microsoft.com/office/drawing/2014/main" xmlns="" val="164628968"/>
                    </a:ext>
                  </a:extLst>
                </a:gridCol>
                <a:gridCol w="1207247">
                  <a:extLst>
                    <a:ext uri="{9D8B030D-6E8A-4147-A177-3AD203B41FA5}">
                      <a16:colId xmlns:a16="http://schemas.microsoft.com/office/drawing/2014/main" xmlns="" val="2464308448"/>
                    </a:ext>
                  </a:extLst>
                </a:gridCol>
                <a:gridCol w="2193868">
                  <a:extLst>
                    <a:ext uri="{9D8B030D-6E8A-4147-A177-3AD203B41FA5}">
                      <a16:colId xmlns:a16="http://schemas.microsoft.com/office/drawing/2014/main" xmlns="" val="1369063949"/>
                    </a:ext>
                  </a:extLst>
                </a:gridCol>
                <a:gridCol w="28144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>
                          <a:solidFill>
                            <a:schemeClr val="bg1"/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화면명</a:t>
                      </a:r>
                    </a:p>
                  </a:txBody>
                  <a:tcPr marL="121920" marR="1219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>
                        <a:solidFill>
                          <a:schemeClr val="tx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marL="60960" marR="6096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>
                          <a:solidFill>
                            <a:schemeClr val="bg1"/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화면 </a:t>
                      </a:r>
                      <a:r>
                        <a:rPr lang="en-US" altLang="ko-KR" sz="800" b="1" dirty="0">
                          <a:solidFill>
                            <a:schemeClr val="bg1"/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ID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marL="121920" marR="1219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marL="60960" marR="6096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1" dirty="0">
                          <a:solidFill>
                            <a:schemeClr val="bg1"/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Description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marL="121920" marR="1219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78466268"/>
                  </a:ext>
                </a:extLst>
              </a:tr>
              <a:tr h="36000">
                <a:tc>
                  <a:txBody>
                    <a:bodyPr/>
                    <a:lstStyle/>
                    <a:p>
                      <a:pPr algn="l" latinLnBrk="1"/>
                      <a:endParaRPr lang="ko-KR" altLang="en-US" sz="100" b="1">
                        <a:solidFill>
                          <a:schemeClr val="bg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" b="1">
                        <a:solidFill>
                          <a:schemeClr val="tx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" b="1">
                        <a:solidFill>
                          <a:schemeClr val="bg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="1">
                        <a:solidFill>
                          <a:schemeClr val="tx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" b="1">
                        <a:solidFill>
                          <a:schemeClr val="bg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588000">
                <a:tc>
                  <a:txBody>
                    <a:bodyPr/>
                    <a:lstStyle/>
                    <a:p>
                      <a:pPr algn="l" latinLnBrk="1"/>
                      <a:endParaRPr lang="ko-KR" altLang="en-US" sz="800" b="1">
                        <a:solidFill>
                          <a:schemeClr val="bg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marL="121920" marR="1219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marL="60960" marR="6096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1" dirty="0">
                        <a:solidFill>
                          <a:schemeClr val="bg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marL="121920" marR="1219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marL="60960" marR="6096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1" dirty="0">
                        <a:solidFill>
                          <a:schemeClr val="bg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marL="121920" marR="1219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graphicFrame>
        <p:nvGraphicFramePr>
          <p:cNvPr id="3" name="표 2"/>
          <p:cNvGraphicFramePr>
            <a:graphicFrameLocks noGrp="1"/>
          </p:cNvGraphicFramePr>
          <p:nvPr userDrawn="1">
            <p:extLst/>
          </p:nvPr>
        </p:nvGraphicFramePr>
        <p:xfrm>
          <a:off x="122764" y="457201"/>
          <a:ext cx="9093203" cy="53306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0160">
                  <a:extLst>
                    <a:ext uri="{9D8B030D-6E8A-4147-A177-3AD203B41FA5}">
                      <a16:colId xmlns:a16="http://schemas.microsoft.com/office/drawing/2014/main" xmlns="" val="654789830"/>
                    </a:ext>
                  </a:extLst>
                </a:gridCol>
                <a:gridCol w="703043">
                  <a:extLst>
                    <a:ext uri="{9D8B030D-6E8A-4147-A177-3AD203B41FA5}">
                      <a16:colId xmlns:a16="http://schemas.microsoft.com/office/drawing/2014/main" xmlns="" val="1730609728"/>
                    </a:ext>
                  </a:extLst>
                </a:gridCol>
              </a:tblGrid>
              <a:tr h="36916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121920" marR="1219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8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X</a:t>
                      </a:r>
                      <a:endParaRPr kumimoji="0" lang="ko-KR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121920" marR="1219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8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41458039"/>
                  </a:ext>
                </a:extLst>
              </a:tr>
              <a:tr h="4961501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51917075"/>
                  </a:ext>
                </a:extLst>
              </a:tr>
            </a:tbl>
          </a:graphicData>
        </a:graphic>
      </p:graphicFrame>
      <p:cxnSp>
        <p:nvCxnSpPr>
          <p:cNvPr id="5" name="직선 연결선 4"/>
          <p:cNvCxnSpPr/>
          <p:nvPr userDrawn="1"/>
        </p:nvCxnSpPr>
        <p:spPr>
          <a:xfrm>
            <a:off x="9373741" y="909"/>
            <a:ext cx="0" cy="6538403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xmlns="" id="{82A0228B-C4B8-4473-8D05-78E82D8928DB}"/>
              </a:ext>
            </a:extLst>
          </p:cNvPr>
          <p:cNvCxnSpPr/>
          <p:nvPr userDrawn="1"/>
        </p:nvCxnSpPr>
        <p:spPr>
          <a:xfrm>
            <a:off x="0" y="6539311"/>
            <a:ext cx="12192000" cy="0"/>
          </a:xfrm>
          <a:prstGeom prst="line">
            <a:avLst/>
          </a:prstGeom>
          <a:ln w="3175">
            <a:solidFill>
              <a:srgbClr val="03469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슬라이드 번호 개체 틀 5"/>
          <p:cNvSpPr txBox="1">
            <a:spLocks/>
          </p:cNvSpPr>
          <p:nvPr userDrawn="1"/>
        </p:nvSpPr>
        <p:spPr>
          <a:xfrm>
            <a:off x="78590" y="6577835"/>
            <a:ext cx="4352220" cy="250825"/>
          </a:xfrm>
          <a:prstGeom prst="rect">
            <a:avLst/>
          </a:prstGeom>
        </p:spPr>
        <p:txBody>
          <a:bodyPr anchor="ctr"/>
          <a:lstStyle/>
          <a:p>
            <a:pPr defTabSz="457200" latinLnBrk="0">
              <a:defRPr/>
            </a:pPr>
            <a:fld id="{4A993EFD-725C-4F9B-A3F2-6C341240F4DB}" type="slidenum">
              <a:rPr lang="ko-KR" altLang="en-US" sz="800">
                <a:solidFill>
                  <a:srgbClr val="262626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pPr defTabSz="457200" latinLnBrk="0">
                <a:defRPr/>
              </a:pPr>
              <a:t>‹#›</a:t>
            </a:fld>
            <a:r>
              <a:rPr lang="en-US" altLang="ko-KR" sz="800" dirty="0">
                <a:solidFill>
                  <a:srgbClr val="262626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/ </a:t>
            </a:r>
            <a:r>
              <a:rPr lang="en-US" altLang="ko-KR" sz="800" dirty="0" smtClean="0">
                <a:solidFill>
                  <a:srgbClr val="262626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POSCO A&amp;C </a:t>
            </a:r>
            <a:r>
              <a:rPr lang="ko-KR" altLang="en-US" sz="800" dirty="0" smtClean="0">
                <a:solidFill>
                  <a:srgbClr val="262626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안전관리시스템 화면설계</a:t>
            </a:r>
            <a:endParaRPr lang="ko-KR" altLang="en-US" sz="800" dirty="0">
              <a:solidFill>
                <a:srgbClr val="7F7F7F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9" name="내용 개체 틀 8"/>
          <p:cNvSpPr>
            <a:spLocks noGrp="1"/>
          </p:cNvSpPr>
          <p:nvPr>
            <p:ph sz="quarter" idx="10"/>
          </p:nvPr>
        </p:nvSpPr>
        <p:spPr>
          <a:xfrm>
            <a:off x="122763" y="466726"/>
            <a:ext cx="8513237" cy="35242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4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dirty="0" smtClean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797138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36512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/>
          <a:lstStyle/>
          <a:p>
            <a:pPr defTabSz="457200" latinLnBrk="0"/>
            <a:fld id="{6AC0F0B2-DC44-4D7F-B9BC-23EB46679998}" type="datetimeFigureOut">
              <a:rPr lang="ko-KR" altLang="en-US" smtClean="0">
                <a:solidFill>
                  <a:prstClr val="black"/>
                </a:solidFill>
              </a:rPr>
              <a:pPr defTabSz="457200" latinLnBrk="0"/>
              <a:t>2021-03-25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1" y="6356354"/>
            <a:ext cx="4114800" cy="365125"/>
          </a:xfrm>
          <a:prstGeom prst="rect">
            <a:avLst/>
          </a:prstGeom>
        </p:spPr>
        <p:txBody>
          <a:bodyPr/>
          <a:lstStyle/>
          <a:p>
            <a:pPr defTabSz="457200" latinLnBrk="0"/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/>
          <a:lstStyle/>
          <a:p>
            <a:pPr defTabSz="457200" latinLnBrk="0"/>
            <a:fld id="{8BF5F6E0-E4C1-4D32-8605-C37E4FBD9F94}" type="slidenum">
              <a:rPr lang="ko-KR" altLang="en-US" smtClean="0">
                <a:solidFill>
                  <a:prstClr val="black"/>
                </a:solidFill>
              </a:rPr>
              <a:pPr defTabSz="457200" latinLnBrk="0"/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141001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xmlns="" id="{FC2BAFB0-D859-4F79-A706-60E660A38F27}"/>
              </a:ext>
            </a:extLst>
          </p:cNvPr>
          <p:cNvGraphicFramePr>
            <a:graphicFrameLocks noGrp="1"/>
          </p:cNvGraphicFramePr>
          <p:nvPr userDrawn="1">
            <p:extLst/>
          </p:nvPr>
        </p:nvGraphicFramePr>
        <p:xfrm>
          <a:off x="1" y="0"/>
          <a:ext cx="12191999" cy="687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0464">
                  <a:extLst>
                    <a:ext uri="{9D8B030D-6E8A-4147-A177-3AD203B41FA5}">
                      <a16:colId xmlns:a16="http://schemas.microsoft.com/office/drawing/2014/main" xmlns="" val="3689510689"/>
                    </a:ext>
                  </a:extLst>
                </a:gridCol>
                <a:gridCol w="4736007">
                  <a:extLst>
                    <a:ext uri="{9D8B030D-6E8A-4147-A177-3AD203B41FA5}">
                      <a16:colId xmlns:a16="http://schemas.microsoft.com/office/drawing/2014/main" xmlns="" val="164628968"/>
                    </a:ext>
                  </a:extLst>
                </a:gridCol>
                <a:gridCol w="1207247">
                  <a:extLst>
                    <a:ext uri="{9D8B030D-6E8A-4147-A177-3AD203B41FA5}">
                      <a16:colId xmlns:a16="http://schemas.microsoft.com/office/drawing/2014/main" xmlns="" val="2464308448"/>
                    </a:ext>
                  </a:extLst>
                </a:gridCol>
                <a:gridCol w="2193868">
                  <a:extLst>
                    <a:ext uri="{9D8B030D-6E8A-4147-A177-3AD203B41FA5}">
                      <a16:colId xmlns:a16="http://schemas.microsoft.com/office/drawing/2014/main" xmlns="" val="1369063949"/>
                    </a:ext>
                  </a:extLst>
                </a:gridCol>
                <a:gridCol w="2814413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>
                          <a:solidFill>
                            <a:schemeClr val="bg1"/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화면명</a:t>
                      </a:r>
                    </a:p>
                  </a:txBody>
                  <a:tcPr marL="121920" marR="1219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>
                        <a:solidFill>
                          <a:schemeClr val="tx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marL="60960" marR="6096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>
                          <a:solidFill>
                            <a:schemeClr val="bg1"/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화면 </a:t>
                      </a:r>
                      <a:r>
                        <a:rPr lang="en-US" altLang="ko-KR" sz="800" b="1" dirty="0">
                          <a:solidFill>
                            <a:schemeClr val="bg1"/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ID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marL="121920" marR="1219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marL="60960" marR="6096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1" dirty="0">
                          <a:solidFill>
                            <a:schemeClr val="bg1"/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Description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marL="121920" marR="1219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78466268"/>
                  </a:ext>
                </a:extLst>
              </a:tr>
              <a:tr h="36000">
                <a:tc>
                  <a:txBody>
                    <a:bodyPr/>
                    <a:lstStyle/>
                    <a:p>
                      <a:pPr algn="l" latinLnBrk="1"/>
                      <a:endParaRPr lang="ko-KR" altLang="en-US" sz="100" b="1">
                        <a:solidFill>
                          <a:schemeClr val="bg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" b="1">
                        <a:solidFill>
                          <a:schemeClr val="tx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" b="1">
                        <a:solidFill>
                          <a:schemeClr val="bg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="1">
                        <a:solidFill>
                          <a:schemeClr val="tx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" b="1">
                        <a:solidFill>
                          <a:schemeClr val="bg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6588000">
                <a:tc>
                  <a:txBody>
                    <a:bodyPr/>
                    <a:lstStyle/>
                    <a:p>
                      <a:pPr algn="l" latinLnBrk="1"/>
                      <a:endParaRPr lang="ko-KR" altLang="en-US" sz="800" b="1">
                        <a:solidFill>
                          <a:schemeClr val="bg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marL="121920" marR="1219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marL="60960" marR="6096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1" dirty="0">
                        <a:solidFill>
                          <a:schemeClr val="bg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marL="121920" marR="1219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b="0" dirty="0">
                        <a:solidFill>
                          <a:schemeClr val="tx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marL="60960" marR="6096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b="1" dirty="0">
                        <a:solidFill>
                          <a:schemeClr val="bg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marL="121920" marR="1219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cxnSp>
        <p:nvCxnSpPr>
          <p:cNvPr id="4" name="직선 연결선 3"/>
          <p:cNvCxnSpPr/>
          <p:nvPr userDrawn="1"/>
        </p:nvCxnSpPr>
        <p:spPr>
          <a:xfrm>
            <a:off x="9373741" y="909"/>
            <a:ext cx="0" cy="6538403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xmlns="" id="{82A0228B-C4B8-4473-8D05-78E82D8928DB}"/>
              </a:ext>
            </a:extLst>
          </p:cNvPr>
          <p:cNvCxnSpPr/>
          <p:nvPr userDrawn="1"/>
        </p:nvCxnSpPr>
        <p:spPr>
          <a:xfrm>
            <a:off x="0" y="6539311"/>
            <a:ext cx="12192000" cy="0"/>
          </a:xfrm>
          <a:prstGeom prst="line">
            <a:avLst/>
          </a:prstGeom>
          <a:ln w="3175">
            <a:solidFill>
              <a:srgbClr val="03469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슬라이드 번호 개체 틀 5"/>
          <p:cNvSpPr txBox="1">
            <a:spLocks/>
          </p:cNvSpPr>
          <p:nvPr userDrawn="1"/>
        </p:nvSpPr>
        <p:spPr>
          <a:xfrm>
            <a:off x="78590" y="6577835"/>
            <a:ext cx="4352220" cy="250825"/>
          </a:xfrm>
          <a:prstGeom prst="rect">
            <a:avLst/>
          </a:prstGeom>
        </p:spPr>
        <p:txBody>
          <a:bodyPr anchor="ctr"/>
          <a:lstStyle/>
          <a:p>
            <a:pPr defTabSz="457200" latinLnBrk="0">
              <a:defRPr/>
            </a:pPr>
            <a:fld id="{4A993EFD-725C-4F9B-A3F2-6C341240F4DB}" type="slidenum">
              <a:rPr lang="ko-KR" altLang="en-US" sz="800">
                <a:solidFill>
                  <a:srgbClr val="262626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pPr defTabSz="457200" latinLnBrk="0">
                <a:defRPr/>
              </a:pPr>
              <a:t>‹#›</a:t>
            </a:fld>
            <a:r>
              <a:rPr lang="en-US" altLang="ko-KR" sz="800" dirty="0">
                <a:solidFill>
                  <a:srgbClr val="262626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/ </a:t>
            </a:r>
            <a:r>
              <a:rPr lang="en-US" altLang="ko-KR" sz="800" dirty="0" smtClean="0">
                <a:solidFill>
                  <a:srgbClr val="262626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POSCO A&amp;C </a:t>
            </a:r>
            <a:r>
              <a:rPr lang="ko-KR" altLang="en-US" sz="800" dirty="0" smtClean="0">
                <a:solidFill>
                  <a:srgbClr val="262626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품질관리시스템 화면설계</a:t>
            </a:r>
            <a:endParaRPr lang="ko-KR" altLang="en-US" sz="800" dirty="0">
              <a:solidFill>
                <a:srgbClr val="7F7F7F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 userDrawn="1">
            <p:extLst/>
          </p:nvPr>
        </p:nvGraphicFramePr>
        <p:xfrm>
          <a:off x="130292" y="441326"/>
          <a:ext cx="9093203" cy="60241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90160">
                  <a:extLst>
                    <a:ext uri="{9D8B030D-6E8A-4147-A177-3AD203B41FA5}">
                      <a16:colId xmlns:a16="http://schemas.microsoft.com/office/drawing/2014/main" xmlns="" val="654789830"/>
                    </a:ext>
                  </a:extLst>
                </a:gridCol>
                <a:gridCol w="703043">
                  <a:extLst>
                    <a:ext uri="{9D8B030D-6E8A-4147-A177-3AD203B41FA5}">
                      <a16:colId xmlns:a16="http://schemas.microsoft.com/office/drawing/2014/main" xmlns="" val="1730609728"/>
                    </a:ext>
                  </a:extLst>
                </a:gridCol>
              </a:tblGrid>
              <a:tr h="3001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121920" marR="1219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8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/>
                          <a:cs typeface="+mn-cs"/>
                        </a:rPr>
                        <a:t>X</a:t>
                      </a:r>
                      <a:endParaRPr kumimoji="0" lang="ko-KR" alt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/>
                        <a:ea typeface="맑은 고딕"/>
                        <a:cs typeface="+mn-cs"/>
                      </a:endParaRPr>
                    </a:p>
                  </a:txBody>
                  <a:tcPr marL="121920" marR="12192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8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641458039"/>
                  </a:ext>
                </a:extLst>
              </a:tr>
              <a:tr h="572400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51917075"/>
                  </a:ext>
                </a:extLst>
              </a:tr>
            </a:tbl>
          </a:graphicData>
        </a:graphic>
      </p:graphicFrame>
      <p:sp>
        <p:nvSpPr>
          <p:cNvPr id="7" name="텍스트 개체 틀 6"/>
          <p:cNvSpPr>
            <a:spLocks noGrp="1"/>
          </p:cNvSpPr>
          <p:nvPr>
            <p:ph type="body" sz="quarter" idx="11"/>
          </p:nvPr>
        </p:nvSpPr>
        <p:spPr>
          <a:xfrm>
            <a:off x="131233" y="441325"/>
            <a:ext cx="8710712" cy="2921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dirty="0" smtClean="0"/>
              <a:t>마스터 텍스트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31166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9FBB2-FDF9-4726-9FF0-25E912D7E3AB}" type="datetimeFigureOut">
              <a:rPr lang="ko-KR" altLang="en-US" smtClean="0"/>
              <a:t>2021-03-22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4590E-BCAB-44DF-94AB-543E868B39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4984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9FBB2-FDF9-4726-9FF0-25E912D7E3AB}" type="datetimeFigureOut">
              <a:rPr lang="ko-KR" altLang="en-US" smtClean="0"/>
              <a:t>2021-03-22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4590E-BCAB-44DF-94AB-543E868B39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1133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9FBB2-FDF9-4726-9FF0-25E912D7E3AB}" type="datetimeFigureOut">
              <a:rPr lang="ko-KR" altLang="en-US" smtClean="0"/>
              <a:t>2021-03-22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4590E-BCAB-44DF-94AB-543E868B39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1983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9FBB2-FDF9-4726-9FF0-25E912D7E3AB}" type="datetimeFigureOut">
              <a:rPr lang="ko-KR" altLang="en-US" smtClean="0"/>
              <a:t>2021-03-22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4590E-BCAB-44DF-94AB-543E868B39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166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9FBB2-FDF9-4726-9FF0-25E912D7E3AB}" type="datetimeFigureOut">
              <a:rPr lang="ko-KR" altLang="en-US" smtClean="0"/>
              <a:t>2021-03-22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4590E-BCAB-44DF-94AB-543E868B39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7359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9FBB2-FDF9-4726-9FF0-25E912D7E3AB}" type="datetimeFigureOut">
              <a:rPr lang="ko-KR" altLang="en-US" smtClean="0"/>
              <a:t>2021-03-22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4590E-BCAB-44DF-94AB-543E868B39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09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9FBB2-FDF9-4726-9FF0-25E912D7E3AB}" type="datetimeFigureOut">
              <a:rPr lang="ko-KR" altLang="en-US" smtClean="0"/>
              <a:t>2021-03-22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4590E-BCAB-44DF-94AB-543E868B39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5221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5" Type="http://schemas.openxmlformats.org/officeDocument/2006/relationships/slideLayout" Target="../slideLayouts/slideLayout22.xml"/><Relationship Id="rId4" Type="http://schemas.openxmlformats.org/officeDocument/2006/relationships/slideLayout" Target="../slideLayouts/slideLayout21.xml"/><Relationship Id="rId9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29FBB2-FDF9-4726-9FF0-25E912D7E3AB}" type="datetimeFigureOut">
              <a:rPr lang="ko-KR" altLang="en-US" smtClean="0"/>
              <a:t>2021-03-22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34590E-BCAB-44DF-94AB-543E868B39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1299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2947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0729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notesSlide" Target="../notesSlides/notesSlide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Layout" Target="../slideLayouts/slideLayout21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28837" y="128058"/>
            <a:ext cx="11749518" cy="304800"/>
          </a:xfrm>
          <a:prstGeom prst="rect">
            <a:avLst/>
          </a:prstGeom>
          <a:solidFill>
            <a:srgbClr val="0015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cs typeface="맑은 고딕 Semilight" panose="020B0502040204020203" pitchFamily="50" charset="-127"/>
              </a:rPr>
              <a:t>질의사항 </a:t>
            </a:r>
            <a:r>
              <a:rPr lang="en-US" altLang="ko-KR" sz="1200" b="1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cs typeface="맑은 고딕 Semilight" panose="020B0502040204020203" pitchFamily="50" charset="-127"/>
              </a:rPr>
              <a:t>- Before</a:t>
            </a:r>
            <a:endParaRPr lang="ko-KR" altLang="en-US" sz="1200" b="1" dirty="0">
              <a:latin typeface="나눔스퀘어_ac" panose="020B0600000101010101" pitchFamily="50" charset="-127"/>
              <a:ea typeface="나눔스퀘어_ac" panose="020B0600000101010101" pitchFamily="50" charset="-127"/>
              <a:cs typeface="맑은 고딕 Semilight" panose="020B0502040204020203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156" y="486405"/>
            <a:ext cx="11661199" cy="5768221"/>
          </a:xfrm>
          <a:prstGeom prst="rect">
            <a:avLst/>
          </a:prstGeom>
        </p:spPr>
      </p:pic>
      <p:sp>
        <p:nvSpPr>
          <p:cNvPr id="4" name="타원형 설명선 3"/>
          <p:cNvSpPr/>
          <p:nvPr/>
        </p:nvSpPr>
        <p:spPr>
          <a:xfrm>
            <a:off x="4460789" y="5054320"/>
            <a:ext cx="2228336" cy="873201"/>
          </a:xfrm>
          <a:prstGeom prst="wedgeEllipseCallou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tx1"/>
                </a:solidFill>
              </a:rPr>
              <a:t>데이터가 없어도 기본적으로 </a:t>
            </a:r>
            <a:r>
              <a:rPr lang="en-US" altLang="ko-KR" sz="1100" dirty="0" smtClean="0">
                <a:solidFill>
                  <a:schemeClr val="tx1"/>
                </a:solidFill>
              </a:rPr>
              <a:t>5</a:t>
            </a:r>
            <a:r>
              <a:rPr lang="ko-KR" altLang="en-US" sz="1100" dirty="0" smtClean="0">
                <a:solidFill>
                  <a:schemeClr val="tx1"/>
                </a:solidFill>
              </a:rPr>
              <a:t>년에 대한 차트 위치를 그려 주세요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2744230" y="6123507"/>
            <a:ext cx="8672384" cy="350109"/>
            <a:chOff x="1977081" y="2096528"/>
            <a:chExt cx="8672384" cy="350109"/>
          </a:xfrm>
        </p:grpSpPr>
        <p:sp>
          <p:nvSpPr>
            <p:cNvPr id="9" name="직사각형 8"/>
            <p:cNvSpPr/>
            <p:nvPr/>
          </p:nvSpPr>
          <p:spPr>
            <a:xfrm>
              <a:off x="1977081" y="2150075"/>
              <a:ext cx="8493211" cy="29656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127421" y="2096528"/>
              <a:ext cx="8522044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50" dirty="0" smtClean="0"/>
                <a:t>2017                                2018                                    2019                                 2020                                   2021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92768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28837" y="128058"/>
            <a:ext cx="11749518" cy="304800"/>
          </a:xfrm>
          <a:prstGeom prst="rect">
            <a:avLst/>
          </a:prstGeom>
          <a:solidFill>
            <a:srgbClr val="0015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cs typeface="맑은 고딕 Semilight" panose="020B0502040204020203" pitchFamily="50" charset="-127"/>
              </a:rPr>
              <a:t>질의사항 </a:t>
            </a:r>
            <a:r>
              <a:rPr lang="en-US" altLang="ko-KR" sz="1200" b="1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cs typeface="맑은 고딕 Semilight" panose="020B0502040204020203" pitchFamily="50" charset="-127"/>
              </a:rPr>
              <a:t>- Before</a:t>
            </a:r>
            <a:endParaRPr lang="ko-KR" altLang="en-US" sz="1200" b="1" dirty="0">
              <a:latin typeface="나눔스퀘어_ac" panose="020B0600000101010101" pitchFamily="50" charset="-127"/>
              <a:ea typeface="나눔스퀘어_ac" panose="020B0600000101010101" pitchFamily="50" charset="-127"/>
              <a:cs typeface="맑은 고딕 Semilight" panose="020B0502040204020203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837" y="572424"/>
            <a:ext cx="11749518" cy="6034322"/>
          </a:xfrm>
          <a:prstGeom prst="rect">
            <a:avLst/>
          </a:prstGeom>
        </p:spPr>
      </p:pic>
      <p:sp>
        <p:nvSpPr>
          <p:cNvPr id="4" name="타원형 설명선 3"/>
          <p:cNvSpPr/>
          <p:nvPr/>
        </p:nvSpPr>
        <p:spPr>
          <a:xfrm>
            <a:off x="4411361" y="1306104"/>
            <a:ext cx="4584357" cy="1239388"/>
          </a:xfrm>
          <a:prstGeom prst="wedgeEllipseCallou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 smtClean="0">
                <a:solidFill>
                  <a:schemeClr val="tx1"/>
                </a:solidFill>
              </a:rPr>
              <a:t>조회조건 변경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r>
              <a:rPr lang="ko-KR" altLang="en-US" sz="1100" dirty="0" smtClean="0">
                <a:solidFill>
                  <a:schemeClr val="tx1"/>
                </a:solidFill>
              </a:rPr>
              <a:t> </a:t>
            </a:r>
            <a:r>
              <a:rPr lang="en-US" altLang="ko-KR" sz="1100" dirty="0" smtClean="0">
                <a:solidFill>
                  <a:schemeClr val="tx1"/>
                </a:solidFill>
              </a:rPr>
              <a:t>- </a:t>
            </a:r>
            <a:r>
              <a:rPr lang="ko-KR" altLang="en-US" sz="1100" dirty="0" smtClean="0">
                <a:solidFill>
                  <a:schemeClr val="tx1"/>
                </a:solidFill>
              </a:rPr>
              <a:t>보고서 타입 변경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r>
              <a:rPr lang="en-US" altLang="ko-KR" sz="1100" dirty="0">
                <a:solidFill>
                  <a:schemeClr val="tx1"/>
                </a:solidFill>
              </a:rPr>
              <a:t> </a:t>
            </a:r>
            <a:r>
              <a:rPr lang="en-US" altLang="ko-KR" sz="1100" dirty="0" smtClean="0">
                <a:solidFill>
                  <a:schemeClr val="tx1"/>
                </a:solidFill>
              </a:rPr>
              <a:t>   1. </a:t>
            </a:r>
            <a:r>
              <a:rPr lang="ko-KR" altLang="en-US" sz="1100" dirty="0" err="1" smtClean="0">
                <a:solidFill>
                  <a:schemeClr val="tx1"/>
                </a:solidFill>
              </a:rPr>
              <a:t>시공담당자별</a:t>
            </a:r>
            <a:r>
              <a:rPr lang="ko-KR" altLang="en-US" sz="1100" dirty="0" smtClean="0">
                <a:solidFill>
                  <a:schemeClr val="tx1"/>
                </a:solidFill>
              </a:rPr>
              <a:t> 현황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r>
              <a:rPr lang="en-US" altLang="ko-KR" sz="1100" smtClean="0">
                <a:solidFill>
                  <a:schemeClr val="tx1"/>
                </a:solidFill>
              </a:rPr>
              <a:t>    2. </a:t>
            </a:r>
            <a:r>
              <a:rPr lang="ko-KR" altLang="en-US" sz="1100" smtClean="0">
                <a:solidFill>
                  <a:schemeClr val="tx1"/>
                </a:solidFill>
              </a:rPr>
              <a:t>개인별 연간 투자코드 배정현황</a:t>
            </a:r>
            <a:r>
              <a:rPr lang="en-US" altLang="ko-KR" sz="1100" smtClean="0">
                <a:solidFill>
                  <a:schemeClr val="tx1"/>
                </a:solidFill>
              </a:rPr>
              <a:t>  </a:t>
            </a:r>
          </a:p>
          <a:p>
            <a:r>
              <a:rPr lang="en-US" altLang="ko-KR" sz="1100" smtClean="0">
                <a:solidFill>
                  <a:schemeClr val="tx1"/>
                </a:solidFill>
              </a:rPr>
              <a:t>    2</a:t>
            </a:r>
            <a:r>
              <a:rPr lang="en-US" altLang="ko-KR" sz="1100" dirty="0" smtClean="0">
                <a:solidFill>
                  <a:schemeClr val="tx1"/>
                </a:solidFill>
              </a:rPr>
              <a:t>. </a:t>
            </a:r>
            <a:r>
              <a:rPr lang="ko-KR" altLang="en-US" sz="1100" dirty="0" err="1" smtClean="0">
                <a:solidFill>
                  <a:schemeClr val="tx1"/>
                </a:solidFill>
              </a:rPr>
              <a:t>주감독</a:t>
            </a:r>
            <a:r>
              <a:rPr lang="ko-KR" altLang="en-US" sz="1100" dirty="0" smtClean="0">
                <a:solidFill>
                  <a:schemeClr val="tx1"/>
                </a:solidFill>
              </a:rPr>
              <a:t> 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r>
              <a:rPr lang="en-US" altLang="ko-KR" sz="1100" dirty="0">
                <a:solidFill>
                  <a:schemeClr val="tx1"/>
                </a:solidFill>
              </a:rPr>
              <a:t> </a:t>
            </a:r>
            <a:r>
              <a:rPr lang="en-US" altLang="ko-KR" sz="1100" dirty="0" smtClean="0">
                <a:solidFill>
                  <a:schemeClr val="tx1"/>
                </a:solidFill>
              </a:rPr>
              <a:t>   3</a:t>
            </a:r>
            <a:r>
              <a:rPr lang="en-US" altLang="ko-KR" sz="1100" smtClean="0">
                <a:solidFill>
                  <a:schemeClr val="tx1"/>
                </a:solidFill>
              </a:rPr>
              <a:t>. </a:t>
            </a:r>
            <a:r>
              <a:rPr lang="ko-KR" altLang="en-US" sz="1100" smtClean="0">
                <a:solidFill>
                  <a:schemeClr val="tx1"/>
                </a:solidFill>
              </a:rPr>
              <a:t>보조감독</a:t>
            </a:r>
            <a:endParaRPr lang="en-US" altLang="ko-KR" sz="1100" smtClean="0">
              <a:solidFill>
                <a:schemeClr val="tx1"/>
              </a:solidFill>
            </a:endParaRPr>
          </a:p>
          <a:p>
            <a:r>
              <a:rPr lang="ko-KR" altLang="en-US" sz="1100" smtClean="0">
                <a:solidFill>
                  <a:schemeClr val="tx1"/>
                </a:solidFill>
              </a:rPr>
              <a:t> </a:t>
            </a:r>
            <a:r>
              <a:rPr lang="en-US" altLang="ko-KR" sz="1100" dirty="0" smtClean="0">
                <a:solidFill>
                  <a:schemeClr val="tx1"/>
                </a:solidFill>
              </a:rPr>
              <a:t>- </a:t>
            </a:r>
            <a:r>
              <a:rPr lang="ko-KR" altLang="en-US" sz="1100" smtClean="0">
                <a:solidFill>
                  <a:schemeClr val="tx1"/>
                </a:solidFill>
              </a:rPr>
              <a:t>공사진행상태 코드 </a:t>
            </a:r>
            <a:r>
              <a:rPr lang="ko-KR" altLang="en-US" sz="1100" dirty="0" smtClean="0">
                <a:solidFill>
                  <a:schemeClr val="tx1"/>
                </a:solidFill>
              </a:rPr>
              <a:t>추가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" name="타원형 설명선 4"/>
          <p:cNvSpPr/>
          <p:nvPr/>
        </p:nvSpPr>
        <p:spPr>
          <a:xfrm>
            <a:off x="1325380" y="2039784"/>
            <a:ext cx="3225114" cy="873201"/>
          </a:xfrm>
          <a:prstGeom prst="wedgeEllipseCallou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 smtClean="0">
                <a:solidFill>
                  <a:schemeClr val="tx1"/>
                </a:solidFill>
              </a:rPr>
              <a:t>유보 </a:t>
            </a:r>
            <a:r>
              <a:rPr lang="en-US" altLang="ko-KR" sz="1100" dirty="0" smtClean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1100" dirty="0" smtClean="0">
                <a:solidFill>
                  <a:schemeClr val="tx1"/>
                </a:solidFill>
                <a:sym typeface="Wingdings" panose="05000000000000000000" pitchFamily="2" charset="2"/>
              </a:rPr>
              <a:t>유보</a:t>
            </a:r>
            <a:r>
              <a:rPr lang="en-US" altLang="ko-KR" sz="1100" dirty="0" smtClean="0">
                <a:solidFill>
                  <a:schemeClr val="tx1"/>
                </a:solidFill>
                <a:sym typeface="Wingdings" panose="05000000000000000000" pitchFamily="2" charset="2"/>
              </a:rPr>
              <a:t>/</a:t>
            </a:r>
            <a:r>
              <a:rPr lang="ko-KR" altLang="en-US" sz="1100" dirty="0" smtClean="0">
                <a:solidFill>
                  <a:schemeClr val="tx1"/>
                </a:solidFill>
                <a:sym typeface="Wingdings" panose="05000000000000000000" pitchFamily="2" charset="2"/>
              </a:rPr>
              <a:t>기타로 변경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6" name="타원형 설명선 5"/>
          <p:cNvSpPr/>
          <p:nvPr/>
        </p:nvSpPr>
        <p:spPr>
          <a:xfrm>
            <a:off x="9036908" y="692385"/>
            <a:ext cx="3225114" cy="873201"/>
          </a:xfrm>
          <a:prstGeom prst="wedgeEllipseCallout">
            <a:avLst>
              <a:gd name="adj1" fmla="val 31019"/>
              <a:gd name="adj2" fmla="val 65330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 err="1" smtClean="0">
                <a:solidFill>
                  <a:schemeClr val="tx1"/>
                </a:solidFill>
              </a:rPr>
              <a:t>엑셀다운로드시</a:t>
            </a:r>
            <a:r>
              <a:rPr lang="ko-KR" altLang="en-US" sz="1100" dirty="0" smtClean="0">
                <a:solidFill>
                  <a:schemeClr val="tx1"/>
                </a:solidFill>
              </a:rPr>
              <a:t> 데이터가 나오지 않음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" name="타원 2"/>
          <p:cNvSpPr/>
          <p:nvPr/>
        </p:nvSpPr>
        <p:spPr>
          <a:xfrm>
            <a:off x="8484973" y="3220995"/>
            <a:ext cx="510746" cy="26361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/>
          <p:nvPr/>
        </p:nvCxnSpPr>
        <p:spPr>
          <a:xfrm flipV="1">
            <a:off x="8872151" y="1499286"/>
            <a:ext cx="1276865" cy="171347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6180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표 22">
            <a:extLst>
              <a:ext uri="{FF2B5EF4-FFF2-40B4-BE49-F238E27FC236}">
                <a16:creationId xmlns="" xmlns:a16="http://schemas.microsoft.com/office/drawing/2014/main" id="{FF472433-C078-40B6-9715-0BBB5F98B84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919286" y="705057"/>
          <a:ext cx="6516688" cy="95898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14389">
                  <a:extLst>
                    <a:ext uri="{9D8B030D-6E8A-4147-A177-3AD203B41FA5}">
                      <a16:colId xmlns="" xmlns:a16="http://schemas.microsoft.com/office/drawing/2014/main" val="3462417908"/>
                    </a:ext>
                  </a:extLst>
                </a:gridCol>
                <a:gridCol w="2443955">
                  <a:extLst>
                    <a:ext uri="{9D8B030D-6E8A-4147-A177-3AD203B41FA5}">
                      <a16:colId xmlns="" xmlns:a16="http://schemas.microsoft.com/office/drawing/2014/main" val="224039230"/>
                    </a:ext>
                  </a:extLst>
                </a:gridCol>
                <a:gridCol w="804070">
                  <a:extLst>
                    <a:ext uri="{9D8B030D-6E8A-4147-A177-3AD203B41FA5}">
                      <a16:colId xmlns="" xmlns:a16="http://schemas.microsoft.com/office/drawing/2014/main" val="192522072"/>
                    </a:ext>
                  </a:extLst>
                </a:gridCol>
                <a:gridCol w="2454274">
                  <a:extLst>
                    <a:ext uri="{9D8B030D-6E8A-4147-A177-3AD203B41FA5}">
                      <a16:colId xmlns="" xmlns:a16="http://schemas.microsoft.com/office/drawing/2014/main" val="1055559356"/>
                    </a:ext>
                  </a:extLst>
                </a:gridCol>
              </a:tblGrid>
              <a:tr h="319663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1" dirty="0" smtClean="0">
                          <a:solidFill>
                            <a:srgbClr val="034694"/>
                          </a:solidFill>
                          <a:latin typeface="+mn-ea"/>
                          <a:ea typeface="+mn-ea"/>
                          <a:cs typeface="Verdana" pitchFamily="34" charset="0"/>
                        </a:rPr>
                        <a:t>| 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Verdana" pitchFamily="34" charset="0"/>
                        </a:rPr>
                        <a:t>년도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Verdana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Verdana" pitchFamily="34" charset="0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>
                          <a:solidFill>
                            <a:srgbClr val="034694"/>
                          </a:solidFill>
                          <a:latin typeface="+mn-ea"/>
                          <a:ea typeface="+mn-ea"/>
                          <a:cs typeface="Verdana" pitchFamily="34" charset="0"/>
                        </a:rPr>
                        <a:t>| 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Verdana" pitchFamily="34" charset="0"/>
                        </a:rPr>
                        <a:t>지역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Verdana" pitchFamily="34" charset="0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690725812"/>
                  </a:ext>
                </a:extLst>
              </a:tr>
              <a:tr h="31966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smtClean="0">
                          <a:solidFill>
                            <a:srgbClr val="034694"/>
                          </a:solidFill>
                          <a:latin typeface="+mn-ea"/>
                          <a:ea typeface="+mn-ea"/>
                          <a:cs typeface="Verdana" pitchFamily="34" charset="0"/>
                        </a:rPr>
                        <a:t>| </a:t>
                      </a:r>
                      <a:r>
                        <a:rPr lang="ko-KR" altLang="en-US" sz="800" b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Verdana" pitchFamily="34" charset="0"/>
                        </a:rPr>
                        <a:t>보고서 타입</a:t>
                      </a:r>
                      <a:endParaRPr lang="ko-KR" altLang="en-US" sz="8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Verdana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Verdana" pitchFamily="34" charset="0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smtClean="0">
                          <a:solidFill>
                            <a:srgbClr val="034694"/>
                          </a:solidFill>
                          <a:latin typeface="+mn-ea"/>
                          <a:ea typeface="+mn-ea"/>
                          <a:cs typeface="Verdana" pitchFamily="34" charset="0"/>
                        </a:rPr>
                        <a:t>| </a:t>
                      </a:r>
                      <a:r>
                        <a:rPr lang="ko-KR" altLang="en-US" sz="800" b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Verdana" pitchFamily="34" charset="0"/>
                        </a:rPr>
                        <a:t>공사진행</a:t>
                      </a:r>
                      <a:endParaRPr lang="ko-KR" altLang="en-US" sz="8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Verdana" pitchFamily="34" charset="0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Verdana" pitchFamily="34" charset="0"/>
                        </a:rPr>
                        <a:t>□설계중   □제작중 </a:t>
                      </a:r>
                      <a:r>
                        <a:rPr lang="en-US" altLang="ko-KR" sz="800" b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Verdana" pitchFamily="34" charset="0"/>
                        </a:rPr>
                        <a:t>……….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637180786"/>
                  </a:ext>
                </a:extLst>
              </a:tr>
              <a:tr h="3196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smtClean="0">
                          <a:solidFill>
                            <a:srgbClr val="034694"/>
                          </a:solidFill>
                          <a:latin typeface="+mn-ea"/>
                          <a:ea typeface="+mn-ea"/>
                          <a:cs typeface="Verdana" pitchFamily="34" charset="0"/>
                        </a:rPr>
                        <a:t>| </a:t>
                      </a:r>
                      <a:r>
                        <a:rPr lang="ko-KR" altLang="en-US" sz="800" b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Verdana" pitchFamily="34" charset="0"/>
                        </a:rPr>
                        <a:t>시공담당자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Verdana" pitchFamily="34" charset="0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Verdana" pitchFamily="34" charset="0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Verdana" pitchFamily="34" charset="0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6" name="텍스트 개체 틀 5"/>
          <p:cNvSpPr txBox="1">
            <a:spLocks/>
          </p:cNvSpPr>
          <p:nvPr/>
        </p:nvSpPr>
        <p:spPr>
          <a:xfrm>
            <a:off x="6919776" y="0"/>
            <a:ext cx="1440000" cy="252000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" b="0" kern="1200">
                <a:solidFill>
                  <a:schemeClr val="tx1"/>
                </a:solidFill>
                <a:latin typeface="Century Gothic" panose="020B0502020202020204" pitchFamily="34" charset="0"/>
                <a:ea typeface="맑은 고딕 Semilight" panose="020B0502040204020203" pitchFamily="50" charset="-127"/>
                <a:cs typeface="맑은 고딕 Semilight" panose="020B0502040204020203" pitchFamily="50" charset="-127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dirty="0">
                <a:solidFill>
                  <a:sysClr val="windowText" lastClr="000000"/>
                </a:solidFill>
                <a:latin typeface="맑은 고딕 Semilight" panose="020B0502040204020203" pitchFamily="50" charset="-127"/>
              </a:rPr>
              <a:t>TBD</a:t>
            </a:r>
            <a:endParaRPr lang="ko-KR" altLang="en-US" dirty="0">
              <a:solidFill>
                <a:sysClr val="windowText" lastClr="000000"/>
              </a:solidFill>
              <a:latin typeface="맑은 고딕 Semilight" panose="020B0502040204020203" pitchFamily="50" charset="-127"/>
            </a:endParaRPr>
          </a:p>
        </p:txBody>
      </p:sp>
      <p:sp>
        <p:nvSpPr>
          <p:cNvPr id="28" name="텍스트 개체 틀 1"/>
          <p:cNvSpPr txBox="1">
            <a:spLocks/>
          </p:cNvSpPr>
          <p:nvPr/>
        </p:nvSpPr>
        <p:spPr>
          <a:xfrm>
            <a:off x="2457450" y="0"/>
            <a:ext cx="3530600" cy="252000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" b="0" kern="1200">
                <a:solidFill>
                  <a:schemeClr val="tx1"/>
                </a:solidFill>
                <a:latin typeface="Century Gothic" panose="020B0502020202020204" pitchFamily="34" charset="0"/>
                <a:ea typeface="맑은 고딕 Semilight" panose="020B0502040204020203" pitchFamily="50" charset="-127"/>
                <a:cs typeface="맑은 고딕 Semilight" panose="020B0502040204020203" pitchFamily="50" charset="-127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dirty="0">
                <a:solidFill>
                  <a:sysClr val="windowText" lastClr="000000"/>
                </a:solidFill>
                <a:latin typeface="맑은 고딕 Semilight" panose="020B0502040204020203" pitchFamily="50" charset="-127"/>
              </a:rPr>
              <a:t>시공현황 </a:t>
            </a:r>
            <a:r>
              <a:rPr lang="en-US" altLang="ko-KR" dirty="0">
                <a:solidFill>
                  <a:sysClr val="windowText" lastClr="000000"/>
                </a:solidFill>
                <a:latin typeface="맑은 고딕 Semilight" panose="020B0502040204020203" pitchFamily="50" charset="-127"/>
              </a:rPr>
              <a:t>&gt; </a:t>
            </a:r>
            <a:r>
              <a:rPr lang="ko-KR" altLang="en-US" dirty="0">
                <a:solidFill>
                  <a:sysClr val="windowText" lastClr="000000"/>
                </a:solidFill>
                <a:latin typeface="맑은 고딕 Semilight" panose="020B0502040204020203" pitchFamily="50" charset="-127"/>
              </a:rPr>
              <a:t>시공담당자별현황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789949" y="410549"/>
            <a:ext cx="230223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92075" indent="-92075" defTabSz="457200" latinLnBrk="0">
              <a:buFont typeface="Arial" panose="020B0604020202020204" pitchFamily="34" charset="0"/>
              <a:buChar char="•"/>
            </a:pPr>
            <a:r>
              <a:rPr lang="ko-KR" altLang="en-US" sz="1000" dirty="0">
                <a:solidFill>
                  <a:prstClr val="black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홈 </a:t>
            </a:r>
            <a:r>
              <a:rPr lang="en-US" altLang="ko-KR" sz="1000" dirty="0">
                <a:solidFill>
                  <a:prstClr val="black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&gt; </a:t>
            </a:r>
            <a:r>
              <a:rPr lang="ko-KR" altLang="en-US" sz="1000" dirty="0">
                <a:solidFill>
                  <a:prstClr val="black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시공현황 </a:t>
            </a:r>
            <a:r>
              <a:rPr lang="en-US" altLang="ko-KR" sz="1000" dirty="0">
                <a:solidFill>
                  <a:prstClr val="black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&gt; </a:t>
            </a:r>
            <a:r>
              <a:rPr lang="ko-KR" altLang="en-US" sz="1000" b="1" dirty="0" err="1">
                <a:solidFill>
                  <a:srgbClr val="005B8C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시공담당자별</a:t>
            </a:r>
            <a:r>
              <a:rPr lang="ko-KR" altLang="en-US" sz="1000" b="1" dirty="0">
                <a:solidFill>
                  <a:srgbClr val="005B8C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 현황</a:t>
            </a:r>
          </a:p>
        </p:txBody>
      </p:sp>
      <p:graphicFrame>
        <p:nvGraphicFramePr>
          <p:cNvPr id="38" name="표 37">
            <a:extLst>
              <a:ext uri="{FF2B5EF4-FFF2-40B4-BE49-F238E27FC236}">
                <a16:creationId xmlns="" xmlns:a16="http://schemas.microsoft.com/office/drawing/2014/main" id="{D9950D27-9B9D-45CB-80C7-7C29347154B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109533" y="766213"/>
          <a:ext cx="938224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822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포항                    ▼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9" name="표 38">
            <a:extLst>
              <a:ext uri="{FF2B5EF4-FFF2-40B4-BE49-F238E27FC236}">
                <a16:creationId xmlns="" xmlns:a16="http://schemas.microsoft.com/office/drawing/2014/main" id="{D9950D27-9B9D-45CB-80C7-7C29347154B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782888" y="766213"/>
          <a:ext cx="1080659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65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전체                        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▼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4" name="표 43"/>
          <p:cNvGraphicFramePr>
            <a:graphicFrameLocks noGrp="1"/>
          </p:cNvGraphicFramePr>
          <p:nvPr>
            <p:extLst/>
          </p:nvPr>
        </p:nvGraphicFramePr>
        <p:xfrm>
          <a:off x="6857583" y="438787"/>
          <a:ext cx="1584918" cy="213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28306">
                  <a:extLst>
                    <a:ext uri="{9D8B030D-6E8A-4147-A177-3AD203B41FA5}">
                      <a16:colId xmlns="" xmlns:a16="http://schemas.microsoft.com/office/drawing/2014/main" val="1160150952"/>
                    </a:ext>
                  </a:extLst>
                </a:gridCol>
                <a:gridCol w="528306">
                  <a:extLst>
                    <a:ext uri="{9D8B030D-6E8A-4147-A177-3AD203B41FA5}">
                      <a16:colId xmlns="" xmlns:a16="http://schemas.microsoft.com/office/drawing/2014/main" val="1088250618"/>
                    </a:ext>
                  </a:extLst>
                </a:gridCol>
                <a:gridCol w="528306">
                  <a:extLst>
                    <a:ext uri="{9D8B030D-6E8A-4147-A177-3AD203B41FA5}">
                      <a16:colId xmlns="" xmlns:a16="http://schemas.microsoft.com/office/drawing/2014/main" val="3030106663"/>
                    </a:ext>
                  </a:extLst>
                </a:gridCol>
              </a:tblGrid>
              <a:tr h="198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Verdana" pitchFamily="34" charset="0"/>
                        </a:rPr>
                        <a:t>조회</a:t>
                      </a:r>
                      <a:endParaRPr kumimoji="0" lang="en-US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Verdana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Verdana" pitchFamily="34" charset="0"/>
                        </a:rPr>
                        <a:t>보고서</a:t>
                      </a:r>
                      <a:endParaRPr kumimoji="0" lang="en-US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Verdana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8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Verdana" pitchFamily="34" charset="0"/>
                        </a:rPr>
                        <a:t>조회</a:t>
                      </a:r>
                      <a:endParaRPr kumimoji="0" lang="en-US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Verdana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8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718961773"/>
                  </a:ext>
                </a:extLst>
              </a:tr>
            </a:tbl>
          </a:graphicData>
        </a:graphic>
      </p:graphicFrame>
      <p:graphicFrame>
        <p:nvGraphicFramePr>
          <p:cNvPr id="7" name="차트 6"/>
          <p:cNvGraphicFramePr/>
          <p:nvPr>
            <p:extLst/>
          </p:nvPr>
        </p:nvGraphicFramePr>
        <p:xfrm>
          <a:off x="1919286" y="2537254"/>
          <a:ext cx="6516673" cy="34585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직사각형 4"/>
          <p:cNvSpPr/>
          <p:nvPr/>
        </p:nvSpPr>
        <p:spPr>
          <a:xfrm>
            <a:off x="7326491" y="2211931"/>
            <a:ext cx="111601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defTabSz="457200" latinLnBrk="0"/>
            <a:r>
              <a:rPr lang="en-US" altLang="ko-KR" sz="800" b="1" dirty="0">
                <a:solidFill>
                  <a:prstClr val="white"/>
                </a:solidFill>
                <a:latin typeface="맑은 고딕" panose="020B0503020000020004" pitchFamily="50" charset="-127"/>
              </a:rPr>
              <a:t>2021/01/14</a:t>
            </a:r>
            <a:r>
              <a:rPr lang="ko-KR" altLang="en-US" sz="800" b="1" dirty="0">
                <a:solidFill>
                  <a:prstClr val="white"/>
                </a:solidFill>
                <a:latin typeface="맑은 고딕" panose="020B0503020000020004" pitchFamily="50" charset="-127"/>
              </a:rPr>
              <a:t>일 현재</a:t>
            </a:r>
            <a:r>
              <a:rPr lang="ko-KR" altLang="en-US" sz="800" b="1" dirty="0">
                <a:solidFill>
                  <a:prstClr val="white"/>
                </a:solidFill>
              </a:rPr>
              <a:t> 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1891270" y="2211931"/>
            <a:ext cx="56618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57200" latinLnBrk="0"/>
            <a:r>
              <a:rPr lang="en-US" altLang="ko-KR" sz="800" b="1" dirty="0">
                <a:solidFill>
                  <a:prstClr val="white"/>
                </a:solidFill>
                <a:latin typeface="맑은 고딕" panose="020B0503020000020004" pitchFamily="50" charset="-127"/>
              </a:rPr>
              <a:t>[</a:t>
            </a:r>
            <a:r>
              <a:rPr lang="ko-KR" altLang="en-US" sz="800" b="1" dirty="0" err="1">
                <a:solidFill>
                  <a:prstClr val="white"/>
                </a:solidFill>
                <a:latin typeface="맑은 고딕" panose="020B0503020000020004" pitchFamily="50" charset="-127"/>
              </a:rPr>
              <a:t>공사중</a:t>
            </a:r>
            <a:r>
              <a:rPr lang="en-US" altLang="ko-KR" sz="800" b="1" dirty="0">
                <a:solidFill>
                  <a:prstClr val="white"/>
                </a:solidFill>
                <a:latin typeface="맑은 고딕" panose="020B0503020000020004" pitchFamily="50" charset="-127"/>
              </a:rPr>
              <a:t>]</a:t>
            </a:r>
            <a:endParaRPr lang="ko-KR" altLang="en-US" sz="800" b="1" dirty="0">
              <a:solidFill>
                <a:prstClr val="white"/>
              </a:solidFill>
            </a:endParaRPr>
          </a:p>
        </p:txBody>
      </p:sp>
      <p:graphicFrame>
        <p:nvGraphicFramePr>
          <p:cNvPr id="21" name="표 20">
            <a:extLst>
              <a:ext uri="{FF2B5EF4-FFF2-40B4-BE49-F238E27FC236}">
                <a16:creationId xmlns="" xmlns:a16="http://schemas.microsoft.com/office/drawing/2014/main" id="{79F8EBB5-92B5-4984-86EC-96B75A99EFF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564229" y="577956"/>
          <a:ext cx="2103771" cy="2623920"/>
        </p:xfrm>
        <a:graphic>
          <a:graphicData uri="http://schemas.openxmlformats.org/drawingml/2006/table">
            <a:tbl>
              <a:tblPr firstRow="1" bandRow="1"/>
              <a:tblGrid>
                <a:gridCol w="252916">
                  <a:extLst>
                    <a:ext uri="{9D8B030D-6E8A-4147-A177-3AD203B41FA5}">
                      <a16:colId xmlns="" xmlns:a16="http://schemas.microsoft.com/office/drawing/2014/main" val="298663235"/>
                    </a:ext>
                  </a:extLst>
                </a:gridCol>
                <a:gridCol w="1850855">
                  <a:extLst>
                    <a:ext uri="{9D8B030D-6E8A-4147-A177-3AD203B41FA5}">
                      <a16:colId xmlns="" xmlns:a16="http://schemas.microsoft.com/office/drawing/2014/main" val="88495004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맑은 고딕 Semilight" panose="020B0502040204020203" pitchFamily="50" charset="-127"/>
                          <a:cs typeface="Calibri" panose="020F0502020204030204" pitchFamily="34" charset="0"/>
                        </a:rPr>
                        <a:t>1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맑은 고딕 Semilight" panose="020B0502040204020203" pitchFamily="50" charset="-127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맑은 고딕 Semilight" panose="020B0502040204020203" pitchFamily="50" charset="-127"/>
                          <a:cs typeface="Calibri" panose="020F0502020204030204" pitchFamily="34" charset="0"/>
                        </a:rPr>
                        <a:t>[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맑은 고딕 Semilight" panose="020B0502040204020203" pitchFamily="50" charset="-127"/>
                          <a:cs typeface="Calibri" panose="020F0502020204030204" pitchFamily="34" charset="0"/>
                        </a:rPr>
                        <a:t>검색 영역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맑은 고딕 Semilight" panose="020B0502040204020203" pitchFamily="50" charset="-127"/>
                          <a:cs typeface="Calibri" panose="020F0502020204030204" pitchFamily="34" charset="0"/>
                        </a:rPr>
                        <a:t>]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맑은 고딕 Semilight" panose="020B0502040204020203" pitchFamily="50" charset="-127"/>
                          <a:cs typeface="Calibri" panose="020F0502020204030204" pitchFamily="34" charset="0"/>
                        </a:rPr>
                        <a:t>-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맑은 고딕 Semilight" panose="020B0502040204020203" pitchFamily="50" charset="-127"/>
                          <a:cs typeface="Calibri" panose="020F0502020204030204" pitchFamily="34" charset="0"/>
                        </a:rPr>
                        <a:t>기간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맑은 고딕 Semilight" panose="020B0502040204020203" pitchFamily="50" charset="-127"/>
                          <a:cs typeface="Calibri" panose="020F0502020204030204" pitchFamily="34" charset="0"/>
                        </a:rPr>
                        <a:t>: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맑은 고딕 Semilight" panose="020B0502040204020203" pitchFamily="50" charset="-127"/>
                          <a:cs typeface="Calibri" panose="020F0502020204030204" pitchFamily="34" charset="0"/>
                        </a:rPr>
                        <a:t>현재 년도 선택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맑은 고딕 Semilight" panose="020B0502040204020203" pitchFamily="50" charset="-127"/>
                          <a:cs typeface="Calibri" panose="020F0502020204030204" pitchFamily="34" charset="0"/>
                        </a:rPr>
                        <a:t>default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맑은 고딕 Semilight" panose="020B0502040204020203" pitchFamily="50" charset="-127"/>
                          <a:cs typeface="Calibri" panose="020F0502020204030204" pitchFamily="34" charset="0"/>
                        </a:rPr>
                        <a:t>-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맑은 고딕 Semilight" panose="020B0502040204020203" pitchFamily="50" charset="-127"/>
                          <a:cs typeface="Calibri" panose="020F0502020204030204" pitchFamily="34" charset="0"/>
                        </a:rPr>
                        <a:t>지역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맑은 고딕 Semilight" panose="020B0502040204020203" pitchFamily="50" charset="-127"/>
                          <a:cs typeface="Calibri" panose="020F0502020204030204" pitchFamily="34" charset="0"/>
                        </a:rPr>
                        <a:t> :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맑은 고딕 Semilight" panose="020B0502040204020203" pitchFamily="50" charset="-127"/>
                          <a:cs typeface="Calibri" panose="020F0502020204030204" pitchFamily="34" charset="0"/>
                        </a:rPr>
                        <a:t>로그인 사용자 지역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맑은 고딕 Semilight" panose="020B0502040204020203" pitchFamily="50" charset="-127"/>
                          <a:cs typeface="Calibri" panose="020F0502020204030204" pitchFamily="34" charset="0"/>
                        </a:rPr>
                        <a:t>default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맑은 고딕 Semilight" panose="020B0502040204020203" pitchFamily="50" charset="-127"/>
                          <a:cs typeface="Calibri" panose="020F0502020204030204" pitchFamily="34" charset="0"/>
                        </a:rPr>
                        <a:t>-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맑은 고딕 Semilight" panose="020B0502040204020203" pitchFamily="50" charset="-127"/>
                          <a:cs typeface="Calibri" panose="020F0502020204030204" pitchFamily="34" charset="0"/>
                        </a:rPr>
                        <a:t>보고서타입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맑은 고딕 Semilight" panose="020B0502040204020203" pitchFamily="50" charset="-127"/>
                          <a:cs typeface="Calibri" panose="020F0502020204030204" pitchFamily="34" charset="0"/>
                        </a:rPr>
                        <a:t>: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맑은 고딕 Semilight" panose="020B0502040204020203" pitchFamily="50" charset="-127"/>
                          <a:cs typeface="Calibri" panose="020F0502020204030204" pitchFamily="34" charset="0"/>
                        </a:rPr>
                        <a:t>선택에 따라 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맑은 고딕 Semilight" panose="020B0502040204020203" pitchFamily="50" charset="-127"/>
                          <a:cs typeface="Calibri" panose="020F0502020204030204" pitchFamily="34" charset="0"/>
                        </a:rPr>
                        <a:t>[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맑은 고딕 Semilight" panose="020B0502040204020203" pitchFamily="50" charset="-127"/>
                          <a:cs typeface="Calibri" panose="020F0502020204030204" pitchFamily="34" charset="0"/>
                        </a:rPr>
                        <a:t>조회영역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맑은 고딕 Semilight" panose="020B0502040204020203" pitchFamily="50" charset="-127"/>
                          <a:cs typeface="Calibri" panose="020F0502020204030204" pitchFamily="34" charset="0"/>
                        </a:rPr>
                        <a:t>]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맑은 고딕 Semilight" panose="020B0502040204020203" pitchFamily="50" charset="-127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맑은 고딕 Semilight" panose="020B0502040204020203" pitchFamily="50" charset="-127"/>
                          <a:cs typeface="Calibri" panose="020F0502020204030204" pitchFamily="34" charset="0"/>
                        </a:rPr>
                        <a:t>변경 노출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맑은 고딕 Semilight" panose="020B0502040204020203" pitchFamily="50" charset="-127"/>
                        <a:cs typeface="Calibri" panose="020F0502020204030204" pitchFamily="34" charset="0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5726715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맑은 고딕 Semilight" panose="020B0502040204020203" pitchFamily="50" charset="-127"/>
                          <a:cs typeface="Calibri" panose="020F0502020204030204" pitchFamily="34" charset="0"/>
                        </a:rPr>
                        <a:t>2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맑은 고딕 Semilight" panose="020B0502040204020203" pitchFamily="50" charset="-127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맑은 고딕 Semilight" panose="020B0502040204020203" pitchFamily="50" charset="-127"/>
                          <a:cs typeface="Calibri" panose="020F0502020204030204" pitchFamily="34" charset="0"/>
                        </a:rPr>
                        <a:t>[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맑은 고딕 Semilight" panose="020B0502040204020203" pitchFamily="50" charset="-127"/>
                          <a:cs typeface="Calibri" panose="020F0502020204030204" pitchFamily="34" charset="0"/>
                        </a:rPr>
                        <a:t>조회 영역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맑은 고딕 Semilight" panose="020B0502040204020203" pitchFamily="50" charset="-127"/>
                          <a:cs typeface="Calibri" panose="020F0502020204030204" pitchFamily="34" charset="0"/>
                        </a:rPr>
                        <a:t>]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맑은 고딕 Semilight" panose="020B0502040204020203" pitchFamily="50" charset="-127"/>
                          <a:cs typeface="Calibri" panose="020F0502020204030204" pitchFamily="34" charset="0"/>
                        </a:rPr>
                        <a:t>-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맑은 고딕 Semilight" panose="020B0502040204020203" pitchFamily="50" charset="-127"/>
                          <a:cs typeface="Calibri" panose="020F0502020204030204" pitchFamily="34" charset="0"/>
                        </a:rPr>
                        <a:t>투자코드 단위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맑은 고딕 Semilight" panose="020B0502040204020203" pitchFamily="50" charset="-127"/>
                        <a:cs typeface="Calibri" panose="020F0502020204030204" pitchFamily="34" charset="0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맑은 고딕 Semilight" panose="020B0502040204020203" pitchFamily="50" charset="-127"/>
                          <a:cs typeface="Calibri" panose="020F0502020204030204" pitchFamily="34" charset="0"/>
                        </a:rPr>
                        <a:t>-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맑은 고딕 Semilight" panose="020B0502040204020203" pitchFamily="50" charset="-127"/>
                          <a:cs typeface="Calibri" panose="020F0502020204030204" pitchFamily="34" charset="0"/>
                        </a:rPr>
                        <a:t>투자코드 사용여부 </a:t>
                      </a:r>
                      <a:r>
                        <a:rPr lang="en-US" altLang="ko-KR" sz="800" b="0" baseline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맑은 고딕 Semilight" panose="020B0502040204020203" pitchFamily="50" charset="-127"/>
                          <a:cs typeface="Calibri" panose="020F0502020204030204" pitchFamily="34" charset="0"/>
                        </a:rPr>
                        <a:t>Y</a:t>
                      </a:r>
                      <a:r>
                        <a:rPr lang="ko-KR" altLang="en-US" sz="800" b="0" baseline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맑은 고딕 Semilight" panose="020B0502040204020203" pitchFamily="50" charset="-127"/>
                          <a:cs typeface="Calibri" panose="020F0502020204030204" pitchFamily="34" charset="0"/>
                        </a:rPr>
                        <a:t>공사건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맑은 고딕 Semilight" panose="020B0502040204020203" pitchFamily="50" charset="-127"/>
                          <a:cs typeface="Calibri" panose="020F0502020204030204" pitchFamily="34" charset="0"/>
                        </a:rPr>
                        <a:t>조회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맑은 고딕 Semilight" panose="020B0502040204020203" pitchFamily="50" charset="-127"/>
                        <a:cs typeface="Calibri" panose="020F0502020204030204" pitchFamily="34" charset="0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맑은 고딕 Semilight" panose="020B0502040204020203" pitchFamily="50" charset="-127"/>
                          <a:cs typeface="Calibri" panose="020F0502020204030204" pitchFamily="34" charset="0"/>
                        </a:rPr>
                        <a:t>-</a:t>
                      </a: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맑은 고딕 Semilight" panose="020B0502040204020203" pitchFamily="50" charset="-127"/>
                          <a:cs typeface="Calibri" panose="020F0502020204030204" pitchFamily="34" charset="0"/>
                        </a:rPr>
                        <a:t>주감독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맑은 고딕 Semilight" panose="020B0502040204020203" pitchFamily="50" charset="-127"/>
                          <a:cs typeface="Calibri" panose="020F0502020204030204" pitchFamily="34" charset="0"/>
                        </a:rPr>
                        <a:t>(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맑은 고딕 Semilight" panose="020B0502040204020203" pitchFamily="50" charset="-127"/>
                          <a:cs typeface="Calibri" panose="020F0502020204030204" pitchFamily="34" charset="0"/>
                        </a:rPr>
                        <a:t>시공담당자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맑은 고딕 Semilight" panose="020B0502040204020203" pitchFamily="50" charset="-127"/>
                          <a:cs typeface="Calibri" panose="020F0502020204030204" pitchFamily="34" charset="0"/>
                        </a:rPr>
                        <a:t>)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맑은 고딕 Semilight" panose="020B0502040204020203" pitchFamily="50" charset="-127"/>
                          <a:cs typeface="Calibri" panose="020F0502020204030204" pitchFamily="34" charset="0"/>
                        </a:rPr>
                        <a:t>별 </a:t>
                      </a: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맑은 고딕 Semilight" panose="020B0502040204020203" pitchFamily="50" charset="-127"/>
                          <a:cs typeface="Calibri" panose="020F0502020204030204" pitchFamily="34" charset="0"/>
                        </a:rPr>
                        <a:t>공사중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맑은 고딕 Semilight" panose="020B0502040204020203" pitchFamily="50" charset="-127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ko-KR" altLang="en-US" sz="800" b="0" baseline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맑은 고딕 Semilight" panose="020B0502040204020203" pitchFamily="50" charset="-127"/>
                          <a:cs typeface="Calibri" panose="020F0502020204030204" pitchFamily="34" charset="0"/>
                        </a:rPr>
                        <a:t>투자코드 건수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맑은 고딕 Semilight" panose="020B0502040204020203" pitchFamily="50" charset="-127"/>
                          <a:cs typeface="Calibri" panose="020F0502020204030204" pitchFamily="34" charset="0"/>
                        </a:rPr>
                        <a:t>전체 조회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맑은 고딕 Semilight" panose="020B0502040204020203" pitchFamily="50" charset="-127"/>
                        <a:cs typeface="Calibri" panose="020F0502020204030204" pitchFamily="34" charset="0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13934642"/>
                  </a:ext>
                </a:extLst>
              </a:tr>
              <a:tr h="0"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l"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맑은 고딕 Semilight" panose="020B0502040204020203" pitchFamily="50" charset="-127"/>
                          <a:cs typeface="Calibri" panose="020F0502020204030204" pitchFamily="34" charset="0"/>
                        </a:rPr>
                        <a:t>Event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맑은 고딕 Semilight" panose="020B0502040204020203" pitchFamily="50" charset="-127"/>
                        <a:cs typeface="Calibri" panose="020F0502020204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en-US" altLang="ko-KR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158547652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b="1" dirty="0">
                          <a:solidFill>
                            <a:srgbClr val="7030A0"/>
                          </a:solidFill>
                          <a:latin typeface="Calibri" panose="020F0502020204030204" pitchFamily="34" charset="0"/>
                          <a:ea typeface="맑은 고딕 Semilight" panose="020B0502040204020203" pitchFamily="50" charset="-127"/>
                          <a:cs typeface="Calibri" panose="020F0502020204030204" pitchFamily="34" charset="0"/>
                        </a:rPr>
                        <a:t>E1</a:t>
                      </a:r>
                      <a:endParaRPr lang="ko-KR" altLang="en-US" sz="800" b="1" dirty="0">
                        <a:solidFill>
                          <a:srgbClr val="7030A0"/>
                        </a:solidFill>
                        <a:latin typeface="Calibri" panose="020F0502020204030204" pitchFamily="34" charset="0"/>
                        <a:ea typeface="맑은 고딕 Semilight" panose="020B0502040204020203" pitchFamily="50" charset="-127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l" latinLnBrk="1"/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맑은 고딕 Semilight" panose="020B0502040204020203" pitchFamily="50" charset="-127"/>
                        <a:cs typeface="Calibri" panose="020F0502020204030204" pitchFamily="34" charset="0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0"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l"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맑은 고딕 Semilight" panose="020B0502040204020203" pitchFamily="50" charset="-127"/>
                          <a:cs typeface="Calibri" panose="020F0502020204030204" pitchFamily="34" charset="0"/>
                        </a:rPr>
                        <a:t>Link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맑은 고딕 Semilight" panose="020B0502040204020203" pitchFamily="50" charset="-127"/>
                        <a:cs typeface="Calibri" panose="020F0502020204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en-US" altLang="ko-KR" sz="800" b="1" dirty="0">
                        <a:solidFill>
                          <a:schemeClr val="tx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accent1"/>
                          </a:solidFill>
                          <a:latin typeface="Calibri" panose="020F0502020204030204" pitchFamily="34" charset="0"/>
                          <a:ea typeface="맑은 고딕 Semilight" panose="020B0502040204020203" pitchFamily="50" charset="-127"/>
                          <a:cs typeface="Calibri" panose="020F0502020204030204" pitchFamily="34" charset="0"/>
                        </a:rPr>
                        <a:t>L1</a:t>
                      </a:r>
                      <a:endParaRPr lang="ko-KR" altLang="en-US" sz="800" b="1" dirty="0">
                        <a:solidFill>
                          <a:schemeClr val="accent1"/>
                        </a:solidFill>
                        <a:latin typeface="Calibri" panose="020F0502020204030204" pitchFamily="34" charset="0"/>
                        <a:ea typeface="맑은 고딕 Semilight" panose="020B0502040204020203" pitchFamily="50" charset="-127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indent="0" algn="l" latinLnBrk="1">
                        <a:buFontTx/>
                        <a:buNone/>
                      </a:pPr>
                      <a:r>
                        <a:rPr lang="ko-KR" altLang="en-US" sz="800" b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맑은 고딕 Semilight" panose="020B0502040204020203" pitchFamily="50" charset="-127"/>
                          <a:cs typeface="Calibri" panose="020F0502020204030204" pitchFamily="34" charset="0"/>
                        </a:rPr>
                        <a:t>검색조건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맑은 고딕 Semilight" panose="020B0502040204020203" pitchFamily="50" charset="-127"/>
                          <a:cs typeface="Calibri" panose="020F0502020204030204" pitchFamily="34" charset="0"/>
                        </a:rPr>
                        <a:t>조회 처리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맑은 고딕 Semilight" panose="020B0502040204020203" pitchFamily="50" charset="-127"/>
                        <a:cs typeface="Calibri" panose="020F0502020204030204" pitchFamily="34" charset="0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4472C4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맑은 고딕 Semilight" panose="020B0502040204020203" pitchFamily="50" charset="-127"/>
                          <a:cs typeface="Calibri" panose="020F0502020204030204" pitchFamily="34" charset="0"/>
                        </a:rPr>
                        <a:t>L2</a:t>
                      </a:r>
                      <a:endParaRPr kumimoji="0" lang="ko-KR" altLang="en-US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472C4"/>
                        </a:solidFill>
                        <a:effectLst/>
                        <a:uLnTx/>
                        <a:uFillTx/>
                        <a:latin typeface="Calibri" panose="020F0502020204030204" pitchFamily="34" charset="0"/>
                        <a:ea typeface="맑은 고딕 Semilight" panose="020B0502040204020203" pitchFamily="50" charset="-127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맑은 고딕 Semilight" panose="020B0502040204020203" pitchFamily="50" charset="-127"/>
                          <a:cs typeface="Calibri" panose="020F0502020204030204" pitchFamily="34" charset="0"/>
                        </a:rPr>
                        <a:t>[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맑은 고딕 Semilight" panose="020B0502040204020203" pitchFamily="50" charset="-127"/>
                          <a:cs typeface="Calibri" panose="020F0502020204030204" pitchFamily="34" charset="0"/>
                        </a:rPr>
                        <a:t>조회영역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맑은 고딕 Semilight" panose="020B0502040204020203" pitchFamily="50" charset="-127"/>
                          <a:cs typeface="Calibri" panose="020F0502020204030204" pitchFamily="34" charset="0"/>
                        </a:rPr>
                        <a:t>]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맑은 고딕 Semilight" panose="020B0502040204020203" pitchFamily="50" charset="-127"/>
                          <a:cs typeface="Calibri" panose="020F0502020204030204" pitchFamily="34" charset="0"/>
                        </a:rPr>
                        <a:t>보고서 출력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맑은 고딕 Semilight" panose="020B0502040204020203" pitchFamily="50" charset="-127"/>
                        <a:cs typeface="Calibri" panose="020F0502020204030204" pitchFamily="34" charset="0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45442258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accent1"/>
                          </a:solidFill>
                          <a:latin typeface="Calibri" panose="020F0502020204030204" pitchFamily="34" charset="0"/>
                          <a:ea typeface="맑은 고딕 Semilight" panose="020B0502040204020203" pitchFamily="50" charset="-127"/>
                          <a:cs typeface="Calibri" panose="020F0502020204030204" pitchFamily="34" charset="0"/>
                        </a:rPr>
                        <a:t>L3</a:t>
                      </a:r>
                      <a:endParaRPr lang="ko-KR" altLang="en-US" sz="800" b="1" dirty="0">
                        <a:solidFill>
                          <a:schemeClr val="accent1"/>
                        </a:solidFill>
                        <a:latin typeface="Calibri" panose="020F0502020204030204" pitchFamily="34" charset="0"/>
                        <a:ea typeface="맑은 고딕 Semilight" panose="020B0502040204020203" pitchFamily="50" charset="-127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맑은 고딕 Semilight" panose="020B0502040204020203" pitchFamily="50" charset="-127"/>
                          <a:cs typeface="Calibri" panose="020F0502020204030204" pitchFamily="34" charset="0"/>
                        </a:rPr>
                        <a:t>-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맑은 고딕 Semilight" panose="020B0502040204020203" pitchFamily="50" charset="-127"/>
                          <a:cs typeface="Calibri" panose="020F0502020204030204" pitchFamily="34" charset="0"/>
                        </a:rPr>
                        <a:t>사업조회 팝업 출력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맑은 고딕 Semilight" panose="020B0502040204020203" pitchFamily="50" charset="-127"/>
                        <a:cs typeface="Calibri" panose="020F0502020204030204" pitchFamily="34" charset="0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800" b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맑은 고딕 Semilight" panose="020B0502040204020203" pitchFamily="50" charset="-127"/>
                          <a:cs typeface="Calibri" panose="020F0502020204030204" pitchFamily="34" charset="0"/>
                        </a:rPr>
                        <a:t>-</a:t>
                      </a:r>
                      <a:r>
                        <a:rPr lang="ko-KR" altLang="en-US" sz="800" b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맑은 고딕 Semilight" panose="020B0502040204020203" pitchFamily="50" charset="-127"/>
                          <a:cs typeface="Calibri" panose="020F0502020204030204" pitchFamily="34" charset="0"/>
                        </a:rPr>
                        <a:t>조회조건 </a:t>
                      </a: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맑은 고딕 Semilight" panose="020B0502040204020203" pitchFamily="50" charset="-127"/>
                          <a:cs typeface="Calibri" panose="020F0502020204030204" pitchFamily="34" charset="0"/>
                        </a:rPr>
                        <a:t>ex)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맑은 고딕 Semilight" panose="020B0502040204020203" pitchFamily="50" charset="-127"/>
                          <a:cs typeface="Calibri" panose="020F0502020204030204" pitchFamily="34" charset="0"/>
                        </a:rPr>
                        <a:t>한진우 시공담당자의 </a:t>
                      </a:r>
                      <a:r>
                        <a:rPr lang="ko-KR" altLang="en-US" sz="800" b="0" dirty="0" err="1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맑은 고딕 Semilight" panose="020B0502040204020203" pitchFamily="50" charset="-127"/>
                          <a:cs typeface="Calibri" panose="020F0502020204030204" pitchFamily="34" charset="0"/>
                        </a:rPr>
                        <a:t>공사중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맑은 고딕 Semilight" panose="020B0502040204020203" pitchFamily="50" charset="-127"/>
                          <a:cs typeface="Calibri" panose="020F0502020204030204" pitchFamily="34" charset="0"/>
                        </a:rPr>
                        <a:t> 투자사업 리스트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맑은 고딕 Semilight" panose="020B0502040204020203" pitchFamily="50" charset="-127"/>
                        <a:cs typeface="Calibri" panose="020F0502020204030204" pitchFamily="34" charset="0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22" name="표 21"/>
          <p:cNvGraphicFramePr>
            <a:graphicFrameLocks noGrp="1"/>
          </p:cNvGraphicFramePr>
          <p:nvPr>
            <p:extLst/>
          </p:nvPr>
        </p:nvGraphicFramePr>
        <p:xfrm>
          <a:off x="8564230" y="250192"/>
          <a:ext cx="2103771" cy="3352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20265">
                  <a:extLst>
                    <a:ext uri="{9D8B030D-6E8A-4147-A177-3AD203B41FA5}">
                      <a16:colId xmlns="" xmlns:a16="http://schemas.microsoft.com/office/drawing/2014/main" val="1921115272"/>
                    </a:ext>
                  </a:extLst>
                </a:gridCol>
                <a:gridCol w="559442">
                  <a:extLst>
                    <a:ext uri="{9D8B030D-6E8A-4147-A177-3AD203B41FA5}">
                      <a16:colId xmlns="" xmlns:a16="http://schemas.microsoft.com/office/drawing/2014/main" val="2127481049"/>
                    </a:ext>
                  </a:extLst>
                </a:gridCol>
                <a:gridCol w="502550">
                  <a:extLst>
                    <a:ext uri="{9D8B030D-6E8A-4147-A177-3AD203B41FA5}">
                      <a16:colId xmlns="" xmlns:a16="http://schemas.microsoft.com/office/drawing/2014/main" val="618201792"/>
                    </a:ext>
                  </a:extLst>
                </a:gridCol>
                <a:gridCol w="521514">
                  <a:extLst>
                    <a:ext uri="{9D8B030D-6E8A-4147-A177-3AD203B41FA5}">
                      <a16:colId xmlns="" xmlns:a16="http://schemas.microsoft.com/office/drawing/2014/main" val="1010396274"/>
                    </a:ext>
                  </a:extLst>
                </a:gridCol>
              </a:tblGrid>
              <a:tr h="3137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Verdana" pitchFamily="34" charset="0"/>
                        </a:rPr>
                        <a:t>관리자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Verdana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5B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5B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5B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5B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Verdana" pitchFamily="34" charset="0"/>
                        </a:rPr>
                        <a:t>시공</a:t>
                      </a:r>
                      <a:endParaRPr lang="en-US" altLang="ko-KR" sz="8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Verdana" pitchFamily="34" charset="0"/>
                      </a:endParaRPr>
                    </a:p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Verdana" pitchFamily="34" charset="0"/>
                        </a:rPr>
                        <a:t>담당자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Verdana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5B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5B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5B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5B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Verdana" pitchFamily="34" charset="0"/>
                        </a:rPr>
                        <a:t>안전</a:t>
                      </a:r>
                      <a:endParaRPr lang="en-US" altLang="ko-KR" sz="8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Verdana" pitchFamily="34" charset="0"/>
                      </a:endParaRPr>
                    </a:p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Verdana" pitchFamily="34" charset="0"/>
                        </a:rPr>
                        <a:t>CM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Verdana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5B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5B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5B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5B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Verdana" pitchFamily="34" charset="0"/>
                        </a:rPr>
                        <a:t>원도</a:t>
                      </a:r>
                      <a:endParaRPr lang="en-US" altLang="ko-KR" sz="8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Verdana" pitchFamily="34" charset="0"/>
                      </a:endParaRPr>
                    </a:p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Verdana" pitchFamily="34" charset="0"/>
                        </a:rPr>
                        <a:t>급사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Verdana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5B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5B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5B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5B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054071286"/>
                  </a:ext>
                </a:extLst>
              </a:tr>
            </a:tbl>
          </a:graphicData>
        </a:graphic>
      </p:graphicFrame>
      <p:graphicFrame>
        <p:nvGraphicFramePr>
          <p:cNvPr id="24" name="표 23"/>
          <p:cNvGraphicFramePr>
            <a:graphicFrameLocks noGrp="1"/>
          </p:cNvGraphicFramePr>
          <p:nvPr>
            <p:extLst/>
          </p:nvPr>
        </p:nvGraphicFramePr>
        <p:xfrm>
          <a:off x="8646074" y="3285732"/>
          <a:ext cx="1714499" cy="11582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14499">
                  <a:extLst>
                    <a:ext uri="{9D8B030D-6E8A-4147-A177-3AD203B41FA5}">
                      <a16:colId xmlns="" xmlns:a16="http://schemas.microsoft.com/office/drawing/2014/main" val="105344147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bg1"/>
                          </a:solidFill>
                        </a:rPr>
                        <a:t>보고서 타입                                        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7681433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ko-KR" altLang="en-US" sz="800" dirty="0" smtClean="0"/>
                        <a:t>선택</a:t>
                      </a:r>
                      <a:endParaRPr lang="en-US" altLang="ko-KR" sz="800" dirty="0" smtClean="0"/>
                    </a:p>
                    <a:p>
                      <a:r>
                        <a:rPr lang="ko-KR" altLang="en-US" sz="800" dirty="0" smtClean="0"/>
                        <a:t>개인별 </a:t>
                      </a:r>
                      <a:r>
                        <a:rPr lang="ko-KR" altLang="en-US" sz="800" dirty="0" err="1" smtClean="0"/>
                        <a:t>공사중</a:t>
                      </a:r>
                      <a:r>
                        <a:rPr lang="ko-KR" altLang="en-US" sz="800" dirty="0" smtClean="0"/>
                        <a:t> 수행현황</a:t>
                      </a:r>
                      <a:endParaRPr lang="en-US" altLang="ko-KR" sz="800" dirty="0" smtClean="0"/>
                    </a:p>
                    <a:p>
                      <a:r>
                        <a:rPr lang="ko-KR" altLang="en-US" sz="800" dirty="0" smtClean="0"/>
                        <a:t>개인별 설계</a:t>
                      </a:r>
                      <a:r>
                        <a:rPr lang="en-US" altLang="ko-KR" sz="800" dirty="0" smtClean="0"/>
                        <a:t>,</a:t>
                      </a:r>
                      <a:r>
                        <a:rPr lang="ko-KR" altLang="en-US" sz="800" dirty="0" smtClean="0"/>
                        <a:t>제작</a:t>
                      </a:r>
                      <a:r>
                        <a:rPr lang="en-US" altLang="ko-KR" sz="800" dirty="0" smtClean="0"/>
                        <a:t>,</a:t>
                      </a:r>
                      <a:r>
                        <a:rPr lang="ko-KR" altLang="en-US" sz="800" dirty="0" err="1" smtClean="0"/>
                        <a:t>공사중</a:t>
                      </a:r>
                      <a:r>
                        <a:rPr lang="ko-KR" altLang="en-US" sz="800" dirty="0" smtClean="0"/>
                        <a:t> 수행현황</a:t>
                      </a:r>
                      <a:endParaRPr lang="en-US" altLang="ko-KR" sz="800" dirty="0" smtClean="0"/>
                    </a:p>
                    <a:p>
                      <a:r>
                        <a:rPr lang="ko-KR" altLang="en-US" sz="800" dirty="0" err="1" smtClean="0"/>
                        <a:t>개입별</a:t>
                      </a:r>
                      <a:r>
                        <a:rPr lang="ko-KR" altLang="en-US" sz="800" dirty="0" smtClean="0"/>
                        <a:t> 년간 투자코드 배정현황</a:t>
                      </a:r>
                      <a:endParaRPr lang="en-US" altLang="ko-KR" sz="800" dirty="0" smtClean="0"/>
                    </a:p>
                    <a:p>
                      <a:r>
                        <a:rPr lang="ko-KR" altLang="en-US" sz="800" dirty="0" smtClean="0"/>
                        <a:t>개인별 년간 준공현황  </a:t>
                      </a:r>
                      <a:endParaRPr lang="en-US" altLang="ko-KR" sz="800" dirty="0" smtClean="0"/>
                    </a:p>
                    <a:p>
                      <a:r>
                        <a:rPr lang="ko-KR" altLang="en-US" sz="800" dirty="0" smtClean="0"/>
                        <a:t>개인별 제작 및 </a:t>
                      </a:r>
                      <a:r>
                        <a:rPr lang="ko-KR" altLang="en-US" sz="800" dirty="0" err="1" smtClean="0"/>
                        <a:t>공사중</a:t>
                      </a:r>
                      <a:r>
                        <a:rPr lang="ko-KR" altLang="en-US" sz="800" dirty="0" smtClean="0"/>
                        <a:t> 수행현황  </a:t>
                      </a:r>
                      <a:endParaRPr lang="en-US" altLang="ko-KR" sz="800" dirty="0" smtClean="0"/>
                    </a:p>
                    <a:p>
                      <a:r>
                        <a:rPr lang="ko-KR" altLang="en-US" sz="800" dirty="0" smtClean="0"/>
                        <a:t>개인별 년간 계약코드 배정현황  </a:t>
                      </a:r>
                      <a:endParaRPr lang="en-US" altLang="ko-KR" sz="800" dirty="0" smtClean="0">
                        <a:solidFill>
                          <a:sysClr val="windowText" lastClr="000000"/>
                        </a:solidFill>
                        <a:latin typeface="맑은 고딕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536185464"/>
                  </a:ext>
                </a:extLst>
              </a:tr>
            </a:tbl>
          </a:graphicData>
        </a:graphic>
      </p:graphicFrame>
      <p:graphicFrame>
        <p:nvGraphicFramePr>
          <p:cNvPr id="20" name="표 19">
            <a:extLst>
              <a:ext uri="{FF2B5EF4-FFF2-40B4-BE49-F238E27FC236}">
                <a16:creationId xmlns="" xmlns:a16="http://schemas.microsoft.com/office/drawing/2014/main" id="{D9950D27-9B9D-45CB-80C7-7C29347154B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782888" y="1389298"/>
          <a:ext cx="1908261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826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5" name="표 24">
            <a:extLst>
              <a:ext uri="{FF2B5EF4-FFF2-40B4-BE49-F238E27FC236}">
                <a16:creationId xmlns="" xmlns:a16="http://schemas.microsoft.com/office/drawing/2014/main" id="{D9950D27-9B9D-45CB-80C7-7C29347154B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785566" y="1066894"/>
          <a:ext cx="1086218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621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선택      </a:t>
                      </a:r>
                      <a:r>
                        <a:rPr lang="ko-KR" altLang="en-US" sz="800" b="0" smtClean="0">
                          <a:solidFill>
                            <a:schemeClr val="tx1"/>
                          </a:solidFill>
                        </a:rPr>
                        <a:t>                  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▼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9" name="표 28"/>
          <p:cNvGraphicFramePr>
            <a:graphicFrameLocks noGrp="1"/>
          </p:cNvGraphicFramePr>
          <p:nvPr>
            <p:extLst/>
          </p:nvPr>
        </p:nvGraphicFramePr>
        <p:xfrm>
          <a:off x="1925811" y="1779676"/>
          <a:ext cx="6516691" cy="57388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0371">
                  <a:extLst>
                    <a:ext uri="{9D8B030D-6E8A-4147-A177-3AD203B41FA5}">
                      <a16:colId xmlns="" xmlns:a16="http://schemas.microsoft.com/office/drawing/2014/main" val="1847835415"/>
                    </a:ext>
                  </a:extLst>
                </a:gridCol>
                <a:gridCol w="196760">
                  <a:extLst>
                    <a:ext uri="{9D8B030D-6E8A-4147-A177-3AD203B41FA5}">
                      <a16:colId xmlns="" xmlns:a16="http://schemas.microsoft.com/office/drawing/2014/main" val="3289990031"/>
                    </a:ext>
                  </a:extLst>
                </a:gridCol>
                <a:gridCol w="196760">
                  <a:extLst>
                    <a:ext uri="{9D8B030D-6E8A-4147-A177-3AD203B41FA5}">
                      <a16:colId xmlns="" xmlns:a16="http://schemas.microsoft.com/office/drawing/2014/main" val="3750826800"/>
                    </a:ext>
                  </a:extLst>
                </a:gridCol>
                <a:gridCol w="196760">
                  <a:extLst>
                    <a:ext uri="{9D8B030D-6E8A-4147-A177-3AD203B41FA5}">
                      <a16:colId xmlns="" xmlns:a16="http://schemas.microsoft.com/office/drawing/2014/main" val="2473644478"/>
                    </a:ext>
                  </a:extLst>
                </a:gridCol>
                <a:gridCol w="196760">
                  <a:extLst>
                    <a:ext uri="{9D8B030D-6E8A-4147-A177-3AD203B41FA5}">
                      <a16:colId xmlns="" xmlns:a16="http://schemas.microsoft.com/office/drawing/2014/main" val="3349984915"/>
                    </a:ext>
                  </a:extLst>
                </a:gridCol>
                <a:gridCol w="196760">
                  <a:extLst>
                    <a:ext uri="{9D8B030D-6E8A-4147-A177-3AD203B41FA5}">
                      <a16:colId xmlns="" xmlns:a16="http://schemas.microsoft.com/office/drawing/2014/main" val="2656522016"/>
                    </a:ext>
                  </a:extLst>
                </a:gridCol>
                <a:gridCol w="196760">
                  <a:extLst>
                    <a:ext uri="{9D8B030D-6E8A-4147-A177-3AD203B41FA5}">
                      <a16:colId xmlns="" xmlns:a16="http://schemas.microsoft.com/office/drawing/2014/main" val="286165722"/>
                    </a:ext>
                  </a:extLst>
                </a:gridCol>
                <a:gridCol w="196760">
                  <a:extLst>
                    <a:ext uri="{9D8B030D-6E8A-4147-A177-3AD203B41FA5}">
                      <a16:colId xmlns="" xmlns:a16="http://schemas.microsoft.com/office/drawing/2014/main" val="3901547844"/>
                    </a:ext>
                  </a:extLst>
                </a:gridCol>
                <a:gridCol w="196760">
                  <a:extLst>
                    <a:ext uri="{9D8B030D-6E8A-4147-A177-3AD203B41FA5}">
                      <a16:colId xmlns="" xmlns:a16="http://schemas.microsoft.com/office/drawing/2014/main" val="1065637337"/>
                    </a:ext>
                  </a:extLst>
                </a:gridCol>
                <a:gridCol w="196760">
                  <a:extLst>
                    <a:ext uri="{9D8B030D-6E8A-4147-A177-3AD203B41FA5}">
                      <a16:colId xmlns="" xmlns:a16="http://schemas.microsoft.com/office/drawing/2014/main" val="2865163197"/>
                    </a:ext>
                  </a:extLst>
                </a:gridCol>
                <a:gridCol w="196760">
                  <a:extLst>
                    <a:ext uri="{9D8B030D-6E8A-4147-A177-3AD203B41FA5}">
                      <a16:colId xmlns="" xmlns:a16="http://schemas.microsoft.com/office/drawing/2014/main" val="277760648"/>
                    </a:ext>
                  </a:extLst>
                </a:gridCol>
                <a:gridCol w="196760">
                  <a:extLst>
                    <a:ext uri="{9D8B030D-6E8A-4147-A177-3AD203B41FA5}">
                      <a16:colId xmlns="" xmlns:a16="http://schemas.microsoft.com/office/drawing/2014/main" val="3461050515"/>
                    </a:ext>
                  </a:extLst>
                </a:gridCol>
                <a:gridCol w="196760">
                  <a:extLst>
                    <a:ext uri="{9D8B030D-6E8A-4147-A177-3AD203B41FA5}">
                      <a16:colId xmlns="" xmlns:a16="http://schemas.microsoft.com/office/drawing/2014/main" val="923090766"/>
                    </a:ext>
                  </a:extLst>
                </a:gridCol>
                <a:gridCol w="196760">
                  <a:extLst>
                    <a:ext uri="{9D8B030D-6E8A-4147-A177-3AD203B41FA5}">
                      <a16:colId xmlns="" xmlns:a16="http://schemas.microsoft.com/office/drawing/2014/main" val="3261432019"/>
                    </a:ext>
                  </a:extLst>
                </a:gridCol>
                <a:gridCol w="196760">
                  <a:extLst>
                    <a:ext uri="{9D8B030D-6E8A-4147-A177-3AD203B41FA5}">
                      <a16:colId xmlns="" xmlns:a16="http://schemas.microsoft.com/office/drawing/2014/main" val="428456706"/>
                    </a:ext>
                  </a:extLst>
                </a:gridCol>
                <a:gridCol w="196760">
                  <a:extLst>
                    <a:ext uri="{9D8B030D-6E8A-4147-A177-3AD203B41FA5}">
                      <a16:colId xmlns="" xmlns:a16="http://schemas.microsoft.com/office/drawing/2014/main" val="3978678035"/>
                    </a:ext>
                  </a:extLst>
                </a:gridCol>
                <a:gridCol w="196760">
                  <a:extLst>
                    <a:ext uri="{9D8B030D-6E8A-4147-A177-3AD203B41FA5}">
                      <a16:colId xmlns="" xmlns:a16="http://schemas.microsoft.com/office/drawing/2014/main" val="2947119826"/>
                    </a:ext>
                  </a:extLst>
                </a:gridCol>
                <a:gridCol w="196760">
                  <a:extLst>
                    <a:ext uri="{9D8B030D-6E8A-4147-A177-3AD203B41FA5}">
                      <a16:colId xmlns="" xmlns:a16="http://schemas.microsoft.com/office/drawing/2014/main" val="3038335297"/>
                    </a:ext>
                  </a:extLst>
                </a:gridCol>
                <a:gridCol w="196760">
                  <a:extLst>
                    <a:ext uri="{9D8B030D-6E8A-4147-A177-3AD203B41FA5}">
                      <a16:colId xmlns="" xmlns:a16="http://schemas.microsoft.com/office/drawing/2014/main" val="950819544"/>
                    </a:ext>
                  </a:extLst>
                </a:gridCol>
                <a:gridCol w="196760">
                  <a:extLst>
                    <a:ext uri="{9D8B030D-6E8A-4147-A177-3AD203B41FA5}">
                      <a16:colId xmlns="" xmlns:a16="http://schemas.microsoft.com/office/drawing/2014/main" val="3634500786"/>
                    </a:ext>
                  </a:extLst>
                </a:gridCol>
                <a:gridCol w="196760">
                  <a:extLst>
                    <a:ext uri="{9D8B030D-6E8A-4147-A177-3AD203B41FA5}">
                      <a16:colId xmlns="" xmlns:a16="http://schemas.microsoft.com/office/drawing/2014/main" val="563917967"/>
                    </a:ext>
                  </a:extLst>
                </a:gridCol>
                <a:gridCol w="196760">
                  <a:extLst>
                    <a:ext uri="{9D8B030D-6E8A-4147-A177-3AD203B41FA5}">
                      <a16:colId xmlns="" xmlns:a16="http://schemas.microsoft.com/office/drawing/2014/main" val="4249809732"/>
                    </a:ext>
                  </a:extLst>
                </a:gridCol>
                <a:gridCol w="196760">
                  <a:extLst>
                    <a:ext uri="{9D8B030D-6E8A-4147-A177-3AD203B41FA5}">
                      <a16:colId xmlns="" xmlns:a16="http://schemas.microsoft.com/office/drawing/2014/main" val="1077128696"/>
                    </a:ext>
                  </a:extLst>
                </a:gridCol>
                <a:gridCol w="196760">
                  <a:extLst>
                    <a:ext uri="{9D8B030D-6E8A-4147-A177-3AD203B41FA5}">
                      <a16:colId xmlns="" xmlns:a16="http://schemas.microsoft.com/office/drawing/2014/main" val="3208600270"/>
                    </a:ext>
                  </a:extLst>
                </a:gridCol>
                <a:gridCol w="196760">
                  <a:extLst>
                    <a:ext uri="{9D8B030D-6E8A-4147-A177-3AD203B41FA5}">
                      <a16:colId xmlns="" xmlns:a16="http://schemas.microsoft.com/office/drawing/2014/main" val="2161048687"/>
                    </a:ext>
                  </a:extLst>
                </a:gridCol>
                <a:gridCol w="196760">
                  <a:extLst>
                    <a:ext uri="{9D8B030D-6E8A-4147-A177-3AD203B41FA5}">
                      <a16:colId xmlns="" xmlns:a16="http://schemas.microsoft.com/office/drawing/2014/main" val="1107035706"/>
                    </a:ext>
                  </a:extLst>
                </a:gridCol>
                <a:gridCol w="196760">
                  <a:extLst>
                    <a:ext uri="{9D8B030D-6E8A-4147-A177-3AD203B41FA5}">
                      <a16:colId xmlns="" xmlns:a16="http://schemas.microsoft.com/office/drawing/2014/main" val="1681626103"/>
                    </a:ext>
                  </a:extLst>
                </a:gridCol>
                <a:gridCol w="196760">
                  <a:extLst>
                    <a:ext uri="{9D8B030D-6E8A-4147-A177-3AD203B41FA5}">
                      <a16:colId xmlns="" xmlns:a16="http://schemas.microsoft.com/office/drawing/2014/main" val="930793539"/>
                    </a:ext>
                  </a:extLst>
                </a:gridCol>
                <a:gridCol w="196760">
                  <a:extLst>
                    <a:ext uri="{9D8B030D-6E8A-4147-A177-3AD203B41FA5}">
                      <a16:colId xmlns="" xmlns:a16="http://schemas.microsoft.com/office/drawing/2014/main" val="4173846067"/>
                    </a:ext>
                  </a:extLst>
                </a:gridCol>
                <a:gridCol w="196760">
                  <a:extLst>
                    <a:ext uri="{9D8B030D-6E8A-4147-A177-3AD203B41FA5}">
                      <a16:colId xmlns="" xmlns:a16="http://schemas.microsoft.com/office/drawing/2014/main" val="4076400640"/>
                    </a:ext>
                  </a:extLst>
                </a:gridCol>
                <a:gridCol w="196760">
                  <a:extLst>
                    <a:ext uri="{9D8B030D-6E8A-4147-A177-3AD203B41FA5}">
                      <a16:colId xmlns="" xmlns:a16="http://schemas.microsoft.com/office/drawing/2014/main" val="2430688297"/>
                    </a:ext>
                  </a:extLst>
                </a:gridCol>
                <a:gridCol w="196760">
                  <a:extLst>
                    <a:ext uri="{9D8B030D-6E8A-4147-A177-3AD203B41FA5}">
                      <a16:colId xmlns="" xmlns:a16="http://schemas.microsoft.com/office/drawing/2014/main" val="2458107470"/>
                    </a:ext>
                  </a:extLst>
                </a:gridCol>
                <a:gridCol w="196760">
                  <a:extLst>
                    <a:ext uri="{9D8B030D-6E8A-4147-A177-3AD203B41FA5}">
                      <a16:colId xmlns="" xmlns:a16="http://schemas.microsoft.com/office/drawing/2014/main" val="1393656950"/>
                    </a:ext>
                  </a:extLst>
                </a:gridCol>
              </a:tblGrid>
              <a:tr h="7858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주감독</a:t>
                      </a:r>
                      <a:endParaRPr lang="ko-KR" altLang="en-US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한진우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김만기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이태형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이유일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이재명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손건일</a:t>
                      </a:r>
                      <a:endParaRPr lang="ko-KR" altLang="en-US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하재욱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오임철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원문수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신일식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채희진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이용근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박동순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이재환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안상선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지연찬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황인수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신석호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강재수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홍창표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한상래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이윤화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1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64753921"/>
                  </a:ext>
                </a:extLst>
              </a:tr>
              <a:tr h="8215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u="none" strike="noStrike" dirty="0" smtClean="0">
                          <a:effectLst/>
                        </a:rPr>
                        <a:t>담당구역</a:t>
                      </a:r>
                      <a:r>
                        <a:rPr lang="ko-KR" alt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선강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선강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압연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선강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압연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압연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압연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압연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압연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선강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지원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압연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압연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선강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선강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압연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지원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지원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선강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선강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선강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선강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선강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선강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압연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선강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1" i="0" u="none" strike="noStrike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선강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압연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공통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공통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공통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586984588"/>
                  </a:ext>
                </a:extLst>
              </a:tr>
              <a:tr h="78581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설계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859653437"/>
                  </a:ext>
                </a:extLst>
              </a:tr>
              <a:tr h="7858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제작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409690848"/>
                  </a:ext>
                </a:extLst>
              </a:tr>
              <a:tr h="7858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공사중</a:t>
                      </a:r>
                      <a:endParaRPr lang="ko-KR" altLang="en-US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016131815"/>
                  </a:ext>
                </a:extLst>
              </a:tr>
              <a:tr h="8215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5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합계</a:t>
                      </a:r>
                      <a:endParaRPr lang="ko-KR" altLang="en-US" sz="5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16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281869655"/>
                  </a:ext>
                </a:extLst>
              </a:tr>
            </a:tbl>
          </a:graphicData>
        </a:graphic>
      </p:graphicFrame>
      <p:sp>
        <p:nvSpPr>
          <p:cNvPr id="30" name="사각형 설명선 29"/>
          <p:cNvSpPr/>
          <p:nvPr/>
        </p:nvSpPr>
        <p:spPr>
          <a:xfrm>
            <a:off x="6429867" y="1907472"/>
            <a:ext cx="2012634" cy="389502"/>
          </a:xfrm>
          <a:prstGeom prst="wedgeRectCallout">
            <a:avLst>
              <a:gd name="adj1" fmla="val -52189"/>
              <a:gd name="adj2" fmla="val -223214"/>
            </a:avLst>
          </a:prstGeom>
          <a:solidFill>
            <a:schemeClr val="accent6">
              <a:lumMod val="5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457200" latinLnBrk="0"/>
            <a:r>
              <a:rPr lang="ko-KR" altLang="en-US" sz="1000" b="1">
                <a:solidFill>
                  <a:prstClr val="white"/>
                </a:solidFill>
              </a:rPr>
              <a:t>나의공사현황 </a:t>
            </a:r>
            <a:r>
              <a:rPr lang="en-US" altLang="ko-KR" sz="1000" b="1">
                <a:solidFill>
                  <a:prstClr val="white"/>
                </a:solidFill>
              </a:rPr>
              <a:t>&gt; </a:t>
            </a:r>
            <a:r>
              <a:rPr lang="ko-KR" altLang="en-US" sz="1000" b="1">
                <a:solidFill>
                  <a:prstClr val="white"/>
                </a:solidFill>
              </a:rPr>
              <a:t>나의공사리스트</a:t>
            </a:r>
            <a:endParaRPr lang="en-US" altLang="ko-KR" sz="1000" b="1">
              <a:solidFill>
                <a:prstClr val="white"/>
              </a:solidFill>
            </a:endParaRPr>
          </a:p>
          <a:p>
            <a:pPr defTabSz="457200" latinLnBrk="0"/>
            <a:r>
              <a:rPr lang="ko-KR" altLang="en-US" sz="1000" b="1">
                <a:solidFill>
                  <a:prstClr val="white"/>
                </a:solidFill>
              </a:rPr>
              <a:t>보기 참조</a:t>
            </a:r>
            <a:endParaRPr lang="ko-KR" altLang="en-US" sz="2800" b="1" dirty="0">
              <a:solidFill>
                <a:prstClr val="white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9868" y="2319653"/>
            <a:ext cx="4372269" cy="2344058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7173512" y="3205076"/>
            <a:ext cx="782602" cy="1400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7" name="타원형 설명선 26"/>
          <p:cNvSpPr/>
          <p:nvPr/>
        </p:nvSpPr>
        <p:spPr>
          <a:xfrm>
            <a:off x="1845510" y="-209145"/>
            <a:ext cx="4584357" cy="1239388"/>
          </a:xfrm>
          <a:prstGeom prst="wedgeEllipseCallou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 smtClean="0">
                <a:solidFill>
                  <a:schemeClr val="tx1"/>
                </a:solidFill>
              </a:rPr>
              <a:t>조회조건 변경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r>
              <a:rPr lang="ko-KR" altLang="en-US" sz="1100" dirty="0" smtClean="0">
                <a:solidFill>
                  <a:schemeClr val="tx1"/>
                </a:solidFill>
              </a:rPr>
              <a:t> </a:t>
            </a:r>
            <a:r>
              <a:rPr lang="en-US" altLang="ko-KR" sz="1100" dirty="0" smtClean="0">
                <a:solidFill>
                  <a:schemeClr val="tx1"/>
                </a:solidFill>
              </a:rPr>
              <a:t>- </a:t>
            </a:r>
            <a:r>
              <a:rPr lang="ko-KR" altLang="en-US" sz="1100" dirty="0" smtClean="0">
                <a:solidFill>
                  <a:schemeClr val="tx1"/>
                </a:solidFill>
              </a:rPr>
              <a:t>보고서 타입 변경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r>
              <a:rPr lang="en-US" altLang="ko-KR" sz="1100" dirty="0">
                <a:solidFill>
                  <a:schemeClr val="tx1"/>
                </a:solidFill>
              </a:rPr>
              <a:t> </a:t>
            </a:r>
            <a:r>
              <a:rPr lang="en-US" altLang="ko-KR" sz="1100" dirty="0" smtClean="0">
                <a:solidFill>
                  <a:schemeClr val="tx1"/>
                </a:solidFill>
              </a:rPr>
              <a:t>   1. </a:t>
            </a:r>
            <a:r>
              <a:rPr lang="ko-KR" altLang="en-US" sz="1100" dirty="0" err="1" smtClean="0">
                <a:solidFill>
                  <a:schemeClr val="tx1"/>
                </a:solidFill>
              </a:rPr>
              <a:t>시공담당자별</a:t>
            </a:r>
            <a:r>
              <a:rPr lang="ko-KR" altLang="en-US" sz="1100" dirty="0" smtClean="0">
                <a:solidFill>
                  <a:schemeClr val="tx1"/>
                </a:solidFill>
              </a:rPr>
              <a:t> 현황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r>
              <a:rPr lang="en-US" altLang="ko-KR" sz="1100" smtClean="0">
                <a:solidFill>
                  <a:schemeClr val="tx1"/>
                </a:solidFill>
              </a:rPr>
              <a:t>    2. </a:t>
            </a:r>
            <a:r>
              <a:rPr lang="ko-KR" altLang="en-US" sz="1100" smtClean="0">
                <a:solidFill>
                  <a:schemeClr val="tx1"/>
                </a:solidFill>
              </a:rPr>
              <a:t>개인별 연간 투자코드 배정현황</a:t>
            </a:r>
            <a:r>
              <a:rPr lang="en-US" altLang="ko-KR" sz="1100" smtClean="0">
                <a:solidFill>
                  <a:schemeClr val="tx1"/>
                </a:solidFill>
              </a:rPr>
              <a:t>  </a:t>
            </a:r>
          </a:p>
          <a:p>
            <a:r>
              <a:rPr lang="en-US" altLang="ko-KR" sz="1100" smtClean="0">
                <a:solidFill>
                  <a:schemeClr val="tx1"/>
                </a:solidFill>
              </a:rPr>
              <a:t>    2</a:t>
            </a:r>
            <a:r>
              <a:rPr lang="en-US" altLang="ko-KR" sz="1100" dirty="0" smtClean="0">
                <a:solidFill>
                  <a:schemeClr val="tx1"/>
                </a:solidFill>
              </a:rPr>
              <a:t>. </a:t>
            </a:r>
            <a:r>
              <a:rPr lang="ko-KR" altLang="en-US" sz="1100" dirty="0" err="1" smtClean="0">
                <a:solidFill>
                  <a:schemeClr val="tx1"/>
                </a:solidFill>
              </a:rPr>
              <a:t>주감독</a:t>
            </a:r>
            <a:r>
              <a:rPr lang="ko-KR" altLang="en-US" sz="1100" dirty="0" smtClean="0">
                <a:solidFill>
                  <a:schemeClr val="tx1"/>
                </a:solidFill>
              </a:rPr>
              <a:t> 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r>
              <a:rPr lang="en-US" altLang="ko-KR" sz="1100" dirty="0">
                <a:solidFill>
                  <a:schemeClr val="tx1"/>
                </a:solidFill>
              </a:rPr>
              <a:t> </a:t>
            </a:r>
            <a:r>
              <a:rPr lang="en-US" altLang="ko-KR" sz="1100" dirty="0" smtClean="0">
                <a:solidFill>
                  <a:schemeClr val="tx1"/>
                </a:solidFill>
              </a:rPr>
              <a:t>   3</a:t>
            </a:r>
            <a:r>
              <a:rPr lang="en-US" altLang="ko-KR" sz="1100" smtClean="0">
                <a:solidFill>
                  <a:schemeClr val="tx1"/>
                </a:solidFill>
              </a:rPr>
              <a:t>. </a:t>
            </a:r>
            <a:r>
              <a:rPr lang="ko-KR" altLang="en-US" sz="1100" smtClean="0">
                <a:solidFill>
                  <a:schemeClr val="tx1"/>
                </a:solidFill>
              </a:rPr>
              <a:t>보조감독</a:t>
            </a:r>
            <a:endParaRPr lang="en-US" altLang="ko-KR" sz="1100" smtClean="0">
              <a:solidFill>
                <a:schemeClr val="tx1"/>
              </a:solidFill>
            </a:endParaRPr>
          </a:p>
        </p:txBody>
      </p:sp>
      <p:sp>
        <p:nvSpPr>
          <p:cNvPr id="31" name="타원형 설명선 30"/>
          <p:cNvSpPr/>
          <p:nvPr/>
        </p:nvSpPr>
        <p:spPr>
          <a:xfrm>
            <a:off x="5804085" y="-238326"/>
            <a:ext cx="2738854" cy="1239388"/>
          </a:xfrm>
          <a:prstGeom prst="wedgeEllipseCallou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 smtClean="0">
                <a:solidFill>
                  <a:schemeClr val="tx1"/>
                </a:solidFill>
              </a:rPr>
              <a:t>조회조건 변경</a:t>
            </a:r>
            <a:endParaRPr lang="en-US" altLang="ko-KR" sz="1100" dirty="0" smtClean="0">
              <a:solidFill>
                <a:schemeClr val="tx1"/>
              </a:solidFill>
            </a:endParaRPr>
          </a:p>
          <a:p>
            <a:r>
              <a:rPr lang="ko-KR" altLang="en-US" sz="1100" dirty="0" smtClean="0">
                <a:solidFill>
                  <a:schemeClr val="tx1"/>
                </a:solidFill>
              </a:rPr>
              <a:t> </a:t>
            </a:r>
            <a:r>
              <a:rPr lang="en-US" altLang="ko-KR" sz="1100" smtClean="0">
                <a:solidFill>
                  <a:schemeClr val="tx1"/>
                </a:solidFill>
              </a:rPr>
              <a:t>- </a:t>
            </a:r>
            <a:r>
              <a:rPr lang="ko-KR" altLang="en-US" sz="1100" smtClean="0">
                <a:solidFill>
                  <a:schemeClr val="tx1"/>
                </a:solidFill>
              </a:rPr>
              <a:t>공사진행상태 </a:t>
            </a:r>
            <a:r>
              <a:rPr lang="ko-KR" altLang="en-US" sz="1100">
                <a:solidFill>
                  <a:schemeClr val="tx1"/>
                </a:solidFill>
              </a:rPr>
              <a:t>코드 추가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32" name="타원형 설명선 31"/>
          <p:cNvSpPr/>
          <p:nvPr/>
        </p:nvSpPr>
        <p:spPr>
          <a:xfrm>
            <a:off x="2722755" y="1273662"/>
            <a:ext cx="2738854" cy="1239388"/>
          </a:xfrm>
          <a:prstGeom prst="wedgeEllipseCallout">
            <a:avLst>
              <a:gd name="adj1" fmla="val 55677"/>
              <a:gd name="adj2" fmla="val -56621"/>
            </a:avLst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smtClean="0">
                <a:solidFill>
                  <a:schemeClr val="tx1"/>
                </a:solidFill>
              </a:rPr>
              <a:t>보고서 타입이 </a:t>
            </a:r>
            <a:endParaRPr lang="en-US" altLang="ko-KR" sz="1100" smtClean="0">
              <a:solidFill>
                <a:schemeClr val="tx1"/>
              </a:solidFill>
            </a:endParaRPr>
          </a:p>
          <a:p>
            <a:r>
              <a:rPr lang="en-US" altLang="ko-KR" sz="1100">
                <a:solidFill>
                  <a:schemeClr val="tx1"/>
                </a:solidFill>
              </a:rPr>
              <a:t> 1. </a:t>
            </a:r>
            <a:r>
              <a:rPr lang="ko-KR" altLang="en-US" sz="1100">
                <a:solidFill>
                  <a:schemeClr val="tx1"/>
                </a:solidFill>
              </a:rPr>
              <a:t>시공담당자별 현황</a:t>
            </a:r>
            <a:endParaRPr lang="en-US" altLang="ko-KR" sz="1100">
              <a:solidFill>
                <a:schemeClr val="tx1"/>
              </a:solidFill>
            </a:endParaRPr>
          </a:p>
          <a:p>
            <a:r>
              <a:rPr lang="en-US" altLang="ko-KR" sz="1100">
                <a:solidFill>
                  <a:schemeClr val="tx1"/>
                </a:solidFill>
              </a:rPr>
              <a:t>    2. </a:t>
            </a:r>
            <a:r>
              <a:rPr lang="ko-KR" altLang="en-US" sz="1100">
                <a:solidFill>
                  <a:schemeClr val="tx1"/>
                </a:solidFill>
              </a:rPr>
              <a:t>개인별 연간 투자코드 </a:t>
            </a:r>
            <a:r>
              <a:rPr lang="ko-KR" altLang="en-US" sz="1100">
                <a:solidFill>
                  <a:schemeClr val="tx1"/>
                </a:solidFill>
              </a:rPr>
              <a:t>배정현황</a:t>
            </a:r>
            <a:r>
              <a:rPr lang="en-US" altLang="ko-KR" sz="1100">
                <a:solidFill>
                  <a:schemeClr val="tx1"/>
                </a:solidFill>
              </a:rPr>
              <a:t>  </a:t>
            </a:r>
            <a:r>
              <a:rPr lang="ko-KR" altLang="en-US" sz="1100" smtClean="0">
                <a:solidFill>
                  <a:schemeClr val="tx1"/>
                </a:solidFill>
              </a:rPr>
              <a:t>인 경우는 공사진행 상태코드 조회 조건 대상아님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0172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텍스트 개체 틀 5"/>
          <p:cNvSpPr txBox="1">
            <a:spLocks/>
          </p:cNvSpPr>
          <p:nvPr/>
        </p:nvSpPr>
        <p:spPr>
          <a:xfrm>
            <a:off x="6919776" y="0"/>
            <a:ext cx="1440000" cy="252000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" b="0" kern="1200">
                <a:solidFill>
                  <a:schemeClr val="tx1"/>
                </a:solidFill>
                <a:latin typeface="Century Gothic" panose="020B0502020202020204" pitchFamily="34" charset="0"/>
                <a:ea typeface="맑은 고딕 Semilight" panose="020B0502040204020203" pitchFamily="50" charset="-127"/>
                <a:cs typeface="맑은 고딕 Semilight" panose="020B0502040204020203" pitchFamily="50" charset="-127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ko-KR" dirty="0">
                <a:solidFill>
                  <a:sysClr val="windowText" lastClr="000000"/>
                </a:solidFill>
              </a:rPr>
              <a:t>TBD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8" name="텍스트 개체 틀 1"/>
          <p:cNvSpPr txBox="1">
            <a:spLocks/>
          </p:cNvSpPr>
          <p:nvPr/>
        </p:nvSpPr>
        <p:spPr>
          <a:xfrm>
            <a:off x="2457450" y="0"/>
            <a:ext cx="3530600" cy="252000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" b="0" kern="1200">
                <a:solidFill>
                  <a:schemeClr val="tx1"/>
                </a:solidFill>
                <a:latin typeface="Century Gothic" panose="020B0502020202020204" pitchFamily="34" charset="0"/>
                <a:ea typeface="맑은 고딕 Semilight" panose="020B0502040204020203" pitchFamily="50" charset="-127"/>
                <a:cs typeface="맑은 고딕 Semilight" panose="020B0502040204020203" pitchFamily="50" charset="-127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dirty="0">
                <a:solidFill>
                  <a:sysClr val="windowText" lastClr="000000"/>
                </a:solidFill>
              </a:rPr>
              <a:t>공사현황통계 </a:t>
            </a:r>
            <a:r>
              <a:rPr lang="en-US" altLang="ko-KR" dirty="0">
                <a:solidFill>
                  <a:sysClr val="windowText" lastClr="000000"/>
                </a:solidFill>
              </a:rPr>
              <a:t>&gt; </a:t>
            </a:r>
            <a:r>
              <a:rPr lang="ko-KR" altLang="en-US" dirty="0">
                <a:solidFill>
                  <a:sysClr val="windowText" lastClr="000000"/>
                </a:solidFill>
              </a:rPr>
              <a:t>자율안전진단대상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1789948" y="410549"/>
            <a:ext cx="256031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92075" indent="-92075" defTabSz="457200" latinLnBrk="0">
              <a:buFont typeface="Arial" panose="020B0604020202020204" pitchFamily="34" charset="0"/>
              <a:buChar char="•"/>
            </a:pPr>
            <a:r>
              <a:rPr lang="ko-KR" altLang="en-US" sz="1000" dirty="0">
                <a:solidFill>
                  <a:prstClr val="black"/>
                </a:solidFill>
                <a:latin typeface="맑은 고딕" panose="020B0503020000020004" pitchFamily="50" charset="-127"/>
              </a:rPr>
              <a:t>홈 </a:t>
            </a:r>
            <a:r>
              <a:rPr lang="en-US" altLang="ko-KR" sz="1000" dirty="0">
                <a:solidFill>
                  <a:prstClr val="black"/>
                </a:solidFill>
                <a:latin typeface="맑은 고딕" panose="020B0503020000020004" pitchFamily="50" charset="-127"/>
              </a:rPr>
              <a:t>&gt; </a:t>
            </a:r>
            <a:r>
              <a:rPr lang="ko-KR" altLang="en-US" sz="1000" dirty="0">
                <a:solidFill>
                  <a:prstClr val="black"/>
                </a:solidFill>
                <a:latin typeface="맑은 고딕" panose="020B0503020000020004" pitchFamily="50" charset="-127"/>
              </a:rPr>
              <a:t>공사현황통계 </a:t>
            </a:r>
            <a:r>
              <a:rPr lang="en-US" altLang="ko-KR" sz="1000" dirty="0">
                <a:solidFill>
                  <a:prstClr val="black"/>
                </a:solidFill>
                <a:latin typeface="맑은 고딕" panose="020B0503020000020004" pitchFamily="50" charset="-127"/>
              </a:rPr>
              <a:t>&gt; </a:t>
            </a:r>
            <a:r>
              <a:rPr lang="ko-KR" altLang="en-US" sz="1000" b="1" dirty="0">
                <a:solidFill>
                  <a:srgbClr val="005B8C"/>
                </a:solidFill>
                <a:latin typeface="맑은 고딕" panose="020B0503020000020004" pitchFamily="50" charset="-127"/>
              </a:rPr>
              <a:t>자율안전진단대상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1919287" y="1650101"/>
          <a:ext cx="6516686" cy="149906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04974">
                  <a:extLst>
                    <a:ext uri="{9D8B030D-6E8A-4147-A177-3AD203B41FA5}">
                      <a16:colId xmlns:a16="http://schemas.microsoft.com/office/drawing/2014/main" xmlns="" val="3023901758"/>
                    </a:ext>
                  </a:extLst>
                </a:gridCol>
                <a:gridCol w="665495">
                  <a:extLst>
                    <a:ext uri="{9D8B030D-6E8A-4147-A177-3AD203B41FA5}">
                      <a16:colId xmlns:a16="http://schemas.microsoft.com/office/drawing/2014/main" xmlns="" val="3792330573"/>
                    </a:ext>
                  </a:extLst>
                </a:gridCol>
                <a:gridCol w="1512490">
                  <a:extLst>
                    <a:ext uri="{9D8B030D-6E8A-4147-A177-3AD203B41FA5}">
                      <a16:colId xmlns:a16="http://schemas.microsoft.com/office/drawing/2014/main" xmlns="" val="2169814116"/>
                    </a:ext>
                  </a:extLst>
                </a:gridCol>
                <a:gridCol w="466711">
                  <a:extLst>
                    <a:ext uri="{9D8B030D-6E8A-4147-A177-3AD203B41FA5}">
                      <a16:colId xmlns:a16="http://schemas.microsoft.com/office/drawing/2014/main" xmlns="" val="1097834742"/>
                    </a:ext>
                  </a:extLst>
                </a:gridCol>
                <a:gridCol w="782173">
                  <a:extLst>
                    <a:ext uri="{9D8B030D-6E8A-4147-A177-3AD203B41FA5}">
                      <a16:colId xmlns:a16="http://schemas.microsoft.com/office/drawing/2014/main" xmlns="" val="612606293"/>
                    </a:ext>
                  </a:extLst>
                </a:gridCol>
                <a:gridCol w="782173">
                  <a:extLst>
                    <a:ext uri="{9D8B030D-6E8A-4147-A177-3AD203B41FA5}">
                      <a16:colId xmlns:a16="http://schemas.microsoft.com/office/drawing/2014/main" xmlns="" val="4269920413"/>
                    </a:ext>
                  </a:extLst>
                </a:gridCol>
                <a:gridCol w="582778">
                  <a:extLst>
                    <a:ext uri="{9D8B030D-6E8A-4147-A177-3AD203B41FA5}">
                      <a16:colId xmlns:a16="http://schemas.microsoft.com/office/drawing/2014/main" xmlns="" val="1998516889"/>
                    </a:ext>
                  </a:extLst>
                </a:gridCol>
                <a:gridCol w="709946">
                  <a:extLst>
                    <a:ext uri="{9D8B030D-6E8A-4147-A177-3AD203B41FA5}">
                      <a16:colId xmlns:a16="http://schemas.microsoft.com/office/drawing/2014/main" xmlns="" val="1274824504"/>
                    </a:ext>
                  </a:extLst>
                </a:gridCol>
                <a:gridCol w="709946">
                  <a:extLst>
                    <a:ext uri="{9D8B030D-6E8A-4147-A177-3AD203B41FA5}">
                      <a16:colId xmlns:a16="http://schemas.microsoft.com/office/drawing/2014/main" xmlns="" val="422924242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Verdana" pitchFamily="34" charset="0"/>
                        </a:rPr>
                        <a:t>번호</a:t>
                      </a:r>
                      <a:endParaRPr kumimoji="0" lang="ko-KR" altLang="en-US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Verdana" pitchFamily="34" charset="0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Verdana" pitchFamily="34" charset="0"/>
                        </a:rPr>
                        <a:t>투자코드</a:t>
                      </a:r>
                      <a:endParaRPr kumimoji="0" lang="ko-KR" altLang="en-US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Verdana" pitchFamily="34" charset="0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Verdana" pitchFamily="34" charset="0"/>
                        </a:rPr>
                        <a:t>투자사업명</a:t>
                      </a:r>
                      <a:endParaRPr kumimoji="0" lang="ko-KR" altLang="en-US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Verdana" pitchFamily="34" charset="0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Verdana" pitchFamily="34" charset="0"/>
                        </a:rPr>
                        <a:t>대상</a:t>
                      </a:r>
                      <a:endParaRPr kumimoji="0" lang="en-US" altLang="ko-KR" sz="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Verdana" pitchFamily="34" charset="0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Verdana" pitchFamily="34" charset="0"/>
                        </a:rPr>
                        <a:t>여부</a:t>
                      </a:r>
                      <a:endParaRPr kumimoji="0" lang="ko-KR" altLang="en-US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Verdana" pitchFamily="34" charset="0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Verdana" pitchFamily="34" charset="0"/>
                        </a:rPr>
                        <a:t>착공</a:t>
                      </a:r>
                      <a:endParaRPr kumimoji="0" lang="en-US" altLang="ko-KR" sz="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Verdana" pitchFamily="34" charset="0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Verdana" pitchFamily="34" charset="0"/>
                        </a:rPr>
                        <a:t>예정일</a:t>
                      </a:r>
                      <a:endParaRPr kumimoji="0" lang="en-US" altLang="ko-KR" sz="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Verdana" pitchFamily="34" charset="0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Verdana" pitchFamily="34" charset="0"/>
                        </a:rPr>
                        <a:t>(</a:t>
                      </a: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Verdana" pitchFamily="34" charset="0"/>
                        </a:rPr>
                        <a:t>착공일</a:t>
                      </a:r>
                      <a:r>
                        <a:rPr kumimoji="0" lang="en-US" altLang="ko-KR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Verdana" pitchFamily="34" charset="0"/>
                        </a:rPr>
                        <a:t>)</a:t>
                      </a:r>
                      <a:endParaRPr kumimoji="0" lang="ko-KR" altLang="en-US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Verdana" pitchFamily="34" charset="0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Verdana" pitchFamily="34" charset="0"/>
                        </a:rPr>
                        <a:t>준공</a:t>
                      </a:r>
                      <a:endParaRPr kumimoji="0" lang="en-US" altLang="ko-KR" sz="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Verdana" pitchFamily="34" charset="0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Verdana" pitchFamily="34" charset="0"/>
                        </a:rPr>
                        <a:t>예정일</a:t>
                      </a:r>
                      <a:endParaRPr kumimoji="0" lang="en-US" altLang="ko-KR" sz="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Verdana" pitchFamily="34" charset="0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Verdana" pitchFamily="34" charset="0"/>
                        </a:rPr>
                        <a:t>(</a:t>
                      </a: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Verdana" pitchFamily="34" charset="0"/>
                        </a:rPr>
                        <a:t>준공일</a:t>
                      </a:r>
                      <a:r>
                        <a:rPr kumimoji="0" lang="en-US" altLang="ko-KR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Verdana" pitchFamily="34" charset="0"/>
                        </a:rPr>
                        <a:t>)</a:t>
                      </a:r>
                      <a:endParaRPr kumimoji="0" lang="ko-KR" altLang="en-US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Verdana" pitchFamily="34" charset="0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Verdana" pitchFamily="34" charset="0"/>
                        </a:rPr>
                        <a:t>대상구분</a:t>
                      </a:r>
                      <a:endParaRPr kumimoji="0" lang="ko-KR" altLang="en-US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Verdana" pitchFamily="34" charset="0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Verdana" pitchFamily="34" charset="0"/>
                        </a:rPr>
                        <a:t>시공담당자</a:t>
                      </a:r>
                      <a:endParaRPr kumimoji="0" lang="en-US" altLang="ko-KR" sz="800" b="1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Verdana" pitchFamily="34" charset="0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Verdana" pitchFamily="34" charset="0"/>
                        </a:rPr>
                        <a:t>(</a:t>
                      </a: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Verdana" pitchFamily="34" charset="0"/>
                        </a:rPr>
                        <a:t>공사감독</a:t>
                      </a:r>
                      <a:r>
                        <a:rPr kumimoji="0" lang="en-US" altLang="ko-KR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Verdana" pitchFamily="34" charset="0"/>
                        </a:rPr>
                        <a:t>)</a:t>
                      </a:r>
                      <a:endParaRPr kumimoji="0" lang="ko-KR" altLang="en-US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Verdana" pitchFamily="34" charset="0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1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Verdana" pitchFamily="34" charset="0"/>
                        </a:rPr>
                        <a:t>비고</a:t>
                      </a:r>
                      <a:endParaRPr kumimoji="0" lang="ko-KR" altLang="en-US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Verdana" pitchFamily="34" charset="0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332185915"/>
                  </a:ext>
                </a:extLst>
              </a:tr>
              <a:tr h="26046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Verdana" pitchFamily="34" charset="0"/>
                        </a:rPr>
                        <a:t>1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Verdana" pitchFamily="34" charset="0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Verdana" pitchFamily="34" charset="0"/>
                        </a:rPr>
                        <a:t>PBB19102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Verdana" pitchFamily="34" charset="0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Verdana" pitchFamily="34" charset="0"/>
                        </a:rPr>
                        <a:t>2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Verdana" pitchFamily="34" charset="0"/>
                        </a:rPr>
                        <a:t>제강공장 슬러지 처리설비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Verdana" pitchFamily="34" charset="0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Verdana" pitchFamily="34" charset="0"/>
                        </a:rPr>
                        <a:t>대상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Verdana" pitchFamily="34" charset="0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Verdana" pitchFamily="34" charset="0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Verdana" pitchFamily="34" charset="0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Verdana" pitchFamily="34" charset="0"/>
                        </a:rPr>
                        <a:t>등록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Verdana" pitchFamily="34" charset="0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Verdana" pitchFamily="34" charset="0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270587895"/>
                  </a:ext>
                </a:extLst>
              </a:tr>
              <a:tr h="26046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Verdana" pitchFamily="34" charset="0"/>
                        </a:rPr>
                        <a:t>2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Verdana" pitchFamily="34" charset="0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Verdana" pitchFamily="34" charset="0"/>
                        </a:rPr>
                        <a:t>PBB19103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Verdana" pitchFamily="34" charset="0"/>
                        </a:rPr>
                        <a:t>3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Verdana" pitchFamily="34" charset="0"/>
                        </a:rPr>
                        <a:t>제강공장 슬러지 처리설비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Verdana" pitchFamily="34" charset="0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Verdana" pitchFamily="34" charset="0"/>
                        </a:rPr>
                        <a:t>-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Verdana" pitchFamily="34" charset="0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Verdana" pitchFamily="34" charset="0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Verdana" pitchFamily="34" charset="0"/>
                        </a:rPr>
                        <a:t>미등록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Verdana" pitchFamily="34" charset="0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Verdana" pitchFamily="34" charset="0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940837271"/>
                  </a:ext>
                </a:extLst>
              </a:tr>
              <a:tr h="26046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Verdana" pitchFamily="34" charset="0"/>
                        </a:rPr>
                        <a:t>3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Verdana" pitchFamily="34" charset="0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Verdana" pitchFamily="34" charset="0"/>
                        </a:rPr>
                        <a:t>PBB19104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Verdana" pitchFamily="34" charset="0"/>
                        </a:rPr>
                        <a:t>4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Verdana" pitchFamily="34" charset="0"/>
                        </a:rPr>
                        <a:t>제강공장 슬러지 처리설비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Verdana" pitchFamily="34" charset="0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Verdana" pitchFamily="34" charset="0"/>
                        </a:rPr>
                        <a:t>미대상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Verdana" pitchFamily="34" charset="0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Verdana" pitchFamily="34" charset="0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Verdana" pitchFamily="34" charset="0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Verdana" pitchFamily="34" charset="0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Verdana" pitchFamily="34" charset="0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Verdana" pitchFamily="34" charset="0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255900940"/>
                  </a:ext>
                </a:extLst>
              </a:tr>
              <a:tr h="26046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Verdana" pitchFamily="34" charset="0"/>
                        </a:rPr>
                        <a:t>4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Verdana" pitchFamily="34" charset="0"/>
                      </a:endParaRPr>
                    </a:p>
                  </a:txBody>
                  <a:tcPr marL="36000" marR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Verdana" pitchFamily="34" charset="0"/>
                        </a:rPr>
                        <a:t>PBB19105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Verdana" pitchFamily="34" charset="0"/>
                        </a:rPr>
                        <a:t>5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Verdana" pitchFamily="34" charset="0"/>
                        </a:rPr>
                        <a:t>제강공장 슬러지 처리설비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Verdana" pitchFamily="34" charset="0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Verdana" pitchFamily="34" charset="0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Verdana" pitchFamily="34" charset="0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Verdana" pitchFamily="34" charset="0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Verdana" pitchFamily="34" charset="0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Verdana" pitchFamily="34" charset="0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Verdana" pitchFamily="34" charset="0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461465909"/>
                  </a:ext>
                </a:extLst>
              </a:tr>
            </a:tbl>
          </a:graphicData>
        </a:graphic>
      </p:graphicFrame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BD550B66-EDCE-47E6-85AF-7E8D954635AF}"/>
              </a:ext>
            </a:extLst>
          </p:cNvPr>
          <p:cNvSpPr/>
          <p:nvPr/>
        </p:nvSpPr>
        <p:spPr>
          <a:xfrm>
            <a:off x="1919288" y="700711"/>
            <a:ext cx="6523214" cy="644442"/>
          </a:xfrm>
          <a:prstGeom prst="rect">
            <a:avLst/>
          </a:prstGeom>
          <a:solidFill>
            <a:schemeClr val="bg1"/>
          </a:solidFill>
          <a:ln w="6350">
            <a:solidFill>
              <a:srgbClr val="005B8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xmlns="" id="{848993D9-53BA-48C6-8A70-E4AF85AA0C60}"/>
              </a:ext>
            </a:extLst>
          </p:cNvPr>
          <p:cNvSpPr/>
          <p:nvPr/>
        </p:nvSpPr>
        <p:spPr>
          <a:xfrm>
            <a:off x="1927450" y="1396063"/>
            <a:ext cx="71526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800" b="1" dirty="0">
                <a:solidFill>
                  <a:prstClr val="black"/>
                </a:solidFill>
                <a:latin typeface="맑은 고딕" panose="020B0503020000020004" pitchFamily="50" charset="-127"/>
              </a:rPr>
              <a:t>&gt; </a:t>
            </a:r>
            <a:r>
              <a:rPr lang="ko-KR" altLang="en-US" sz="800" b="1">
                <a:solidFill>
                  <a:prstClr val="black"/>
                </a:solidFill>
                <a:latin typeface="맑은 고딕" panose="020B0503020000020004" pitchFamily="50" charset="-127"/>
              </a:rPr>
              <a:t>총</a:t>
            </a:r>
            <a:r>
              <a:rPr lang="ko-KR" altLang="en-US" sz="800" b="1">
                <a:solidFill>
                  <a:srgbClr val="005B8C"/>
                </a:solidFill>
                <a:latin typeface="맑은 고딕" panose="020B0503020000020004" pitchFamily="50" charset="-127"/>
              </a:rPr>
              <a:t> </a:t>
            </a:r>
            <a:r>
              <a:rPr lang="en-US" altLang="ko-KR" sz="800" b="1">
                <a:solidFill>
                  <a:srgbClr val="005B8C"/>
                </a:solidFill>
                <a:latin typeface="맑은 고딕" panose="020B0503020000020004" pitchFamily="50" charset="-127"/>
              </a:rPr>
              <a:t>100</a:t>
            </a:r>
            <a:r>
              <a:rPr lang="ko-KR" altLang="en-US" sz="800" b="1">
                <a:solidFill>
                  <a:prstClr val="black"/>
                </a:solidFill>
                <a:latin typeface="맑은 고딕" panose="020B0503020000020004" pitchFamily="50" charset="-127"/>
              </a:rPr>
              <a:t>건</a:t>
            </a:r>
            <a:endParaRPr lang="ko-KR" altLang="en-US" sz="800" b="1" dirty="0">
              <a:solidFill>
                <a:prstClr val="black"/>
              </a:solidFill>
              <a:latin typeface="맑은 고딕" panose="020B0503020000020004" pitchFamily="50" charset="-127"/>
            </a:endParaRP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xmlns="" id="{6FB1E65E-DBC0-4F3D-992E-73438FABC74E}"/>
              </a:ext>
            </a:extLst>
          </p:cNvPr>
          <p:cNvGrpSpPr/>
          <p:nvPr/>
        </p:nvGrpSpPr>
        <p:grpSpPr>
          <a:xfrm>
            <a:off x="2784152" y="775457"/>
            <a:ext cx="2119761" cy="198120"/>
            <a:chOff x="2711226" y="2235533"/>
            <a:chExt cx="2493536" cy="216000"/>
          </a:xfrm>
        </p:grpSpPr>
        <p:sp>
          <p:nvSpPr>
            <p:cNvPr id="36" name="Date Picker Field">
              <a:extLst>
                <a:ext uri="{FF2B5EF4-FFF2-40B4-BE49-F238E27FC236}">
                  <a16:creationId xmlns:a16="http://schemas.microsoft.com/office/drawing/2014/main" xmlns="" id="{81AED5E3-83F3-4827-B9D1-5F2E66285061}"/>
                </a:ext>
              </a:extLst>
            </p:cNvPr>
            <p:cNvSpPr>
              <a:spLocks/>
            </p:cNvSpPr>
            <p:nvPr>
              <p:custDataLst>
                <p:tags r:id="rId1"/>
              </p:custDataLst>
            </p:nvPr>
          </p:nvSpPr>
          <p:spPr bwMode="auto">
            <a:xfrm>
              <a:off x="2711226" y="2235533"/>
              <a:ext cx="900000" cy="216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2000" tIns="32400" rIns="72000" bIns="3240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>
                  <a:solidFill>
                    <a:srgbClr val="262626"/>
                  </a:solidFill>
                  <a:latin typeface=""/>
                  <a:cs typeface="Calibri" pitchFamily="34" charset="0"/>
                </a:rPr>
                <a:t>YYYY-MM-DD</a:t>
              </a:r>
            </a:p>
          </p:txBody>
        </p:sp>
        <p:sp>
          <p:nvSpPr>
            <p:cNvPr id="37" name="Date Picker Button">
              <a:extLst>
                <a:ext uri="{FF2B5EF4-FFF2-40B4-BE49-F238E27FC236}">
                  <a16:creationId xmlns:a16="http://schemas.microsoft.com/office/drawing/2014/main" xmlns="" id="{9B99F5BA-2FB1-4251-8A4C-1CF8B9697766}"/>
                </a:ext>
              </a:extLst>
            </p:cNvPr>
            <p:cNvSpPr>
              <a:spLocks noChangeAspect="1" noEditPoints="1"/>
            </p:cNvSpPr>
            <p:nvPr>
              <p:custDataLst>
                <p:tags r:id="rId2"/>
              </p:custDataLst>
            </p:nvPr>
          </p:nvSpPr>
          <p:spPr bwMode="auto">
            <a:xfrm>
              <a:off x="3651140" y="2245958"/>
              <a:ext cx="174879" cy="187224"/>
            </a:xfrm>
            <a:custGeom>
              <a:avLst/>
              <a:gdLst>
                <a:gd name="T0" fmla="*/ 71 w 369"/>
                <a:gd name="T1" fmla="*/ 44 h 395"/>
                <a:gd name="T2" fmla="*/ 0 w 369"/>
                <a:gd name="T3" fmla="*/ 64 h 395"/>
                <a:gd name="T4" fmla="*/ 360 w 369"/>
                <a:gd name="T5" fmla="*/ 395 h 395"/>
                <a:gd name="T6" fmla="*/ 360 w 369"/>
                <a:gd name="T7" fmla="*/ 56 h 395"/>
                <a:gd name="T8" fmla="*/ 293 w 369"/>
                <a:gd name="T9" fmla="*/ 15 h 395"/>
                <a:gd name="T10" fmla="*/ 245 w 369"/>
                <a:gd name="T11" fmla="*/ 44 h 395"/>
                <a:gd name="T12" fmla="*/ 125 w 369"/>
                <a:gd name="T13" fmla="*/ 44 h 395"/>
                <a:gd name="T14" fmla="*/ 98 w 369"/>
                <a:gd name="T15" fmla="*/ 17 h 395"/>
                <a:gd name="T16" fmla="*/ 106 w 369"/>
                <a:gd name="T17" fmla="*/ 56 h 395"/>
                <a:gd name="T18" fmla="*/ 92 w 369"/>
                <a:gd name="T19" fmla="*/ 23 h 395"/>
                <a:gd name="T20" fmla="*/ 277 w 369"/>
                <a:gd name="T21" fmla="*/ 23 h 395"/>
                <a:gd name="T22" fmla="*/ 263 w 369"/>
                <a:gd name="T23" fmla="*/ 56 h 395"/>
                <a:gd name="T24" fmla="*/ 272 w 369"/>
                <a:gd name="T25" fmla="*/ 17 h 395"/>
                <a:gd name="T26" fmla="*/ 351 w 369"/>
                <a:gd name="T27" fmla="*/ 377 h 395"/>
                <a:gd name="T28" fmla="*/ 129 w 369"/>
                <a:gd name="T29" fmla="*/ 146 h 395"/>
                <a:gd name="T30" fmla="*/ 129 w 369"/>
                <a:gd name="T31" fmla="*/ 199 h 395"/>
                <a:gd name="T32" fmla="*/ 173 w 369"/>
                <a:gd name="T33" fmla="*/ 155 h 395"/>
                <a:gd name="T34" fmla="*/ 205 w 369"/>
                <a:gd name="T35" fmla="*/ 146 h 395"/>
                <a:gd name="T36" fmla="*/ 205 w 369"/>
                <a:gd name="T37" fmla="*/ 199 h 395"/>
                <a:gd name="T38" fmla="*/ 250 w 369"/>
                <a:gd name="T39" fmla="*/ 155 h 395"/>
                <a:gd name="T40" fmla="*/ 282 w 369"/>
                <a:gd name="T41" fmla="*/ 146 h 395"/>
                <a:gd name="T42" fmla="*/ 282 w 369"/>
                <a:gd name="T43" fmla="*/ 199 h 395"/>
                <a:gd name="T44" fmla="*/ 326 w 369"/>
                <a:gd name="T45" fmla="*/ 155 h 395"/>
                <a:gd name="T46" fmla="*/ 137 w 369"/>
                <a:gd name="T47" fmla="*/ 164 h 395"/>
                <a:gd name="T48" fmla="*/ 137 w 369"/>
                <a:gd name="T49" fmla="*/ 182 h 395"/>
                <a:gd name="T50" fmla="*/ 232 w 369"/>
                <a:gd name="T51" fmla="*/ 164 h 395"/>
                <a:gd name="T52" fmla="*/ 214 w 369"/>
                <a:gd name="T53" fmla="*/ 164 h 395"/>
                <a:gd name="T54" fmla="*/ 309 w 369"/>
                <a:gd name="T55" fmla="*/ 182 h 395"/>
                <a:gd name="T56" fmla="*/ 52 w 369"/>
                <a:gd name="T57" fmla="*/ 220 h 395"/>
                <a:gd name="T58" fmla="*/ 52 w 369"/>
                <a:gd name="T59" fmla="*/ 273 h 395"/>
                <a:gd name="T60" fmla="*/ 97 w 369"/>
                <a:gd name="T61" fmla="*/ 228 h 395"/>
                <a:gd name="T62" fmla="*/ 129 w 369"/>
                <a:gd name="T63" fmla="*/ 220 h 395"/>
                <a:gd name="T64" fmla="*/ 129 w 369"/>
                <a:gd name="T65" fmla="*/ 273 h 395"/>
                <a:gd name="T66" fmla="*/ 173 w 369"/>
                <a:gd name="T67" fmla="*/ 228 h 395"/>
                <a:gd name="T68" fmla="*/ 205 w 369"/>
                <a:gd name="T69" fmla="*/ 220 h 395"/>
                <a:gd name="T70" fmla="*/ 205 w 369"/>
                <a:gd name="T71" fmla="*/ 273 h 395"/>
                <a:gd name="T72" fmla="*/ 250 w 369"/>
                <a:gd name="T73" fmla="*/ 228 h 395"/>
                <a:gd name="T74" fmla="*/ 282 w 369"/>
                <a:gd name="T75" fmla="*/ 220 h 395"/>
                <a:gd name="T76" fmla="*/ 282 w 369"/>
                <a:gd name="T77" fmla="*/ 273 h 395"/>
                <a:gd name="T78" fmla="*/ 326 w 369"/>
                <a:gd name="T79" fmla="*/ 228 h 395"/>
                <a:gd name="T80" fmla="*/ 61 w 369"/>
                <a:gd name="T81" fmla="*/ 237 h 395"/>
                <a:gd name="T82" fmla="*/ 61 w 369"/>
                <a:gd name="T83" fmla="*/ 255 h 395"/>
                <a:gd name="T84" fmla="*/ 156 w 369"/>
                <a:gd name="T85" fmla="*/ 237 h 395"/>
                <a:gd name="T86" fmla="*/ 137 w 369"/>
                <a:gd name="T87" fmla="*/ 237 h 395"/>
                <a:gd name="T88" fmla="*/ 232 w 369"/>
                <a:gd name="T89" fmla="*/ 255 h 395"/>
                <a:gd name="T90" fmla="*/ 290 w 369"/>
                <a:gd name="T91" fmla="*/ 237 h 395"/>
                <a:gd name="T92" fmla="*/ 290 w 369"/>
                <a:gd name="T93" fmla="*/ 255 h 395"/>
                <a:gd name="T94" fmla="*/ 46 w 369"/>
                <a:gd name="T95" fmla="*/ 296 h 395"/>
                <a:gd name="T96" fmla="*/ 52 w 369"/>
                <a:gd name="T97" fmla="*/ 347 h 395"/>
                <a:gd name="T98" fmla="*/ 97 w 369"/>
                <a:gd name="T99" fmla="*/ 302 h 395"/>
                <a:gd name="T100" fmla="*/ 129 w 369"/>
                <a:gd name="T101" fmla="*/ 293 h 395"/>
                <a:gd name="T102" fmla="*/ 129 w 369"/>
                <a:gd name="T103" fmla="*/ 347 h 395"/>
                <a:gd name="T104" fmla="*/ 173 w 369"/>
                <a:gd name="T105" fmla="*/ 302 h 395"/>
                <a:gd name="T106" fmla="*/ 205 w 369"/>
                <a:gd name="T107" fmla="*/ 293 h 395"/>
                <a:gd name="T108" fmla="*/ 205 w 369"/>
                <a:gd name="T109" fmla="*/ 347 h 395"/>
                <a:gd name="T110" fmla="*/ 250 w 369"/>
                <a:gd name="T111" fmla="*/ 302 h 395"/>
                <a:gd name="T112" fmla="*/ 61 w 369"/>
                <a:gd name="T113" fmla="*/ 311 h 395"/>
                <a:gd name="T114" fmla="*/ 61 w 369"/>
                <a:gd name="T115" fmla="*/ 329 h 395"/>
                <a:gd name="T116" fmla="*/ 156 w 369"/>
                <a:gd name="T117" fmla="*/ 311 h 395"/>
                <a:gd name="T118" fmla="*/ 137 w 369"/>
                <a:gd name="T119" fmla="*/ 311 h 395"/>
                <a:gd name="T120" fmla="*/ 232 w 369"/>
                <a:gd name="T121" fmla="*/ 329 h 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69" h="395">
                  <a:moveTo>
                    <a:pt x="98" y="0"/>
                  </a:moveTo>
                  <a:cubicBezTo>
                    <a:pt x="88" y="0"/>
                    <a:pt x="81" y="7"/>
                    <a:pt x="77" y="15"/>
                  </a:cubicBezTo>
                  <a:cubicBezTo>
                    <a:pt x="73" y="23"/>
                    <a:pt x="71" y="33"/>
                    <a:pt x="71" y="44"/>
                  </a:cubicBezTo>
                  <a:cubicBezTo>
                    <a:pt x="71" y="48"/>
                    <a:pt x="71" y="52"/>
                    <a:pt x="72" y="56"/>
                  </a:cubicBezTo>
                  <a:lnTo>
                    <a:pt x="9" y="56"/>
                  </a:lnTo>
                  <a:cubicBezTo>
                    <a:pt x="4" y="56"/>
                    <a:pt x="1" y="60"/>
                    <a:pt x="0" y="64"/>
                  </a:cubicBezTo>
                  <a:lnTo>
                    <a:pt x="0" y="386"/>
                  </a:lnTo>
                  <a:cubicBezTo>
                    <a:pt x="1" y="391"/>
                    <a:pt x="5" y="395"/>
                    <a:pt x="9" y="395"/>
                  </a:cubicBezTo>
                  <a:lnTo>
                    <a:pt x="360" y="395"/>
                  </a:lnTo>
                  <a:cubicBezTo>
                    <a:pt x="365" y="394"/>
                    <a:pt x="369" y="391"/>
                    <a:pt x="369" y="386"/>
                  </a:cubicBezTo>
                  <a:lnTo>
                    <a:pt x="369" y="64"/>
                  </a:lnTo>
                  <a:cubicBezTo>
                    <a:pt x="369" y="59"/>
                    <a:pt x="365" y="56"/>
                    <a:pt x="360" y="56"/>
                  </a:cubicBezTo>
                  <a:lnTo>
                    <a:pt x="298" y="56"/>
                  </a:lnTo>
                  <a:cubicBezTo>
                    <a:pt x="299" y="52"/>
                    <a:pt x="299" y="48"/>
                    <a:pt x="299" y="44"/>
                  </a:cubicBezTo>
                  <a:cubicBezTo>
                    <a:pt x="299" y="33"/>
                    <a:pt x="297" y="23"/>
                    <a:pt x="293" y="15"/>
                  </a:cubicBezTo>
                  <a:cubicBezTo>
                    <a:pt x="289" y="7"/>
                    <a:pt x="282" y="0"/>
                    <a:pt x="272" y="0"/>
                  </a:cubicBezTo>
                  <a:cubicBezTo>
                    <a:pt x="262" y="0"/>
                    <a:pt x="256" y="7"/>
                    <a:pt x="251" y="15"/>
                  </a:cubicBezTo>
                  <a:cubicBezTo>
                    <a:pt x="247" y="23"/>
                    <a:pt x="245" y="33"/>
                    <a:pt x="245" y="44"/>
                  </a:cubicBezTo>
                  <a:cubicBezTo>
                    <a:pt x="245" y="48"/>
                    <a:pt x="245" y="52"/>
                    <a:pt x="246" y="56"/>
                  </a:cubicBezTo>
                  <a:lnTo>
                    <a:pt x="124" y="56"/>
                  </a:lnTo>
                  <a:cubicBezTo>
                    <a:pt x="124" y="52"/>
                    <a:pt x="125" y="48"/>
                    <a:pt x="125" y="44"/>
                  </a:cubicBezTo>
                  <a:cubicBezTo>
                    <a:pt x="125" y="33"/>
                    <a:pt x="122" y="23"/>
                    <a:pt x="118" y="15"/>
                  </a:cubicBezTo>
                  <a:cubicBezTo>
                    <a:pt x="114" y="7"/>
                    <a:pt x="107" y="0"/>
                    <a:pt x="98" y="0"/>
                  </a:cubicBezTo>
                  <a:close/>
                  <a:moveTo>
                    <a:pt x="98" y="17"/>
                  </a:moveTo>
                  <a:cubicBezTo>
                    <a:pt x="98" y="17"/>
                    <a:pt x="101" y="18"/>
                    <a:pt x="103" y="23"/>
                  </a:cubicBezTo>
                  <a:cubicBezTo>
                    <a:pt x="106" y="28"/>
                    <a:pt x="108" y="35"/>
                    <a:pt x="108" y="44"/>
                  </a:cubicBezTo>
                  <a:cubicBezTo>
                    <a:pt x="108" y="48"/>
                    <a:pt x="107" y="52"/>
                    <a:pt x="106" y="56"/>
                  </a:cubicBezTo>
                  <a:lnTo>
                    <a:pt x="89" y="56"/>
                  </a:lnTo>
                  <a:cubicBezTo>
                    <a:pt x="88" y="52"/>
                    <a:pt x="88" y="48"/>
                    <a:pt x="88" y="44"/>
                  </a:cubicBezTo>
                  <a:cubicBezTo>
                    <a:pt x="88" y="35"/>
                    <a:pt x="90" y="28"/>
                    <a:pt x="92" y="23"/>
                  </a:cubicBezTo>
                  <a:cubicBezTo>
                    <a:pt x="95" y="18"/>
                    <a:pt x="97" y="17"/>
                    <a:pt x="98" y="17"/>
                  </a:cubicBezTo>
                  <a:close/>
                  <a:moveTo>
                    <a:pt x="272" y="17"/>
                  </a:moveTo>
                  <a:cubicBezTo>
                    <a:pt x="273" y="17"/>
                    <a:pt x="275" y="18"/>
                    <a:pt x="277" y="23"/>
                  </a:cubicBezTo>
                  <a:cubicBezTo>
                    <a:pt x="280" y="28"/>
                    <a:pt x="282" y="35"/>
                    <a:pt x="282" y="44"/>
                  </a:cubicBezTo>
                  <a:cubicBezTo>
                    <a:pt x="282" y="48"/>
                    <a:pt x="281" y="52"/>
                    <a:pt x="281" y="56"/>
                  </a:cubicBezTo>
                  <a:lnTo>
                    <a:pt x="263" y="56"/>
                  </a:lnTo>
                  <a:cubicBezTo>
                    <a:pt x="263" y="52"/>
                    <a:pt x="262" y="48"/>
                    <a:pt x="262" y="44"/>
                  </a:cubicBezTo>
                  <a:cubicBezTo>
                    <a:pt x="262" y="35"/>
                    <a:pt x="264" y="28"/>
                    <a:pt x="267" y="23"/>
                  </a:cubicBezTo>
                  <a:cubicBezTo>
                    <a:pt x="269" y="18"/>
                    <a:pt x="272" y="17"/>
                    <a:pt x="272" y="17"/>
                  </a:cubicBezTo>
                  <a:close/>
                  <a:moveTo>
                    <a:pt x="18" y="118"/>
                  </a:moveTo>
                  <a:lnTo>
                    <a:pt x="351" y="118"/>
                  </a:lnTo>
                  <a:lnTo>
                    <a:pt x="351" y="377"/>
                  </a:lnTo>
                  <a:lnTo>
                    <a:pt x="18" y="377"/>
                  </a:lnTo>
                  <a:lnTo>
                    <a:pt x="18" y="118"/>
                  </a:lnTo>
                  <a:close/>
                  <a:moveTo>
                    <a:pt x="129" y="146"/>
                  </a:moveTo>
                  <a:cubicBezTo>
                    <a:pt x="123" y="146"/>
                    <a:pt x="120" y="150"/>
                    <a:pt x="120" y="155"/>
                  </a:cubicBezTo>
                  <a:lnTo>
                    <a:pt x="120" y="191"/>
                  </a:lnTo>
                  <a:cubicBezTo>
                    <a:pt x="120" y="196"/>
                    <a:pt x="124" y="199"/>
                    <a:pt x="129" y="199"/>
                  </a:cubicBezTo>
                  <a:lnTo>
                    <a:pt x="164" y="199"/>
                  </a:lnTo>
                  <a:cubicBezTo>
                    <a:pt x="170" y="199"/>
                    <a:pt x="173" y="195"/>
                    <a:pt x="173" y="191"/>
                  </a:cubicBezTo>
                  <a:lnTo>
                    <a:pt x="173" y="155"/>
                  </a:lnTo>
                  <a:cubicBezTo>
                    <a:pt x="173" y="150"/>
                    <a:pt x="169" y="146"/>
                    <a:pt x="164" y="146"/>
                  </a:cubicBezTo>
                  <a:lnTo>
                    <a:pt x="129" y="146"/>
                  </a:lnTo>
                  <a:close/>
                  <a:moveTo>
                    <a:pt x="205" y="146"/>
                  </a:moveTo>
                  <a:cubicBezTo>
                    <a:pt x="200" y="146"/>
                    <a:pt x="196" y="150"/>
                    <a:pt x="196" y="155"/>
                  </a:cubicBezTo>
                  <a:lnTo>
                    <a:pt x="196" y="191"/>
                  </a:lnTo>
                  <a:cubicBezTo>
                    <a:pt x="197" y="196"/>
                    <a:pt x="200" y="199"/>
                    <a:pt x="205" y="199"/>
                  </a:cubicBezTo>
                  <a:lnTo>
                    <a:pt x="241" y="199"/>
                  </a:lnTo>
                  <a:cubicBezTo>
                    <a:pt x="246" y="199"/>
                    <a:pt x="250" y="195"/>
                    <a:pt x="250" y="191"/>
                  </a:cubicBezTo>
                  <a:lnTo>
                    <a:pt x="250" y="155"/>
                  </a:lnTo>
                  <a:cubicBezTo>
                    <a:pt x="249" y="150"/>
                    <a:pt x="246" y="146"/>
                    <a:pt x="241" y="146"/>
                  </a:cubicBezTo>
                  <a:lnTo>
                    <a:pt x="205" y="146"/>
                  </a:lnTo>
                  <a:close/>
                  <a:moveTo>
                    <a:pt x="282" y="146"/>
                  </a:moveTo>
                  <a:cubicBezTo>
                    <a:pt x="276" y="146"/>
                    <a:pt x="273" y="150"/>
                    <a:pt x="273" y="155"/>
                  </a:cubicBezTo>
                  <a:lnTo>
                    <a:pt x="273" y="191"/>
                  </a:lnTo>
                  <a:cubicBezTo>
                    <a:pt x="273" y="196"/>
                    <a:pt x="277" y="199"/>
                    <a:pt x="282" y="199"/>
                  </a:cubicBezTo>
                  <a:lnTo>
                    <a:pt x="317" y="199"/>
                  </a:lnTo>
                  <a:cubicBezTo>
                    <a:pt x="323" y="199"/>
                    <a:pt x="326" y="195"/>
                    <a:pt x="326" y="191"/>
                  </a:cubicBezTo>
                  <a:lnTo>
                    <a:pt x="326" y="155"/>
                  </a:lnTo>
                  <a:cubicBezTo>
                    <a:pt x="326" y="150"/>
                    <a:pt x="322" y="146"/>
                    <a:pt x="317" y="146"/>
                  </a:cubicBezTo>
                  <a:lnTo>
                    <a:pt x="282" y="146"/>
                  </a:lnTo>
                  <a:close/>
                  <a:moveTo>
                    <a:pt x="137" y="164"/>
                  </a:moveTo>
                  <a:lnTo>
                    <a:pt x="156" y="164"/>
                  </a:lnTo>
                  <a:lnTo>
                    <a:pt x="156" y="182"/>
                  </a:lnTo>
                  <a:lnTo>
                    <a:pt x="137" y="182"/>
                  </a:lnTo>
                  <a:lnTo>
                    <a:pt x="137" y="164"/>
                  </a:lnTo>
                  <a:close/>
                  <a:moveTo>
                    <a:pt x="214" y="164"/>
                  </a:moveTo>
                  <a:lnTo>
                    <a:pt x="232" y="164"/>
                  </a:lnTo>
                  <a:lnTo>
                    <a:pt x="232" y="182"/>
                  </a:lnTo>
                  <a:lnTo>
                    <a:pt x="214" y="182"/>
                  </a:lnTo>
                  <a:lnTo>
                    <a:pt x="214" y="164"/>
                  </a:lnTo>
                  <a:close/>
                  <a:moveTo>
                    <a:pt x="290" y="164"/>
                  </a:moveTo>
                  <a:lnTo>
                    <a:pt x="309" y="164"/>
                  </a:lnTo>
                  <a:lnTo>
                    <a:pt x="309" y="182"/>
                  </a:lnTo>
                  <a:lnTo>
                    <a:pt x="290" y="182"/>
                  </a:lnTo>
                  <a:lnTo>
                    <a:pt x="290" y="164"/>
                  </a:lnTo>
                  <a:close/>
                  <a:moveTo>
                    <a:pt x="52" y="220"/>
                  </a:moveTo>
                  <a:cubicBezTo>
                    <a:pt x="47" y="220"/>
                    <a:pt x="43" y="224"/>
                    <a:pt x="43" y="228"/>
                  </a:cubicBezTo>
                  <a:lnTo>
                    <a:pt x="43" y="264"/>
                  </a:lnTo>
                  <a:cubicBezTo>
                    <a:pt x="50" y="274"/>
                    <a:pt x="42" y="272"/>
                    <a:pt x="52" y="273"/>
                  </a:cubicBezTo>
                  <a:lnTo>
                    <a:pt x="88" y="273"/>
                  </a:lnTo>
                  <a:cubicBezTo>
                    <a:pt x="93" y="273"/>
                    <a:pt x="97" y="269"/>
                    <a:pt x="97" y="264"/>
                  </a:cubicBezTo>
                  <a:lnTo>
                    <a:pt x="97" y="228"/>
                  </a:lnTo>
                  <a:cubicBezTo>
                    <a:pt x="96" y="223"/>
                    <a:pt x="93" y="220"/>
                    <a:pt x="88" y="220"/>
                  </a:cubicBezTo>
                  <a:lnTo>
                    <a:pt x="52" y="220"/>
                  </a:lnTo>
                  <a:close/>
                  <a:moveTo>
                    <a:pt x="129" y="220"/>
                  </a:moveTo>
                  <a:cubicBezTo>
                    <a:pt x="123" y="220"/>
                    <a:pt x="120" y="224"/>
                    <a:pt x="120" y="228"/>
                  </a:cubicBezTo>
                  <a:lnTo>
                    <a:pt x="120" y="264"/>
                  </a:lnTo>
                  <a:cubicBezTo>
                    <a:pt x="120" y="269"/>
                    <a:pt x="124" y="273"/>
                    <a:pt x="129" y="273"/>
                  </a:cubicBezTo>
                  <a:lnTo>
                    <a:pt x="164" y="273"/>
                  </a:lnTo>
                  <a:cubicBezTo>
                    <a:pt x="170" y="273"/>
                    <a:pt x="173" y="269"/>
                    <a:pt x="173" y="264"/>
                  </a:cubicBezTo>
                  <a:lnTo>
                    <a:pt x="173" y="228"/>
                  </a:lnTo>
                  <a:cubicBezTo>
                    <a:pt x="173" y="223"/>
                    <a:pt x="169" y="220"/>
                    <a:pt x="164" y="220"/>
                  </a:cubicBezTo>
                  <a:lnTo>
                    <a:pt x="129" y="220"/>
                  </a:lnTo>
                  <a:close/>
                  <a:moveTo>
                    <a:pt x="205" y="220"/>
                  </a:moveTo>
                  <a:cubicBezTo>
                    <a:pt x="200" y="220"/>
                    <a:pt x="196" y="224"/>
                    <a:pt x="196" y="228"/>
                  </a:cubicBezTo>
                  <a:lnTo>
                    <a:pt x="196" y="264"/>
                  </a:lnTo>
                  <a:cubicBezTo>
                    <a:pt x="197" y="269"/>
                    <a:pt x="200" y="273"/>
                    <a:pt x="205" y="273"/>
                  </a:cubicBezTo>
                  <a:lnTo>
                    <a:pt x="241" y="273"/>
                  </a:lnTo>
                  <a:cubicBezTo>
                    <a:pt x="246" y="273"/>
                    <a:pt x="250" y="269"/>
                    <a:pt x="250" y="264"/>
                  </a:cubicBezTo>
                  <a:lnTo>
                    <a:pt x="250" y="228"/>
                  </a:lnTo>
                  <a:cubicBezTo>
                    <a:pt x="249" y="223"/>
                    <a:pt x="246" y="220"/>
                    <a:pt x="241" y="220"/>
                  </a:cubicBezTo>
                  <a:lnTo>
                    <a:pt x="205" y="220"/>
                  </a:lnTo>
                  <a:close/>
                  <a:moveTo>
                    <a:pt x="282" y="220"/>
                  </a:moveTo>
                  <a:cubicBezTo>
                    <a:pt x="276" y="220"/>
                    <a:pt x="273" y="224"/>
                    <a:pt x="273" y="228"/>
                  </a:cubicBezTo>
                  <a:lnTo>
                    <a:pt x="273" y="264"/>
                  </a:lnTo>
                  <a:cubicBezTo>
                    <a:pt x="273" y="269"/>
                    <a:pt x="277" y="273"/>
                    <a:pt x="282" y="273"/>
                  </a:cubicBezTo>
                  <a:lnTo>
                    <a:pt x="317" y="273"/>
                  </a:lnTo>
                  <a:cubicBezTo>
                    <a:pt x="323" y="273"/>
                    <a:pt x="326" y="269"/>
                    <a:pt x="326" y="264"/>
                  </a:cubicBezTo>
                  <a:lnTo>
                    <a:pt x="326" y="228"/>
                  </a:lnTo>
                  <a:cubicBezTo>
                    <a:pt x="326" y="223"/>
                    <a:pt x="322" y="220"/>
                    <a:pt x="317" y="220"/>
                  </a:cubicBezTo>
                  <a:lnTo>
                    <a:pt x="282" y="220"/>
                  </a:lnTo>
                  <a:close/>
                  <a:moveTo>
                    <a:pt x="61" y="237"/>
                  </a:moveTo>
                  <a:lnTo>
                    <a:pt x="79" y="237"/>
                  </a:lnTo>
                  <a:lnTo>
                    <a:pt x="79" y="255"/>
                  </a:lnTo>
                  <a:lnTo>
                    <a:pt x="61" y="255"/>
                  </a:lnTo>
                  <a:lnTo>
                    <a:pt x="61" y="237"/>
                  </a:lnTo>
                  <a:close/>
                  <a:moveTo>
                    <a:pt x="137" y="237"/>
                  </a:moveTo>
                  <a:lnTo>
                    <a:pt x="156" y="237"/>
                  </a:lnTo>
                  <a:lnTo>
                    <a:pt x="156" y="255"/>
                  </a:lnTo>
                  <a:lnTo>
                    <a:pt x="137" y="255"/>
                  </a:lnTo>
                  <a:lnTo>
                    <a:pt x="137" y="237"/>
                  </a:lnTo>
                  <a:close/>
                  <a:moveTo>
                    <a:pt x="214" y="237"/>
                  </a:moveTo>
                  <a:lnTo>
                    <a:pt x="232" y="237"/>
                  </a:lnTo>
                  <a:lnTo>
                    <a:pt x="232" y="255"/>
                  </a:lnTo>
                  <a:lnTo>
                    <a:pt x="214" y="255"/>
                  </a:lnTo>
                  <a:lnTo>
                    <a:pt x="214" y="237"/>
                  </a:lnTo>
                  <a:close/>
                  <a:moveTo>
                    <a:pt x="290" y="237"/>
                  </a:moveTo>
                  <a:lnTo>
                    <a:pt x="309" y="237"/>
                  </a:lnTo>
                  <a:lnTo>
                    <a:pt x="309" y="255"/>
                  </a:lnTo>
                  <a:lnTo>
                    <a:pt x="290" y="255"/>
                  </a:lnTo>
                  <a:lnTo>
                    <a:pt x="290" y="237"/>
                  </a:lnTo>
                  <a:close/>
                  <a:moveTo>
                    <a:pt x="52" y="293"/>
                  </a:moveTo>
                  <a:cubicBezTo>
                    <a:pt x="50" y="293"/>
                    <a:pt x="47" y="294"/>
                    <a:pt x="46" y="296"/>
                  </a:cubicBezTo>
                  <a:cubicBezTo>
                    <a:pt x="44" y="297"/>
                    <a:pt x="43" y="300"/>
                    <a:pt x="43" y="302"/>
                  </a:cubicBezTo>
                  <a:lnTo>
                    <a:pt x="43" y="338"/>
                  </a:lnTo>
                  <a:cubicBezTo>
                    <a:pt x="44" y="343"/>
                    <a:pt x="47" y="347"/>
                    <a:pt x="52" y="347"/>
                  </a:cubicBezTo>
                  <a:lnTo>
                    <a:pt x="88" y="347"/>
                  </a:lnTo>
                  <a:cubicBezTo>
                    <a:pt x="93" y="346"/>
                    <a:pt x="97" y="343"/>
                    <a:pt x="97" y="338"/>
                  </a:cubicBezTo>
                  <a:lnTo>
                    <a:pt x="97" y="302"/>
                  </a:lnTo>
                  <a:cubicBezTo>
                    <a:pt x="96" y="297"/>
                    <a:pt x="93" y="293"/>
                    <a:pt x="88" y="293"/>
                  </a:cubicBezTo>
                  <a:lnTo>
                    <a:pt x="52" y="293"/>
                  </a:lnTo>
                  <a:close/>
                  <a:moveTo>
                    <a:pt x="129" y="293"/>
                  </a:moveTo>
                  <a:cubicBezTo>
                    <a:pt x="123" y="294"/>
                    <a:pt x="120" y="297"/>
                    <a:pt x="120" y="302"/>
                  </a:cubicBezTo>
                  <a:lnTo>
                    <a:pt x="120" y="338"/>
                  </a:lnTo>
                  <a:cubicBezTo>
                    <a:pt x="120" y="343"/>
                    <a:pt x="124" y="347"/>
                    <a:pt x="129" y="347"/>
                  </a:cubicBezTo>
                  <a:lnTo>
                    <a:pt x="164" y="347"/>
                  </a:lnTo>
                  <a:cubicBezTo>
                    <a:pt x="170" y="346"/>
                    <a:pt x="173" y="343"/>
                    <a:pt x="173" y="338"/>
                  </a:cubicBezTo>
                  <a:lnTo>
                    <a:pt x="173" y="302"/>
                  </a:lnTo>
                  <a:cubicBezTo>
                    <a:pt x="173" y="297"/>
                    <a:pt x="169" y="293"/>
                    <a:pt x="164" y="293"/>
                  </a:cubicBezTo>
                  <a:lnTo>
                    <a:pt x="129" y="293"/>
                  </a:lnTo>
                  <a:close/>
                  <a:moveTo>
                    <a:pt x="205" y="293"/>
                  </a:moveTo>
                  <a:cubicBezTo>
                    <a:pt x="200" y="294"/>
                    <a:pt x="196" y="297"/>
                    <a:pt x="196" y="302"/>
                  </a:cubicBezTo>
                  <a:lnTo>
                    <a:pt x="196" y="338"/>
                  </a:lnTo>
                  <a:cubicBezTo>
                    <a:pt x="197" y="343"/>
                    <a:pt x="200" y="347"/>
                    <a:pt x="205" y="347"/>
                  </a:cubicBezTo>
                  <a:lnTo>
                    <a:pt x="241" y="347"/>
                  </a:lnTo>
                  <a:cubicBezTo>
                    <a:pt x="246" y="346"/>
                    <a:pt x="250" y="343"/>
                    <a:pt x="250" y="338"/>
                  </a:cubicBezTo>
                  <a:lnTo>
                    <a:pt x="250" y="302"/>
                  </a:lnTo>
                  <a:cubicBezTo>
                    <a:pt x="249" y="297"/>
                    <a:pt x="246" y="293"/>
                    <a:pt x="241" y="293"/>
                  </a:cubicBezTo>
                  <a:lnTo>
                    <a:pt x="205" y="293"/>
                  </a:lnTo>
                  <a:close/>
                  <a:moveTo>
                    <a:pt x="61" y="311"/>
                  </a:moveTo>
                  <a:lnTo>
                    <a:pt x="79" y="311"/>
                  </a:lnTo>
                  <a:lnTo>
                    <a:pt x="79" y="329"/>
                  </a:lnTo>
                  <a:lnTo>
                    <a:pt x="61" y="329"/>
                  </a:lnTo>
                  <a:lnTo>
                    <a:pt x="61" y="311"/>
                  </a:lnTo>
                  <a:close/>
                  <a:moveTo>
                    <a:pt x="137" y="311"/>
                  </a:moveTo>
                  <a:lnTo>
                    <a:pt x="156" y="311"/>
                  </a:lnTo>
                  <a:lnTo>
                    <a:pt x="156" y="329"/>
                  </a:lnTo>
                  <a:lnTo>
                    <a:pt x="137" y="329"/>
                  </a:lnTo>
                  <a:lnTo>
                    <a:pt x="137" y="311"/>
                  </a:lnTo>
                  <a:close/>
                  <a:moveTo>
                    <a:pt x="214" y="311"/>
                  </a:moveTo>
                  <a:lnTo>
                    <a:pt x="232" y="311"/>
                  </a:lnTo>
                  <a:lnTo>
                    <a:pt x="232" y="329"/>
                  </a:lnTo>
                  <a:lnTo>
                    <a:pt x="214" y="329"/>
                  </a:lnTo>
                  <a:lnTo>
                    <a:pt x="214" y="311"/>
                  </a:lnTo>
                  <a:close/>
                </a:path>
              </a:pathLst>
            </a:custGeom>
            <a:solidFill>
              <a:srgbClr val="262626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00">
                <a:solidFill>
                  <a:srgbClr val="262626"/>
                </a:solidFill>
                <a:cs typeface="Calibri" pitchFamily="34" charset="0"/>
              </a:endParaRPr>
            </a:p>
          </p:txBody>
        </p:sp>
        <p:sp>
          <p:nvSpPr>
            <p:cNvPr id="38" name="Date Picker Field">
              <a:extLst>
                <a:ext uri="{FF2B5EF4-FFF2-40B4-BE49-F238E27FC236}">
                  <a16:creationId xmlns:a16="http://schemas.microsoft.com/office/drawing/2014/main" xmlns="" id="{7619E60F-C498-4CB2-9705-5D0FBF73F697}"/>
                </a:ext>
              </a:extLst>
            </p:cNvPr>
            <p:cNvSpPr>
              <a:spLocks/>
            </p:cNvSpPr>
            <p:nvPr>
              <p:custDataLst>
                <p:tags r:id="rId3"/>
              </p:custDataLst>
            </p:nvPr>
          </p:nvSpPr>
          <p:spPr bwMode="auto">
            <a:xfrm>
              <a:off x="4089969" y="2235533"/>
              <a:ext cx="900000" cy="216000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rgbClr val="333333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72000" tIns="32400" rIns="72000" bIns="3240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rgbClr val="262626"/>
                  </a:solidFill>
                  <a:latin typeface="맑은 고딕" panose="020B0503020000020004" pitchFamily="50" charset="-127"/>
                  <a:cs typeface="Calibri" pitchFamily="34" charset="0"/>
                </a:rPr>
                <a:t>YYYY-MM-DD</a:t>
              </a:r>
              <a:endParaRPr lang="en-US" sz="700" dirty="0">
                <a:solidFill>
                  <a:srgbClr val="262626"/>
                </a:solidFill>
                <a:latin typeface=""/>
                <a:cs typeface="Calibri" pitchFamily="34" charset="0"/>
              </a:endParaRPr>
            </a:p>
          </p:txBody>
        </p:sp>
        <p:sp>
          <p:nvSpPr>
            <p:cNvPr id="40" name="Date Picker Button">
              <a:extLst>
                <a:ext uri="{FF2B5EF4-FFF2-40B4-BE49-F238E27FC236}">
                  <a16:creationId xmlns:a16="http://schemas.microsoft.com/office/drawing/2014/main" xmlns="" id="{E1231AEB-DA92-4EDF-88FF-01253D1515EB}"/>
                </a:ext>
              </a:extLst>
            </p:cNvPr>
            <p:cNvSpPr>
              <a:spLocks noChangeAspect="1" noEditPoints="1"/>
            </p:cNvSpPr>
            <p:nvPr>
              <p:custDataLst>
                <p:tags r:id="rId4"/>
              </p:custDataLst>
            </p:nvPr>
          </p:nvSpPr>
          <p:spPr bwMode="auto">
            <a:xfrm>
              <a:off x="5029883" y="2245958"/>
              <a:ext cx="174879" cy="187224"/>
            </a:xfrm>
            <a:custGeom>
              <a:avLst/>
              <a:gdLst>
                <a:gd name="T0" fmla="*/ 71 w 369"/>
                <a:gd name="T1" fmla="*/ 44 h 395"/>
                <a:gd name="T2" fmla="*/ 0 w 369"/>
                <a:gd name="T3" fmla="*/ 64 h 395"/>
                <a:gd name="T4" fmla="*/ 360 w 369"/>
                <a:gd name="T5" fmla="*/ 395 h 395"/>
                <a:gd name="T6" fmla="*/ 360 w 369"/>
                <a:gd name="T7" fmla="*/ 56 h 395"/>
                <a:gd name="T8" fmla="*/ 293 w 369"/>
                <a:gd name="T9" fmla="*/ 15 h 395"/>
                <a:gd name="T10" fmla="*/ 245 w 369"/>
                <a:gd name="T11" fmla="*/ 44 h 395"/>
                <a:gd name="T12" fmla="*/ 125 w 369"/>
                <a:gd name="T13" fmla="*/ 44 h 395"/>
                <a:gd name="T14" fmla="*/ 98 w 369"/>
                <a:gd name="T15" fmla="*/ 17 h 395"/>
                <a:gd name="T16" fmla="*/ 106 w 369"/>
                <a:gd name="T17" fmla="*/ 56 h 395"/>
                <a:gd name="T18" fmla="*/ 92 w 369"/>
                <a:gd name="T19" fmla="*/ 23 h 395"/>
                <a:gd name="T20" fmla="*/ 277 w 369"/>
                <a:gd name="T21" fmla="*/ 23 h 395"/>
                <a:gd name="T22" fmla="*/ 263 w 369"/>
                <a:gd name="T23" fmla="*/ 56 h 395"/>
                <a:gd name="T24" fmla="*/ 272 w 369"/>
                <a:gd name="T25" fmla="*/ 17 h 395"/>
                <a:gd name="T26" fmla="*/ 351 w 369"/>
                <a:gd name="T27" fmla="*/ 377 h 395"/>
                <a:gd name="T28" fmla="*/ 129 w 369"/>
                <a:gd name="T29" fmla="*/ 146 h 395"/>
                <a:gd name="T30" fmla="*/ 129 w 369"/>
                <a:gd name="T31" fmla="*/ 199 h 395"/>
                <a:gd name="T32" fmla="*/ 173 w 369"/>
                <a:gd name="T33" fmla="*/ 155 h 395"/>
                <a:gd name="T34" fmla="*/ 205 w 369"/>
                <a:gd name="T35" fmla="*/ 146 h 395"/>
                <a:gd name="T36" fmla="*/ 205 w 369"/>
                <a:gd name="T37" fmla="*/ 199 h 395"/>
                <a:gd name="T38" fmla="*/ 250 w 369"/>
                <a:gd name="T39" fmla="*/ 155 h 395"/>
                <a:gd name="T40" fmla="*/ 282 w 369"/>
                <a:gd name="T41" fmla="*/ 146 h 395"/>
                <a:gd name="T42" fmla="*/ 282 w 369"/>
                <a:gd name="T43" fmla="*/ 199 h 395"/>
                <a:gd name="T44" fmla="*/ 326 w 369"/>
                <a:gd name="T45" fmla="*/ 155 h 395"/>
                <a:gd name="T46" fmla="*/ 137 w 369"/>
                <a:gd name="T47" fmla="*/ 164 h 395"/>
                <a:gd name="T48" fmla="*/ 137 w 369"/>
                <a:gd name="T49" fmla="*/ 182 h 395"/>
                <a:gd name="T50" fmla="*/ 232 w 369"/>
                <a:gd name="T51" fmla="*/ 164 h 395"/>
                <a:gd name="T52" fmla="*/ 214 w 369"/>
                <a:gd name="T53" fmla="*/ 164 h 395"/>
                <a:gd name="T54" fmla="*/ 309 w 369"/>
                <a:gd name="T55" fmla="*/ 182 h 395"/>
                <a:gd name="T56" fmla="*/ 52 w 369"/>
                <a:gd name="T57" fmla="*/ 220 h 395"/>
                <a:gd name="T58" fmla="*/ 52 w 369"/>
                <a:gd name="T59" fmla="*/ 273 h 395"/>
                <a:gd name="T60" fmla="*/ 97 w 369"/>
                <a:gd name="T61" fmla="*/ 228 h 395"/>
                <a:gd name="T62" fmla="*/ 129 w 369"/>
                <a:gd name="T63" fmla="*/ 220 h 395"/>
                <a:gd name="T64" fmla="*/ 129 w 369"/>
                <a:gd name="T65" fmla="*/ 273 h 395"/>
                <a:gd name="T66" fmla="*/ 173 w 369"/>
                <a:gd name="T67" fmla="*/ 228 h 395"/>
                <a:gd name="T68" fmla="*/ 205 w 369"/>
                <a:gd name="T69" fmla="*/ 220 h 395"/>
                <a:gd name="T70" fmla="*/ 205 w 369"/>
                <a:gd name="T71" fmla="*/ 273 h 395"/>
                <a:gd name="T72" fmla="*/ 250 w 369"/>
                <a:gd name="T73" fmla="*/ 228 h 395"/>
                <a:gd name="T74" fmla="*/ 282 w 369"/>
                <a:gd name="T75" fmla="*/ 220 h 395"/>
                <a:gd name="T76" fmla="*/ 282 w 369"/>
                <a:gd name="T77" fmla="*/ 273 h 395"/>
                <a:gd name="T78" fmla="*/ 326 w 369"/>
                <a:gd name="T79" fmla="*/ 228 h 395"/>
                <a:gd name="T80" fmla="*/ 61 w 369"/>
                <a:gd name="T81" fmla="*/ 237 h 395"/>
                <a:gd name="T82" fmla="*/ 61 w 369"/>
                <a:gd name="T83" fmla="*/ 255 h 395"/>
                <a:gd name="T84" fmla="*/ 156 w 369"/>
                <a:gd name="T85" fmla="*/ 237 h 395"/>
                <a:gd name="T86" fmla="*/ 137 w 369"/>
                <a:gd name="T87" fmla="*/ 237 h 395"/>
                <a:gd name="T88" fmla="*/ 232 w 369"/>
                <a:gd name="T89" fmla="*/ 255 h 395"/>
                <a:gd name="T90" fmla="*/ 290 w 369"/>
                <a:gd name="T91" fmla="*/ 237 h 395"/>
                <a:gd name="T92" fmla="*/ 290 w 369"/>
                <a:gd name="T93" fmla="*/ 255 h 395"/>
                <a:gd name="T94" fmla="*/ 46 w 369"/>
                <a:gd name="T95" fmla="*/ 296 h 395"/>
                <a:gd name="T96" fmla="*/ 52 w 369"/>
                <a:gd name="T97" fmla="*/ 347 h 395"/>
                <a:gd name="T98" fmla="*/ 97 w 369"/>
                <a:gd name="T99" fmla="*/ 302 h 395"/>
                <a:gd name="T100" fmla="*/ 129 w 369"/>
                <a:gd name="T101" fmla="*/ 293 h 395"/>
                <a:gd name="T102" fmla="*/ 129 w 369"/>
                <a:gd name="T103" fmla="*/ 347 h 395"/>
                <a:gd name="T104" fmla="*/ 173 w 369"/>
                <a:gd name="T105" fmla="*/ 302 h 395"/>
                <a:gd name="T106" fmla="*/ 205 w 369"/>
                <a:gd name="T107" fmla="*/ 293 h 395"/>
                <a:gd name="T108" fmla="*/ 205 w 369"/>
                <a:gd name="T109" fmla="*/ 347 h 395"/>
                <a:gd name="T110" fmla="*/ 250 w 369"/>
                <a:gd name="T111" fmla="*/ 302 h 395"/>
                <a:gd name="T112" fmla="*/ 61 w 369"/>
                <a:gd name="T113" fmla="*/ 311 h 395"/>
                <a:gd name="T114" fmla="*/ 61 w 369"/>
                <a:gd name="T115" fmla="*/ 329 h 395"/>
                <a:gd name="T116" fmla="*/ 156 w 369"/>
                <a:gd name="T117" fmla="*/ 311 h 395"/>
                <a:gd name="T118" fmla="*/ 137 w 369"/>
                <a:gd name="T119" fmla="*/ 311 h 395"/>
                <a:gd name="T120" fmla="*/ 232 w 369"/>
                <a:gd name="T121" fmla="*/ 329 h 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69" h="395">
                  <a:moveTo>
                    <a:pt x="98" y="0"/>
                  </a:moveTo>
                  <a:cubicBezTo>
                    <a:pt x="88" y="0"/>
                    <a:pt x="81" y="7"/>
                    <a:pt x="77" y="15"/>
                  </a:cubicBezTo>
                  <a:cubicBezTo>
                    <a:pt x="73" y="23"/>
                    <a:pt x="71" y="33"/>
                    <a:pt x="71" y="44"/>
                  </a:cubicBezTo>
                  <a:cubicBezTo>
                    <a:pt x="71" y="48"/>
                    <a:pt x="71" y="52"/>
                    <a:pt x="72" y="56"/>
                  </a:cubicBezTo>
                  <a:lnTo>
                    <a:pt x="9" y="56"/>
                  </a:lnTo>
                  <a:cubicBezTo>
                    <a:pt x="4" y="56"/>
                    <a:pt x="1" y="60"/>
                    <a:pt x="0" y="64"/>
                  </a:cubicBezTo>
                  <a:lnTo>
                    <a:pt x="0" y="386"/>
                  </a:lnTo>
                  <a:cubicBezTo>
                    <a:pt x="1" y="391"/>
                    <a:pt x="5" y="395"/>
                    <a:pt x="9" y="395"/>
                  </a:cubicBezTo>
                  <a:lnTo>
                    <a:pt x="360" y="395"/>
                  </a:lnTo>
                  <a:cubicBezTo>
                    <a:pt x="365" y="394"/>
                    <a:pt x="369" y="391"/>
                    <a:pt x="369" y="386"/>
                  </a:cubicBezTo>
                  <a:lnTo>
                    <a:pt x="369" y="64"/>
                  </a:lnTo>
                  <a:cubicBezTo>
                    <a:pt x="369" y="59"/>
                    <a:pt x="365" y="56"/>
                    <a:pt x="360" y="56"/>
                  </a:cubicBezTo>
                  <a:lnTo>
                    <a:pt x="298" y="56"/>
                  </a:lnTo>
                  <a:cubicBezTo>
                    <a:pt x="299" y="52"/>
                    <a:pt x="299" y="48"/>
                    <a:pt x="299" y="44"/>
                  </a:cubicBezTo>
                  <a:cubicBezTo>
                    <a:pt x="299" y="33"/>
                    <a:pt x="297" y="23"/>
                    <a:pt x="293" y="15"/>
                  </a:cubicBezTo>
                  <a:cubicBezTo>
                    <a:pt x="289" y="7"/>
                    <a:pt x="282" y="0"/>
                    <a:pt x="272" y="0"/>
                  </a:cubicBezTo>
                  <a:cubicBezTo>
                    <a:pt x="262" y="0"/>
                    <a:pt x="256" y="7"/>
                    <a:pt x="251" y="15"/>
                  </a:cubicBezTo>
                  <a:cubicBezTo>
                    <a:pt x="247" y="23"/>
                    <a:pt x="245" y="33"/>
                    <a:pt x="245" y="44"/>
                  </a:cubicBezTo>
                  <a:cubicBezTo>
                    <a:pt x="245" y="48"/>
                    <a:pt x="245" y="52"/>
                    <a:pt x="246" y="56"/>
                  </a:cubicBezTo>
                  <a:lnTo>
                    <a:pt x="124" y="56"/>
                  </a:lnTo>
                  <a:cubicBezTo>
                    <a:pt x="124" y="52"/>
                    <a:pt x="125" y="48"/>
                    <a:pt x="125" y="44"/>
                  </a:cubicBezTo>
                  <a:cubicBezTo>
                    <a:pt x="125" y="33"/>
                    <a:pt x="122" y="23"/>
                    <a:pt x="118" y="15"/>
                  </a:cubicBezTo>
                  <a:cubicBezTo>
                    <a:pt x="114" y="7"/>
                    <a:pt x="107" y="0"/>
                    <a:pt x="98" y="0"/>
                  </a:cubicBezTo>
                  <a:close/>
                  <a:moveTo>
                    <a:pt x="98" y="17"/>
                  </a:moveTo>
                  <a:cubicBezTo>
                    <a:pt x="98" y="17"/>
                    <a:pt x="101" y="18"/>
                    <a:pt x="103" y="23"/>
                  </a:cubicBezTo>
                  <a:cubicBezTo>
                    <a:pt x="106" y="28"/>
                    <a:pt x="108" y="35"/>
                    <a:pt x="108" y="44"/>
                  </a:cubicBezTo>
                  <a:cubicBezTo>
                    <a:pt x="108" y="48"/>
                    <a:pt x="107" y="52"/>
                    <a:pt x="106" y="56"/>
                  </a:cubicBezTo>
                  <a:lnTo>
                    <a:pt x="89" y="56"/>
                  </a:lnTo>
                  <a:cubicBezTo>
                    <a:pt x="88" y="52"/>
                    <a:pt x="88" y="48"/>
                    <a:pt x="88" y="44"/>
                  </a:cubicBezTo>
                  <a:cubicBezTo>
                    <a:pt x="88" y="35"/>
                    <a:pt x="90" y="28"/>
                    <a:pt x="92" y="23"/>
                  </a:cubicBezTo>
                  <a:cubicBezTo>
                    <a:pt x="95" y="18"/>
                    <a:pt x="97" y="17"/>
                    <a:pt x="98" y="17"/>
                  </a:cubicBezTo>
                  <a:close/>
                  <a:moveTo>
                    <a:pt x="272" y="17"/>
                  </a:moveTo>
                  <a:cubicBezTo>
                    <a:pt x="273" y="17"/>
                    <a:pt x="275" y="18"/>
                    <a:pt x="277" y="23"/>
                  </a:cubicBezTo>
                  <a:cubicBezTo>
                    <a:pt x="280" y="28"/>
                    <a:pt x="282" y="35"/>
                    <a:pt x="282" y="44"/>
                  </a:cubicBezTo>
                  <a:cubicBezTo>
                    <a:pt x="282" y="48"/>
                    <a:pt x="281" y="52"/>
                    <a:pt x="281" y="56"/>
                  </a:cubicBezTo>
                  <a:lnTo>
                    <a:pt x="263" y="56"/>
                  </a:lnTo>
                  <a:cubicBezTo>
                    <a:pt x="263" y="52"/>
                    <a:pt x="262" y="48"/>
                    <a:pt x="262" y="44"/>
                  </a:cubicBezTo>
                  <a:cubicBezTo>
                    <a:pt x="262" y="35"/>
                    <a:pt x="264" y="28"/>
                    <a:pt x="267" y="23"/>
                  </a:cubicBezTo>
                  <a:cubicBezTo>
                    <a:pt x="269" y="18"/>
                    <a:pt x="272" y="17"/>
                    <a:pt x="272" y="17"/>
                  </a:cubicBezTo>
                  <a:close/>
                  <a:moveTo>
                    <a:pt x="18" y="118"/>
                  </a:moveTo>
                  <a:lnTo>
                    <a:pt x="351" y="118"/>
                  </a:lnTo>
                  <a:lnTo>
                    <a:pt x="351" y="377"/>
                  </a:lnTo>
                  <a:lnTo>
                    <a:pt x="18" y="377"/>
                  </a:lnTo>
                  <a:lnTo>
                    <a:pt x="18" y="118"/>
                  </a:lnTo>
                  <a:close/>
                  <a:moveTo>
                    <a:pt x="129" y="146"/>
                  </a:moveTo>
                  <a:cubicBezTo>
                    <a:pt x="123" y="146"/>
                    <a:pt x="120" y="150"/>
                    <a:pt x="120" y="155"/>
                  </a:cubicBezTo>
                  <a:lnTo>
                    <a:pt x="120" y="191"/>
                  </a:lnTo>
                  <a:cubicBezTo>
                    <a:pt x="120" y="196"/>
                    <a:pt x="124" y="199"/>
                    <a:pt x="129" y="199"/>
                  </a:cubicBezTo>
                  <a:lnTo>
                    <a:pt x="164" y="199"/>
                  </a:lnTo>
                  <a:cubicBezTo>
                    <a:pt x="170" y="199"/>
                    <a:pt x="173" y="195"/>
                    <a:pt x="173" y="191"/>
                  </a:cubicBezTo>
                  <a:lnTo>
                    <a:pt x="173" y="155"/>
                  </a:lnTo>
                  <a:cubicBezTo>
                    <a:pt x="173" y="150"/>
                    <a:pt x="169" y="146"/>
                    <a:pt x="164" y="146"/>
                  </a:cubicBezTo>
                  <a:lnTo>
                    <a:pt x="129" y="146"/>
                  </a:lnTo>
                  <a:close/>
                  <a:moveTo>
                    <a:pt x="205" y="146"/>
                  </a:moveTo>
                  <a:cubicBezTo>
                    <a:pt x="200" y="146"/>
                    <a:pt x="196" y="150"/>
                    <a:pt x="196" y="155"/>
                  </a:cubicBezTo>
                  <a:lnTo>
                    <a:pt x="196" y="191"/>
                  </a:lnTo>
                  <a:cubicBezTo>
                    <a:pt x="197" y="196"/>
                    <a:pt x="200" y="199"/>
                    <a:pt x="205" y="199"/>
                  </a:cubicBezTo>
                  <a:lnTo>
                    <a:pt x="241" y="199"/>
                  </a:lnTo>
                  <a:cubicBezTo>
                    <a:pt x="246" y="199"/>
                    <a:pt x="250" y="195"/>
                    <a:pt x="250" y="191"/>
                  </a:cubicBezTo>
                  <a:lnTo>
                    <a:pt x="250" y="155"/>
                  </a:lnTo>
                  <a:cubicBezTo>
                    <a:pt x="249" y="150"/>
                    <a:pt x="246" y="146"/>
                    <a:pt x="241" y="146"/>
                  </a:cubicBezTo>
                  <a:lnTo>
                    <a:pt x="205" y="146"/>
                  </a:lnTo>
                  <a:close/>
                  <a:moveTo>
                    <a:pt x="282" y="146"/>
                  </a:moveTo>
                  <a:cubicBezTo>
                    <a:pt x="276" y="146"/>
                    <a:pt x="273" y="150"/>
                    <a:pt x="273" y="155"/>
                  </a:cubicBezTo>
                  <a:lnTo>
                    <a:pt x="273" y="191"/>
                  </a:lnTo>
                  <a:cubicBezTo>
                    <a:pt x="273" y="196"/>
                    <a:pt x="277" y="199"/>
                    <a:pt x="282" y="199"/>
                  </a:cubicBezTo>
                  <a:lnTo>
                    <a:pt x="317" y="199"/>
                  </a:lnTo>
                  <a:cubicBezTo>
                    <a:pt x="323" y="199"/>
                    <a:pt x="326" y="195"/>
                    <a:pt x="326" y="191"/>
                  </a:cubicBezTo>
                  <a:lnTo>
                    <a:pt x="326" y="155"/>
                  </a:lnTo>
                  <a:cubicBezTo>
                    <a:pt x="326" y="150"/>
                    <a:pt x="322" y="146"/>
                    <a:pt x="317" y="146"/>
                  </a:cubicBezTo>
                  <a:lnTo>
                    <a:pt x="282" y="146"/>
                  </a:lnTo>
                  <a:close/>
                  <a:moveTo>
                    <a:pt x="137" y="164"/>
                  </a:moveTo>
                  <a:lnTo>
                    <a:pt x="156" y="164"/>
                  </a:lnTo>
                  <a:lnTo>
                    <a:pt x="156" y="182"/>
                  </a:lnTo>
                  <a:lnTo>
                    <a:pt x="137" y="182"/>
                  </a:lnTo>
                  <a:lnTo>
                    <a:pt x="137" y="164"/>
                  </a:lnTo>
                  <a:close/>
                  <a:moveTo>
                    <a:pt x="214" y="164"/>
                  </a:moveTo>
                  <a:lnTo>
                    <a:pt x="232" y="164"/>
                  </a:lnTo>
                  <a:lnTo>
                    <a:pt x="232" y="182"/>
                  </a:lnTo>
                  <a:lnTo>
                    <a:pt x="214" y="182"/>
                  </a:lnTo>
                  <a:lnTo>
                    <a:pt x="214" y="164"/>
                  </a:lnTo>
                  <a:close/>
                  <a:moveTo>
                    <a:pt x="290" y="164"/>
                  </a:moveTo>
                  <a:lnTo>
                    <a:pt x="309" y="164"/>
                  </a:lnTo>
                  <a:lnTo>
                    <a:pt x="309" y="182"/>
                  </a:lnTo>
                  <a:lnTo>
                    <a:pt x="290" y="182"/>
                  </a:lnTo>
                  <a:lnTo>
                    <a:pt x="290" y="164"/>
                  </a:lnTo>
                  <a:close/>
                  <a:moveTo>
                    <a:pt x="52" y="220"/>
                  </a:moveTo>
                  <a:cubicBezTo>
                    <a:pt x="47" y="220"/>
                    <a:pt x="43" y="224"/>
                    <a:pt x="43" y="228"/>
                  </a:cubicBezTo>
                  <a:lnTo>
                    <a:pt x="43" y="264"/>
                  </a:lnTo>
                  <a:cubicBezTo>
                    <a:pt x="50" y="274"/>
                    <a:pt x="42" y="272"/>
                    <a:pt x="52" y="273"/>
                  </a:cubicBezTo>
                  <a:lnTo>
                    <a:pt x="88" y="273"/>
                  </a:lnTo>
                  <a:cubicBezTo>
                    <a:pt x="93" y="273"/>
                    <a:pt x="97" y="269"/>
                    <a:pt x="97" y="264"/>
                  </a:cubicBezTo>
                  <a:lnTo>
                    <a:pt x="97" y="228"/>
                  </a:lnTo>
                  <a:cubicBezTo>
                    <a:pt x="96" y="223"/>
                    <a:pt x="93" y="220"/>
                    <a:pt x="88" y="220"/>
                  </a:cubicBezTo>
                  <a:lnTo>
                    <a:pt x="52" y="220"/>
                  </a:lnTo>
                  <a:close/>
                  <a:moveTo>
                    <a:pt x="129" y="220"/>
                  </a:moveTo>
                  <a:cubicBezTo>
                    <a:pt x="123" y="220"/>
                    <a:pt x="120" y="224"/>
                    <a:pt x="120" y="228"/>
                  </a:cubicBezTo>
                  <a:lnTo>
                    <a:pt x="120" y="264"/>
                  </a:lnTo>
                  <a:cubicBezTo>
                    <a:pt x="120" y="269"/>
                    <a:pt x="124" y="273"/>
                    <a:pt x="129" y="273"/>
                  </a:cubicBezTo>
                  <a:lnTo>
                    <a:pt x="164" y="273"/>
                  </a:lnTo>
                  <a:cubicBezTo>
                    <a:pt x="170" y="273"/>
                    <a:pt x="173" y="269"/>
                    <a:pt x="173" y="264"/>
                  </a:cubicBezTo>
                  <a:lnTo>
                    <a:pt x="173" y="228"/>
                  </a:lnTo>
                  <a:cubicBezTo>
                    <a:pt x="173" y="223"/>
                    <a:pt x="169" y="220"/>
                    <a:pt x="164" y="220"/>
                  </a:cubicBezTo>
                  <a:lnTo>
                    <a:pt x="129" y="220"/>
                  </a:lnTo>
                  <a:close/>
                  <a:moveTo>
                    <a:pt x="205" y="220"/>
                  </a:moveTo>
                  <a:cubicBezTo>
                    <a:pt x="200" y="220"/>
                    <a:pt x="196" y="224"/>
                    <a:pt x="196" y="228"/>
                  </a:cubicBezTo>
                  <a:lnTo>
                    <a:pt x="196" y="264"/>
                  </a:lnTo>
                  <a:cubicBezTo>
                    <a:pt x="197" y="269"/>
                    <a:pt x="200" y="273"/>
                    <a:pt x="205" y="273"/>
                  </a:cubicBezTo>
                  <a:lnTo>
                    <a:pt x="241" y="273"/>
                  </a:lnTo>
                  <a:cubicBezTo>
                    <a:pt x="246" y="273"/>
                    <a:pt x="250" y="269"/>
                    <a:pt x="250" y="264"/>
                  </a:cubicBezTo>
                  <a:lnTo>
                    <a:pt x="250" y="228"/>
                  </a:lnTo>
                  <a:cubicBezTo>
                    <a:pt x="249" y="223"/>
                    <a:pt x="246" y="220"/>
                    <a:pt x="241" y="220"/>
                  </a:cubicBezTo>
                  <a:lnTo>
                    <a:pt x="205" y="220"/>
                  </a:lnTo>
                  <a:close/>
                  <a:moveTo>
                    <a:pt x="282" y="220"/>
                  </a:moveTo>
                  <a:cubicBezTo>
                    <a:pt x="276" y="220"/>
                    <a:pt x="273" y="224"/>
                    <a:pt x="273" y="228"/>
                  </a:cubicBezTo>
                  <a:lnTo>
                    <a:pt x="273" y="264"/>
                  </a:lnTo>
                  <a:cubicBezTo>
                    <a:pt x="273" y="269"/>
                    <a:pt x="277" y="273"/>
                    <a:pt x="282" y="273"/>
                  </a:cubicBezTo>
                  <a:lnTo>
                    <a:pt x="317" y="273"/>
                  </a:lnTo>
                  <a:cubicBezTo>
                    <a:pt x="323" y="273"/>
                    <a:pt x="326" y="269"/>
                    <a:pt x="326" y="264"/>
                  </a:cubicBezTo>
                  <a:lnTo>
                    <a:pt x="326" y="228"/>
                  </a:lnTo>
                  <a:cubicBezTo>
                    <a:pt x="326" y="223"/>
                    <a:pt x="322" y="220"/>
                    <a:pt x="317" y="220"/>
                  </a:cubicBezTo>
                  <a:lnTo>
                    <a:pt x="282" y="220"/>
                  </a:lnTo>
                  <a:close/>
                  <a:moveTo>
                    <a:pt x="61" y="237"/>
                  </a:moveTo>
                  <a:lnTo>
                    <a:pt x="79" y="237"/>
                  </a:lnTo>
                  <a:lnTo>
                    <a:pt x="79" y="255"/>
                  </a:lnTo>
                  <a:lnTo>
                    <a:pt x="61" y="255"/>
                  </a:lnTo>
                  <a:lnTo>
                    <a:pt x="61" y="237"/>
                  </a:lnTo>
                  <a:close/>
                  <a:moveTo>
                    <a:pt x="137" y="237"/>
                  </a:moveTo>
                  <a:lnTo>
                    <a:pt x="156" y="237"/>
                  </a:lnTo>
                  <a:lnTo>
                    <a:pt x="156" y="255"/>
                  </a:lnTo>
                  <a:lnTo>
                    <a:pt x="137" y="255"/>
                  </a:lnTo>
                  <a:lnTo>
                    <a:pt x="137" y="237"/>
                  </a:lnTo>
                  <a:close/>
                  <a:moveTo>
                    <a:pt x="214" y="237"/>
                  </a:moveTo>
                  <a:lnTo>
                    <a:pt x="232" y="237"/>
                  </a:lnTo>
                  <a:lnTo>
                    <a:pt x="232" y="255"/>
                  </a:lnTo>
                  <a:lnTo>
                    <a:pt x="214" y="255"/>
                  </a:lnTo>
                  <a:lnTo>
                    <a:pt x="214" y="237"/>
                  </a:lnTo>
                  <a:close/>
                  <a:moveTo>
                    <a:pt x="290" y="237"/>
                  </a:moveTo>
                  <a:lnTo>
                    <a:pt x="309" y="237"/>
                  </a:lnTo>
                  <a:lnTo>
                    <a:pt x="309" y="255"/>
                  </a:lnTo>
                  <a:lnTo>
                    <a:pt x="290" y="255"/>
                  </a:lnTo>
                  <a:lnTo>
                    <a:pt x="290" y="237"/>
                  </a:lnTo>
                  <a:close/>
                  <a:moveTo>
                    <a:pt x="52" y="293"/>
                  </a:moveTo>
                  <a:cubicBezTo>
                    <a:pt x="50" y="293"/>
                    <a:pt x="47" y="294"/>
                    <a:pt x="46" y="296"/>
                  </a:cubicBezTo>
                  <a:cubicBezTo>
                    <a:pt x="44" y="297"/>
                    <a:pt x="43" y="300"/>
                    <a:pt x="43" y="302"/>
                  </a:cubicBezTo>
                  <a:lnTo>
                    <a:pt x="43" y="338"/>
                  </a:lnTo>
                  <a:cubicBezTo>
                    <a:pt x="44" y="343"/>
                    <a:pt x="47" y="347"/>
                    <a:pt x="52" y="347"/>
                  </a:cubicBezTo>
                  <a:lnTo>
                    <a:pt x="88" y="347"/>
                  </a:lnTo>
                  <a:cubicBezTo>
                    <a:pt x="93" y="346"/>
                    <a:pt x="97" y="343"/>
                    <a:pt x="97" y="338"/>
                  </a:cubicBezTo>
                  <a:lnTo>
                    <a:pt x="97" y="302"/>
                  </a:lnTo>
                  <a:cubicBezTo>
                    <a:pt x="96" y="297"/>
                    <a:pt x="93" y="293"/>
                    <a:pt x="88" y="293"/>
                  </a:cubicBezTo>
                  <a:lnTo>
                    <a:pt x="52" y="293"/>
                  </a:lnTo>
                  <a:close/>
                  <a:moveTo>
                    <a:pt x="129" y="293"/>
                  </a:moveTo>
                  <a:cubicBezTo>
                    <a:pt x="123" y="294"/>
                    <a:pt x="120" y="297"/>
                    <a:pt x="120" y="302"/>
                  </a:cubicBezTo>
                  <a:lnTo>
                    <a:pt x="120" y="338"/>
                  </a:lnTo>
                  <a:cubicBezTo>
                    <a:pt x="120" y="343"/>
                    <a:pt x="124" y="347"/>
                    <a:pt x="129" y="347"/>
                  </a:cubicBezTo>
                  <a:lnTo>
                    <a:pt x="164" y="347"/>
                  </a:lnTo>
                  <a:cubicBezTo>
                    <a:pt x="170" y="346"/>
                    <a:pt x="173" y="343"/>
                    <a:pt x="173" y="338"/>
                  </a:cubicBezTo>
                  <a:lnTo>
                    <a:pt x="173" y="302"/>
                  </a:lnTo>
                  <a:cubicBezTo>
                    <a:pt x="173" y="297"/>
                    <a:pt x="169" y="293"/>
                    <a:pt x="164" y="293"/>
                  </a:cubicBezTo>
                  <a:lnTo>
                    <a:pt x="129" y="293"/>
                  </a:lnTo>
                  <a:close/>
                  <a:moveTo>
                    <a:pt x="205" y="293"/>
                  </a:moveTo>
                  <a:cubicBezTo>
                    <a:pt x="200" y="294"/>
                    <a:pt x="196" y="297"/>
                    <a:pt x="196" y="302"/>
                  </a:cubicBezTo>
                  <a:lnTo>
                    <a:pt x="196" y="338"/>
                  </a:lnTo>
                  <a:cubicBezTo>
                    <a:pt x="197" y="343"/>
                    <a:pt x="200" y="347"/>
                    <a:pt x="205" y="347"/>
                  </a:cubicBezTo>
                  <a:lnTo>
                    <a:pt x="241" y="347"/>
                  </a:lnTo>
                  <a:cubicBezTo>
                    <a:pt x="246" y="346"/>
                    <a:pt x="250" y="343"/>
                    <a:pt x="250" y="338"/>
                  </a:cubicBezTo>
                  <a:lnTo>
                    <a:pt x="250" y="302"/>
                  </a:lnTo>
                  <a:cubicBezTo>
                    <a:pt x="249" y="297"/>
                    <a:pt x="246" y="293"/>
                    <a:pt x="241" y="293"/>
                  </a:cubicBezTo>
                  <a:lnTo>
                    <a:pt x="205" y="293"/>
                  </a:lnTo>
                  <a:close/>
                  <a:moveTo>
                    <a:pt x="61" y="311"/>
                  </a:moveTo>
                  <a:lnTo>
                    <a:pt x="79" y="311"/>
                  </a:lnTo>
                  <a:lnTo>
                    <a:pt x="79" y="329"/>
                  </a:lnTo>
                  <a:lnTo>
                    <a:pt x="61" y="329"/>
                  </a:lnTo>
                  <a:lnTo>
                    <a:pt x="61" y="311"/>
                  </a:lnTo>
                  <a:close/>
                  <a:moveTo>
                    <a:pt x="137" y="311"/>
                  </a:moveTo>
                  <a:lnTo>
                    <a:pt x="156" y="311"/>
                  </a:lnTo>
                  <a:lnTo>
                    <a:pt x="156" y="329"/>
                  </a:lnTo>
                  <a:lnTo>
                    <a:pt x="137" y="329"/>
                  </a:lnTo>
                  <a:lnTo>
                    <a:pt x="137" y="311"/>
                  </a:lnTo>
                  <a:close/>
                  <a:moveTo>
                    <a:pt x="214" y="311"/>
                  </a:moveTo>
                  <a:lnTo>
                    <a:pt x="232" y="311"/>
                  </a:lnTo>
                  <a:lnTo>
                    <a:pt x="232" y="329"/>
                  </a:lnTo>
                  <a:lnTo>
                    <a:pt x="214" y="329"/>
                  </a:lnTo>
                  <a:lnTo>
                    <a:pt x="214" y="311"/>
                  </a:ln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000">
                <a:solidFill>
                  <a:srgbClr val="262626"/>
                </a:solidFill>
                <a:cs typeface="Calibri" pitchFamily="34" charset="0"/>
              </a:endParaRPr>
            </a:p>
          </p:txBody>
        </p:sp>
        <p:sp>
          <p:nvSpPr>
            <p:cNvPr id="41" name="Check Box Label">
              <a:extLst>
                <a:ext uri="{FF2B5EF4-FFF2-40B4-BE49-F238E27FC236}">
                  <a16:creationId xmlns:a16="http://schemas.microsoft.com/office/drawing/2014/main" xmlns="" id="{43C5094D-233A-438D-8D69-7FA97DC7654D}"/>
                </a:ext>
              </a:extLst>
            </p:cNvPr>
            <p:cNvSpPr>
              <a:spLocks/>
            </p:cNvSpPr>
            <p:nvPr>
              <p:custDataLst>
                <p:tags r:id="rId5"/>
              </p:custDataLst>
            </p:nvPr>
          </p:nvSpPr>
          <p:spPr bwMode="auto">
            <a:xfrm>
              <a:off x="3872880" y="2240330"/>
              <a:ext cx="180000" cy="211203"/>
            </a:xfrm>
            <a:prstGeom prst="rect">
              <a:avLst/>
            </a:prstGeom>
            <a:noFill/>
            <a:ln w="635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6350" cap="flat" cmpd="sng" algn="ctr">
                  <a:solidFill>
                    <a:srgbClr val="FFFFFF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1000" b="1" dirty="0">
                  <a:solidFill>
                    <a:srgbClr val="262626"/>
                  </a:solidFill>
                  <a:latin typeface="맑은 고딕" panose="020B0503020000020004" pitchFamily="50" charset="-127"/>
                  <a:cs typeface="Calibri" pitchFamily="34" charset="0"/>
                </a:rPr>
                <a:t>~</a:t>
              </a:r>
              <a:endParaRPr lang="en-US" sz="1000" b="1" dirty="0">
                <a:solidFill>
                  <a:srgbClr val="262626"/>
                </a:solidFill>
                <a:latin typeface=""/>
                <a:cs typeface="Calibri" pitchFamily="34" charset="0"/>
              </a:endParaRPr>
            </a:p>
          </p:txBody>
        </p:sp>
      </p:grpSp>
      <p:graphicFrame>
        <p:nvGraphicFramePr>
          <p:cNvPr id="42" name="표 41">
            <a:extLst>
              <a:ext uri="{FF2B5EF4-FFF2-40B4-BE49-F238E27FC236}">
                <a16:creationId xmlns:a16="http://schemas.microsoft.com/office/drawing/2014/main" xmlns="" id="{D9950D27-9B9D-45CB-80C7-7C29347154B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109533" y="766213"/>
          <a:ext cx="938224" cy="21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8224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</a:rPr>
                        <a:t>포항                    ▼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51" name="표 50">
            <a:extLst>
              <a:ext uri="{FF2B5EF4-FFF2-40B4-BE49-F238E27FC236}">
                <a16:creationId xmlns:a16="http://schemas.microsoft.com/office/drawing/2014/main" xmlns="" id="{FF472433-C078-40B6-9715-0BBB5F98B84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919286" y="705055"/>
          <a:ext cx="6516688" cy="64009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14389">
                  <a:extLst>
                    <a:ext uri="{9D8B030D-6E8A-4147-A177-3AD203B41FA5}">
                      <a16:colId xmlns:a16="http://schemas.microsoft.com/office/drawing/2014/main" xmlns="" val="3462417908"/>
                    </a:ext>
                  </a:extLst>
                </a:gridCol>
                <a:gridCol w="2443955">
                  <a:extLst>
                    <a:ext uri="{9D8B030D-6E8A-4147-A177-3AD203B41FA5}">
                      <a16:colId xmlns:a16="http://schemas.microsoft.com/office/drawing/2014/main" xmlns="" val="224039230"/>
                    </a:ext>
                  </a:extLst>
                </a:gridCol>
                <a:gridCol w="804070">
                  <a:extLst>
                    <a:ext uri="{9D8B030D-6E8A-4147-A177-3AD203B41FA5}">
                      <a16:colId xmlns:a16="http://schemas.microsoft.com/office/drawing/2014/main" xmlns="" val="192522072"/>
                    </a:ext>
                  </a:extLst>
                </a:gridCol>
                <a:gridCol w="2454274">
                  <a:extLst>
                    <a:ext uri="{9D8B030D-6E8A-4147-A177-3AD203B41FA5}">
                      <a16:colId xmlns:a16="http://schemas.microsoft.com/office/drawing/2014/main" xmlns="" val="1055559356"/>
                    </a:ext>
                  </a:extLst>
                </a:gridCol>
              </a:tblGrid>
              <a:tr h="32004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800" b="1" dirty="0" smtClean="0">
                          <a:solidFill>
                            <a:srgbClr val="034694"/>
                          </a:solidFill>
                          <a:latin typeface="+mn-ea"/>
                          <a:ea typeface="+mn-ea"/>
                          <a:cs typeface="Verdana" pitchFamily="34" charset="0"/>
                        </a:rPr>
                        <a:t>| 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Verdana" pitchFamily="34" charset="0"/>
                        </a:rPr>
                        <a:t>조회기간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Verdana" pitchFamily="34" charset="0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Verdana" pitchFamily="34" charset="0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>
                          <a:solidFill>
                            <a:srgbClr val="034694"/>
                          </a:solidFill>
                          <a:latin typeface="+mn-ea"/>
                          <a:ea typeface="+mn-ea"/>
                          <a:cs typeface="Verdana" pitchFamily="34" charset="0"/>
                        </a:rPr>
                        <a:t>| 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Verdana" pitchFamily="34" charset="0"/>
                        </a:rPr>
                        <a:t>지역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Verdana" pitchFamily="34" charset="0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690725812"/>
                  </a:ext>
                </a:extLst>
              </a:tr>
              <a:tr h="32004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>
                          <a:solidFill>
                            <a:srgbClr val="034694"/>
                          </a:solidFill>
                          <a:latin typeface="+mn-ea"/>
                          <a:ea typeface="+mn-ea"/>
                          <a:cs typeface="Verdana" pitchFamily="34" charset="0"/>
                        </a:rPr>
                        <a:t>| 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Verdana" pitchFamily="34" charset="0"/>
                        </a:rPr>
                        <a:t>대상여부</a:t>
                      </a: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Verdana" pitchFamily="34" charset="0"/>
                        </a:rPr>
                        <a:t>◎ 전체   ○ 대상   ○ 미대상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Verdana" pitchFamily="34" charset="0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Verdana" pitchFamily="34" charset="0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Verdana" pitchFamily="34" charset="0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446253421"/>
                  </a:ext>
                </a:extLst>
              </a:tr>
            </a:tbl>
          </a:graphicData>
        </a:graphic>
      </p:graphicFrame>
      <p:sp>
        <p:nvSpPr>
          <p:cNvPr id="31" name="모서리가 둥근 직사각형 30"/>
          <p:cNvSpPr/>
          <p:nvPr/>
        </p:nvSpPr>
        <p:spPr>
          <a:xfrm>
            <a:off x="8924163" y="5106427"/>
            <a:ext cx="1368000" cy="1367883"/>
          </a:xfrm>
          <a:prstGeom prst="roundRect">
            <a:avLst/>
          </a:prstGeom>
          <a:solidFill>
            <a:srgbClr val="FF000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 latinLnBrk="0"/>
            <a:r>
              <a:rPr lang="ko-KR" altLang="en-US" b="1">
                <a:solidFill>
                  <a:prstClr val="white"/>
                </a:solidFill>
              </a:rPr>
              <a:t>신규</a:t>
            </a:r>
            <a:endParaRPr lang="ko-KR" altLang="en-US" b="1" dirty="0">
              <a:solidFill>
                <a:prstClr val="white"/>
              </a:solidFill>
            </a:endParaRPr>
          </a:p>
        </p:txBody>
      </p:sp>
      <p:graphicFrame>
        <p:nvGraphicFramePr>
          <p:cNvPr id="34" name="표 33"/>
          <p:cNvGraphicFramePr>
            <a:graphicFrameLocks noGrp="1"/>
          </p:cNvGraphicFramePr>
          <p:nvPr>
            <p:extLst/>
          </p:nvPr>
        </p:nvGraphicFramePr>
        <p:xfrm>
          <a:off x="7385890" y="456772"/>
          <a:ext cx="1056612" cy="213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28306">
                  <a:extLst>
                    <a:ext uri="{9D8B030D-6E8A-4147-A177-3AD203B41FA5}">
                      <a16:colId xmlns:a16="http://schemas.microsoft.com/office/drawing/2014/main" xmlns="" val="1160150952"/>
                    </a:ext>
                  </a:extLst>
                </a:gridCol>
                <a:gridCol w="528306">
                  <a:extLst>
                    <a:ext uri="{9D8B030D-6E8A-4147-A177-3AD203B41FA5}">
                      <a16:colId xmlns:a16="http://schemas.microsoft.com/office/drawing/2014/main" xmlns="" val="3030106663"/>
                    </a:ext>
                  </a:extLst>
                </a:gridCol>
              </a:tblGrid>
              <a:tr h="198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Verdana" pitchFamily="34" charset="0"/>
                        </a:rPr>
                        <a:t>조회</a:t>
                      </a:r>
                      <a:endParaRPr kumimoji="0" lang="en-US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Verdana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Verdana" pitchFamily="34" charset="0"/>
                        </a:rPr>
                        <a:t>조회</a:t>
                      </a:r>
                      <a:endParaRPr kumimoji="0" lang="en-US" altLang="ko-KR" sz="8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Verdana" pitchFamily="34" charset="0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5B8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718961773"/>
                  </a:ext>
                </a:extLst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>
            <p:extLst/>
          </p:nvPr>
        </p:nvGraphicFramePr>
        <p:xfrm>
          <a:off x="1926273" y="5803749"/>
          <a:ext cx="1055886" cy="6705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055886">
                  <a:extLst>
                    <a:ext uri="{9D8B030D-6E8A-4147-A177-3AD203B41FA5}">
                      <a16:colId xmlns:a16="http://schemas.microsoft.com/office/drawing/2014/main" xmlns="" val="358318986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 smtClean="0">
                          <a:solidFill>
                            <a:schemeClr val="bg1"/>
                          </a:solidFill>
                        </a:rPr>
                        <a:t>지역                       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267549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전체</a:t>
                      </a:r>
                      <a:endParaRPr lang="en-US" altLang="ko-KR" sz="800" b="0" dirty="0" smtClean="0">
                        <a:solidFill>
                          <a:schemeClr val="tx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포항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맑은 고딕 Semilight" panose="020B0502040204020203" pitchFamily="50" charset="-127"/>
                          <a:ea typeface="맑은 고딕 Semilight" panose="020B0502040204020203" pitchFamily="50" charset="-127"/>
                          <a:cs typeface="맑은 고딕 Semilight" panose="020B0502040204020203" pitchFamily="50" charset="-127"/>
                        </a:rPr>
                        <a:t>광양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388638732"/>
                  </a:ext>
                </a:extLst>
              </a:tr>
            </a:tbl>
          </a:graphicData>
        </a:graphic>
      </p:graphicFrame>
      <p:graphicFrame>
        <p:nvGraphicFramePr>
          <p:cNvPr id="21" name="표 20"/>
          <p:cNvGraphicFramePr>
            <a:graphicFrameLocks noGrp="1"/>
          </p:cNvGraphicFramePr>
          <p:nvPr>
            <p:extLst/>
          </p:nvPr>
        </p:nvGraphicFramePr>
        <p:xfrm>
          <a:off x="8564230" y="250192"/>
          <a:ext cx="2103771" cy="3352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20265">
                  <a:extLst>
                    <a:ext uri="{9D8B030D-6E8A-4147-A177-3AD203B41FA5}">
                      <a16:colId xmlns:a16="http://schemas.microsoft.com/office/drawing/2014/main" xmlns="" val="1921115272"/>
                    </a:ext>
                  </a:extLst>
                </a:gridCol>
                <a:gridCol w="559442">
                  <a:extLst>
                    <a:ext uri="{9D8B030D-6E8A-4147-A177-3AD203B41FA5}">
                      <a16:colId xmlns:a16="http://schemas.microsoft.com/office/drawing/2014/main" xmlns="" val="2127481049"/>
                    </a:ext>
                  </a:extLst>
                </a:gridCol>
                <a:gridCol w="502550">
                  <a:extLst>
                    <a:ext uri="{9D8B030D-6E8A-4147-A177-3AD203B41FA5}">
                      <a16:colId xmlns:a16="http://schemas.microsoft.com/office/drawing/2014/main" xmlns="" val="618201792"/>
                    </a:ext>
                  </a:extLst>
                </a:gridCol>
                <a:gridCol w="521514">
                  <a:extLst>
                    <a:ext uri="{9D8B030D-6E8A-4147-A177-3AD203B41FA5}">
                      <a16:colId xmlns:a16="http://schemas.microsoft.com/office/drawing/2014/main" xmlns="" val="1010396274"/>
                    </a:ext>
                  </a:extLst>
                </a:gridCol>
              </a:tblGrid>
              <a:tr h="3137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Verdana" pitchFamily="34" charset="0"/>
                        </a:rPr>
                        <a:t>관리자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Verdana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5B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5B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5B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5B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Verdana" pitchFamily="34" charset="0"/>
                        </a:rPr>
                        <a:t>시공</a:t>
                      </a:r>
                      <a:endParaRPr lang="en-US" altLang="ko-KR" sz="8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Verdana" pitchFamily="34" charset="0"/>
                      </a:endParaRPr>
                    </a:p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Verdana" pitchFamily="34" charset="0"/>
                        </a:rPr>
                        <a:t>담당자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Verdana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5B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5B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5B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5B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Verdana" pitchFamily="34" charset="0"/>
                        </a:rPr>
                        <a:t>안전</a:t>
                      </a:r>
                      <a:endParaRPr lang="en-US" altLang="ko-KR" sz="8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Verdana" pitchFamily="34" charset="0"/>
                      </a:endParaRPr>
                    </a:p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Verdana" pitchFamily="34" charset="0"/>
                        </a:rPr>
                        <a:t>CM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Verdana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5B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5B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5B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5B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Verdana" pitchFamily="34" charset="0"/>
                        </a:rPr>
                        <a:t>원도</a:t>
                      </a:r>
                      <a:endParaRPr lang="en-US" altLang="ko-KR" sz="800" b="1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Verdana" pitchFamily="34" charset="0"/>
                      </a:endParaRPr>
                    </a:p>
                    <a:p>
                      <a:pPr algn="ctr" latinLnBrk="1"/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Verdana" pitchFamily="34" charset="0"/>
                        </a:rPr>
                        <a:t>급사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Verdana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5B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5B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5B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5B8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054071286"/>
                  </a:ext>
                </a:extLst>
              </a:tr>
            </a:tbl>
          </a:graphicData>
        </a:graphic>
      </p:graphicFrame>
      <p:graphicFrame>
        <p:nvGraphicFramePr>
          <p:cNvPr id="22" name="표 21"/>
          <p:cNvGraphicFramePr>
            <a:graphicFrameLocks noGrp="1"/>
          </p:cNvGraphicFramePr>
          <p:nvPr>
            <p:extLst/>
          </p:nvPr>
        </p:nvGraphicFramePr>
        <p:xfrm>
          <a:off x="8554704" y="585472"/>
          <a:ext cx="2113296" cy="2191524"/>
        </p:xfrm>
        <a:graphic>
          <a:graphicData uri="http://schemas.openxmlformats.org/drawingml/2006/table">
            <a:tbl>
              <a:tblPr firstRow="1" bandRow="1"/>
              <a:tblGrid>
                <a:gridCol w="254061">
                  <a:extLst>
                    <a:ext uri="{9D8B030D-6E8A-4147-A177-3AD203B41FA5}">
                      <a16:colId xmlns:a16="http://schemas.microsoft.com/office/drawing/2014/main" xmlns="" val="37175442"/>
                    </a:ext>
                  </a:extLst>
                </a:gridCol>
                <a:gridCol w="1859235">
                  <a:extLst>
                    <a:ext uri="{9D8B030D-6E8A-4147-A177-3AD203B41FA5}">
                      <a16:colId xmlns:a16="http://schemas.microsoft.com/office/drawing/2014/main" xmlns="" val="725162333"/>
                    </a:ext>
                  </a:extLst>
                </a:gridCol>
              </a:tblGrid>
              <a:tr h="6509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맑은 고딕 Semilight" panose="020B0502040204020203" pitchFamily="50" charset="-127"/>
                          <a:cs typeface="Calibri" panose="020F0502020204030204" pitchFamily="34" charset="0"/>
                        </a:rPr>
                        <a:t>1</a:t>
                      </a:r>
                      <a:endParaRPr lang="ko-KR" altLang="en-US" sz="800" b="1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맑은 고딕 Semilight" panose="020B0502040204020203" pitchFamily="50" charset="-127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맑은 고딕 Semilight" panose="020B0502040204020203" pitchFamily="50" charset="-127"/>
                          <a:cs typeface="Calibri" panose="020F0502020204030204" pitchFamily="34" charset="0"/>
                        </a:rPr>
                        <a:t>[</a:t>
                      </a:r>
                      <a:r>
                        <a:rPr lang="ko-KR" altLang="en-US" sz="800" b="1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맑은 고딕 Semilight" panose="020B0502040204020203" pitchFamily="50" charset="-127"/>
                          <a:cs typeface="Calibri" panose="020F0502020204030204" pitchFamily="34" charset="0"/>
                        </a:rPr>
                        <a:t>검색 영역</a:t>
                      </a:r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맑은 고딕 Semilight" panose="020B0502040204020203" pitchFamily="50" charset="-127"/>
                          <a:cs typeface="Calibri" panose="020F0502020204030204" pitchFamily="34" charset="0"/>
                        </a:rPr>
                        <a:t>]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맑은 고딕 Semilight" panose="020B0502040204020203" pitchFamily="50" charset="-127"/>
                          <a:cs typeface="Calibri" panose="020F0502020204030204" pitchFamily="34" charset="0"/>
                        </a:rPr>
                        <a:t>-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맑은 고딕 Semilight" panose="020B0502040204020203" pitchFamily="50" charset="-127"/>
                          <a:cs typeface="Calibri" panose="020F0502020204030204" pitchFamily="34" charset="0"/>
                        </a:rPr>
                        <a:t>기간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맑은 고딕 Semilight" panose="020B0502040204020203" pitchFamily="50" charset="-127"/>
                          <a:cs typeface="Calibri" panose="020F0502020204030204" pitchFamily="34" charset="0"/>
                        </a:rPr>
                        <a:t>: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맑은 고딕 Semilight" panose="020B0502040204020203" pitchFamily="50" charset="-127"/>
                          <a:cs typeface="Calibri" panose="020F0502020204030204" pitchFamily="34" charset="0"/>
                        </a:rPr>
                        <a:t>해당년도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맑은 고딕 Semilight" panose="020B0502040204020203" pitchFamily="50" charset="-127"/>
                          <a:cs typeface="Calibri" panose="020F0502020204030204" pitchFamily="34" charset="0"/>
                        </a:rPr>
                        <a:t>1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맑은 고딕 Semilight" panose="020B0502040204020203" pitchFamily="50" charset="-127"/>
                          <a:cs typeface="Calibri" panose="020F0502020204030204" pitchFamily="34" charset="0"/>
                        </a:rPr>
                        <a:t>년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맑은 고딕 Semilight" panose="020B0502040204020203" pitchFamily="50" charset="-127"/>
                          <a:cs typeface="Calibri" panose="020F0502020204030204" pitchFamily="34" charset="0"/>
                        </a:rPr>
                        <a:t>default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맑은 고딕 Semilight" panose="020B0502040204020203" pitchFamily="50" charset="-127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맑은 고딕 Semilight" panose="020B0502040204020203" pitchFamily="50" charset="-127"/>
                          <a:cs typeface="Calibri" panose="020F0502020204030204" pitchFamily="34" charset="0"/>
                        </a:rPr>
                        <a:t>/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맑은 고딕 Semilight" panose="020B0502040204020203" pitchFamily="50" charset="-127"/>
                          <a:cs typeface="Calibri" panose="020F0502020204030204" pitchFamily="34" charset="0"/>
                        </a:rPr>
                        <a:t>착공예정일 기준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맑은 고딕 Semilight" panose="020B0502040204020203" pitchFamily="50" charset="-127"/>
                        <a:cs typeface="Calibri" panose="020F0502020204030204" pitchFamily="34" charset="0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맑은 고딕 Semilight" panose="020B0502040204020203" pitchFamily="50" charset="-127"/>
                          <a:cs typeface="Calibri" panose="020F0502020204030204" pitchFamily="34" charset="0"/>
                        </a:rPr>
                        <a:t>-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맑은 고딕 Semilight" panose="020B0502040204020203" pitchFamily="50" charset="-127"/>
                          <a:cs typeface="Calibri" panose="020F0502020204030204" pitchFamily="34" charset="0"/>
                        </a:rPr>
                        <a:t>지역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맑은 고딕 Semilight" panose="020B0502040204020203" pitchFamily="50" charset="-127"/>
                          <a:cs typeface="Calibri" panose="020F0502020204030204" pitchFamily="34" charset="0"/>
                        </a:rPr>
                        <a:t> :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맑은 고딕 Semilight" panose="020B0502040204020203" pitchFamily="50" charset="-127"/>
                          <a:cs typeface="Calibri" panose="020F0502020204030204" pitchFamily="34" charset="0"/>
                        </a:rPr>
                        <a:t>로그인 사용자 지역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맑은 고딕 Semilight" panose="020B0502040204020203" pitchFamily="50" charset="-127"/>
                          <a:cs typeface="Calibri" panose="020F0502020204030204" pitchFamily="34" charset="0"/>
                        </a:rPr>
                        <a:t>default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맑은 고딕 Semilight" panose="020B0502040204020203" pitchFamily="50" charset="-127"/>
                          <a:cs typeface="Calibri" panose="020F0502020204030204" pitchFamily="34" charset="0"/>
                        </a:rPr>
                        <a:t>-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맑은 고딕 Semilight" panose="020B0502040204020203" pitchFamily="50" charset="-127"/>
                          <a:cs typeface="Calibri" panose="020F0502020204030204" pitchFamily="34" charset="0"/>
                        </a:rPr>
                        <a:t>대상여부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맑은 고딕 Semilight" panose="020B0502040204020203" pitchFamily="50" charset="-127"/>
                          <a:cs typeface="Calibri" panose="020F0502020204030204" pitchFamily="34" charset="0"/>
                        </a:rPr>
                        <a:t>: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맑은 고딕 Semilight" panose="020B0502040204020203" pitchFamily="50" charset="-127"/>
                          <a:cs typeface="Calibri" panose="020F0502020204030204" pitchFamily="34" charset="0"/>
                        </a:rPr>
                        <a:t>전체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맑은 고딕 Semilight" panose="020B0502040204020203" pitchFamily="50" charset="-127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맑은 고딕 Semilight" panose="020B0502040204020203" pitchFamily="50" charset="-127"/>
                          <a:cs typeface="Calibri" panose="020F0502020204030204" pitchFamily="34" charset="0"/>
                        </a:rPr>
                        <a:t>대상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맑은 고딕 Semilight" panose="020B0502040204020203" pitchFamily="50" charset="-127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맑은 고딕 Semilight" panose="020B0502040204020203" pitchFamily="50" charset="-127"/>
                          <a:cs typeface="Calibri" panose="020F0502020204030204" pitchFamily="34" charset="0"/>
                        </a:rPr>
                        <a:t>미대상 중 선택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맑은 고딕 Semilight" panose="020B0502040204020203" pitchFamily="50" charset="-127"/>
                        <a:cs typeface="Calibri" panose="020F0502020204030204" pitchFamily="34" charset="0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322060147"/>
                  </a:ext>
                </a:extLst>
              </a:tr>
              <a:tr h="6509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맑은 고딕 Semilight" panose="020B0502040204020203" pitchFamily="50" charset="-127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맑은 고딕 Semilight" panose="020B0502040204020203" pitchFamily="50" charset="-127"/>
                          <a:cs typeface="Calibri" panose="020F0502020204030204" pitchFamily="34" charset="0"/>
                        </a:rPr>
                        <a:t>[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맑은 고딕 Semilight" panose="020B0502040204020203" pitchFamily="50" charset="-127"/>
                          <a:cs typeface="Calibri" panose="020F0502020204030204" pitchFamily="34" charset="0"/>
                        </a:rPr>
                        <a:t>조회 영역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맑은 고딕 Semilight" panose="020B0502040204020203" pitchFamily="50" charset="-127"/>
                          <a:cs typeface="Calibri" panose="020F0502020204030204" pitchFamily="34" charset="0"/>
                        </a:rPr>
                        <a:t>]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맑은 고딕 Semilight" panose="020B0502040204020203" pitchFamily="50" charset="-127"/>
                          <a:cs typeface="Calibri" panose="020F0502020204030204" pitchFamily="34" charset="0"/>
                        </a:rPr>
                        <a:t>-</a:t>
                      </a:r>
                      <a:r>
                        <a:rPr lang="ko-KR" altLang="en-US" sz="800" b="0" baseline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맑은 고딕 Semilight" panose="020B0502040204020203" pitchFamily="50" charset="-127"/>
                          <a:cs typeface="Calibri" panose="020F0502020204030204" pitchFamily="34" charset="0"/>
                        </a:rPr>
                        <a:t>전체 공사건 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맑은 고딕 Semilight" panose="020B0502040204020203" pitchFamily="50" charset="-127"/>
                          <a:cs typeface="Calibri" panose="020F0502020204030204" pitchFamily="34" charset="0"/>
                        </a:rPr>
                        <a:t>조회 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맑은 고딕 Semilight" panose="020B0502040204020203" pitchFamily="50" charset="-127"/>
                        <a:cs typeface="Calibri" panose="020F0502020204030204" pitchFamily="34" charset="0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맑은 고딕 Semilight" panose="020B0502040204020203" pitchFamily="50" charset="-127"/>
                          <a:cs typeface="Calibri" panose="020F0502020204030204" pitchFamily="34" charset="0"/>
                        </a:rPr>
                        <a:t>(</a:t>
                      </a:r>
                      <a:r>
                        <a:rPr lang="ko-KR" altLang="en-US" sz="800" b="0" baseline="0" dirty="0" err="1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맑은 고딕 Semilight" panose="020B0502040204020203" pitchFamily="50" charset="-127"/>
                          <a:cs typeface="Calibri" panose="020F0502020204030204" pitchFamily="34" charset="0"/>
                        </a:rPr>
                        <a:t>투자코드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맑은 고딕 Semilight" panose="020B0502040204020203" pitchFamily="50" charset="-127"/>
                          <a:cs typeface="Calibri" panose="020F0502020204030204" pitchFamily="34" charset="0"/>
                        </a:rPr>
                        <a:t> 사용여부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맑은 고딕 Semilight" panose="020B0502040204020203" pitchFamily="50" charset="-127"/>
                          <a:cs typeface="Calibri" panose="020F0502020204030204" pitchFamily="34" charset="0"/>
                        </a:rPr>
                        <a:t>Y,N)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 smtClean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맑은 고딕 Semilight" panose="020B0502040204020203" pitchFamily="50" charset="-127"/>
                          <a:cs typeface="Calibri" panose="020F0502020204030204" pitchFamily="34" charset="0"/>
                        </a:rPr>
                        <a:t>*</a:t>
                      </a:r>
                      <a:r>
                        <a:rPr lang="ko-KR" altLang="en-US" sz="800" b="0" baseline="0" dirty="0" err="1" smtClean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맑은 고딕 Semilight" panose="020B0502040204020203" pitchFamily="50" charset="-127"/>
                          <a:cs typeface="Calibri" panose="020F0502020204030204" pitchFamily="34" charset="0"/>
                        </a:rPr>
                        <a:t>나의공사리스트</a:t>
                      </a:r>
                      <a:r>
                        <a:rPr lang="ko-KR" altLang="en-US" sz="800" b="0" baseline="0" dirty="0" smtClean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맑은 고딕 Semilight" panose="020B0502040204020203" pitchFamily="50" charset="-127"/>
                          <a:cs typeface="Calibri" panose="020F0502020204030204" pitchFamily="34" charset="0"/>
                        </a:rPr>
                        <a:t> 연동</a:t>
                      </a:r>
                      <a:endParaRPr lang="en-US" altLang="ko-KR" sz="800" b="0" baseline="0" dirty="0" smtClean="0">
                        <a:solidFill>
                          <a:srgbClr val="FF0000"/>
                        </a:solidFill>
                        <a:latin typeface="Calibri" panose="020F0502020204030204" pitchFamily="34" charset="0"/>
                        <a:ea typeface="맑은 고딕 Semilight" panose="020B0502040204020203" pitchFamily="50" charset="-127"/>
                        <a:cs typeface="Calibri" panose="020F0502020204030204" pitchFamily="34" charset="0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baseline="0" dirty="0" smtClean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맑은 고딕 Semilight" panose="020B0502040204020203" pitchFamily="50" charset="-127"/>
                          <a:cs typeface="Calibri" panose="020F0502020204030204" pitchFamily="34" charset="0"/>
                        </a:rPr>
                        <a:t>*</a:t>
                      </a:r>
                      <a:r>
                        <a:rPr lang="ko-KR" altLang="en-US" sz="800" b="0" baseline="0" dirty="0" err="1" smtClean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맑은 고딕 Semilight" panose="020B0502040204020203" pitchFamily="50" charset="-127"/>
                          <a:cs typeface="Calibri" panose="020F0502020204030204" pitchFamily="34" charset="0"/>
                        </a:rPr>
                        <a:t>나의공사리스트</a:t>
                      </a:r>
                      <a:r>
                        <a:rPr lang="ko-KR" altLang="en-US" sz="800" b="0" baseline="0" dirty="0" smtClean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맑은 고딕 Semilight" panose="020B0502040204020203" pitchFamily="50" charset="-127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ko-KR" sz="800" b="0" baseline="0" dirty="0" smtClean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맑은 고딕 Semilight" panose="020B0502040204020203" pitchFamily="50" charset="-127"/>
                          <a:cs typeface="Calibri" panose="020F0502020204030204" pitchFamily="34" charset="0"/>
                        </a:rPr>
                        <a:t>&gt; </a:t>
                      </a:r>
                      <a:r>
                        <a:rPr lang="ko-KR" altLang="en-US" sz="800" b="0" baseline="0" dirty="0" smtClean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맑은 고딕 Semilight" panose="020B0502040204020203" pitchFamily="50" charset="-127"/>
                          <a:cs typeface="Calibri" panose="020F0502020204030204" pitchFamily="34" charset="0"/>
                        </a:rPr>
                        <a:t>자율안전진단대상 등록</a:t>
                      </a:r>
                      <a:r>
                        <a:rPr lang="en-US" altLang="ko-KR" sz="800" b="0" baseline="0" dirty="0" smtClean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맑은 고딕 Semilight" panose="020B0502040204020203" pitchFamily="50" charset="-127"/>
                          <a:cs typeface="Calibri" panose="020F0502020204030204" pitchFamily="34" charset="0"/>
                        </a:rPr>
                        <a:t>(</a:t>
                      </a:r>
                      <a:r>
                        <a:rPr lang="ko-KR" altLang="en-US" sz="800" b="0" baseline="0" dirty="0" smtClean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맑은 고딕 Semilight" panose="020B0502040204020203" pitchFamily="50" charset="-127"/>
                          <a:cs typeface="Calibri" panose="020F0502020204030204" pitchFamily="34" charset="0"/>
                        </a:rPr>
                        <a:t>팝업</a:t>
                      </a:r>
                      <a:r>
                        <a:rPr lang="en-US" altLang="ko-KR" sz="800" b="0" baseline="0" dirty="0" smtClean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맑은 고딕 Semilight" panose="020B0502040204020203" pitchFamily="50" charset="-127"/>
                          <a:cs typeface="Calibri" panose="020F0502020204030204" pitchFamily="34" charset="0"/>
                        </a:rPr>
                        <a:t>)</a:t>
                      </a:r>
                      <a:r>
                        <a:rPr lang="ko-KR" altLang="en-US" sz="800" b="0" baseline="0" dirty="0" smtClean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맑은 고딕 Semilight" panose="020B0502040204020203" pitchFamily="50" charset="-127"/>
                          <a:cs typeface="Calibri" panose="020F0502020204030204" pitchFamily="34" charset="0"/>
                        </a:rPr>
                        <a:t> 연동</a:t>
                      </a:r>
                      <a:endParaRPr lang="en-US" altLang="ko-KR" sz="800" b="0" baseline="0" dirty="0" smtClean="0">
                        <a:solidFill>
                          <a:srgbClr val="FF0000"/>
                        </a:solidFill>
                        <a:latin typeface="Calibri" panose="020F0502020204030204" pitchFamily="34" charset="0"/>
                        <a:ea typeface="맑은 고딕 Semilight" panose="020B0502040204020203" pitchFamily="50" charset="-127"/>
                        <a:cs typeface="Calibri" panose="020F0502020204030204" pitchFamily="34" charset="0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178477149"/>
                  </a:ext>
                </a:extLst>
              </a:tr>
              <a:tr h="0"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l"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맑은 고딕 Semilight" panose="020B0502040204020203" pitchFamily="50" charset="-127"/>
                          <a:cs typeface="Calibri" panose="020F0502020204030204" pitchFamily="34" charset="0"/>
                        </a:rPr>
                        <a:t>Event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맑은 고딕 Semilight" panose="020B0502040204020203" pitchFamily="50" charset="-127"/>
                        <a:cs typeface="Calibri" panose="020F0502020204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en-US" altLang="ko-KR" sz="8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822809974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b="1" dirty="0">
                          <a:solidFill>
                            <a:srgbClr val="7030A0"/>
                          </a:solidFill>
                          <a:latin typeface="Calibri" panose="020F0502020204030204" pitchFamily="34" charset="0"/>
                          <a:ea typeface="맑은 고딕 Semilight" panose="020B0502040204020203" pitchFamily="50" charset="-127"/>
                          <a:cs typeface="Calibri" panose="020F0502020204030204" pitchFamily="34" charset="0"/>
                        </a:rPr>
                        <a:t>E1</a:t>
                      </a:r>
                      <a:endParaRPr lang="ko-KR" altLang="en-US" sz="800" b="1" dirty="0">
                        <a:solidFill>
                          <a:srgbClr val="7030A0"/>
                        </a:solidFill>
                        <a:latin typeface="Calibri" panose="020F0502020204030204" pitchFamily="34" charset="0"/>
                        <a:ea typeface="맑은 고딕 Semilight" panose="020B0502040204020203" pitchFamily="50" charset="-127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baseline="0" dirty="0" smtClean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맑은 고딕 Semilight" panose="020B0502040204020203" pitchFamily="50" charset="-127"/>
                        <a:cs typeface="Calibri" panose="020F0502020204030204" pitchFamily="34" charset="0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754335794"/>
                  </a:ext>
                </a:extLst>
              </a:tr>
              <a:tr h="0">
                <a:tc gridSpan="2"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l" latinLnBrk="1"/>
                      <a:r>
                        <a:rPr lang="en-US" altLang="ko-KR" sz="900" b="1" dirty="0">
                          <a:solidFill>
                            <a:schemeClr val="bg1"/>
                          </a:solidFill>
                          <a:latin typeface="Calibri" panose="020F0502020204030204" pitchFamily="34" charset="0"/>
                          <a:ea typeface="맑은 고딕 Semilight" panose="020B0502040204020203" pitchFamily="50" charset="-127"/>
                          <a:cs typeface="Calibri" panose="020F0502020204030204" pitchFamily="34" charset="0"/>
                        </a:rPr>
                        <a:t>Link</a:t>
                      </a:r>
                      <a:endParaRPr lang="ko-KR" altLang="en-US" sz="800" b="1" dirty="0">
                        <a:solidFill>
                          <a:schemeClr val="bg1"/>
                        </a:solidFill>
                        <a:latin typeface="Calibri" panose="020F0502020204030204" pitchFamily="34" charset="0"/>
                        <a:ea typeface="맑은 고딕 Semilight" panose="020B0502040204020203" pitchFamily="50" charset="-127"/>
                        <a:cs typeface="Calibri" panose="020F050202020403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F81BD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en-US" altLang="ko-KR" sz="800" b="1" dirty="0">
                        <a:solidFill>
                          <a:schemeClr val="tx1"/>
                        </a:solidFill>
                        <a:latin typeface="맑은 고딕 Semilight" panose="020B0502040204020203" pitchFamily="50" charset="-127"/>
                        <a:ea typeface="맑은 고딕 Semilight" panose="020B0502040204020203" pitchFamily="50" charset="-127"/>
                        <a:cs typeface="맑은 고딕 Semilight" panose="020B0502040204020203" pitchFamily="50" charset="-127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487626088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b="1" dirty="0">
                          <a:solidFill>
                            <a:schemeClr val="accent1"/>
                          </a:solidFill>
                          <a:latin typeface="Calibri" panose="020F0502020204030204" pitchFamily="34" charset="0"/>
                          <a:ea typeface="맑은 고딕 Semilight" panose="020B0502040204020203" pitchFamily="50" charset="-127"/>
                          <a:cs typeface="Calibri" panose="020F0502020204030204" pitchFamily="34" charset="0"/>
                        </a:rPr>
                        <a:t>L1</a:t>
                      </a:r>
                      <a:endParaRPr lang="ko-KR" altLang="en-US" sz="800" b="1" dirty="0">
                        <a:solidFill>
                          <a:schemeClr val="accent1"/>
                        </a:solidFill>
                        <a:latin typeface="Calibri" panose="020F0502020204030204" pitchFamily="34" charset="0"/>
                        <a:ea typeface="맑은 고딕 Semilight" panose="020B0502040204020203" pitchFamily="50" charset="-127"/>
                        <a:cs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맑은 고딕" panose="020F0502020204030204"/>
                        </a:defRPr>
                      </a:lvl9pPr>
                    </a:lstStyle>
                    <a:p>
                      <a:pPr marL="0" indent="0" algn="l" latinLnBrk="1">
                        <a:buFontTx/>
                        <a:buNone/>
                      </a:pPr>
                      <a:r>
                        <a:rPr lang="ko-KR" altLang="en-US" sz="800" b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맑은 고딕 Semilight" panose="020B0502040204020203" pitchFamily="50" charset="-127"/>
                          <a:cs typeface="Calibri" panose="020F0502020204030204" pitchFamily="34" charset="0"/>
                        </a:rPr>
                        <a:t>검색조건 </a:t>
                      </a:r>
                      <a:r>
                        <a:rPr lang="ko-KR" altLang="en-US" sz="800" b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맑은 고딕 Semilight" panose="020B0502040204020203" pitchFamily="50" charset="-127"/>
                          <a:cs typeface="Calibri" panose="020F0502020204030204" pitchFamily="34" charset="0"/>
                        </a:rPr>
                        <a:t>조회 처리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맑은 고딕 Semilight" panose="020B0502040204020203" pitchFamily="50" charset="-127"/>
                        <a:cs typeface="Calibri" panose="020F0502020204030204" pitchFamily="34" charset="0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5844148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9948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228837" y="128058"/>
            <a:ext cx="11749518" cy="304800"/>
          </a:xfrm>
          <a:prstGeom prst="rect">
            <a:avLst/>
          </a:prstGeom>
          <a:solidFill>
            <a:srgbClr val="0015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cs typeface="맑은 고딕 Semilight" panose="020B0502040204020203" pitchFamily="50" charset="-127"/>
              </a:rPr>
              <a:t>질의사항 </a:t>
            </a:r>
            <a:r>
              <a:rPr lang="en-US" altLang="ko-KR" sz="1200" b="1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cs typeface="맑은 고딕 Semilight" panose="020B0502040204020203" pitchFamily="50" charset="-127"/>
              </a:rPr>
              <a:t>- Before</a:t>
            </a:r>
            <a:endParaRPr lang="ko-KR" altLang="en-US" sz="1200" b="1" dirty="0">
              <a:latin typeface="나눔스퀘어_ac" panose="020B0600000101010101" pitchFamily="50" charset="-127"/>
              <a:ea typeface="나눔스퀘어_ac" panose="020B0600000101010101" pitchFamily="50" charset="-127"/>
              <a:cs typeface="맑은 고딕 Semilight" panose="020B0502040204020203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837" y="432858"/>
            <a:ext cx="11610738" cy="6175777"/>
          </a:xfrm>
          <a:prstGeom prst="rect">
            <a:avLst/>
          </a:prstGeom>
        </p:spPr>
      </p:pic>
      <p:sp>
        <p:nvSpPr>
          <p:cNvPr id="4" name="타원형 설명선 3"/>
          <p:cNvSpPr/>
          <p:nvPr/>
        </p:nvSpPr>
        <p:spPr>
          <a:xfrm>
            <a:off x="3601855" y="2068359"/>
            <a:ext cx="2284595" cy="2398865"/>
          </a:xfrm>
          <a:prstGeom prst="wedgeEllipseCallout">
            <a:avLst>
              <a:gd name="adj1" fmla="val -63361"/>
              <a:gd name="adj2" fmla="val -6349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smtClean="0">
                <a:solidFill>
                  <a:schemeClr val="tx1"/>
                </a:solidFill>
              </a:rPr>
              <a:t>1. </a:t>
            </a:r>
            <a:r>
              <a:rPr lang="ko-KR" altLang="en-US" sz="1100" smtClean="0">
                <a:solidFill>
                  <a:schemeClr val="tx1"/>
                </a:solidFill>
              </a:rPr>
              <a:t>명칭변경</a:t>
            </a:r>
            <a:endParaRPr lang="en-US" altLang="ko-KR" sz="1100" smtClean="0">
              <a:solidFill>
                <a:schemeClr val="tx1"/>
              </a:solidFill>
            </a:endParaRPr>
          </a:p>
          <a:p>
            <a:r>
              <a:rPr lang="ko-KR" altLang="en-US" sz="1100" smtClean="0">
                <a:solidFill>
                  <a:schemeClr val="tx1"/>
                </a:solidFill>
              </a:rPr>
              <a:t>유보 </a:t>
            </a:r>
            <a:r>
              <a:rPr lang="en-US" altLang="ko-KR" sz="1100" smtClean="0">
                <a:solidFill>
                  <a:schemeClr val="tx1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1100" smtClean="0">
                <a:solidFill>
                  <a:schemeClr val="tx1"/>
                </a:solidFill>
                <a:sym typeface="Wingdings" panose="05000000000000000000" pitchFamily="2" charset="2"/>
              </a:rPr>
              <a:t>로 변경</a:t>
            </a:r>
            <a:endParaRPr lang="en-US" altLang="ko-KR" sz="1100" smtClean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en-US" altLang="ko-KR" sz="1100" smtClean="0">
                <a:solidFill>
                  <a:schemeClr val="tx1"/>
                </a:solidFill>
                <a:sym typeface="Wingdings" panose="05000000000000000000" pitchFamily="2" charset="2"/>
              </a:rPr>
              <a:t>2. </a:t>
            </a:r>
            <a:r>
              <a:rPr lang="ko-KR" altLang="en-US" sz="1100" smtClean="0">
                <a:solidFill>
                  <a:schemeClr val="tx1"/>
                </a:solidFill>
                <a:sym typeface="Wingdings" panose="05000000000000000000" pitchFamily="2" charset="2"/>
              </a:rPr>
              <a:t>위치변경</a:t>
            </a:r>
            <a:endParaRPr lang="en-US" altLang="ko-KR" sz="1100" smtClean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en-US" altLang="ko-KR" sz="110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altLang="ko-KR" sz="1100" smtClean="0">
                <a:solidFill>
                  <a:schemeClr val="tx1"/>
                </a:solidFill>
                <a:sym typeface="Wingdings" panose="05000000000000000000" pitchFamily="2" charset="2"/>
              </a:rPr>
              <a:t>    </a:t>
            </a:r>
            <a:endParaRPr lang="ko-KR" altLang="en-US" sz="110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ko-KR" altLang="en-US" sz="1100">
                <a:solidFill>
                  <a:schemeClr val="tx1"/>
                </a:solidFill>
                <a:sym typeface="Wingdings" panose="05000000000000000000" pitchFamily="2" charset="2"/>
              </a:rPr>
              <a:t>설계중</a:t>
            </a:r>
          </a:p>
          <a:p>
            <a:r>
              <a:rPr lang="ko-KR" altLang="en-US" sz="1100">
                <a:solidFill>
                  <a:schemeClr val="tx1"/>
                </a:solidFill>
                <a:sym typeface="Wingdings" panose="05000000000000000000" pitchFamily="2" charset="2"/>
              </a:rPr>
              <a:t>견적사양검토중</a:t>
            </a:r>
          </a:p>
          <a:p>
            <a:r>
              <a:rPr lang="ko-KR" altLang="en-US" sz="1100">
                <a:solidFill>
                  <a:schemeClr val="tx1"/>
                </a:solidFill>
                <a:sym typeface="Wingdings" panose="05000000000000000000" pitchFamily="2" charset="2"/>
              </a:rPr>
              <a:t>계약중</a:t>
            </a:r>
          </a:p>
          <a:p>
            <a:r>
              <a:rPr lang="ko-KR" altLang="en-US" sz="1100">
                <a:solidFill>
                  <a:schemeClr val="tx1"/>
                </a:solidFill>
                <a:sym typeface="Wingdings" panose="05000000000000000000" pitchFamily="2" charset="2"/>
              </a:rPr>
              <a:t>제작중</a:t>
            </a:r>
          </a:p>
          <a:p>
            <a:r>
              <a:rPr lang="ko-KR" altLang="en-US" sz="1100">
                <a:solidFill>
                  <a:schemeClr val="tx1"/>
                </a:solidFill>
                <a:sym typeface="Wingdings" panose="05000000000000000000" pitchFamily="2" charset="2"/>
              </a:rPr>
              <a:t>공사중</a:t>
            </a:r>
            <a:r>
              <a:rPr lang="en-US" altLang="ko-KR" sz="1100">
                <a:solidFill>
                  <a:schemeClr val="tx1"/>
                </a:solidFill>
                <a:sym typeface="Wingdings" panose="05000000000000000000" pitchFamily="2" charset="2"/>
              </a:rPr>
              <a:t>(</a:t>
            </a:r>
            <a:r>
              <a:rPr lang="ko-KR" altLang="en-US" sz="1100">
                <a:solidFill>
                  <a:schemeClr val="tx1"/>
                </a:solidFill>
                <a:sym typeface="Wingdings" panose="05000000000000000000" pitchFamily="2" charset="2"/>
              </a:rPr>
              <a:t>대기</a:t>
            </a:r>
            <a:r>
              <a:rPr lang="en-US" altLang="ko-KR" sz="1100">
                <a:solidFill>
                  <a:schemeClr val="tx1"/>
                </a:solidFill>
                <a:sym typeface="Wingdings" panose="05000000000000000000" pitchFamily="2" charset="2"/>
              </a:rPr>
              <a:t>)</a:t>
            </a:r>
          </a:p>
          <a:p>
            <a:r>
              <a:rPr lang="ko-KR" altLang="en-US" sz="1100">
                <a:solidFill>
                  <a:schemeClr val="tx1"/>
                </a:solidFill>
                <a:sym typeface="Wingdings" panose="05000000000000000000" pitchFamily="2" charset="2"/>
              </a:rPr>
              <a:t>공사중</a:t>
            </a:r>
          </a:p>
          <a:p>
            <a:r>
              <a:rPr lang="ko-KR" altLang="en-US" sz="1100">
                <a:solidFill>
                  <a:schemeClr val="tx1"/>
                </a:solidFill>
                <a:sym typeface="Wingdings" panose="05000000000000000000" pitchFamily="2" charset="2"/>
              </a:rPr>
              <a:t>공사중</a:t>
            </a:r>
            <a:r>
              <a:rPr lang="en-US" altLang="ko-KR" sz="1100">
                <a:solidFill>
                  <a:schemeClr val="tx1"/>
                </a:solidFill>
                <a:sym typeface="Wingdings" panose="05000000000000000000" pitchFamily="2" charset="2"/>
              </a:rPr>
              <a:t>(</a:t>
            </a:r>
            <a:r>
              <a:rPr lang="ko-KR" altLang="en-US" sz="1100">
                <a:solidFill>
                  <a:schemeClr val="tx1"/>
                </a:solidFill>
                <a:sym typeface="Wingdings" panose="05000000000000000000" pitchFamily="2" charset="2"/>
              </a:rPr>
              <a:t>시운전</a:t>
            </a:r>
            <a:r>
              <a:rPr lang="en-US" altLang="ko-KR" sz="1100" smtClean="0">
                <a:solidFill>
                  <a:schemeClr val="tx1"/>
                </a:solidFill>
                <a:sym typeface="Wingdings" panose="05000000000000000000" pitchFamily="2" charset="2"/>
              </a:rPr>
              <a:t>)</a:t>
            </a:r>
          </a:p>
          <a:p>
            <a:r>
              <a:rPr lang="ko-KR" altLang="en-US" sz="1100">
                <a:solidFill>
                  <a:schemeClr val="tx1"/>
                </a:solidFill>
                <a:sym typeface="Wingdings" panose="05000000000000000000" pitchFamily="2" charset="2"/>
              </a:rPr>
              <a:t>유보</a:t>
            </a:r>
            <a:r>
              <a:rPr lang="en-US" altLang="ko-KR" sz="1100">
                <a:solidFill>
                  <a:schemeClr val="tx1"/>
                </a:solidFill>
                <a:sym typeface="Wingdings" panose="05000000000000000000" pitchFamily="2" charset="2"/>
              </a:rPr>
              <a:t>/</a:t>
            </a:r>
            <a:r>
              <a:rPr lang="ko-KR" altLang="en-US" sz="1100">
                <a:solidFill>
                  <a:schemeClr val="tx1"/>
                </a:solidFill>
                <a:sym typeface="Wingdings" panose="05000000000000000000" pitchFamily="2" charset="2"/>
              </a:rPr>
              <a:t>기타</a:t>
            </a:r>
            <a:endParaRPr lang="en-US" altLang="ko-KR" sz="110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ko-KR" altLang="en-US" sz="1100">
                <a:solidFill>
                  <a:schemeClr val="tx1"/>
                </a:solidFill>
                <a:sym typeface="Wingdings" panose="05000000000000000000" pitchFamily="2" charset="2"/>
              </a:rPr>
              <a:t>준공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264852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None"/>
  <p:tag name="ANCHORRIGHT" val="Absolute"/>
  <p:tag name="ANCHORBOTTOM" val="Non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None"/>
  <p:tag name="ANCHORTOP" val="None"/>
  <p:tag name="ANCHORRIGHT" val="Absolute"/>
  <p:tag name="ANCHORBOTTOM" val="Non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NCHORLEFT" val="Absolute"/>
  <p:tag name="ANCHORTOP" val="Absolute"/>
  <p:tag name="ANCHORRIGHT" val="Absolute"/>
  <p:tag name="ANCHORBOTTOM" val="Absolute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900" dirty="0">
            <a:latin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900" dirty="0">
            <a:latin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9341</TotalTime>
  <Words>675</Words>
  <Application>Microsoft Office PowerPoint</Application>
  <PresentationFormat>와이드스크린</PresentationFormat>
  <Paragraphs>366</Paragraphs>
  <Slides>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5</vt:i4>
      </vt:variant>
    </vt:vector>
  </HeadingPairs>
  <TitlesOfParts>
    <vt:vector size="17" baseType="lpstr">
      <vt:lpstr>나눔스퀘어_ac</vt:lpstr>
      <vt:lpstr>맑은 고딕</vt:lpstr>
      <vt:lpstr>맑은 고딕 Semilight</vt:lpstr>
      <vt:lpstr>Arial</vt:lpstr>
      <vt:lpstr>Calibri</vt:lpstr>
      <vt:lpstr>Calibri Light</vt:lpstr>
      <vt:lpstr>Century Gothic</vt:lpstr>
      <vt:lpstr>Verdana</vt:lpstr>
      <vt:lpstr>Wingdings</vt:lpstr>
      <vt:lpstr>Office 테마</vt:lpstr>
      <vt:lpstr>1_Office 테마</vt:lpstr>
      <vt:lpstr>2_Office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Administrator</dc:creator>
  <cp:lastModifiedBy>송우철</cp:lastModifiedBy>
  <cp:revision>762</cp:revision>
  <cp:lastPrinted>2021-02-24T01:36:45Z</cp:lastPrinted>
  <dcterms:created xsi:type="dcterms:W3CDTF">2021-02-02T08:58:23Z</dcterms:created>
  <dcterms:modified xsi:type="dcterms:W3CDTF">2021-03-25T01:50:49Z</dcterms:modified>
</cp:coreProperties>
</file>